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2"/>
  </p:sldMasterIdLst>
  <p:notesMasterIdLst>
    <p:notesMasterId r:id="rId17"/>
  </p:notesMasterIdLst>
  <p:handoutMasterIdLst>
    <p:handoutMasterId r:id="rId18"/>
  </p:handoutMasterIdLst>
  <p:sldIdLst>
    <p:sldId id="257" r:id="rId3"/>
    <p:sldId id="264" r:id="rId4"/>
    <p:sldId id="265" r:id="rId5"/>
    <p:sldId id="266" r:id="rId6"/>
    <p:sldId id="267" r:id="rId7"/>
    <p:sldId id="258" r:id="rId8"/>
    <p:sldId id="259" r:id="rId9"/>
    <p:sldId id="260" r:id="rId10"/>
    <p:sldId id="263" r:id="rId11"/>
    <p:sldId id="261" r:id="rId12"/>
    <p:sldId id="262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472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BEE"/>
    <a:srgbClr val="88B7DD"/>
    <a:srgbClr val="4D93CB"/>
    <a:srgbClr val="4682B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94" autoAdjust="0"/>
    <p:restoredTop sz="89911" autoAdjust="0"/>
  </p:normalViewPr>
  <p:slideViewPr>
    <p:cSldViewPr snapToGrid="0">
      <p:cViewPr varScale="1">
        <p:scale>
          <a:sx n="131" d="100"/>
          <a:sy n="131" d="100"/>
        </p:scale>
        <p:origin x="798" y="126"/>
      </p:cViewPr>
      <p:guideLst>
        <p:guide orient="horz" pos="2160"/>
        <p:guide pos="2880"/>
        <p:guide pos="5472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3" y="3810002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4" name="Rectangle 23"/>
          <p:cNvSpPr/>
          <p:nvPr/>
        </p:nvSpPr>
        <p:spPr>
          <a:xfrm flipV="1">
            <a:off x="5410201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5" name="Rectangle 24"/>
          <p:cNvSpPr/>
          <p:nvPr/>
        </p:nvSpPr>
        <p:spPr>
          <a:xfrm flipV="1">
            <a:off x="5410201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Rectangle 9"/>
          <p:cNvSpPr/>
          <p:nvPr/>
        </p:nvSpPr>
        <p:spPr>
          <a:xfrm>
            <a:off x="1" y="3675529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7/18/2016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9" y="1136"/>
            <a:ext cx="747712" cy="365760"/>
          </a:xfrm>
        </p:spPr>
        <p:txBody>
          <a:bodyPr/>
          <a:lstStyle>
            <a:lvl1pPr algn="r">
              <a:defRPr sz="135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48006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9"/>
            <a:ext cx="8458200" cy="1470025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34290" indent="0">
              <a:buNone/>
              <a:defRPr sz="1575" b="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2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3225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6"/>
            <a:ext cx="4038600" cy="4341875"/>
          </a:xfrm>
        </p:spPr>
        <p:txBody>
          <a:bodyPr/>
          <a:lstStyle>
            <a:lvl1pPr>
              <a:defRPr sz="1500"/>
            </a:lvl1pPr>
            <a:lvl2pPr>
              <a:defRPr sz="1425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6"/>
            <a:ext cx="4038600" cy="4341875"/>
          </a:xfrm>
        </p:spPr>
        <p:txBody>
          <a:bodyPr/>
          <a:lstStyle>
            <a:lvl1pPr>
              <a:defRPr sz="1500"/>
            </a:lvl1pPr>
            <a:lvl2pPr>
              <a:defRPr sz="1425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7/18/2016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5" y="2708519"/>
            <a:ext cx="4041775" cy="38862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6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34290" indent="0">
              <a:buNone/>
              <a:defRPr sz="1425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34290" indent="0">
              <a:buNone/>
              <a:defRPr sz="1425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3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3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8"/>
            <a:ext cx="5102352" cy="580508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8"/>
            <a:ext cx="3383280" cy="4580573"/>
          </a:xfrm>
        </p:spPr>
        <p:txBody>
          <a:bodyPr/>
          <a:lstStyle>
            <a:lvl1pPr marL="6858" indent="0"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35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5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15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0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0" name="Rectangle 29"/>
          <p:cNvSpPr/>
          <p:nvPr/>
        </p:nvSpPr>
        <p:spPr>
          <a:xfrm>
            <a:off x="1" y="308278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1" name="Rectangle 30"/>
          <p:cNvSpPr/>
          <p:nvPr/>
        </p:nvSpPr>
        <p:spPr>
          <a:xfrm flipV="1">
            <a:off x="5410183" y="360248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2" name="Rectangle 31"/>
          <p:cNvSpPr/>
          <p:nvPr/>
        </p:nvSpPr>
        <p:spPr>
          <a:xfrm flipV="1">
            <a:off x="5410201" y="440114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6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6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35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192024" algn="l" rtl="0" eaLnBrk="1" latinLnBrk="0" hangingPunct="1">
        <a:spcBef>
          <a:spcPts val="225"/>
        </a:spcBef>
        <a:buClr>
          <a:schemeClr val="accent3"/>
        </a:buClr>
        <a:buFont typeface="Georgia"/>
        <a:buChar char="•"/>
        <a:defRPr kumimoji="0"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493776" indent="-185166" algn="l" rtl="0" eaLnBrk="1" latinLnBrk="0" hangingPunct="1">
        <a:spcBef>
          <a:spcPts val="225"/>
        </a:spcBef>
        <a:buClr>
          <a:schemeClr val="accent2"/>
        </a:buClr>
        <a:buFont typeface="Georgia"/>
        <a:buChar char="▫"/>
        <a:defRPr kumimoji="0" sz="1950" kern="1200">
          <a:solidFill>
            <a:schemeClr val="tx2"/>
          </a:solidFill>
          <a:latin typeface="+mn-lt"/>
          <a:ea typeface="+mn-ea"/>
          <a:cs typeface="+mn-cs"/>
        </a:defRPr>
      </a:lvl2pPr>
      <a:lvl3pPr marL="692658" indent="-164592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884682" indent="-150876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650" kern="1200">
          <a:solidFill>
            <a:schemeClr val="tx2"/>
          </a:solidFill>
          <a:latin typeface="+mn-lt"/>
          <a:ea typeface="+mn-ea"/>
          <a:cs typeface="+mn-cs"/>
        </a:defRPr>
      </a:lvl4pPr>
      <a:lvl5pPr marL="1042416" indent="-137160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5pPr>
      <a:lvl6pPr marL="1207008" indent="-137160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350" kern="1200">
          <a:solidFill>
            <a:schemeClr val="tx2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1522476" indent="-137160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125" kern="1200">
          <a:solidFill>
            <a:schemeClr val="tx2"/>
          </a:solidFill>
          <a:latin typeface="+mn-lt"/>
          <a:ea typeface="+mn-ea"/>
          <a:cs typeface="+mn-cs"/>
        </a:defRPr>
      </a:lvl8pPr>
      <a:lvl9pPr marL="1680210" indent="-137160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288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mita311/ENCA-Andrio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899938"/>
            <a:ext cx="5351069" cy="2427710"/>
          </a:xfrm>
        </p:spPr>
        <p:txBody>
          <a:bodyPr>
            <a:normAutofit fontScale="92500"/>
          </a:bodyPr>
          <a:lstStyle/>
          <a:p>
            <a:r>
              <a:rPr lang="en-US" sz="2400" b="1"/>
              <a:t>Agenda</a:t>
            </a:r>
            <a:endParaRPr lang="en-US" sz="2400" b="1"/>
          </a:p>
          <a:p>
            <a:pPr marL="390906" indent="-342900">
              <a:buFont typeface="Arial" panose="020B0604020202020204" pitchFamily="34" charset="0"/>
              <a:buChar char="•"/>
            </a:pPr>
            <a:r>
              <a:rPr lang="en-US" sz="2400"/>
              <a:t>Introduction (Haoze Zhang)</a:t>
            </a:r>
          </a:p>
          <a:p>
            <a:pPr marL="390906" indent="-342900">
              <a:buFont typeface="Arial" panose="020B0604020202020204" pitchFamily="34" charset="0"/>
              <a:buChar char="•"/>
            </a:pPr>
            <a:r>
              <a:rPr lang="en-US" sz="2400"/>
              <a:t>Business Logic Structure (Zhaowen Gong)</a:t>
            </a:r>
          </a:p>
          <a:p>
            <a:pPr marL="390906" indent="-342900">
              <a:buFont typeface="Arial" panose="020B0604020202020204" pitchFamily="34" charset="0"/>
              <a:buChar char="•"/>
            </a:pPr>
            <a:r>
              <a:rPr lang="en-US" sz="2400"/>
              <a:t>Data Access and Testing (Zeling Wu)</a:t>
            </a:r>
          </a:p>
          <a:p>
            <a:pPr marL="390906" indent="-342900">
              <a:buFont typeface="Arial" panose="020B0604020202020204" pitchFamily="34" charset="0"/>
              <a:buChar char="•"/>
            </a:pPr>
            <a:r>
              <a:rPr lang="en-US" sz="2400"/>
              <a:t>Android application </a:t>
            </a:r>
            <a:r>
              <a:rPr lang="en-US" sz="2400"/>
              <a:t>(Xiaoqi Ma)</a:t>
            </a:r>
          </a:p>
          <a:p>
            <a:pPr marL="390906" indent="-342900">
              <a:buFont typeface="Arial" panose="020B0604020202020204" pitchFamily="34" charset="0"/>
              <a:buChar char="•"/>
            </a:pPr>
            <a:r>
              <a:rPr lang="en-US" sz="2400"/>
              <a:t>Demo</a:t>
            </a:r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66403"/>
            <a:ext cx="8458200" cy="1470025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ENCA not </a:t>
            </a:r>
            <a:r>
              <a:rPr lang="en-US" sz="4000">
                <a:latin typeface="+mn-lt"/>
              </a:rPr>
              <a:t>Cleaning Agent</a:t>
            </a:r>
            <a:br>
              <a:rPr lang="en-US" sz="4000">
                <a:latin typeface="+mn-lt"/>
              </a:rPr>
            </a:br>
            <a:r>
              <a:rPr lang="en-US" altLang="zh-CN" sz="4000">
                <a:latin typeface="+mn-lt"/>
              </a:rPr>
              <a:t>—— </a:t>
            </a:r>
            <a:r>
              <a:rPr lang="en-US" sz="4000">
                <a:latin typeface="+mn-lt"/>
              </a:rPr>
              <a:t>a </a:t>
            </a:r>
            <a:r>
              <a:rPr lang="en-US" sz="4000">
                <a:latin typeface="+mn-lt"/>
              </a:rPr>
              <a:t>cleaning agent picker</a:t>
            </a:r>
            <a:endParaRPr lang="en-US" sz="4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Data Access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26" y="1690421"/>
            <a:ext cx="8412543" cy="470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E-R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409" y="1690421"/>
            <a:ext cx="7809177" cy="507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800"/>
              </a:spcBef>
            </a:pPr>
            <a:r>
              <a:rPr lang="en-US" b="1"/>
              <a:t>Unit Test</a:t>
            </a:r>
            <a:br>
              <a:rPr lang="en-US"/>
            </a:br>
            <a:r>
              <a:rPr lang="en-US"/>
              <a:t>InternationalStringTest</a:t>
            </a:r>
            <a:endParaRPr lang="en-US"/>
          </a:p>
          <a:p>
            <a:pPr>
              <a:spcBef>
                <a:spcPts val="4800"/>
              </a:spcBef>
            </a:pPr>
            <a:r>
              <a:rPr lang="en-US" b="1"/>
              <a:t>Module Test</a:t>
            </a:r>
            <a:br>
              <a:rPr lang="en-US"/>
            </a:br>
            <a:r>
              <a:rPr lang="en-US"/>
              <a:t>SQLAmenderTest</a:t>
            </a:r>
            <a:r>
              <a:rPr lang="en-US"/>
              <a:t>, SQLVisitorTest</a:t>
            </a:r>
          </a:p>
          <a:p>
            <a:pPr>
              <a:spcBef>
                <a:spcPts val="4800"/>
              </a:spcBef>
            </a:pPr>
            <a:r>
              <a:rPr lang="en-US" b="1"/>
              <a:t>Integration Test</a:t>
            </a:r>
            <a:br>
              <a:rPr lang="en-US"/>
            </a:br>
            <a:r>
              <a:rPr lang="en-US"/>
              <a:t>TagOperatorTest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9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Android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373" y="1690421"/>
            <a:ext cx="7421249" cy="4818190"/>
          </a:xfrm>
        </p:spPr>
      </p:pic>
      <p:sp>
        <p:nvSpPr>
          <p:cNvPr id="5" name="Multiplication Sign 4"/>
          <p:cNvSpPr/>
          <p:nvPr/>
        </p:nvSpPr>
        <p:spPr>
          <a:xfrm>
            <a:off x="1176794" y="4746929"/>
            <a:ext cx="1232451" cy="683811"/>
          </a:xfrm>
          <a:prstGeom prst="mathMultiply">
            <a:avLst>
              <a:gd name="adj1" fmla="val 15380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cation Sign 5"/>
          <p:cNvSpPr/>
          <p:nvPr/>
        </p:nvSpPr>
        <p:spPr>
          <a:xfrm>
            <a:off x="1176794" y="5627770"/>
            <a:ext cx="1232451" cy="683811"/>
          </a:xfrm>
          <a:prstGeom prst="mathMultiply">
            <a:avLst>
              <a:gd name="adj1" fmla="val 15380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cation Sign 6"/>
          <p:cNvSpPr/>
          <p:nvPr/>
        </p:nvSpPr>
        <p:spPr>
          <a:xfrm>
            <a:off x="3339546" y="5627770"/>
            <a:ext cx="1232451" cy="683811"/>
          </a:xfrm>
          <a:prstGeom prst="mathMultiply">
            <a:avLst>
              <a:gd name="adj1" fmla="val 15380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2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27478"/>
            <a:ext cx="8229600" cy="432511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9600"/>
              <a:t>DEMO</a:t>
            </a:r>
            <a:endParaRPr lang="en-US" sz="9600"/>
          </a:p>
        </p:txBody>
      </p:sp>
    </p:spTree>
    <p:extLst>
      <p:ext uri="{BB962C8B-B14F-4D97-AF65-F5344CB8AC3E}">
        <p14:creationId xmlns:p14="http://schemas.microsoft.com/office/powerpoint/2010/main" val="190788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Team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803" y="2176272"/>
            <a:ext cx="8584389" cy="4325112"/>
          </a:xfrm>
        </p:spPr>
        <p:txBody>
          <a:bodyPr/>
          <a:lstStyle/>
          <a:p>
            <a:r>
              <a:rPr lang="en-US" b="1"/>
              <a:t>Haoze Zhang</a:t>
            </a:r>
            <a:br>
              <a:rPr lang="en-US"/>
            </a:br>
            <a:r>
              <a:rPr lang="en-US"/>
              <a:t>Requirement </a:t>
            </a:r>
            <a:r>
              <a:rPr lang="en-US"/>
              <a:t>analysis, system structure, UI design and team collaboration.</a:t>
            </a:r>
          </a:p>
          <a:p>
            <a:r>
              <a:rPr lang="en-US" b="1"/>
              <a:t>Zhaowen Gong</a:t>
            </a:r>
            <a:br>
              <a:rPr lang="en-US"/>
            </a:br>
            <a:r>
              <a:rPr lang="en-US"/>
              <a:t>Business </a:t>
            </a:r>
            <a:r>
              <a:rPr lang="en-US"/>
              <a:t>logic implementation, UI implementation and code revision.</a:t>
            </a:r>
          </a:p>
          <a:p>
            <a:r>
              <a:rPr lang="en-US" b="1"/>
              <a:t>Zeling Wu</a:t>
            </a:r>
            <a:br>
              <a:rPr lang="en-US"/>
            </a:br>
            <a:r>
              <a:rPr lang="en-US"/>
              <a:t>Data </a:t>
            </a:r>
            <a:r>
              <a:rPr lang="en-US"/>
              <a:t>acquisition, database management and testing.</a:t>
            </a:r>
          </a:p>
          <a:p>
            <a:r>
              <a:rPr lang="en-US" b="1"/>
              <a:t>Xiaoqi Ma</a:t>
            </a:r>
            <a:br>
              <a:rPr lang="en-US"/>
            </a:br>
            <a:r>
              <a:rPr lang="en-US"/>
              <a:t>Android </a:t>
            </a:r>
            <a:r>
              <a:rPr lang="en-US"/>
              <a:t>application, UI design and </a:t>
            </a:r>
            <a:r>
              <a:rPr lang="en-US"/>
              <a:t>implementation.</a:t>
            </a:r>
          </a:p>
          <a:p>
            <a:endParaRPr lang="en-US"/>
          </a:p>
          <a:p>
            <a:r>
              <a:rPr lang="en-US"/>
              <a:t>Collaboration platform:</a:t>
            </a:r>
            <a:br>
              <a:rPr lang="en-US"/>
            </a:br>
            <a:r>
              <a:rPr lang="en-US"/>
              <a:t>GitHub</a:t>
            </a:r>
            <a:r>
              <a:rPr lang="en-US"/>
              <a:t>: </a:t>
            </a:r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://github.com/Nimita311/ENCA-Andriod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Additional Task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803" y="2176272"/>
            <a:ext cx="8584389" cy="4325112"/>
          </a:xfrm>
        </p:spPr>
        <p:txBody>
          <a:bodyPr>
            <a:normAutofit/>
          </a:bodyPr>
          <a:lstStyle/>
          <a:p>
            <a:r>
              <a:rPr lang="en-US" sz="3200"/>
              <a:t>Android:</a:t>
            </a:r>
            <a:br>
              <a:rPr lang="en-US" sz="3200"/>
            </a:br>
            <a:r>
              <a:rPr lang="en-US" sz="3200"/>
              <a:t>ENCA express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841" y="2176272"/>
            <a:ext cx="2053877" cy="3469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153" y="2176272"/>
            <a:ext cx="2057687" cy="348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4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Scenarios </a:t>
            </a:r>
            <a:r>
              <a:rPr lang="en-US" sz="4000">
                <a:latin typeface="+mn-lt"/>
              </a:rPr>
              <a:t>of </a:t>
            </a:r>
            <a:r>
              <a:rPr lang="en-US" sz="4000">
                <a:latin typeface="+mn-lt"/>
              </a:rPr>
              <a:t>U</a:t>
            </a:r>
            <a:r>
              <a:rPr lang="en-US" sz="4000">
                <a:latin typeface="+mn-lt"/>
              </a:rPr>
              <a:t>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803" y="2176272"/>
            <a:ext cx="8584389" cy="4325112"/>
          </a:xfrm>
        </p:spPr>
        <p:txBody>
          <a:bodyPr/>
          <a:lstStyle/>
          <a:p>
            <a:pPr>
              <a:spcBef>
                <a:spcPts val="4200"/>
              </a:spcBef>
            </a:pPr>
            <a:r>
              <a:rPr lang="en-US"/>
              <a:t>Scenario 1: (</a:t>
            </a:r>
            <a:r>
              <a:rPr lang="en-US"/>
              <a:t>with ENCA)</a:t>
            </a:r>
            <a:br>
              <a:rPr lang="en-US"/>
            </a:br>
            <a:r>
              <a:rPr lang="en-US"/>
              <a:t>Cleaning </a:t>
            </a:r>
            <a:r>
              <a:rPr lang="en-US"/>
              <a:t>purpose -&gt; Cleaning agent</a:t>
            </a:r>
          </a:p>
          <a:p>
            <a:pPr>
              <a:spcBef>
                <a:spcPts val="4200"/>
              </a:spcBef>
            </a:pPr>
            <a:r>
              <a:rPr lang="en-US"/>
              <a:t>Scenario 2: (</a:t>
            </a:r>
            <a:r>
              <a:rPr lang="en-US"/>
              <a:t>with ENCA)</a:t>
            </a:r>
            <a:br>
              <a:rPr lang="en-US"/>
            </a:br>
            <a:r>
              <a:rPr lang="en-US"/>
              <a:t>Cleaning </a:t>
            </a:r>
            <a:r>
              <a:rPr lang="en-US"/>
              <a:t>agent's name or description -&gt; Cleaning agent</a:t>
            </a:r>
          </a:p>
          <a:p>
            <a:pPr>
              <a:spcBef>
                <a:spcPts val="4200"/>
              </a:spcBef>
            </a:pPr>
            <a:r>
              <a:rPr lang="en-US"/>
              <a:t>Scenario 3: (</a:t>
            </a:r>
            <a:r>
              <a:rPr lang="en-US"/>
              <a:t>with ENCA-express)</a:t>
            </a:r>
            <a:br>
              <a:rPr lang="en-US"/>
            </a:br>
            <a:r>
              <a:rPr lang="en-US"/>
              <a:t>Want </a:t>
            </a:r>
            <a:r>
              <a:rPr lang="en-US"/>
              <a:t>to buy a cleaning agent -&gt; show the seller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2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Use Case Diagram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25" y="1690421"/>
            <a:ext cx="7553946" cy="4836577"/>
          </a:xfrm>
        </p:spPr>
      </p:pic>
    </p:spTree>
    <p:extLst>
      <p:ext uri="{BB962C8B-B14F-4D97-AF65-F5344CB8AC3E}">
        <p14:creationId xmlns:p14="http://schemas.microsoft.com/office/powerpoint/2010/main" val="53483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MVC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497" y="1690421"/>
            <a:ext cx="8237301" cy="43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1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Languages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67" y="1923898"/>
            <a:ext cx="8497061" cy="387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3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Preferences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118" y="2407897"/>
            <a:ext cx="8055760" cy="312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2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JavaFX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8" y="1788248"/>
            <a:ext cx="8229600" cy="43251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/>
              <a:t>Intended to replace Swing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/>
              <a:t>Better look</a:t>
            </a:r>
          </a:p>
          <a:p>
            <a:pPr lvl="1"/>
            <a:r>
              <a:rPr lang="en-US" sz="2000"/>
              <a:t>Flat design</a:t>
            </a:r>
          </a:p>
          <a:p>
            <a:pPr lvl="1"/>
            <a:r>
              <a:rPr lang="en-US" sz="2000"/>
              <a:t>Theme color: </a:t>
            </a:r>
            <a:r>
              <a:rPr lang="en-US" sz="2000" b="1">
                <a:solidFill>
                  <a:srgbClr val="4682B4"/>
                </a:solidFill>
              </a:rPr>
              <a:t>Still Blue</a:t>
            </a:r>
            <a:r>
              <a:rPr lang="en-US" sz="2000">
                <a:solidFill>
                  <a:srgbClr val="4682B4"/>
                </a:solidFill>
              </a:rPr>
              <a:t>, #4682b4, RGB(70, 130, 180)</a:t>
            </a:r>
          </a:p>
          <a:p>
            <a:pPr lvl="1"/>
            <a:r>
              <a:rPr lang="en-US" sz="2000"/>
              <a:t>Tag colors: </a:t>
            </a:r>
            <a:endParaRPr lang="en-US" sz="200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/>
              <a:t>Consistency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/>
              <a:t>More flexible layout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/>
              <a:t>Styling with CSS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9404" y="3706926"/>
            <a:ext cx="792904" cy="338554"/>
          </a:xfrm>
          <a:prstGeom prst="rect">
            <a:avLst/>
          </a:prstGeom>
          <a:solidFill>
            <a:srgbClr val="4D93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Room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4271" y="3706926"/>
            <a:ext cx="792904" cy="338554"/>
          </a:xfrm>
          <a:prstGeom prst="rect">
            <a:avLst/>
          </a:prstGeom>
          <a:solidFill>
            <a:srgbClr val="88B7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Items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9138" y="3706926"/>
            <a:ext cx="792904" cy="338554"/>
          </a:xfrm>
          <a:prstGeom prst="rect">
            <a:avLst/>
          </a:prstGeom>
          <a:solidFill>
            <a:srgbClr val="C4DBE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Others</a:t>
            </a:r>
            <a:endParaRPr lang="en-US" sz="1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07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102</Words>
  <Application>Microsoft Office PowerPoint</Application>
  <PresentationFormat>On-screen Show (4:3)</PresentationFormat>
  <Paragraphs>45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等线 Light</vt:lpstr>
      <vt:lpstr>Arial</vt:lpstr>
      <vt:lpstr>Calibri</vt:lpstr>
      <vt:lpstr>Calibri Light</vt:lpstr>
      <vt:lpstr>Georgia</vt:lpstr>
      <vt:lpstr>Wingdings 2</vt:lpstr>
      <vt:lpstr>Training presentation</vt:lpstr>
      <vt:lpstr>ENCA not Cleaning Agent —— a cleaning agent picker</vt:lpstr>
      <vt:lpstr>Team</vt:lpstr>
      <vt:lpstr>Additional Task</vt:lpstr>
      <vt:lpstr>Scenarios of Use</vt:lpstr>
      <vt:lpstr>Use Case Diagram</vt:lpstr>
      <vt:lpstr>MVC</vt:lpstr>
      <vt:lpstr>Languages</vt:lpstr>
      <vt:lpstr>Preferences</vt:lpstr>
      <vt:lpstr>JavaFX</vt:lpstr>
      <vt:lpstr>Data Access</vt:lpstr>
      <vt:lpstr>E-R Diagram</vt:lpstr>
      <vt:lpstr>Test</vt:lpstr>
      <vt:lpstr>Android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2016-05-16T12:09:24Z</dcterms:created>
  <dcterms:modified xsi:type="dcterms:W3CDTF">2016-07-18T10:36:43Z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