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9D99C-A733-44A6-BB48-3B953BC9D4AD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118A5-1B2B-4A8B-ACD0-FB61E285E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55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E8A50-C79D-0E03-47A2-8CCC55E6C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A9C9F8-B2D6-B6B7-03CD-36EA35D4F8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6EF444-7FE3-DB8B-0D0D-18F55C5AD6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6FE88-7936-2D92-32C0-69D66DDB38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08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EAF59-064F-00B4-8BBE-DCEB382CA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B7F503-A488-946D-AFB6-879E0CA2E8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D3B9CE-926F-1C1C-6D89-EC1F1DAB7C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43D7A-6712-AC65-B77E-6E5F57D87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9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14C12-3733-CF14-654A-231AFEF30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9A616C-C155-28B2-5D42-C9A9A5E110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3B6C8E-CB80-4A03-D382-DD155E11FC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B3D0D-A2EC-C7BC-F708-15E17C5DD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27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8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09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29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4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8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00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39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9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7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7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5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3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3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6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3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0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421B04-6F62-470E-96F9-AF92FFC3E979}" type="datetimeFigureOut">
              <a:rPr lang="en-US" smtClean="0"/>
              <a:t>02-Mar-25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pandas-dataframe-describe" TargetMode="External"/><Relationship Id="rId3" Type="http://schemas.openxmlformats.org/officeDocument/2006/relationships/hyperlink" Target="https://www.javatpoint.com/pandas-apply" TargetMode="External"/><Relationship Id="rId7" Type="http://schemas.openxmlformats.org/officeDocument/2006/relationships/hyperlink" Target="https://www.javatpoint.com/pandas-cou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javatpoint.com/pandas-concatenation" TargetMode="External"/><Relationship Id="rId5" Type="http://schemas.openxmlformats.org/officeDocument/2006/relationships/hyperlink" Target="https://www.javatpoint.com/pandas-dataframe-astype" TargetMode="External"/><Relationship Id="rId10" Type="http://schemas.openxmlformats.org/officeDocument/2006/relationships/hyperlink" Target="https://www.javatpoint.com/pandas-groupby" TargetMode="External"/><Relationship Id="rId4" Type="http://schemas.openxmlformats.org/officeDocument/2006/relationships/hyperlink" Target="https://www.javatpoint.com/pandas-dataframe-assign" TargetMode="External"/><Relationship Id="rId9" Type="http://schemas.openxmlformats.org/officeDocument/2006/relationships/hyperlink" Target="https://www.javatpoint.com/pandas-dataframe-drop_duplicate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pandas-pivot-table" TargetMode="External"/><Relationship Id="rId3" Type="http://schemas.openxmlformats.org/officeDocument/2006/relationships/hyperlink" Target="https://www.javatpoint.com/pandas-dataframe-hist" TargetMode="External"/><Relationship Id="rId7" Type="http://schemas.openxmlformats.org/officeDocument/2006/relationships/hyperlink" Target="https://www.javatpoint.com/pandas-merg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javatpoint.com/pandas-melt" TargetMode="External"/><Relationship Id="rId11" Type="http://schemas.openxmlformats.org/officeDocument/2006/relationships/hyperlink" Target="https://www.javatpoint.com/pandas-shift" TargetMode="External"/><Relationship Id="rId5" Type="http://schemas.openxmlformats.org/officeDocument/2006/relationships/hyperlink" Target="https://www.javatpoint.com/pandas-dataframe-mean" TargetMode="External"/><Relationship Id="rId10" Type="http://schemas.openxmlformats.org/officeDocument/2006/relationships/hyperlink" Target="https://www.javatpoint.com/pandas-dataframe-sample" TargetMode="External"/><Relationship Id="rId4" Type="http://schemas.openxmlformats.org/officeDocument/2006/relationships/hyperlink" Target="https://www.javatpoint.com/pandas-dataframe-iterrows" TargetMode="External"/><Relationship Id="rId9" Type="http://schemas.openxmlformats.org/officeDocument/2006/relationships/hyperlink" Target="https://www.javatpoint.com/pandas-dataframe-quer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python-pandas-sorting" TargetMode="External"/><Relationship Id="rId7" Type="http://schemas.openxmlformats.org/officeDocument/2006/relationships/hyperlink" Target="https://www.javatpoint.com/pandas-dataframe-whe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javatpoint.com/pandas-dataframe-transpose" TargetMode="External"/><Relationship Id="rId5" Type="http://schemas.openxmlformats.org/officeDocument/2006/relationships/hyperlink" Target="https://www.javatpoint.com/pandas-dataframe-to_excel" TargetMode="External"/><Relationship Id="rId4" Type="http://schemas.openxmlformats.org/officeDocument/2006/relationships/hyperlink" Target="https://www.javatpoint.com/pandas-su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5FF2-49A4-BCEB-C659-D1A54C776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8102A-9CBA-15F0-1CA0-EEF4816DF8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Python</a:t>
            </a:r>
          </a:p>
        </p:txBody>
      </p:sp>
    </p:spTree>
    <p:extLst>
      <p:ext uri="{BB962C8B-B14F-4D97-AF65-F5344CB8AC3E}">
        <p14:creationId xmlns:p14="http://schemas.microsoft.com/office/powerpoint/2010/main" val="352447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61115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assign() :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2" y="1632856"/>
            <a:ext cx="5485655" cy="4534679"/>
          </a:xfrm>
          <a:ln w="28575">
            <a:solidFill>
              <a:srgbClr val="00B0F0"/>
            </a:solidFill>
          </a:ln>
        </p:spPr>
        <p:txBody>
          <a:bodyPr>
            <a:no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import pandas as </a:t>
            </a:r>
            <a:r>
              <a:rPr lang="en-US" sz="1400" dirty="0" err="1">
                <a:latin typeface="Consolas" panose="020B0609020204030204" pitchFamily="49" charset="0"/>
              </a:rPr>
              <a:t>pd</a:t>
            </a:r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# Create an empty </a:t>
            </a:r>
            <a:r>
              <a:rPr lang="en-US" sz="1400" dirty="0" err="1">
                <a:latin typeface="Consolas" panose="020B0609020204030204" pitchFamily="49" charset="0"/>
              </a:rPr>
              <a:t>dataframe</a:t>
            </a:r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info = </a:t>
            </a:r>
            <a:r>
              <a:rPr lang="en-US" sz="1400" dirty="0" err="1">
                <a:latin typeface="Consolas" panose="020B0609020204030204" pitchFamily="49" charset="0"/>
              </a:rPr>
              <a:t>pd.DataFrame</a:t>
            </a:r>
            <a:r>
              <a:rPr lang="en-US" sz="1400" dirty="0">
                <a:latin typeface="Consolas" panose="020B0609020204030204" pitchFamily="49" charset="0"/>
              </a:rPr>
              <a:t>()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# Create a column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info['ID'] = [101, 102, 103]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# View the </a:t>
            </a:r>
            <a:r>
              <a:rPr lang="en-US" sz="1400" dirty="0" err="1">
                <a:latin typeface="Consolas" panose="020B0609020204030204" pitchFamily="49" charset="0"/>
              </a:rPr>
              <a:t>dataframe</a:t>
            </a:r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info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# Assign a new column to </a:t>
            </a:r>
            <a:r>
              <a:rPr lang="en-US" sz="1400" dirty="0" err="1">
                <a:latin typeface="Consolas" panose="020B0609020204030204" pitchFamily="49" charset="0"/>
              </a:rPr>
              <a:t>dataframe</a:t>
            </a:r>
            <a:r>
              <a:rPr lang="en-US" sz="1400" dirty="0">
                <a:latin typeface="Consolas" panose="020B0609020204030204" pitchFamily="49" charset="0"/>
              </a:rPr>
              <a:t> called 'age'   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info.assign</a:t>
            </a:r>
            <a:r>
              <a:rPr lang="en-US" sz="1400" dirty="0">
                <a:latin typeface="Consolas" panose="020B0609020204030204" pitchFamily="49" charset="0"/>
              </a:rPr>
              <a:t>(Name = ['Smith', 'Parker', 'John']) </a:t>
            </a:r>
            <a:endParaRPr lang="en-US" sz="1400" dirty="0" smtClean="0"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020" y="3127180"/>
            <a:ext cx="3227233" cy="304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0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0B555-FE26-0E3B-BAD9-A02BDA40F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B632-0131-33FD-9728-BD55EC9F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83583"/>
            <a:ext cx="9674224" cy="76691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Pandas </a:t>
            </a:r>
            <a:r>
              <a:rPr lang="en-US" b="1" dirty="0" err="1"/>
              <a:t>DataFrame</a:t>
            </a:r>
            <a:r>
              <a:rPr lang="en-US" b="1" dirty="0"/>
              <a:t> Function</a:t>
            </a:r>
            <a:endParaRPr lang="en-US" b="1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0A1F1B92-3268-D611-273A-3A1B94CA0B1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45919210"/>
              </p:ext>
            </p:extLst>
          </p:nvPr>
        </p:nvGraphicFramePr>
        <p:xfrm>
          <a:off x="1828800" y="1474839"/>
          <a:ext cx="9497961" cy="451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1910">
                  <a:extLst>
                    <a:ext uri="{9D8B030D-6E8A-4147-A177-3AD203B41FA5}">
                      <a16:colId xmlns:a16="http://schemas.microsoft.com/office/drawing/2014/main" val="1470583734"/>
                    </a:ext>
                  </a:extLst>
                </a:gridCol>
                <a:gridCol w="6386051">
                  <a:extLst>
                    <a:ext uri="{9D8B030D-6E8A-4147-A177-3AD203B41FA5}">
                      <a16:colId xmlns:a16="http://schemas.microsoft.com/office/drawing/2014/main" val="338551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98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DataFrame.append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Add the rows of other dataframe to the end of the given dataframe.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941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DataFrame.apply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Allows the user to pass a function and apply it to every single value of the Pandas series.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96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DataFrame.assign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Add new column into a dataframe.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589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DataFrame.astype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Cast the Pandas object to a specified dtype.astype() function.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46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6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DataFrame.concat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6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Perform concatenation operation along an axis in the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581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7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DataFrame.count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7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Count the number of non-NA cells for each column or row.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3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8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DataFrame.describe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8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Calculate some statistical data like percentile, mean and std of the numerical values of the Series or DataFrame.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810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9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DataFrame.drop_duplicates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9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Remove duplicate values from the DataFrame.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343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10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DataFrame.groupby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10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Split the data into various groups.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3726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62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EEB61-222C-C148-B222-B4D30B7F4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902AB-DD63-FAA0-E8C3-47EB88DC6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83583"/>
            <a:ext cx="9674224" cy="76691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Pandas </a:t>
            </a:r>
            <a:r>
              <a:rPr lang="en-US" b="1" dirty="0" err="1"/>
              <a:t>DataFrame</a:t>
            </a:r>
            <a:r>
              <a:rPr lang="en-US" b="1" dirty="0"/>
              <a:t> Function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8432340A-A738-7CFB-89A2-240DD0F5F56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37737493"/>
              </p:ext>
            </p:extLst>
          </p:nvPr>
        </p:nvGraphicFramePr>
        <p:xfrm>
          <a:off x="1828800" y="1474839"/>
          <a:ext cx="9497961" cy="424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1910">
                  <a:extLst>
                    <a:ext uri="{9D8B030D-6E8A-4147-A177-3AD203B41FA5}">
                      <a16:colId xmlns:a16="http://schemas.microsoft.com/office/drawing/2014/main" val="1470583734"/>
                    </a:ext>
                  </a:extLst>
                </a:gridCol>
                <a:gridCol w="6386051">
                  <a:extLst>
                    <a:ext uri="{9D8B030D-6E8A-4147-A177-3AD203B41FA5}">
                      <a16:colId xmlns:a16="http://schemas.microsoft.com/office/drawing/2014/main" val="338551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DataFrame.head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Returns the first n rows for the object based on position.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98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DataFrame.hist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Divide the values within a numerical variable into "bins".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941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DataFrame.iterrows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Iterate over the rows as (index, series) pairs.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96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DataFrame.mean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Return the mean of the values for the requested axis.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589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6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DataFrame.melt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6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Unpivots the DataFrame from a wide format to a long format.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46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7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DataFrame.merge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7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Merge the two datasets together into one.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581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8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DataFrame.pivot_table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8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Aggregate data with calculations such as Sum, Count, Average, Max, and Min.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3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9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DataFrame.query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9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Filter the dataframe.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810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10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DataFrame.sample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10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Select the rows and columns from the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randomly.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343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11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DataFrame.shift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11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Shift column or subtract the column value with the previous row value from the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3726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59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14AF7-0B26-A28F-0BA1-5C3F953D5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8762-D381-4181-A1E8-957AEE192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83583"/>
            <a:ext cx="9674224" cy="76691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Pandas </a:t>
            </a:r>
            <a:r>
              <a:rPr lang="en-US" b="1" dirty="0" err="1"/>
              <a:t>DataFrame</a:t>
            </a:r>
            <a:r>
              <a:rPr lang="en-US" b="1" dirty="0"/>
              <a:t> Function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CBA017FE-6483-EF63-F826-622D6E3D039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53558073"/>
              </p:ext>
            </p:extLst>
          </p:nvPr>
        </p:nvGraphicFramePr>
        <p:xfrm>
          <a:off x="1828800" y="1474839"/>
          <a:ext cx="949796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1910">
                  <a:extLst>
                    <a:ext uri="{9D8B030D-6E8A-4147-A177-3AD203B41FA5}">
                      <a16:colId xmlns:a16="http://schemas.microsoft.com/office/drawing/2014/main" val="1470583734"/>
                    </a:ext>
                  </a:extLst>
                </a:gridCol>
                <a:gridCol w="6386051">
                  <a:extLst>
                    <a:ext uri="{9D8B030D-6E8A-4147-A177-3AD203B41FA5}">
                      <a16:colId xmlns:a16="http://schemas.microsoft.com/office/drawing/2014/main" val="338551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3"/>
                        </a:rPr>
                        <a:t>DataFrame.sort</a:t>
                      </a:r>
                      <a:r>
                        <a:rPr lang="en-US" dirty="0">
                          <a:hlinkClick r:id="rId3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Sort the dataframe.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98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4"/>
                        </a:rPr>
                        <a:t>DataFrame.sum</a:t>
                      </a:r>
                      <a:r>
                        <a:rPr lang="en-US" dirty="0">
                          <a:hlinkClick r:id="rId4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 the sum of the values for the requested axis by the user.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941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5"/>
                        </a:rPr>
                        <a:t>DataFrame.to_excel</a:t>
                      </a:r>
                      <a:r>
                        <a:rPr lang="en-US" dirty="0">
                          <a:hlinkClick r:id="rId5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Export the dataframe to the excel file.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96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6"/>
                        </a:rPr>
                        <a:t>DataFrame.transpose</a:t>
                      </a:r>
                      <a:r>
                        <a:rPr lang="en-US" dirty="0">
                          <a:hlinkClick r:id="rId6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Transpose the index and columns of the dataframe.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589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7"/>
                        </a:rPr>
                        <a:t>DataFrame.where</a:t>
                      </a:r>
                      <a:r>
                        <a:rPr lang="en-US" dirty="0">
                          <a:hlinkClick r:id="rId7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the </a:t>
                      </a:r>
                      <a:r>
                        <a:rPr lang="en-US" dirty="0" err="1"/>
                        <a:t>dataframe</a:t>
                      </a:r>
                      <a:r>
                        <a:rPr lang="en-US" dirty="0"/>
                        <a:t> for one or more conditions.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466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93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61115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a</a:t>
            </a:r>
            <a:r>
              <a:rPr lang="en-US" b="1" dirty="0" smtClean="0"/>
              <a:t>ppend()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558213"/>
            <a:ext cx="9031290" cy="802432"/>
          </a:xfrm>
          <a:ln w="28575">
            <a:solidFill>
              <a:srgbClr val="00B0F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DataFrame.append</a:t>
            </a:r>
            <a:r>
              <a:rPr lang="en-US" sz="1600" dirty="0" smtClean="0">
                <a:latin typeface="Consolas" panose="020B0609020204030204" pitchFamily="49" charset="0"/>
              </a:rPr>
              <a:t>(other</a:t>
            </a:r>
            <a:r>
              <a:rPr lang="en-US" sz="1600" dirty="0">
                <a:latin typeface="Consolas" panose="020B0609020204030204" pitchFamily="49" charset="0"/>
              </a:rPr>
              <a:t>, </a:t>
            </a:r>
            <a:r>
              <a:rPr lang="en-US" sz="1600" dirty="0" err="1">
                <a:latin typeface="Consolas" panose="020B0609020204030204" pitchFamily="49" charset="0"/>
              </a:rPr>
              <a:t>ignore_index</a:t>
            </a:r>
            <a:r>
              <a:rPr lang="en-US" sz="1600" dirty="0">
                <a:latin typeface="Consolas" panose="020B0609020204030204" pitchFamily="49" charset="0"/>
              </a:rPr>
              <a:t>=False, </a:t>
            </a:r>
            <a:r>
              <a:rPr lang="en-US" sz="1600" dirty="0" err="1">
                <a:latin typeface="Consolas" panose="020B0609020204030204" pitchFamily="49" charset="0"/>
              </a:rPr>
              <a:t>verify_integrity</a:t>
            </a:r>
            <a:r>
              <a:rPr lang="en-US" sz="1600" dirty="0">
                <a:latin typeface="Consolas" panose="020B0609020204030204" pitchFamily="49" charset="0"/>
              </a:rPr>
              <a:t>=False, sort=None</a:t>
            </a:r>
            <a:r>
              <a:rPr lang="en-US" sz="1600" dirty="0" smtClean="0"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4310" y="2827175"/>
            <a:ext cx="10085649" cy="300082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other:</a:t>
            </a:r>
            <a:r>
              <a:rPr lang="en-US" dirty="0"/>
              <a:t> </a:t>
            </a:r>
            <a:r>
              <a:rPr lang="en-US" dirty="0" err="1"/>
              <a:t>DataFrame</a:t>
            </a:r>
            <a:r>
              <a:rPr lang="en-US" dirty="0"/>
              <a:t> or Series/</a:t>
            </a:r>
            <a:r>
              <a:rPr lang="en-US" dirty="0" err="1"/>
              <a:t>dict</a:t>
            </a:r>
            <a:r>
              <a:rPr lang="en-US" dirty="0"/>
              <a:t>-like object, or a list of </a:t>
            </a:r>
            <a:r>
              <a:rPr lang="en-US" dirty="0" smtClean="0"/>
              <a:t>these It </a:t>
            </a:r>
            <a:r>
              <a:rPr lang="en-US" dirty="0"/>
              <a:t>refers to the data to be appended.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ignore_index</a:t>
            </a:r>
            <a:r>
              <a:rPr lang="en-US" b="1" dirty="0"/>
              <a:t>:</a:t>
            </a:r>
            <a:r>
              <a:rPr lang="en-US" dirty="0"/>
              <a:t> If it is true, it does not use the index labels.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verify_integrity</a:t>
            </a:r>
            <a:r>
              <a:rPr lang="en-US" b="1" dirty="0"/>
              <a:t>:</a:t>
            </a:r>
            <a:r>
              <a:rPr lang="en-US" dirty="0"/>
              <a:t> If it is true, it raises </a:t>
            </a:r>
            <a:r>
              <a:rPr lang="en-US" b="1" dirty="0" err="1"/>
              <a:t>ValueError</a:t>
            </a:r>
            <a:r>
              <a:rPr lang="en-US" dirty="0"/>
              <a:t> on creating an index with duplicates.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sort:</a:t>
            </a:r>
            <a:r>
              <a:rPr lang="en-US" dirty="0"/>
              <a:t> It sorts the columns if the columns of self and other are not aligned. The default sorting is deprecated, and it will change to not-sorting in a future version of pandas. We pass </a:t>
            </a:r>
            <a:r>
              <a:rPr lang="en-US" b="1" dirty="0"/>
              <a:t>sort=True</a:t>
            </a:r>
            <a:r>
              <a:rPr lang="en-US" dirty="0"/>
              <a:t> Explicitly for silence the warning and the sort, whereas we pass </a:t>
            </a:r>
            <a:r>
              <a:rPr lang="en-US" b="1" dirty="0"/>
              <a:t>sort=False</a:t>
            </a:r>
            <a:r>
              <a:rPr lang="en-US" dirty="0"/>
              <a:t> Explicitly for silence the warning and not the sort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9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61115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a</a:t>
            </a:r>
            <a:r>
              <a:rPr lang="en-US" b="1" dirty="0" smtClean="0"/>
              <a:t>ppend() : example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558213"/>
            <a:ext cx="5149753" cy="4217436"/>
          </a:xfrm>
          <a:ln w="28575">
            <a:solidFill>
              <a:srgbClr val="00B0F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import pandas as </a:t>
            </a:r>
            <a:r>
              <a:rPr lang="en-US" sz="1400" dirty="0" err="1">
                <a:latin typeface="Consolas" panose="020B0609020204030204" pitchFamily="49" charset="0"/>
              </a:rPr>
              <a:t>pd</a:t>
            </a:r>
            <a:r>
              <a:rPr lang="en-US" sz="1400" dirty="0">
                <a:latin typeface="Consolas" panose="020B0609020204030204" pitchFamily="49" charset="0"/>
              </a:rPr>
              <a:t>  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 Create first 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Dataframe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using dictionary</a:t>
            </a:r>
            <a:r>
              <a:rPr lang="en-US" sz="1400" dirty="0">
                <a:latin typeface="Consolas" panose="020B0609020204030204" pitchFamily="49" charset="0"/>
              </a:rPr>
              <a:t>   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info1 = </a:t>
            </a:r>
            <a:r>
              <a:rPr lang="en-US" sz="1400" dirty="0" err="1">
                <a:latin typeface="Consolas" panose="020B0609020204030204" pitchFamily="49" charset="0"/>
              </a:rPr>
              <a:t>pd.DataFrame</a:t>
            </a:r>
            <a:r>
              <a:rPr lang="en-US" sz="1400" dirty="0">
                <a:latin typeface="Consolas" panose="020B0609020204030204" pitchFamily="49" charset="0"/>
              </a:rPr>
              <a:t>({"x":[25,15,12,19],   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                    "y":[47, 24, 17, 29]})    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 Create second 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Dataframe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 using dictionary </a:t>
            </a:r>
            <a:r>
              <a:rPr lang="en-US" sz="1400" dirty="0">
                <a:latin typeface="Consolas" panose="020B060902020403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Info2 = </a:t>
            </a:r>
            <a:r>
              <a:rPr lang="en-US" sz="1400" dirty="0" err="1">
                <a:latin typeface="Consolas" panose="020B0609020204030204" pitchFamily="49" charset="0"/>
              </a:rPr>
              <a:t>pd.DataFrame</a:t>
            </a:r>
            <a:r>
              <a:rPr lang="en-US" sz="1400" dirty="0">
                <a:latin typeface="Consolas" panose="020B0609020204030204" pitchFamily="49" charset="0"/>
              </a:rPr>
              <a:t>({"x":[25, 15, 12],   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                    "y":[47, 24, 17],    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                    "z":[38, 12, 45]})  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# append info2 at end in info1 </a:t>
            </a:r>
            <a:r>
              <a:rPr lang="en-US" sz="1400" dirty="0">
                <a:latin typeface="Consolas" panose="020B060902020403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info.append</a:t>
            </a:r>
            <a:r>
              <a:rPr lang="en-US" sz="1400" dirty="0">
                <a:latin typeface="Consolas" panose="020B0609020204030204" pitchFamily="49" charset="0"/>
              </a:rPr>
              <a:t>(info2, </a:t>
            </a:r>
            <a:r>
              <a:rPr lang="en-US" sz="1400" dirty="0" err="1">
                <a:latin typeface="Consolas" panose="020B0609020204030204" pitchFamily="49" charset="0"/>
              </a:rPr>
              <a:t>ignore_index</a:t>
            </a:r>
            <a:r>
              <a:rPr lang="en-US" sz="1400" dirty="0">
                <a:latin typeface="Consolas" panose="020B0609020204030204" pitchFamily="49" charset="0"/>
              </a:rPr>
              <a:t> = True)   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685" y="1558214"/>
            <a:ext cx="2817481" cy="421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0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61115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aggregate() </a:t>
            </a:r>
            <a:r>
              <a:rPr lang="en-US" b="1" dirty="0" smtClean="0"/>
              <a:t>: [</a:t>
            </a:r>
            <a:r>
              <a:rPr lang="en-US" b="1" dirty="0" err="1" smtClean="0"/>
              <a:t>sum,min,max</a:t>
            </a:r>
            <a:r>
              <a:rPr lang="en-US" b="1" dirty="0" smtClean="0"/>
              <a:t>]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3" y="1632857"/>
            <a:ext cx="6222774" cy="905070"/>
          </a:xfrm>
          <a:ln w="28575">
            <a:solidFill>
              <a:srgbClr val="00B0F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nsolas" panose="020B0609020204030204" pitchFamily="49" charset="0"/>
              </a:rPr>
              <a:t>#Syntax</a:t>
            </a:r>
          </a:p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DataFrame.aggregate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func</a:t>
            </a:r>
            <a:r>
              <a:rPr lang="en-US" sz="1600" dirty="0">
                <a:latin typeface="Consolas" panose="020B0609020204030204" pitchFamily="49" charset="0"/>
              </a:rPr>
              <a:t>, axis=0, *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, **</a:t>
            </a:r>
            <a:r>
              <a:rPr lang="en-US" sz="1600" dirty="0" err="1">
                <a:latin typeface="Consolas" panose="020B0609020204030204" pitchFamily="49" charset="0"/>
              </a:rPr>
              <a:t>kwargs</a:t>
            </a:r>
            <a:r>
              <a:rPr lang="en-US" sz="1600" dirty="0">
                <a:latin typeface="Consolas" panose="020B0609020204030204" pitchFamily="49" charset="0"/>
              </a:rPr>
              <a:t>) 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98171" y="3088432"/>
            <a:ext cx="7249886" cy="216982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func</a:t>
            </a:r>
            <a:r>
              <a:rPr lang="en-US" b="1" dirty="0"/>
              <a:t>:</a:t>
            </a:r>
            <a:r>
              <a:rPr lang="en-US" dirty="0"/>
              <a:t> It refers callable, string, dictionary, or list of string/</a:t>
            </a:r>
            <a:r>
              <a:rPr lang="en-US" dirty="0" err="1"/>
              <a:t>callables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axis: (default 0):</a:t>
            </a:r>
            <a:r>
              <a:rPr lang="en-US" dirty="0"/>
              <a:t> It refers to 0 or 'index', 1 or </a:t>
            </a:r>
            <a:r>
              <a:rPr lang="en-US" dirty="0" smtClean="0"/>
              <a:t>'columns‘</a:t>
            </a:r>
          </a:p>
          <a:p>
            <a:pPr>
              <a:lnSpc>
                <a:spcPct val="150000"/>
              </a:lnSpc>
            </a:pPr>
            <a:r>
              <a:rPr lang="en-US" b="1" dirty="0"/>
              <a:t>*</a:t>
            </a:r>
            <a:r>
              <a:rPr lang="en-US" b="1" dirty="0" err="1"/>
              <a:t>args</a:t>
            </a:r>
            <a:r>
              <a:rPr lang="en-US" b="1" dirty="0"/>
              <a:t>:</a:t>
            </a:r>
            <a:r>
              <a:rPr lang="en-US" dirty="0"/>
              <a:t> It is a positional argument that is to be passed to </a:t>
            </a:r>
            <a:r>
              <a:rPr lang="en-US" b="1" dirty="0" err="1"/>
              <a:t>func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**</a:t>
            </a:r>
            <a:r>
              <a:rPr lang="en-US" b="1" dirty="0" err="1"/>
              <a:t>kwargs</a:t>
            </a:r>
            <a:r>
              <a:rPr lang="en-US" b="1" dirty="0"/>
              <a:t>:</a:t>
            </a:r>
            <a:r>
              <a:rPr lang="en-US" dirty="0"/>
              <a:t> It is a keyword argument that is to be passed to the </a:t>
            </a:r>
            <a:r>
              <a:rPr lang="en-US" b="1" dirty="0" err="1"/>
              <a:t>func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3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61115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aggregate() </a:t>
            </a:r>
            <a:r>
              <a:rPr lang="en-US" b="1" dirty="0" smtClean="0"/>
              <a:t>: [</a:t>
            </a:r>
            <a:r>
              <a:rPr lang="en-US" b="1" dirty="0" err="1" smtClean="0"/>
              <a:t>sum,min,max</a:t>
            </a:r>
            <a:r>
              <a:rPr lang="en-US" b="1" dirty="0" smtClean="0"/>
              <a:t>]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2" y="1632856"/>
            <a:ext cx="5700259" cy="3769567"/>
          </a:xfrm>
          <a:ln w="28575">
            <a:solidFill>
              <a:srgbClr val="00B0F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import pandas as </a:t>
            </a:r>
            <a:r>
              <a:rPr lang="en-US" sz="1600" dirty="0" err="1">
                <a:latin typeface="Consolas" panose="020B0609020204030204" pitchFamily="49" charset="0"/>
              </a:rPr>
              <a:t>pd</a:t>
            </a:r>
            <a:r>
              <a:rPr lang="en-US" sz="1600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import </a:t>
            </a:r>
            <a:r>
              <a:rPr lang="en-US" sz="1600" dirty="0" err="1">
                <a:latin typeface="Consolas" panose="020B0609020204030204" pitchFamily="49" charset="0"/>
              </a:rPr>
              <a:t>numpy</a:t>
            </a:r>
            <a:r>
              <a:rPr lang="en-US" sz="1600" dirty="0">
                <a:latin typeface="Consolas" panose="020B0609020204030204" pitchFamily="49" charset="0"/>
              </a:rPr>
              <a:t> as np 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info=</a:t>
            </a:r>
            <a:r>
              <a:rPr lang="en-US" sz="1600" dirty="0" err="1">
                <a:latin typeface="Consolas" panose="020B0609020204030204" pitchFamily="49" charset="0"/>
              </a:rPr>
              <a:t>pd.DataFrame</a:t>
            </a:r>
            <a:r>
              <a:rPr lang="en-US" sz="1600" dirty="0">
                <a:latin typeface="Consolas" panose="020B0609020204030204" pitchFamily="49" charset="0"/>
              </a:rPr>
              <a:t>([[1,5,7</a:t>
            </a:r>
            <a:r>
              <a:rPr lang="en-US" sz="1600" dirty="0" smtClean="0"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			[</a:t>
            </a:r>
            <a:r>
              <a:rPr lang="en-US" sz="1600" dirty="0">
                <a:latin typeface="Consolas" panose="020B0609020204030204" pitchFamily="49" charset="0"/>
              </a:rPr>
              <a:t>10,12,15</a:t>
            </a:r>
            <a:r>
              <a:rPr lang="en-US" sz="1600" dirty="0" smtClean="0"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			[</a:t>
            </a:r>
            <a:r>
              <a:rPr lang="en-US" sz="1600" dirty="0">
                <a:latin typeface="Consolas" panose="020B0609020204030204" pitchFamily="49" charset="0"/>
              </a:rPr>
              <a:t>18,21,24</a:t>
            </a:r>
            <a:r>
              <a:rPr lang="en-US" sz="1600" dirty="0" smtClean="0"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			[</a:t>
            </a:r>
            <a:r>
              <a:rPr lang="en-US" sz="1600" dirty="0" err="1">
                <a:latin typeface="Consolas" panose="020B0609020204030204" pitchFamily="49" charset="0"/>
              </a:rPr>
              <a:t>np.nan,np.nan,np.nan</a:t>
            </a:r>
            <a:r>
              <a:rPr lang="en-US" sz="1600" dirty="0" smtClean="0">
                <a:latin typeface="Consolas" panose="020B0609020204030204" pitchFamily="49" charset="0"/>
              </a:rPr>
              <a:t>]],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			columns</a:t>
            </a:r>
            <a:r>
              <a:rPr lang="en-US" sz="1600" dirty="0">
                <a:latin typeface="Consolas" panose="020B0609020204030204" pitchFamily="49" charset="0"/>
              </a:rPr>
              <a:t>=['X','Y','Z'])  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info.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agg</a:t>
            </a:r>
            <a:r>
              <a:rPr lang="en-US" sz="1600" dirty="0">
                <a:latin typeface="Consolas" panose="020B0609020204030204" pitchFamily="49" charset="0"/>
              </a:rPr>
              <a:t>(['</a:t>
            </a:r>
            <a:r>
              <a:rPr lang="en-US" sz="1600" dirty="0" err="1">
                <a:latin typeface="Consolas" panose="020B0609020204030204" pitchFamily="49" charset="0"/>
              </a:rPr>
              <a:t>sum','min</a:t>
            </a:r>
            <a:r>
              <a:rPr lang="en-US" sz="1600" dirty="0">
                <a:latin typeface="Consolas" panose="020B0609020204030204" pitchFamily="49" charset="0"/>
              </a:rPr>
              <a:t>']) </a:t>
            </a: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808" y="3133817"/>
            <a:ext cx="3866216" cy="226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54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61115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assign() 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2" y="1632856"/>
            <a:ext cx="9927027" cy="2715209"/>
          </a:xfrm>
          <a:ln w="28575">
            <a:solidFill>
              <a:srgbClr val="00B0F0"/>
            </a:solidFill>
          </a:ln>
        </p:spPr>
        <p:txBody>
          <a:bodyPr>
            <a:no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The assign() method is also responsible for adding a new column into a </a:t>
            </a:r>
            <a:r>
              <a:rPr lang="en-US" sz="1400" dirty="0" err="1">
                <a:latin typeface="Consolas" panose="020B0609020204030204" pitchFamily="49" charset="0"/>
              </a:rPr>
              <a:t>DataFrame</a:t>
            </a:r>
            <a:r>
              <a:rPr lang="en-US" sz="1400" dirty="0" smtClean="0">
                <a:latin typeface="Consolas" panose="020B0609020204030204" pitchFamily="49" charset="0"/>
              </a:rPr>
              <a:t>.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If we re-assign an existing column, then its value will be overwritten</a:t>
            </a:r>
            <a:r>
              <a:rPr lang="en-US" sz="1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Syntax:</a:t>
            </a:r>
          </a:p>
          <a:p>
            <a:pPr lvl="1"/>
            <a:r>
              <a:rPr lang="en-US" sz="1000" dirty="0" err="1" smtClean="0">
                <a:latin typeface="Consolas" panose="020B0609020204030204" pitchFamily="49" charset="0"/>
              </a:rPr>
              <a:t>DataFrame.assign</a:t>
            </a:r>
            <a:r>
              <a:rPr lang="en-US" sz="1000" dirty="0" smtClean="0">
                <a:latin typeface="Consolas" panose="020B0609020204030204" pitchFamily="49" charset="0"/>
              </a:rPr>
              <a:t>(**</a:t>
            </a:r>
            <a:r>
              <a:rPr lang="en-US" sz="1000" dirty="0" err="1" smtClean="0">
                <a:latin typeface="Consolas" panose="020B0609020204030204" pitchFamily="49" charset="0"/>
              </a:rPr>
              <a:t>kwargs</a:t>
            </a:r>
            <a:r>
              <a:rPr lang="en-US" sz="10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kwargs</a:t>
            </a:r>
            <a:r>
              <a:rPr lang="en-US" sz="1400" dirty="0">
                <a:latin typeface="Consolas" panose="020B0609020204030204" pitchFamily="49" charset="0"/>
              </a:rPr>
              <a:t>: keywords are the column names. These keywords are assigned to the new column if the values are callable. If the values are not callable, they are simply assigned.</a:t>
            </a:r>
            <a:endParaRPr lang="en-US" sz="1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102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322</TotalTime>
  <Words>956</Words>
  <Application>Microsoft Office PowerPoint</Application>
  <PresentationFormat>Widescreen</PresentationFormat>
  <Paragraphs>107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Corbel</vt:lpstr>
      <vt:lpstr>Parallax</vt:lpstr>
      <vt:lpstr>Data Analysis</vt:lpstr>
      <vt:lpstr>Pandas DataFrame Function</vt:lpstr>
      <vt:lpstr>Pandas DataFrame Function</vt:lpstr>
      <vt:lpstr>Pandas DataFrame Function</vt:lpstr>
      <vt:lpstr>append()</vt:lpstr>
      <vt:lpstr>append() : example 1</vt:lpstr>
      <vt:lpstr>aggregate() : [sum,min,max]</vt:lpstr>
      <vt:lpstr>aggregate() : [sum,min,max]</vt:lpstr>
      <vt:lpstr>assign() :</vt:lpstr>
      <vt:lpstr>assign() :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LENOVO</dc:creator>
  <cp:lastModifiedBy>E15</cp:lastModifiedBy>
  <cp:revision>16</cp:revision>
  <dcterms:created xsi:type="dcterms:W3CDTF">2025-02-25T14:37:10Z</dcterms:created>
  <dcterms:modified xsi:type="dcterms:W3CDTF">2025-03-02T07:36:48Z</dcterms:modified>
</cp:coreProperties>
</file>