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9" r:id="rId4"/>
    <p:sldId id="264" r:id="rId5"/>
    <p:sldId id="265" r:id="rId6"/>
    <p:sldId id="260" r:id="rId7"/>
    <p:sldId id="267" r:id="rId8"/>
    <p:sldId id="266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76" r:id="rId28"/>
    <p:sldId id="277" r:id="rId29"/>
    <p:sldId id="278" r:id="rId30"/>
    <p:sldId id="261" r:id="rId31"/>
    <p:sldId id="262" r:id="rId32"/>
    <p:sldId id="263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>
        <p:scale>
          <a:sx n="80" d="100"/>
          <a:sy n="80" d="100"/>
        </p:scale>
        <p:origin x="360" y="-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C9D99C-A733-44A6-BB48-3B953BC9D4AD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118A5-1B2B-4A8B-ACD0-FB61E285EB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55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https://www.geeksforgeeks.org/data-analysis-tutorial/?ref=shm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67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C0E4-0F48-06AD-345C-25C92521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14A8A-95A5-4287-02D6-605735F1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7D304-67CE-9F08-E793-89750AEB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https://www.tpointtech.com/python-pandas-dataframe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34-C8D3-C622-5F43-ECEE4AC54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9815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C0E4-0F48-06AD-345C-25C92521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14A8A-95A5-4287-02D6-605735F1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7D304-67CE-9F08-E793-89750AEB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https://www.tpointtech.com/python-pandas-dataframe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34-C8D3-C622-5F43-ECEE4AC54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959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C0E4-0F48-06AD-345C-25C92521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14A8A-95A5-4287-02D6-605735F1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7D304-67CE-9F08-E793-89750AEB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https://www.tpointtech.com/python-pandas-dataframe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34-C8D3-C622-5F43-ECEE4AC54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7002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C0E4-0F48-06AD-345C-25C92521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14A8A-95A5-4287-02D6-605735F1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7D304-67CE-9F08-E793-89750AEB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https://www.tpointtech.com/python-pandas-dataframe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34-C8D3-C622-5F43-ECEE4AC54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77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C0E4-0F48-06AD-345C-25C92521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14A8A-95A5-4287-02D6-605735F1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7D304-67CE-9F08-E793-89750AEB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https://www.tpointtech.com/python-pandas-dataframe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34-C8D3-C622-5F43-ECEE4AC54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330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C0E4-0F48-06AD-345C-25C92521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14A8A-95A5-4287-02D6-605735F1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7D304-67CE-9F08-E793-89750AEB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https://www.tpointtech.com/python-pandas-dataframe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34-C8D3-C622-5F43-ECEE4AC54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306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E8A50-C79D-0E03-47A2-8CCC55E6C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A9C9F8-B2D6-B6B7-03CD-36EA35D4F8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6EF444-7FE3-DB8B-0D0D-18F55C5AD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6FE88-7936-2D92-32C0-69D66DDB38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08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AEAF59-064F-00B4-8BBE-DCEB382CA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B7F503-A488-946D-AFB6-879E0CA2E8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D3B9CE-926F-1C1C-6D89-EC1F1DAB7C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43D7A-6712-AC65-B77E-6E5F57D87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9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14C12-3733-CF14-654A-231AFEF30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A616C-C155-28B2-5D42-C9A9A5E110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3B6C8E-CB80-4A03-D382-DD155E11F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DB3D0D-A2EC-C7BC-F708-15E17C5DD8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27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https://www.geeksforgeeks.org/data-analysis-with-python/?ref=outind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769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37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229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F2598-6E99-9AAA-BF01-42AF09159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AC2952-E044-E8F2-2AFC-5B38B26FA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09813-0F79-D16A-75F5-D4CB9B3FD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https://www.tpointtech.com/python-pandas-series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78992-9396-8C1D-A153-F5D9C91CC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29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6213D-B533-74F4-ECEC-CA53E7A8D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259599-CD8B-248D-FBAD-EC97CAA3E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7F83E2-142B-49E3-54B8-EDC0B1AC78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https://www.tpointtech.com/python-pandas-series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88D6D-9ED0-3454-33F9-841EEEE5AC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35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55A3C-E896-C7D8-E471-17A587670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385F17-317E-4F07-D548-AADC8E37A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C615A5-9DA1-A4E4-B33D-80FB4A686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https://www.tpointtech.com/python-pandas-series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14764-1F26-EDB8-71DE-863650C55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40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C0E4-0F48-06AD-345C-25C92521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14A8A-95A5-4287-02D6-605735F1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7D304-67CE-9F08-E793-89750AEB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https://www.tpointtech.com/python-pandas-dataframe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34-C8D3-C622-5F43-ECEE4AC54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70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1C0E4-0F48-06AD-345C-25C92521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F14A8A-95A5-4287-02D6-605735F147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67D304-67CE-9F08-E793-89750AEB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https://www.tpointtech.com/python-pandas-dataframe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34-C8D3-C622-5F43-ECEE4AC541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118A5-1B2B-4A8B-ACD0-FB61E285EB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912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81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3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09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29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6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8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00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390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59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7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5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55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030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2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6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3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21B04-6F62-470E-96F9-AF92FFC3E97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902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D421B04-6F62-470E-96F9-AF92FFC3E979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231361-B3F0-4946-AAE6-1C541918C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9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andas-dataframe-describe" TargetMode="External"/><Relationship Id="rId3" Type="http://schemas.openxmlformats.org/officeDocument/2006/relationships/hyperlink" Target="https://www.javatpoint.com/pandas-apply" TargetMode="External"/><Relationship Id="rId7" Type="http://schemas.openxmlformats.org/officeDocument/2006/relationships/hyperlink" Target="https://www.javatpoint.com/pandas-count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avatpoint.com/pandas-concatenation" TargetMode="External"/><Relationship Id="rId5" Type="http://schemas.openxmlformats.org/officeDocument/2006/relationships/hyperlink" Target="https://www.javatpoint.com/pandas-dataframe-astype" TargetMode="External"/><Relationship Id="rId10" Type="http://schemas.openxmlformats.org/officeDocument/2006/relationships/hyperlink" Target="https://www.javatpoint.com/pandas-groupby" TargetMode="External"/><Relationship Id="rId4" Type="http://schemas.openxmlformats.org/officeDocument/2006/relationships/hyperlink" Target="https://www.javatpoint.com/pandas-dataframe-assign" TargetMode="External"/><Relationship Id="rId9" Type="http://schemas.openxmlformats.org/officeDocument/2006/relationships/hyperlink" Target="https://www.javatpoint.com/pandas-dataframe-drop_duplicates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avatpoint.com/pandas-pivot-table" TargetMode="External"/><Relationship Id="rId3" Type="http://schemas.openxmlformats.org/officeDocument/2006/relationships/hyperlink" Target="https://www.javatpoint.com/pandas-dataframe-hist" TargetMode="External"/><Relationship Id="rId7" Type="http://schemas.openxmlformats.org/officeDocument/2006/relationships/hyperlink" Target="https://www.javatpoint.com/pandas-merg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avatpoint.com/pandas-melt" TargetMode="External"/><Relationship Id="rId11" Type="http://schemas.openxmlformats.org/officeDocument/2006/relationships/hyperlink" Target="https://www.javatpoint.com/pandas-shift" TargetMode="External"/><Relationship Id="rId5" Type="http://schemas.openxmlformats.org/officeDocument/2006/relationships/hyperlink" Target="https://www.javatpoint.com/pandas-dataframe-mean" TargetMode="External"/><Relationship Id="rId10" Type="http://schemas.openxmlformats.org/officeDocument/2006/relationships/hyperlink" Target="https://www.javatpoint.com/pandas-dataframe-sample" TargetMode="External"/><Relationship Id="rId4" Type="http://schemas.openxmlformats.org/officeDocument/2006/relationships/hyperlink" Target="https://www.javatpoint.com/pandas-dataframe-iterrows" TargetMode="External"/><Relationship Id="rId9" Type="http://schemas.openxmlformats.org/officeDocument/2006/relationships/hyperlink" Target="https://www.javatpoint.com/pandas-dataframe-query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python-pandas-sorting" TargetMode="External"/><Relationship Id="rId7" Type="http://schemas.openxmlformats.org/officeDocument/2006/relationships/hyperlink" Target="https://www.javatpoint.com/pandas-dataframe-wher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javatpoint.com/pandas-dataframe-transpose" TargetMode="External"/><Relationship Id="rId5" Type="http://schemas.openxmlformats.org/officeDocument/2006/relationships/hyperlink" Target="https://www.javatpoint.com/pandas-dataframe-to_excel" TargetMode="External"/><Relationship Id="rId4" Type="http://schemas.openxmlformats.org/officeDocument/2006/relationships/hyperlink" Target="https://www.javatpoint.com/pandas-su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for-data-analysi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free-public-data-sets-for-analysis/" TargetMode="External"/><Relationship Id="rId5" Type="http://schemas.openxmlformats.org/officeDocument/2006/relationships/hyperlink" Target="https://www.geeksforgeeks.org/python-data-visualization-tutorial/" TargetMode="External"/><Relationship Id="rId4" Type="http://schemas.openxmlformats.org/officeDocument/2006/relationships/hyperlink" Target="https://www.geeksforgeeks.org/sql-for-data-analysi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for-data-analysis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B5FF2-49A4-BCEB-C659-D1A54C776C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8102A-9CBA-15F0-1CA0-EEF4816DF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Python</a:t>
            </a:r>
          </a:p>
        </p:txBody>
      </p:sp>
    </p:spTree>
    <p:extLst>
      <p:ext uri="{BB962C8B-B14F-4D97-AF65-F5344CB8AC3E}">
        <p14:creationId xmlns:p14="http://schemas.microsoft.com/office/powerpoint/2010/main" val="352447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B0B2B-33B3-B920-E9E1-D01837DE0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E0F7E-D128-CA53-C906-FA3C969E4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/>
          <a:lstStyle/>
          <a:p>
            <a:pPr algn="l"/>
            <a:r>
              <a:rPr lang="en-US" b="1" dirty="0"/>
              <a:t>Pandas Series Attribute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5D62CA-B35A-7451-03A4-5437E6216C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28800" y="1732489"/>
            <a:ext cx="8701547" cy="4417588"/>
          </a:xfrm>
        </p:spPr>
      </p:pic>
    </p:spTree>
    <p:extLst>
      <p:ext uri="{BB962C8B-B14F-4D97-AF65-F5344CB8AC3E}">
        <p14:creationId xmlns:p14="http://schemas.microsoft.com/office/powerpoint/2010/main" val="2220340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4F57E-F277-0248-1446-802D95DFCF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5BDF-C476-C0C8-1D25-B3B71F93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/>
          <a:lstStyle/>
          <a:p>
            <a:pPr algn="l"/>
            <a:r>
              <a:rPr lang="en-US" b="1" dirty="0"/>
              <a:t>Retrieving Index array and data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35AF8-1B66-0AFF-4EB8-7A852061A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866900"/>
            <a:ext cx="5574890" cy="3124200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 </a:t>
            </a:r>
          </a:p>
          <a:p>
            <a:pPr marL="0" indent="0">
              <a:buNone/>
            </a:pPr>
            <a:r>
              <a:rPr lang="en-US" dirty="0"/>
              <a:t>import pandas as pd   </a:t>
            </a:r>
          </a:p>
          <a:p>
            <a:pPr marL="0" indent="0">
              <a:buNone/>
            </a:pPr>
            <a:r>
              <a:rPr lang="en-US" dirty="0"/>
              <a:t>x=</a:t>
            </a:r>
            <a:r>
              <a:rPr lang="en-US" dirty="0" err="1"/>
              <a:t>pd.Series</a:t>
            </a:r>
            <a:r>
              <a:rPr lang="en-US" dirty="0"/>
              <a:t>(data=[2,4,6,8])   </a:t>
            </a:r>
          </a:p>
          <a:p>
            <a:pPr marL="0" indent="0">
              <a:buNone/>
            </a:pPr>
            <a:r>
              <a:rPr lang="en-US" dirty="0"/>
              <a:t>y=</a:t>
            </a:r>
            <a:r>
              <a:rPr lang="en-US" dirty="0" err="1"/>
              <a:t>pd.Series</a:t>
            </a:r>
            <a:r>
              <a:rPr lang="en-US" dirty="0"/>
              <a:t>(data=[11.2,18.6,22.5], index=['</a:t>
            </a:r>
            <a:r>
              <a:rPr lang="en-US" dirty="0" err="1"/>
              <a:t>a','b','c</a:t>
            </a:r>
            <a:r>
              <a:rPr lang="en-US" dirty="0"/>
              <a:t>'])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x.index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x.values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y.index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y.values</a:t>
            </a:r>
            <a:r>
              <a:rPr lang="en-US" dirty="0"/>
              <a:t>)  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9CC4D58-86AF-30CC-B86A-06DAC7F2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8670" y="3981309"/>
            <a:ext cx="2724530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33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D8F55-633A-1954-8D14-CDC83E6CB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B1E95-022D-B0E4-822D-955EA9142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/>
          <a:lstStyle/>
          <a:p>
            <a:pPr algn="l"/>
            <a:r>
              <a:rPr lang="en-US" b="1" dirty="0"/>
              <a:t>Types (</a:t>
            </a:r>
            <a:r>
              <a:rPr lang="en-US" b="1" dirty="0" err="1"/>
              <a:t>dtype</a:t>
            </a:r>
            <a:r>
              <a:rPr lang="en-US" b="1" dirty="0"/>
              <a:t>) and Size of Type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F59600-8520-5665-C9F3-1DDC14982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866900"/>
            <a:ext cx="5574890" cy="3124200"/>
          </a:xfrm>
          <a:ln>
            <a:solidFill>
              <a:srgbClr val="00B0F0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 </a:t>
            </a:r>
          </a:p>
          <a:p>
            <a:pPr marL="0" indent="0">
              <a:buNone/>
            </a:pPr>
            <a:r>
              <a:rPr lang="en-US" dirty="0"/>
              <a:t>import pandas as pd   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pd.Series</a:t>
            </a:r>
            <a:r>
              <a:rPr lang="en-US" dirty="0"/>
              <a:t>(data=[1,2,3,4])   </a:t>
            </a:r>
          </a:p>
          <a:p>
            <a:pPr marL="0" indent="0">
              <a:buNone/>
            </a:pPr>
            <a:r>
              <a:rPr lang="en-US" dirty="0"/>
              <a:t>b=</a:t>
            </a:r>
            <a:r>
              <a:rPr lang="en-US" dirty="0" err="1"/>
              <a:t>pd.Series</a:t>
            </a:r>
            <a:r>
              <a:rPr lang="en-US" dirty="0"/>
              <a:t>(data=[4.9,8.2,5.6],   </a:t>
            </a:r>
          </a:p>
          <a:p>
            <a:pPr marL="0" indent="0">
              <a:buNone/>
            </a:pPr>
            <a:r>
              <a:rPr lang="en-US" dirty="0"/>
              <a:t>index=['</a:t>
            </a:r>
            <a:r>
              <a:rPr lang="en-US" dirty="0" err="1"/>
              <a:t>x','y','z</a:t>
            </a:r>
            <a:r>
              <a:rPr lang="en-US" dirty="0"/>
              <a:t>'])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a.dtype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a.itemsize</a:t>
            </a:r>
            <a:r>
              <a:rPr lang="en-US" dirty="0"/>
              <a:t>) 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b.dtype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b.itemsize</a:t>
            </a:r>
            <a:r>
              <a:rPr lang="en-US" dirty="0"/>
              <a:t>) 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73588-DEAA-27DC-D4C4-DD9DC3CF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656" y="3895572"/>
            <a:ext cx="628738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989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36167-10E2-3123-FF6A-75AA96826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C3CF-5DC5-5AD1-855F-C293E07C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Retrieving Dimension, Size and Number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D1E3A-DAD2-7018-4B06-3CE73D965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866900"/>
            <a:ext cx="5574890" cy="3124200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 </a:t>
            </a:r>
          </a:p>
          <a:p>
            <a:pPr marL="0" indent="0">
              <a:buNone/>
            </a:pPr>
            <a:r>
              <a:rPr lang="en-US" dirty="0"/>
              <a:t>import pandas as pd   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pd.Series</a:t>
            </a:r>
            <a:r>
              <a:rPr lang="en-US" dirty="0"/>
              <a:t>(data=[1,2,3,4])   </a:t>
            </a:r>
          </a:p>
          <a:p>
            <a:pPr marL="0" indent="0">
              <a:buNone/>
            </a:pPr>
            <a:r>
              <a:rPr lang="en-US" dirty="0"/>
              <a:t>b=</a:t>
            </a:r>
            <a:r>
              <a:rPr lang="en-US" dirty="0" err="1"/>
              <a:t>pd.Series</a:t>
            </a:r>
            <a:r>
              <a:rPr lang="en-US" dirty="0"/>
              <a:t>(data=[4.9,8.2,5.6],  </a:t>
            </a:r>
          </a:p>
          <a:p>
            <a:pPr marL="0" indent="0">
              <a:buNone/>
            </a:pPr>
            <a:r>
              <a:rPr lang="en-US" dirty="0"/>
              <a:t>index=['</a:t>
            </a:r>
            <a:r>
              <a:rPr lang="en-US" dirty="0" err="1"/>
              <a:t>x','y','z</a:t>
            </a:r>
            <a:r>
              <a:rPr lang="en-US" dirty="0"/>
              <a:t>'])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a.ndim</a:t>
            </a:r>
            <a:r>
              <a:rPr lang="en-US" dirty="0"/>
              <a:t>, </a:t>
            </a:r>
            <a:r>
              <a:rPr lang="en-US" dirty="0" err="1"/>
              <a:t>b.ndim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a.size</a:t>
            </a:r>
            <a:r>
              <a:rPr lang="en-US" dirty="0"/>
              <a:t>, </a:t>
            </a:r>
            <a:r>
              <a:rPr lang="en-US" dirty="0" err="1"/>
              <a:t>b.size</a:t>
            </a:r>
            <a:r>
              <a:rPr lang="en-US" dirty="0"/>
              <a:t>) 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a.nbytes</a:t>
            </a:r>
            <a:r>
              <a:rPr lang="en-US" dirty="0"/>
              <a:t>, </a:t>
            </a:r>
            <a:r>
              <a:rPr lang="en-US" dirty="0" err="1"/>
              <a:t>b.nbytes</a:t>
            </a:r>
            <a:r>
              <a:rPr lang="en-US" dirty="0"/>
              <a:t>) 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137E30-AEEA-DFA3-A58B-DC828E0C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913" y="4314731"/>
            <a:ext cx="638264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74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0E5A9-2D5C-4E72-ED6A-871FC34D6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25C9-05B5-68B3-8320-867ADC852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Checking Emptiness and </a:t>
            </a:r>
            <a:r>
              <a:rPr lang="en-US" b="1" dirty="0" err="1"/>
              <a:t>NaNs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79A8A9-79C4-6E68-A03F-82DE914DC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866900"/>
            <a:ext cx="5353665" cy="3545758"/>
          </a:xfrm>
          <a:ln>
            <a:solidFill>
              <a:srgbClr val="00B0F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   </a:t>
            </a:r>
          </a:p>
          <a:p>
            <a:pPr marL="0" indent="0">
              <a:buNone/>
            </a:pPr>
            <a:r>
              <a:rPr lang="en-US" dirty="0"/>
              <a:t>import pandas as pd   </a:t>
            </a:r>
          </a:p>
          <a:p>
            <a:pPr marL="0" indent="0">
              <a:buNone/>
            </a:pPr>
            <a:r>
              <a:rPr lang="en-US" dirty="0"/>
              <a:t>a=</a:t>
            </a:r>
            <a:r>
              <a:rPr lang="en-US" dirty="0" err="1"/>
              <a:t>pd.Series</a:t>
            </a:r>
            <a:r>
              <a:rPr lang="en-US" dirty="0"/>
              <a:t>(data=[1,2,3,np.NaN])   </a:t>
            </a:r>
          </a:p>
          <a:p>
            <a:pPr marL="0" indent="0">
              <a:buNone/>
            </a:pPr>
            <a:r>
              <a:rPr lang="en-US" dirty="0"/>
              <a:t>b=</a:t>
            </a:r>
            <a:r>
              <a:rPr lang="en-US" dirty="0" err="1"/>
              <a:t>pd.Series</a:t>
            </a:r>
            <a:r>
              <a:rPr lang="en-US" dirty="0"/>
              <a:t>(data=[4.9,8.2,5.6],index=['</a:t>
            </a:r>
            <a:r>
              <a:rPr lang="en-US" dirty="0" err="1"/>
              <a:t>x','y','z</a:t>
            </a:r>
            <a:r>
              <a:rPr lang="en-US" dirty="0"/>
              <a:t>'])   </a:t>
            </a:r>
          </a:p>
          <a:p>
            <a:pPr marL="0" indent="0">
              <a:buNone/>
            </a:pPr>
            <a:r>
              <a:rPr lang="en-US" dirty="0"/>
              <a:t>c=</a:t>
            </a:r>
            <a:r>
              <a:rPr lang="en-US" dirty="0" err="1"/>
              <a:t>pd.Series</a:t>
            </a:r>
            <a:r>
              <a:rPr lang="en-US" dirty="0"/>
              <a:t>() 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a.empty,b.empty,c.empty</a:t>
            </a:r>
            <a:r>
              <a:rPr lang="en-US" dirty="0"/>
              <a:t>) 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a.hasnans,b.hasnans,c.hasnans</a:t>
            </a:r>
            <a:r>
              <a:rPr lang="en-US" dirty="0"/>
              <a:t>) 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(a),</a:t>
            </a:r>
            <a:r>
              <a:rPr lang="en-US" dirty="0" err="1"/>
              <a:t>len</a:t>
            </a:r>
            <a:r>
              <a:rPr lang="en-US" dirty="0"/>
              <a:t>(b))   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a.count</a:t>
            </a:r>
            <a:r>
              <a:rPr lang="en-US" dirty="0"/>
              <a:t>( ),</a:t>
            </a:r>
            <a:r>
              <a:rPr lang="en-US" dirty="0" err="1"/>
              <a:t>b.count</a:t>
            </a:r>
            <a:r>
              <a:rPr lang="en-US" dirty="0"/>
              <a:t>( ))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4FF49-F7F5-216E-2ED2-C85815253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672" y="3819832"/>
            <a:ext cx="1920204" cy="168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15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C76F1-6654-CFD2-3E9D-9D3755987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C1CC-F4CD-D5B8-1EC1-3FC3D2E5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Functions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FDC88B-705B-FBDA-FAAB-AB206E842D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75750" y="2205158"/>
            <a:ext cx="9399661" cy="2676557"/>
          </a:xfrm>
        </p:spPr>
      </p:pic>
    </p:spTree>
    <p:extLst>
      <p:ext uri="{BB962C8B-B14F-4D97-AF65-F5344CB8AC3E}">
        <p14:creationId xmlns:p14="http://schemas.microsoft.com/office/powerpoint/2010/main" val="4220212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5E398-FB44-00A8-D302-524A43F2A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CAAE5-B464-D4FA-CE66-0F2FE6387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Create an empty </a:t>
            </a:r>
            <a:r>
              <a:rPr lang="en-US" b="1" dirty="0" err="1"/>
              <a:t>DataFrame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47106-367B-1773-E0C7-460C0B648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2934929"/>
            <a:ext cx="2743200" cy="1664110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 dirty="0"/>
              <a:t>import pandas as pd  </a:t>
            </a:r>
          </a:p>
          <a:p>
            <a:pPr marL="0" indent="0">
              <a:buNone/>
            </a:pPr>
            <a:r>
              <a:rPr lang="en-US" b="1" dirty="0" err="1"/>
              <a:t>df</a:t>
            </a:r>
            <a:r>
              <a:rPr lang="en-US" b="1" dirty="0"/>
              <a:t> = </a:t>
            </a:r>
            <a:r>
              <a:rPr lang="en-US" b="1" dirty="0" err="1"/>
              <a:t>pd.DataFrame</a:t>
            </a:r>
            <a:r>
              <a:rPr lang="en-US" b="1" dirty="0"/>
              <a:t>()  </a:t>
            </a:r>
          </a:p>
          <a:p>
            <a:pPr marL="0" indent="0">
              <a:buNone/>
            </a:pPr>
            <a:r>
              <a:rPr lang="en-US" b="1" dirty="0"/>
              <a:t>print (</a:t>
            </a:r>
            <a:r>
              <a:rPr lang="en-US" b="1" dirty="0" err="1"/>
              <a:t>df</a:t>
            </a:r>
            <a:r>
              <a:rPr lang="en-US" b="1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808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9B767-0D6A-4D22-0AAD-582C64C34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54914-699F-30C8-2F1E-2AF725EC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DataFrame</a:t>
            </a:r>
            <a:r>
              <a:rPr lang="en-US" b="1" dirty="0"/>
              <a:t> using List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E871EF-B6A7-4D5F-B9C4-ABBD48DD0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799" y="1740310"/>
            <a:ext cx="4557253" cy="2858729"/>
          </a:xfrm>
          <a:ln>
            <a:solidFill>
              <a:schemeClr val="accent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# importing the pandas library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import pandas as pd  </a:t>
            </a:r>
          </a:p>
          <a:p>
            <a:pPr marL="0" indent="0">
              <a:buNone/>
            </a:pP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# a list of strings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x = ['Python', 'Pandas']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# Calling </a:t>
            </a:r>
            <a:r>
              <a:rPr lang="en-US" b="1" dirty="0" err="1">
                <a:latin typeface="Consolas" panose="020B0609020204030204" pitchFamily="49" charset="0"/>
              </a:rPr>
              <a:t>DataFrame</a:t>
            </a:r>
            <a:r>
              <a:rPr lang="en-US" b="1" dirty="0">
                <a:latin typeface="Consolas" panose="020B0609020204030204" pitchFamily="49" charset="0"/>
              </a:rPr>
              <a:t> constructor on list  </a:t>
            </a:r>
          </a:p>
          <a:p>
            <a:pPr marL="0" indent="0">
              <a:buNone/>
            </a:pPr>
            <a:r>
              <a:rPr lang="en-US" b="1" dirty="0" err="1">
                <a:latin typeface="Consolas" panose="020B0609020204030204" pitchFamily="49" charset="0"/>
              </a:rPr>
              <a:t>df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pd.DataFrame</a:t>
            </a:r>
            <a:r>
              <a:rPr lang="en-US" b="1" dirty="0">
                <a:latin typeface="Consolas" panose="020B0609020204030204" pitchFamily="49" charset="0"/>
              </a:rPr>
              <a:t>(x)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print(</a:t>
            </a:r>
            <a:r>
              <a:rPr lang="en-US" b="1" dirty="0" err="1">
                <a:latin typeface="Consolas" panose="020B0609020204030204" pitchFamily="49" charset="0"/>
              </a:rPr>
              <a:t>df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8E0819-D0E8-AEB5-CA21-D8763B3B1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354" y="2369462"/>
            <a:ext cx="2256130" cy="289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524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2DE62-FD11-526F-0B84-3335930D6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D70F-B1C8-6451-3415-A78A1B8F0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DataFrame</a:t>
            </a:r>
            <a:r>
              <a:rPr lang="en-US" b="1" dirty="0"/>
              <a:t> from </a:t>
            </a:r>
            <a:r>
              <a:rPr lang="en-US" b="1" dirty="0" err="1"/>
              <a:t>Dict</a:t>
            </a:r>
            <a:r>
              <a:rPr lang="en-US" b="1" dirty="0"/>
              <a:t> of </a:t>
            </a:r>
            <a:r>
              <a:rPr lang="en-US" b="1" dirty="0" err="1"/>
              <a:t>ndarrays</a:t>
            </a:r>
            <a:endParaRPr lang="en-US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AE40A-8786-D9F0-7F7F-D2F87683A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06854" y="1474840"/>
            <a:ext cx="9896170" cy="244823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import pandas as pd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info = {'ID' :[101, 102, 103],'Department' :['B.Sc','B.Tech','</a:t>
            </a:r>
            <a:r>
              <a:rPr lang="en-US" b="1" dirty="0" err="1">
                <a:latin typeface="Consolas" panose="020B0609020204030204" pitchFamily="49" charset="0"/>
              </a:rPr>
              <a:t>M.Tech</a:t>
            </a:r>
            <a:r>
              <a:rPr lang="en-US" b="1" dirty="0">
                <a:latin typeface="Consolas" panose="020B0609020204030204" pitchFamily="49" charset="0"/>
              </a:rPr>
              <a:t>',]}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</a:t>
            </a:r>
            <a:r>
              <a:rPr lang="en-US" b="1" dirty="0" err="1">
                <a:latin typeface="Consolas" panose="020B0609020204030204" pitchFamily="49" charset="0"/>
              </a:rPr>
              <a:t>df</a:t>
            </a:r>
            <a:r>
              <a:rPr lang="en-US" b="1" dirty="0">
                <a:latin typeface="Consolas" panose="020B0609020204030204" pitchFamily="49" charset="0"/>
              </a:rPr>
              <a:t> = </a:t>
            </a:r>
            <a:r>
              <a:rPr lang="en-US" b="1" dirty="0" err="1">
                <a:latin typeface="Consolas" panose="020B0609020204030204" pitchFamily="49" charset="0"/>
              </a:rPr>
              <a:t>pd.DataFrame</a:t>
            </a:r>
            <a:r>
              <a:rPr lang="en-US" b="1" dirty="0">
                <a:latin typeface="Consolas" panose="020B0609020204030204" pitchFamily="49" charset="0"/>
              </a:rPr>
              <a:t>(info) 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    print (</a:t>
            </a:r>
            <a:r>
              <a:rPr lang="en-US" b="1" dirty="0" err="1">
                <a:latin typeface="Consolas" panose="020B0609020204030204" pitchFamily="49" charset="0"/>
              </a:rPr>
              <a:t>df</a:t>
            </a:r>
            <a:r>
              <a:rPr lang="en-US" b="1" dirty="0">
                <a:latin typeface="Consolas" panose="020B0609020204030204" pitchFamily="49" charset="0"/>
              </a:rPr>
              <a:t>) 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5B045E-EE24-0AA5-DA5B-AD404310E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955" y="4026309"/>
            <a:ext cx="2271252" cy="214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923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B6321-F566-05D3-DEE4-55CA35C4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94A-0690-EC97-0657-7714975B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 err="1"/>
              <a:t>DataFrame</a:t>
            </a:r>
            <a:r>
              <a:rPr lang="en-US" b="1" dirty="0"/>
              <a:t> from </a:t>
            </a:r>
            <a:r>
              <a:rPr lang="en-US" b="1" dirty="0" err="1"/>
              <a:t>Dict</a:t>
            </a:r>
            <a:r>
              <a:rPr lang="en-US" b="1" dirty="0"/>
              <a:t> of Series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012D-77E1-7E09-F260-45562C61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8976" y="1946788"/>
            <a:ext cx="11395587" cy="244823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import pandas as pd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info = {'one' : </a:t>
            </a:r>
            <a:r>
              <a:rPr lang="en-US" sz="1600" b="1" dirty="0" err="1">
                <a:latin typeface="Consolas" panose="020B0609020204030204" pitchFamily="49" charset="0"/>
              </a:rPr>
              <a:t>pd.Series</a:t>
            </a:r>
            <a:r>
              <a:rPr lang="en-US" sz="1600" b="1" dirty="0">
                <a:latin typeface="Consolas" panose="020B0609020204030204" pitchFamily="49" charset="0"/>
              </a:rPr>
              <a:t>([1, 2, 3, 4, 5, 6], index=['a', 'b', 'c', 'd', 'e', 'f']),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 'two' : </a:t>
            </a:r>
            <a:r>
              <a:rPr lang="en-US" sz="1600" b="1" dirty="0" err="1">
                <a:latin typeface="Consolas" panose="020B0609020204030204" pitchFamily="49" charset="0"/>
              </a:rPr>
              <a:t>pd.Series</a:t>
            </a:r>
            <a:r>
              <a:rPr lang="en-US" sz="1600" b="1" dirty="0">
                <a:latin typeface="Consolas" panose="020B0609020204030204" pitchFamily="49" charset="0"/>
              </a:rPr>
              <a:t>([1, 2, 3, 4, 5, 6, 7, 8], index=['a', 'b', 'c', 'd', 'e', 'f', 'g', 'h'])}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d1 = </a:t>
            </a:r>
            <a:r>
              <a:rPr lang="en-US" sz="1600" b="1" dirty="0" err="1">
                <a:latin typeface="Consolas" panose="020B0609020204030204" pitchFamily="49" charset="0"/>
              </a:rPr>
              <a:t>pd.DataFrame</a:t>
            </a:r>
            <a:r>
              <a:rPr lang="en-US" sz="1600" b="1" dirty="0">
                <a:latin typeface="Consolas" panose="020B0609020204030204" pitchFamily="49" charset="0"/>
              </a:rPr>
              <a:t>(info)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 print (d1) </a:t>
            </a: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C47E58-1EC7-8DE9-1681-DD787D48B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228" y="3578794"/>
            <a:ext cx="1195449" cy="294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24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3E55-4B9F-B890-BEE1-ADDED4547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715297"/>
          </a:xfrm>
        </p:spPr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six steps for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50246-9F8F-5E34-B741-8CCA02CE2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20195"/>
            <a:ext cx="10018713" cy="3297495"/>
          </a:xfrm>
        </p:spPr>
        <p:txBody>
          <a:bodyPr>
            <a:normAutofit fontScale="85000" lnSpcReduction="20000"/>
          </a:bodyPr>
          <a:lstStyle/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Ask or Specify Data Requirements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Prepare or Collect Data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Clean and Process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Analyze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Share</a:t>
            </a:r>
          </a:p>
          <a:p>
            <a:pPr fontAlgn="base">
              <a:spcAft>
                <a:spcPts val="1800"/>
              </a:spcAft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Act or Report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029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B6321-F566-05D3-DEE4-55CA35C4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94A-0690-EC97-0657-7714975B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Column Selection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012D-77E1-7E09-F260-45562C61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68016" y="1760176"/>
            <a:ext cx="10395791" cy="2448232"/>
          </a:xfrm>
          <a:ln>
            <a:solidFill>
              <a:schemeClr val="accent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# importing the pandas library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import pandas as </a:t>
            </a:r>
            <a:r>
              <a:rPr lang="en-US" sz="1600" b="1" dirty="0" err="1">
                <a:latin typeface="Consolas" panose="020B0609020204030204" pitchFamily="49" charset="0"/>
              </a:rPr>
              <a:t>pd</a:t>
            </a:r>
            <a:r>
              <a:rPr lang="en-US" sz="16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info = {'one' : </a:t>
            </a:r>
            <a:r>
              <a:rPr lang="en-US" sz="1600" b="1" dirty="0" err="1">
                <a:latin typeface="Consolas" panose="020B0609020204030204" pitchFamily="49" charset="0"/>
              </a:rPr>
              <a:t>pd.Series</a:t>
            </a:r>
            <a:r>
              <a:rPr lang="en-US" sz="1600" b="1" dirty="0">
                <a:latin typeface="Consolas" panose="020B0609020204030204" pitchFamily="49" charset="0"/>
              </a:rPr>
              <a:t>([1, 2, 3, 4, 5, 6], index=['a', 'b', 'c', 'd', 'e', 'f']),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 'two' : </a:t>
            </a:r>
            <a:r>
              <a:rPr lang="en-US" sz="1600" b="1" dirty="0" err="1">
                <a:latin typeface="Consolas" panose="020B0609020204030204" pitchFamily="49" charset="0"/>
              </a:rPr>
              <a:t>pd.Series</a:t>
            </a:r>
            <a:r>
              <a:rPr lang="en-US" sz="1600" b="1" dirty="0">
                <a:latin typeface="Consolas" panose="020B0609020204030204" pitchFamily="49" charset="0"/>
              </a:rPr>
              <a:t>([1, 2, 3, 4, 5, 6, 7, 8], index=['a', 'b', 'c', 'd', 'e', 'f', 'g', 'h'])}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d1 = </a:t>
            </a:r>
            <a:r>
              <a:rPr lang="en-US" sz="1600" b="1" dirty="0" err="1">
                <a:latin typeface="Consolas" panose="020B0609020204030204" pitchFamily="49" charset="0"/>
              </a:rPr>
              <a:t>pd.DataFrame</a:t>
            </a:r>
            <a:r>
              <a:rPr lang="en-US" sz="1600" b="1" dirty="0">
                <a:latin typeface="Consolas" panose="020B0609020204030204" pitchFamily="49" charset="0"/>
              </a:rPr>
              <a:t>(info)  </a:t>
            </a:r>
          </a:p>
          <a:p>
            <a:pPr marL="0" indent="0">
              <a:buNone/>
            </a:pPr>
            <a:r>
              <a:rPr lang="en-US" sz="1600" b="1" dirty="0">
                <a:latin typeface="Consolas" panose="020B0609020204030204" pitchFamily="49" charset="0"/>
              </a:rPr>
              <a:t>print (d1 ['one'])</a:t>
            </a: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2099" y="3458823"/>
            <a:ext cx="2753109" cy="300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5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B6321-F566-05D3-DEE4-55CA35C4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94A-0690-EC97-0657-7714975B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Column Addition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012D-77E1-7E09-F260-45562C61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704191"/>
            <a:ext cx="8413101" cy="441668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import pandas as </a:t>
            </a:r>
            <a:r>
              <a:rPr lang="en-US" sz="1100" b="1" dirty="0" err="1">
                <a:latin typeface="Consolas" panose="020B0609020204030204" pitchFamily="49" charset="0"/>
              </a:rPr>
              <a:t>pd</a:t>
            </a: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info = {'one' : </a:t>
            </a:r>
            <a:r>
              <a:rPr lang="en-US" sz="1100" b="1" dirty="0" err="1">
                <a:latin typeface="Consolas" panose="020B0609020204030204" pitchFamily="49" charset="0"/>
              </a:rPr>
              <a:t>pd.Series</a:t>
            </a:r>
            <a:r>
              <a:rPr lang="en-US" sz="1100" b="1" dirty="0">
                <a:latin typeface="Consolas" panose="020B0609020204030204" pitchFamily="49" charset="0"/>
              </a:rPr>
              <a:t>([1, 2, 3, 4, 5], index=['a', 'b', 'c', 'd', 'e']),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'two' : </a:t>
            </a:r>
            <a:r>
              <a:rPr lang="en-US" sz="1100" b="1" dirty="0" err="1">
                <a:latin typeface="Consolas" panose="020B0609020204030204" pitchFamily="49" charset="0"/>
              </a:rPr>
              <a:t>pd.Series</a:t>
            </a:r>
            <a:r>
              <a:rPr lang="en-US" sz="1100" b="1" dirty="0">
                <a:latin typeface="Consolas" panose="020B0609020204030204" pitchFamily="49" charset="0"/>
              </a:rPr>
              <a:t>([1, 2, 3, 4, 5, 6], index=['a', 'b', 'c', 'd', 'e', 'f'])}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latin typeface="Consolas" panose="020B0609020204030204" pitchFamily="49" charset="0"/>
              </a:rPr>
              <a:t>pd.DataFrame</a:t>
            </a:r>
            <a:r>
              <a:rPr lang="en-US" sz="1100" b="1" dirty="0">
                <a:latin typeface="Consolas" panose="020B0609020204030204" pitchFamily="49" charset="0"/>
              </a:rPr>
              <a:t>(info)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# Add a new column to an existing </a:t>
            </a:r>
            <a:r>
              <a:rPr lang="en-US" sz="1100" b="1" dirty="0" err="1">
                <a:latin typeface="Consolas" panose="020B0609020204030204" pitchFamily="49" charset="0"/>
              </a:rPr>
              <a:t>DataFrame</a:t>
            </a:r>
            <a:r>
              <a:rPr lang="en-US" sz="1100" b="1" dirty="0">
                <a:latin typeface="Consolas" panose="020B0609020204030204" pitchFamily="49" charset="0"/>
              </a:rPr>
              <a:t> object 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("Add new column by passing series")  </a:t>
            </a:r>
          </a:p>
          <a:p>
            <a:pPr marL="0" indent="0">
              <a:buNone/>
            </a:pP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['three']=</a:t>
            </a:r>
            <a:r>
              <a:rPr lang="en-US" sz="1100" b="1" dirty="0" err="1">
                <a:latin typeface="Consolas" panose="020B0609020204030204" pitchFamily="49" charset="0"/>
              </a:rPr>
              <a:t>pd.Series</a:t>
            </a:r>
            <a:r>
              <a:rPr lang="en-US" sz="1100" b="1" dirty="0">
                <a:latin typeface="Consolas" panose="020B0609020204030204" pitchFamily="49" charset="0"/>
              </a:rPr>
              <a:t>([20,40,60],index=['</a:t>
            </a:r>
            <a:r>
              <a:rPr lang="en-US" sz="1100" b="1" dirty="0" err="1">
                <a:latin typeface="Consolas" panose="020B0609020204030204" pitchFamily="49" charset="0"/>
              </a:rPr>
              <a:t>a','b','c</a:t>
            </a:r>
            <a:r>
              <a:rPr lang="en-US" sz="1100" b="1" dirty="0">
                <a:latin typeface="Consolas" panose="020B0609020204030204" pitchFamily="49" charset="0"/>
              </a:rPr>
              <a:t>'])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</a:t>
            </a: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)  </a:t>
            </a:r>
            <a:endParaRPr lang="my-MM" sz="1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("Add new column using existing </a:t>
            </a:r>
            <a:r>
              <a:rPr lang="en-US" sz="1100" b="1" dirty="0" err="1">
                <a:latin typeface="Consolas" panose="020B0609020204030204" pitchFamily="49" charset="0"/>
              </a:rPr>
              <a:t>DataFrame</a:t>
            </a:r>
            <a:r>
              <a:rPr lang="en-US" sz="1100" b="1" dirty="0">
                <a:latin typeface="Consolas" panose="020B0609020204030204" pitchFamily="49" charset="0"/>
              </a:rPr>
              <a:t> columns")  </a:t>
            </a:r>
          </a:p>
          <a:p>
            <a:pPr marL="0" indent="0">
              <a:buNone/>
            </a:pP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['four']=</a:t>
            </a: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['one']+</a:t>
            </a: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['three']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</a:t>
            </a: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) </a:t>
            </a:r>
            <a:endParaRPr lang="en-US" sz="11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801" y="2455050"/>
            <a:ext cx="3040554" cy="366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173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B6321-F566-05D3-DEE4-55CA35C4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94A-0690-EC97-0657-7714975B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8948057" cy="65434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Column Deletion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012D-77E1-7E09-F260-45562C61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502229"/>
            <a:ext cx="6466113" cy="4926563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import pandas as </a:t>
            </a:r>
            <a:r>
              <a:rPr lang="en-US" sz="1100" b="1" dirty="0" err="1">
                <a:latin typeface="Consolas" panose="020B0609020204030204" pitchFamily="49" charset="0"/>
              </a:rPr>
              <a:t>pd</a:t>
            </a: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info = {'one' : </a:t>
            </a:r>
            <a:r>
              <a:rPr lang="en-US" sz="1100" b="1" dirty="0" err="1">
                <a:latin typeface="Consolas" panose="020B0609020204030204" pitchFamily="49" charset="0"/>
              </a:rPr>
              <a:t>pd.Series</a:t>
            </a:r>
            <a:r>
              <a:rPr lang="en-US" sz="1100" b="1" dirty="0">
                <a:latin typeface="Consolas" panose="020B0609020204030204" pitchFamily="49" charset="0"/>
              </a:rPr>
              <a:t>([1, 2], index= ['a', 'b']), 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'two' : </a:t>
            </a:r>
            <a:r>
              <a:rPr lang="en-US" sz="1100" b="1" dirty="0" err="1">
                <a:latin typeface="Consolas" panose="020B0609020204030204" pitchFamily="49" charset="0"/>
              </a:rPr>
              <a:t>pd.Series</a:t>
            </a:r>
            <a:r>
              <a:rPr lang="en-US" sz="1100" b="1" dirty="0">
                <a:latin typeface="Consolas" panose="020B0609020204030204" pitchFamily="49" charset="0"/>
              </a:rPr>
              <a:t>([1, 2, 3], index=['a', 'b', 'c'])}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  </a:t>
            </a:r>
          </a:p>
          <a:p>
            <a:pPr marL="0" indent="0">
              <a:buNone/>
            </a:pP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latin typeface="Consolas" panose="020B0609020204030204" pitchFamily="49" charset="0"/>
              </a:rPr>
              <a:t>pd.DataFrame</a:t>
            </a:r>
            <a:r>
              <a:rPr lang="en-US" sz="1100" b="1" dirty="0">
                <a:latin typeface="Consolas" panose="020B0609020204030204" pitchFamily="49" charset="0"/>
              </a:rPr>
              <a:t>(info)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("The </a:t>
            </a:r>
            <a:r>
              <a:rPr lang="en-US" sz="1100" b="1" dirty="0" err="1">
                <a:latin typeface="Consolas" panose="020B0609020204030204" pitchFamily="49" charset="0"/>
              </a:rPr>
              <a:t>DataFrame</a:t>
            </a:r>
            <a:r>
              <a:rPr lang="en-US" sz="1100" b="1" dirty="0">
                <a:latin typeface="Consolas" panose="020B0609020204030204" pitchFamily="49" charset="0"/>
              </a:rPr>
              <a:t>:")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</a:t>
            </a: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)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# using del function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("Delete the first column:")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del </a:t>
            </a: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['one']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</a:t>
            </a: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)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# using pop function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("Delete the another column:")  </a:t>
            </a:r>
          </a:p>
          <a:p>
            <a:pPr marL="0" indent="0">
              <a:buNone/>
            </a:pPr>
            <a:r>
              <a:rPr lang="en-US" sz="1100" b="1" dirty="0" err="1">
                <a:latin typeface="Consolas" panose="020B0609020204030204" pitchFamily="49" charset="0"/>
              </a:rPr>
              <a:t>df.pop</a:t>
            </a:r>
            <a:r>
              <a:rPr lang="en-US" sz="1100" b="1" dirty="0">
                <a:latin typeface="Consolas" panose="020B0609020204030204" pitchFamily="49" charset="0"/>
              </a:rPr>
              <a:t>('two')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</a:t>
            </a: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) </a:t>
            </a:r>
            <a:endParaRPr lang="en-US" sz="1100" dirty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3400" y="2301864"/>
            <a:ext cx="2283617" cy="412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76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B6321-F566-05D3-DEE4-55CA35C4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94A-0690-EC97-0657-7714975B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8948057" cy="65434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Row </a:t>
            </a:r>
            <a:r>
              <a:rPr lang="en-US" sz="3200" b="1" dirty="0" err="1"/>
              <a:t>Selection:Label</a:t>
            </a: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012D-77E1-7E09-F260-45562C61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791477"/>
            <a:ext cx="6382139" cy="285516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# importing the pandas library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import pandas as </a:t>
            </a:r>
            <a:r>
              <a:rPr lang="en-US" sz="1100" b="1" dirty="0" err="1">
                <a:latin typeface="Consolas" panose="020B0609020204030204" pitchFamily="49" charset="0"/>
              </a:rPr>
              <a:t>pd</a:t>
            </a: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info = {'one' : </a:t>
            </a:r>
            <a:r>
              <a:rPr lang="en-US" sz="1100" b="1" dirty="0" err="1">
                <a:latin typeface="Consolas" panose="020B0609020204030204" pitchFamily="49" charset="0"/>
              </a:rPr>
              <a:t>pd.Series</a:t>
            </a:r>
            <a:r>
              <a:rPr lang="en-US" sz="1100" b="1" dirty="0">
                <a:latin typeface="Consolas" panose="020B0609020204030204" pitchFamily="49" charset="0"/>
              </a:rPr>
              <a:t>([1, 2, 3, 4, 5], index=['a', 'b', 'c', 'd', 'e']), 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 'two' : </a:t>
            </a:r>
            <a:r>
              <a:rPr lang="en-US" sz="1100" b="1" dirty="0" err="1">
                <a:latin typeface="Consolas" panose="020B0609020204030204" pitchFamily="49" charset="0"/>
              </a:rPr>
              <a:t>pd.Series</a:t>
            </a:r>
            <a:r>
              <a:rPr lang="en-US" sz="1100" b="1" dirty="0">
                <a:latin typeface="Consolas" panose="020B0609020204030204" pitchFamily="49" charset="0"/>
              </a:rPr>
              <a:t>([1, 2, 3, 4, 5, 6], index=['a', 'b', 'c', 'd', 'e', 'f'])}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100" b="1" dirty="0" err="1">
                <a:latin typeface="Consolas" panose="020B0609020204030204" pitchFamily="49" charset="0"/>
              </a:rPr>
              <a:t>df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latin typeface="Consolas" panose="020B0609020204030204" pitchFamily="49" charset="0"/>
              </a:rPr>
              <a:t>pd.DataFrame</a:t>
            </a:r>
            <a:r>
              <a:rPr lang="en-US" sz="1100" b="1" dirty="0">
                <a:latin typeface="Consolas" panose="020B0609020204030204" pitchFamily="49" charset="0"/>
              </a:rPr>
              <a:t>(info)  </a:t>
            </a:r>
          </a:p>
          <a:p>
            <a:pPr marL="0" indent="0">
              <a:buNone/>
            </a:pPr>
            <a:r>
              <a:rPr lang="en-US" sz="1100" b="1" dirty="0">
                <a:latin typeface="Consolas" panose="020B0609020204030204" pitchFamily="49" charset="0"/>
              </a:rPr>
              <a:t>print (</a:t>
            </a:r>
            <a:r>
              <a:rPr lang="en-US" sz="1100" b="1" dirty="0" err="1">
                <a:latin typeface="Consolas" panose="020B0609020204030204" pitchFamily="49" charset="0"/>
              </a:rPr>
              <a:t>df.loc</a:t>
            </a:r>
            <a:r>
              <a:rPr lang="en-US" sz="1100" b="1" dirty="0">
                <a:latin typeface="Consolas" panose="020B0609020204030204" pitchFamily="49" charset="0"/>
              </a:rPr>
              <a:t>['b']) </a:t>
            </a:r>
            <a:endParaRPr lang="en-US" sz="11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122" y="3744496"/>
            <a:ext cx="4090659" cy="180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9403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B6321-F566-05D3-DEE4-55CA35C4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94A-0690-EC97-0657-7714975B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8948057" cy="65434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Row Selection: multiple row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012D-77E1-7E09-F260-45562C61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799" y="1791477"/>
            <a:ext cx="8425543" cy="235131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import pandas as </a:t>
            </a:r>
            <a:r>
              <a:rPr lang="en-US" sz="1400" b="1" dirty="0" err="1">
                <a:latin typeface="Consolas" panose="020B0609020204030204" pitchFamily="49" charset="0"/>
              </a:rPr>
              <a:t>pd</a:t>
            </a:r>
            <a:r>
              <a:rPr lang="en-US" sz="14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info = {'one' : </a:t>
            </a:r>
            <a:r>
              <a:rPr lang="en-US" sz="1400" b="1" dirty="0" err="1">
                <a:latin typeface="Consolas" panose="020B0609020204030204" pitchFamily="49" charset="0"/>
              </a:rPr>
              <a:t>pd.Series</a:t>
            </a:r>
            <a:r>
              <a:rPr lang="en-US" sz="1400" b="1" dirty="0">
                <a:latin typeface="Consolas" panose="020B0609020204030204" pitchFamily="49" charset="0"/>
              </a:rPr>
              <a:t>([1, 2, 3, 4, 5], index=['a', 'b', 'c', 'd', 'e']), 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 'two' : </a:t>
            </a:r>
            <a:r>
              <a:rPr lang="en-US" sz="1400" b="1" dirty="0" err="1">
                <a:latin typeface="Consolas" panose="020B0609020204030204" pitchFamily="49" charset="0"/>
              </a:rPr>
              <a:t>pd.Series</a:t>
            </a:r>
            <a:r>
              <a:rPr lang="en-US" sz="1400" b="1" dirty="0">
                <a:latin typeface="Consolas" panose="020B0609020204030204" pitchFamily="49" charset="0"/>
              </a:rPr>
              <a:t>([1, 2, 3, 4, 5, 6], index=['a', 'b', 'c', 'd', 'e', 'f'])}  </a:t>
            </a:r>
          </a:p>
          <a:p>
            <a:pPr marL="0"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df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pd.DataFrame</a:t>
            </a:r>
            <a:r>
              <a:rPr lang="en-US" sz="1400" b="1" dirty="0">
                <a:latin typeface="Consolas" panose="020B0609020204030204" pitchFamily="49" charset="0"/>
              </a:rPr>
              <a:t>(info)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print (</a:t>
            </a:r>
            <a:r>
              <a:rPr lang="en-US" sz="1400" b="1" dirty="0" err="1">
                <a:latin typeface="Consolas" panose="020B0609020204030204" pitchFamily="49" charset="0"/>
              </a:rPr>
              <a:t>df</a:t>
            </a:r>
            <a:r>
              <a:rPr lang="en-US" sz="1400" b="1" dirty="0">
                <a:latin typeface="Consolas" panose="020B0609020204030204" pitchFamily="49" charset="0"/>
              </a:rPr>
              <a:t>[2:5]) 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8659" y="4331930"/>
            <a:ext cx="1865683" cy="205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66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B6321-F566-05D3-DEE4-55CA35C4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94A-0690-EC97-0657-7714975B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8948057" cy="65434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Row Selection: addition row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012D-77E1-7E09-F260-45562C61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799" y="1791477"/>
            <a:ext cx="8425543" cy="2351315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import pandas as </a:t>
            </a:r>
            <a:r>
              <a:rPr lang="en-US" sz="1400" b="1" dirty="0" err="1">
                <a:latin typeface="Consolas" panose="020B0609020204030204" pitchFamily="49" charset="0"/>
              </a:rPr>
              <a:t>pd</a:t>
            </a:r>
            <a:r>
              <a:rPr lang="en-US" sz="14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d = </a:t>
            </a:r>
            <a:r>
              <a:rPr lang="en-US" sz="1400" b="1" dirty="0" err="1">
                <a:latin typeface="Consolas" panose="020B0609020204030204" pitchFamily="49" charset="0"/>
              </a:rPr>
              <a:t>pd.DataFrame</a:t>
            </a:r>
            <a:r>
              <a:rPr lang="en-US" sz="1400" b="1" dirty="0">
                <a:latin typeface="Consolas" panose="020B0609020204030204" pitchFamily="49" charset="0"/>
              </a:rPr>
              <a:t>([[7, 8], [9, 10]], columns = ['</a:t>
            </a:r>
            <a:r>
              <a:rPr lang="en-US" sz="1400" b="1" dirty="0" err="1">
                <a:latin typeface="Consolas" panose="020B0609020204030204" pitchFamily="49" charset="0"/>
              </a:rPr>
              <a:t>x','y</a:t>
            </a:r>
            <a:r>
              <a:rPr lang="en-US" sz="1400" b="1" dirty="0">
                <a:latin typeface="Consolas" panose="020B0609020204030204" pitchFamily="49" charset="0"/>
              </a:rPr>
              <a:t>'])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d2 = </a:t>
            </a:r>
            <a:r>
              <a:rPr lang="en-US" sz="1400" b="1" dirty="0" err="1">
                <a:latin typeface="Consolas" panose="020B0609020204030204" pitchFamily="49" charset="0"/>
              </a:rPr>
              <a:t>pd.DataFrame</a:t>
            </a:r>
            <a:r>
              <a:rPr lang="en-US" sz="1400" b="1" dirty="0">
                <a:latin typeface="Consolas" panose="020B0609020204030204" pitchFamily="49" charset="0"/>
              </a:rPr>
              <a:t>([[11, 12], [13, 14]], columns = ['</a:t>
            </a:r>
            <a:r>
              <a:rPr lang="en-US" sz="1400" b="1" dirty="0" err="1">
                <a:latin typeface="Consolas" panose="020B0609020204030204" pitchFamily="49" charset="0"/>
              </a:rPr>
              <a:t>x','y</a:t>
            </a:r>
            <a:r>
              <a:rPr lang="en-US" sz="1400" b="1" dirty="0">
                <a:latin typeface="Consolas" panose="020B0609020204030204" pitchFamily="49" charset="0"/>
              </a:rPr>
              <a:t>'])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d = </a:t>
            </a:r>
            <a:r>
              <a:rPr lang="en-US" sz="1400" b="1" dirty="0" err="1">
                <a:latin typeface="Consolas" panose="020B0609020204030204" pitchFamily="49" charset="0"/>
              </a:rPr>
              <a:t>d.append</a:t>
            </a:r>
            <a:r>
              <a:rPr lang="en-US" sz="1400" b="1" dirty="0">
                <a:latin typeface="Consolas" panose="020B0609020204030204" pitchFamily="49" charset="0"/>
              </a:rPr>
              <a:t>(d2)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print (d) 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057" y="4210686"/>
            <a:ext cx="1557445" cy="237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28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B6321-F566-05D3-DEE4-55CA35C4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194A-0690-EC97-0657-7714975B5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8948057" cy="654346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Row Delete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012D-77E1-7E09-F260-45562C616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799" y="1791477"/>
            <a:ext cx="8556172" cy="289249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import pandas as </a:t>
            </a:r>
            <a:r>
              <a:rPr lang="en-US" sz="1400" b="1" dirty="0" err="1">
                <a:latin typeface="Consolas" panose="020B0609020204030204" pitchFamily="49" charset="0"/>
              </a:rPr>
              <a:t>pd</a:t>
            </a:r>
            <a:r>
              <a:rPr lang="en-US" sz="14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a_info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pd.DataFrame</a:t>
            </a:r>
            <a:r>
              <a:rPr lang="en-US" sz="1400" b="1" dirty="0">
                <a:latin typeface="Consolas" panose="020B0609020204030204" pitchFamily="49" charset="0"/>
              </a:rPr>
              <a:t>([[4, 5], [6, 7]], columns = ['</a:t>
            </a:r>
            <a:r>
              <a:rPr lang="en-US" sz="1400" b="1" dirty="0" err="1">
                <a:latin typeface="Consolas" panose="020B0609020204030204" pitchFamily="49" charset="0"/>
              </a:rPr>
              <a:t>x','y</a:t>
            </a:r>
            <a:r>
              <a:rPr lang="en-US" sz="1400" b="1" dirty="0">
                <a:latin typeface="Consolas" panose="020B0609020204030204" pitchFamily="49" charset="0"/>
              </a:rPr>
              <a:t>'])  </a:t>
            </a:r>
          </a:p>
          <a:p>
            <a:pPr marL="0"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b_info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pd.DataFrame</a:t>
            </a:r>
            <a:r>
              <a:rPr lang="en-US" sz="1400" b="1" dirty="0">
                <a:latin typeface="Consolas" panose="020B0609020204030204" pitchFamily="49" charset="0"/>
              </a:rPr>
              <a:t>([[8, 9], [10, 11]], columns = ['</a:t>
            </a:r>
            <a:r>
              <a:rPr lang="en-US" sz="1400" b="1" dirty="0" err="1">
                <a:latin typeface="Consolas" panose="020B0609020204030204" pitchFamily="49" charset="0"/>
              </a:rPr>
              <a:t>x','y</a:t>
            </a:r>
            <a:r>
              <a:rPr lang="en-US" sz="1400" b="1" dirty="0">
                <a:latin typeface="Consolas" panose="020B0609020204030204" pitchFamily="49" charset="0"/>
              </a:rPr>
              <a:t>'])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a_info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a_info.append</a:t>
            </a:r>
            <a:r>
              <a:rPr lang="en-US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b_info</a:t>
            </a:r>
            <a:r>
              <a:rPr lang="en-US" sz="1400" b="1" dirty="0">
                <a:latin typeface="Consolas" panose="020B0609020204030204" pitchFamily="49" charset="0"/>
              </a:rPr>
              <a:t>)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sz="1400" b="1" dirty="0">
                <a:latin typeface="Consolas" panose="020B0609020204030204" pitchFamily="49" charset="0"/>
              </a:rPr>
              <a:t># Drop rows with label 0  </a:t>
            </a:r>
          </a:p>
          <a:p>
            <a:pPr marL="0" indent="0">
              <a:buNone/>
            </a:pPr>
            <a:r>
              <a:rPr lang="en-US" sz="1400" b="1" dirty="0" err="1">
                <a:latin typeface="Consolas" panose="020B0609020204030204" pitchFamily="49" charset="0"/>
              </a:rPr>
              <a:t>a_info</a:t>
            </a:r>
            <a:r>
              <a:rPr lang="en-US" sz="1400" b="1" dirty="0">
                <a:latin typeface="Consolas" panose="020B0609020204030204" pitchFamily="49" charset="0"/>
              </a:rPr>
              <a:t> = </a:t>
            </a:r>
            <a:r>
              <a:rPr lang="en-US" sz="1400" b="1" dirty="0" err="1">
                <a:latin typeface="Consolas" panose="020B0609020204030204" pitchFamily="49" charset="0"/>
              </a:rPr>
              <a:t>a_info.drop</a:t>
            </a:r>
            <a:r>
              <a:rPr lang="en-US" sz="1400" b="1" dirty="0">
                <a:latin typeface="Consolas" panose="020B0609020204030204" pitchFamily="49" charset="0"/>
              </a:rPr>
              <a:t>(0) </a:t>
            </a:r>
            <a:endParaRPr lang="en-US" sz="1400" dirty="0">
              <a:latin typeface="Consolas" panose="020B060902020403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3376" y="4749282"/>
            <a:ext cx="2765818" cy="194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719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0B555-FE26-0E3B-BAD9-A02BDA40F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B632-0131-33FD-9728-BD55EC9F9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8358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Pandas </a:t>
            </a:r>
            <a:r>
              <a:rPr lang="en-US" b="1" dirty="0" err="1"/>
              <a:t>DataFrame</a:t>
            </a:r>
            <a:endParaRPr lang="en-US" b="1" dirty="0"/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0A1F1B92-3268-D611-273A-3A1B94CA0B1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45919210"/>
              </p:ext>
            </p:extLst>
          </p:nvPr>
        </p:nvGraphicFramePr>
        <p:xfrm>
          <a:off x="1828800" y="1474839"/>
          <a:ext cx="9497961" cy="4516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10">
                  <a:extLst>
                    <a:ext uri="{9D8B030D-6E8A-4147-A177-3AD203B41FA5}">
                      <a16:colId xmlns:a16="http://schemas.microsoft.com/office/drawing/2014/main" val="1470583734"/>
                    </a:ext>
                  </a:extLst>
                </a:gridCol>
                <a:gridCol w="6386051">
                  <a:extLst>
                    <a:ext uri="{9D8B030D-6E8A-4147-A177-3AD203B41FA5}">
                      <a16:colId xmlns:a16="http://schemas.microsoft.com/office/drawing/2014/main" val="338551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98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DataFrame.append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Add the rows of other dataframe to the end of the given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4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DataFrame.apply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Allows the user to pass a function and apply it to every single value of the Pandas series.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96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DataFrame.assign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Add new column into a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8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DataFrame.astype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Cast the Pandas object to a specified dtype.astype() function.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4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DataFrame.concat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Perform concatenation operation along an axis in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81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DataFrame.count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Count the number of non-NA cells for each column or row.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3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DataFrame.describe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Calculate some statistical data like percentile, mean and std of the numerical values of the Series or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10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DataFrame.drop_duplicates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Remove duplicate values from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34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DataFrame.groupby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Split the data into various groups.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7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629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EEB61-222C-C148-B222-B4D30B7F4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02AB-DD63-FAA0-E8C3-47EB88DC6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8358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Pandas </a:t>
            </a:r>
            <a:r>
              <a:rPr lang="en-US" b="1" dirty="0" err="1"/>
              <a:t>DataFrame</a:t>
            </a:r>
            <a:r>
              <a:rPr lang="en-US" b="1" dirty="0"/>
              <a:t> Function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8432340A-A738-7CFB-89A2-240DD0F5F5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37737493"/>
              </p:ext>
            </p:extLst>
          </p:nvPr>
        </p:nvGraphicFramePr>
        <p:xfrm>
          <a:off x="1828800" y="1474839"/>
          <a:ext cx="9497961" cy="424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10">
                  <a:extLst>
                    <a:ext uri="{9D8B030D-6E8A-4147-A177-3AD203B41FA5}">
                      <a16:colId xmlns:a16="http://schemas.microsoft.com/office/drawing/2014/main" val="1470583734"/>
                    </a:ext>
                  </a:extLst>
                </a:gridCol>
                <a:gridCol w="6386051">
                  <a:extLst>
                    <a:ext uri="{9D8B030D-6E8A-4147-A177-3AD203B41FA5}">
                      <a16:colId xmlns:a16="http://schemas.microsoft.com/office/drawing/2014/main" val="338551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DataFrame.head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Returns the first n rows for the object based on position.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8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DataFrame.hist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Divide the values within a numerical variable into "bins".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4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DataFrame.iterrows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Iterate over the rows as (index, series) pairs.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96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DataFrame.mean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Return the mean of the values for the requested axis.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8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DataFrame.melt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Unpivots the DataFrame from a wide format to a long format.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466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DataFrame.merge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Merge the two datasets together into one.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581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DataFrame.pivot_table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Aggregate data with calculations such as Sum, Count, Average, Max, and Min.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3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DataFrame.query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</a:rPr>
                        <a:t>Filter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810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DataFrame.sample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Select the rows and columns from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randomly.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9343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DataFrame.shift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hlinkClick r:id="rId11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()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Shift column or subtract the column value with the previous row value from the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726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597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14AF7-0B26-A28F-0BA1-5C3F953D5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8762-D381-4181-A1E8-957AEE19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483583"/>
            <a:ext cx="9674224" cy="766916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Pandas </a:t>
            </a:r>
            <a:r>
              <a:rPr lang="en-US" b="1" dirty="0" err="1"/>
              <a:t>DataFrame</a:t>
            </a:r>
            <a:r>
              <a:rPr lang="en-US" b="1" dirty="0"/>
              <a:t> Function</a:t>
            </a: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CBA017FE-6483-EF63-F826-622D6E3D039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53558073"/>
              </p:ext>
            </p:extLst>
          </p:nvPr>
        </p:nvGraphicFramePr>
        <p:xfrm>
          <a:off x="1828800" y="1474839"/>
          <a:ext cx="9497961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1910">
                  <a:extLst>
                    <a:ext uri="{9D8B030D-6E8A-4147-A177-3AD203B41FA5}">
                      <a16:colId xmlns:a16="http://schemas.microsoft.com/office/drawing/2014/main" val="1470583734"/>
                    </a:ext>
                  </a:extLst>
                </a:gridCol>
                <a:gridCol w="6386051">
                  <a:extLst>
                    <a:ext uri="{9D8B030D-6E8A-4147-A177-3AD203B41FA5}">
                      <a16:colId xmlns:a16="http://schemas.microsoft.com/office/drawing/2014/main" val="33855129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DataFrame.sort</a:t>
                      </a:r>
                      <a:r>
                        <a:rPr lang="en-US" dirty="0">
                          <a:hlinkClick r:id="rId3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Sort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980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DataFrame.sum</a:t>
                      </a:r>
                      <a:r>
                        <a:rPr lang="en-US" dirty="0">
                          <a:hlinkClick r:id="rId4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Return the sum of the values for the requested axis by the user.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594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DataFrame.to_excel</a:t>
                      </a:r>
                      <a:r>
                        <a:rPr lang="en-US" dirty="0">
                          <a:hlinkClick r:id="rId5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Export the dataframe to the excel file.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96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DataFrame.transpose</a:t>
                      </a:r>
                      <a:r>
                        <a:rPr lang="en-US" dirty="0">
                          <a:hlinkClick r:id="rId6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Transpose the index and columns of the dataframe.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958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DataFrame.where</a:t>
                      </a:r>
                      <a:r>
                        <a:rPr lang="en-US" dirty="0">
                          <a:hlinkClick r:id="rId7"/>
                        </a:rPr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the </a:t>
                      </a:r>
                      <a:r>
                        <a:rPr lang="en-US" dirty="0" err="1"/>
                        <a:t>dataframe</a:t>
                      </a:r>
                      <a:r>
                        <a:rPr lang="en-US" dirty="0"/>
                        <a:t> for one or more conditions.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7466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5936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D833F-0783-110B-EE1B-032442554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5FAF8-8F6B-2C75-EEBB-82E9BFA5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715297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Prerequisites for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3A5BD-6603-77A1-1EB9-6A66911F1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20195"/>
            <a:ext cx="10018713" cy="3297495"/>
          </a:xfrm>
        </p:spPr>
        <p:txBody>
          <a:bodyPr>
            <a:normAutofit/>
          </a:bodyPr>
          <a:lstStyle/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Python For Data Analysis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4"/>
              </a:rPr>
              <a:t>SQL For Data Analysis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5"/>
              </a:rPr>
              <a:t>Python Data </a:t>
            </a:r>
            <a:r>
              <a:rPr lang="en-US" b="0" i="0" u="sng" dirty="0" err="1">
                <a:solidFill>
                  <a:srgbClr val="273239"/>
                </a:solidFill>
                <a:effectLst/>
                <a:latin typeface="Nunito" pitchFamily="2" charset="0"/>
                <a:hlinkClick r:id="rId5"/>
              </a:rPr>
              <a:t>Visulization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6"/>
              </a:rPr>
              <a:t>Data Analysis Datasets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60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88F54-DB53-0F73-6B1F-95E158589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6F5F-6074-BD25-ECAC-3F997F3C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SQL For Data Analysis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2DF5B-DA8A-FF51-50FD-9DAD55C805F9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475469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E9BC5-8357-F524-128A-4B34899B1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1D29-2828-7055-5B33-D8BD4296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Python Data </a:t>
            </a:r>
            <a:r>
              <a:rPr lang="en-US" b="0" i="0" u="sng" dirty="0" err="1">
                <a:solidFill>
                  <a:srgbClr val="273239"/>
                </a:solidFill>
                <a:effectLst/>
                <a:latin typeface="Nunito" pitchFamily="2" charset="0"/>
              </a:rPr>
              <a:t>Visulization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EE9DE8-C741-96AD-1875-84AD368E116B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585895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C0C45-CD7D-33D6-499E-8D44768A8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DE6D4-1D37-1DA1-7D02-8DC106F0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</a:rPr>
              <a:t>Data Analysis Datasets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6FCC79-40C4-9695-4FAA-A8FEBB0B984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2957920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72F5E-751A-206A-F407-00106FA8F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7C37-1828-B62A-FBCF-6679FB51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715297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Analysis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3E0D6-D4EC-2722-F9B8-C4BBD346A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20195"/>
            <a:ext cx="10018713" cy="3297495"/>
          </a:xfrm>
        </p:spPr>
        <p:txBody>
          <a:bodyPr>
            <a:normAutofit/>
          </a:bodyPr>
          <a:lstStyle/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u="sng" dirty="0">
                <a:solidFill>
                  <a:srgbClr val="273239"/>
                </a:solidFill>
                <a:latin typeface="Nunito" pitchFamily="2" charset="0"/>
              </a:rPr>
              <a:t>Pandas</a:t>
            </a: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u="sng" dirty="0" err="1">
                <a:solidFill>
                  <a:srgbClr val="273239"/>
                </a:solidFill>
                <a:latin typeface="Nunito" pitchFamily="2" charset="0"/>
              </a:rPr>
              <a:t>Numpy</a:t>
            </a:r>
            <a:endParaRPr lang="en-US" u="sng" dirty="0">
              <a:solidFill>
                <a:srgbClr val="273239"/>
              </a:solidFill>
              <a:latin typeface="Nunito" pitchFamily="2" charset="0"/>
            </a:endParaRPr>
          </a:p>
          <a:p>
            <a:pPr algn="l" fontAlgn="base">
              <a:spcBef>
                <a:spcPts val="1800"/>
              </a:spcBef>
              <a:spcAft>
                <a:spcPts val="1800"/>
              </a:spcAft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Matplotlib</a:t>
            </a: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940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0A318-D010-243F-9A5A-0A07CBB16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DF7A-11C6-6F66-6990-ACFD0AA58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2" cy="715297"/>
          </a:xfrm>
        </p:spPr>
        <p:txBody>
          <a:bodyPr/>
          <a:lstStyle/>
          <a:p>
            <a:pPr algn="l" fontAlgn="base"/>
            <a:r>
              <a:rPr lang="en-US" b="1" i="0" dirty="0">
                <a:solidFill>
                  <a:srgbClr val="273239"/>
                </a:solidFill>
                <a:effectLst/>
                <a:latin typeface="Nunito" pitchFamily="2" charset="0"/>
              </a:rPr>
              <a:t>Data Analysis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3203F-99EC-0F9E-2676-0BA9EC3D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09" y="1820195"/>
            <a:ext cx="10018713" cy="3297495"/>
          </a:xfrm>
        </p:spPr>
        <p:txBody>
          <a:bodyPr>
            <a:normAutofit/>
          </a:bodyPr>
          <a:lstStyle/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Excel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rgbClr val="273239"/>
                </a:solidFill>
                <a:latin typeface="Nunito" pitchFamily="2" charset="0"/>
              </a:rPr>
              <a:t>Tableau</a:t>
            </a:r>
          </a:p>
          <a:p>
            <a:pPr fontAlgn="base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b="1" i="0" u="sng" dirty="0">
                <a:solidFill>
                  <a:srgbClr val="273239"/>
                </a:solidFill>
                <a:effectLst/>
                <a:latin typeface="Nunito" pitchFamily="2" charset="0"/>
              </a:rPr>
              <a:t>Power BI</a:t>
            </a:r>
            <a:endParaRPr lang="en-US" b="1" i="0" dirty="0">
              <a:solidFill>
                <a:srgbClr val="273239"/>
              </a:solidFill>
              <a:effectLst/>
              <a:latin typeface="Nuni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1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419D2-8C53-5C81-7AEF-AA059F4D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u="sng" dirty="0">
                <a:solidFill>
                  <a:srgbClr val="273239"/>
                </a:solidFill>
                <a:effectLst/>
                <a:latin typeface="Nunito" pitchFamily="2" charset="0"/>
                <a:hlinkClick r:id="rId3"/>
              </a:rPr>
              <a:t>Python For Data Analysis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2AD377-8EA5-2A21-CD4D-3789C6D59C84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</p:spTree>
    <p:extLst>
      <p:ext uri="{BB962C8B-B14F-4D97-AF65-F5344CB8AC3E}">
        <p14:creationId xmlns:p14="http://schemas.microsoft.com/office/powerpoint/2010/main" val="3821926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1557-B62F-D0F6-0B9B-C3088EE8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789038"/>
          </a:xfrm>
        </p:spPr>
        <p:txBody>
          <a:bodyPr/>
          <a:lstStyle/>
          <a:p>
            <a:r>
              <a:rPr lang="en-US" dirty="0"/>
              <a:t>Pandas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B7EC8-457F-8639-0BAD-B06487245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0" y="1666569"/>
            <a:ext cx="9674223" cy="412463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name of Pandas is gotten from the word Board Information, and that implies an Econometrics from Multi-faceted information. It was created in 2008 by Wes McKinney and is used for data analysis in Python.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Processing, such as restructuring, cleaning, merging, etc., is necessary for data analysis. </a:t>
            </a:r>
            <a:r>
              <a:rPr lang="en-US" sz="2000" dirty="0" err="1"/>
              <a:t>Numpy</a:t>
            </a:r>
            <a:r>
              <a:rPr lang="en-US" sz="2000" dirty="0"/>
              <a:t>, </a:t>
            </a:r>
            <a:r>
              <a:rPr lang="en-US" sz="2000" dirty="0" err="1"/>
              <a:t>Scipy</a:t>
            </a:r>
            <a:r>
              <a:rPr lang="en-US" sz="2000" dirty="0"/>
              <a:t>, </a:t>
            </a:r>
            <a:r>
              <a:rPr lang="en-US" sz="2000" dirty="0" err="1"/>
              <a:t>Cython</a:t>
            </a:r>
            <a:r>
              <a:rPr lang="en-US" sz="2000" dirty="0"/>
              <a:t>, and Panda are just a few of the fast data processing tools available.</a:t>
            </a:r>
          </a:p>
        </p:txBody>
      </p:sp>
    </p:spTree>
    <p:extLst>
      <p:ext uri="{BB962C8B-B14F-4D97-AF65-F5344CB8AC3E}">
        <p14:creationId xmlns:p14="http://schemas.microsoft.com/office/powerpoint/2010/main" val="1919829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8A3E2-D966-20B4-0370-4A30CD505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539546"/>
            <a:ext cx="10018713" cy="914400"/>
          </a:xfrm>
        </p:spPr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042BA-1161-31B5-6663-582D88704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72179" y="1557287"/>
            <a:ext cx="4607188" cy="576262"/>
          </a:xfrm>
        </p:spPr>
        <p:txBody>
          <a:bodyPr/>
          <a:lstStyle/>
          <a:p>
            <a:r>
              <a:rPr lang="en-US" dirty="0"/>
              <a:t>Series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A56D6-903D-EA00-DEB1-45BBC5A41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84311" y="2285540"/>
            <a:ext cx="4895056" cy="2455862"/>
          </a:xfrm>
          <a:noFill/>
          <a:ln w="127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 pandas as pd  </a:t>
            </a:r>
          </a:p>
          <a:p>
            <a:pPr marL="0" indent="0">
              <a:buNone/>
            </a:pP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</a:t>
            </a:r>
          </a:p>
          <a:p>
            <a:pPr marL="0" indent="0">
              <a:buNone/>
            </a:pPr>
            <a:r>
              <a:rPr lang="en-US" dirty="0"/>
              <a:t>info = </a:t>
            </a:r>
            <a:r>
              <a:rPr lang="en-US" dirty="0" err="1"/>
              <a:t>np.array</a:t>
            </a:r>
            <a:r>
              <a:rPr lang="en-US" dirty="0"/>
              <a:t>(['</a:t>
            </a:r>
            <a:r>
              <a:rPr lang="en-US" dirty="0" err="1"/>
              <a:t>P','a','n','d','a','s</a:t>
            </a:r>
            <a:r>
              <a:rPr lang="en-US" dirty="0"/>
              <a:t>'])  </a:t>
            </a:r>
          </a:p>
          <a:p>
            <a:pPr marL="0" indent="0">
              <a:buNone/>
            </a:pPr>
            <a:r>
              <a:rPr lang="en-US" dirty="0"/>
              <a:t>a = </a:t>
            </a:r>
            <a:r>
              <a:rPr lang="en-US" dirty="0" err="1"/>
              <a:t>pd.Series</a:t>
            </a:r>
            <a:r>
              <a:rPr lang="en-US" dirty="0"/>
              <a:t>(info)  </a:t>
            </a:r>
          </a:p>
          <a:p>
            <a:pPr marL="0" indent="0">
              <a:buNone/>
            </a:pPr>
            <a:r>
              <a:rPr lang="en-US" dirty="0"/>
              <a:t>print(a)  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AC0B3-8287-E3E8-791C-2A941FC28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44226" y="1557287"/>
            <a:ext cx="4622537" cy="576262"/>
          </a:xfrm>
        </p:spPr>
        <p:txBody>
          <a:bodyPr/>
          <a:lstStyle/>
          <a:p>
            <a:r>
              <a:rPr lang="en-US" dirty="0"/>
              <a:t>Data Frame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A0F318-9C2F-B572-EAB5-1DA034A22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8" y="2268590"/>
            <a:ext cx="4895056" cy="2455862"/>
          </a:xfrm>
          <a:ln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 pandas as pd  </a:t>
            </a:r>
          </a:p>
          <a:p>
            <a:pPr marL="0" indent="0">
              <a:buNone/>
            </a:pPr>
            <a:r>
              <a:rPr lang="en-US" dirty="0"/>
              <a:t>x = ['Python', 'Pandas']  </a:t>
            </a:r>
          </a:p>
          <a:p>
            <a:pPr marL="0" indent="0">
              <a:buNone/>
            </a:pPr>
            <a:r>
              <a:rPr lang="en-US" dirty="0" err="1"/>
              <a:t>df</a:t>
            </a:r>
            <a:r>
              <a:rPr lang="en-US" dirty="0"/>
              <a:t> = </a:t>
            </a:r>
            <a:r>
              <a:rPr lang="en-US" dirty="0" err="1"/>
              <a:t>pd.DataFrame</a:t>
            </a:r>
            <a:r>
              <a:rPr lang="en-US" dirty="0"/>
              <a:t>(x)  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df</a:t>
            </a:r>
            <a:r>
              <a:rPr lang="en-US" dirty="0"/>
              <a:t>) 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4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26A31-2074-843E-6D5A-032F801F3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9376-0EE8-F421-F2FC-4819F42A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0" y="707923"/>
            <a:ext cx="9674224" cy="766916"/>
          </a:xfrm>
        </p:spPr>
        <p:txBody>
          <a:bodyPr/>
          <a:lstStyle/>
          <a:p>
            <a:pPr algn="l"/>
            <a:r>
              <a:rPr lang="en-US" b="1" dirty="0"/>
              <a:t>Pandas Series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7541B-B671-A2AC-CF0A-9051DFE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28801" y="1666570"/>
            <a:ext cx="3760838" cy="766916"/>
          </a:xfrm>
          <a:ln w="12700">
            <a:solidFill>
              <a:srgbClr val="00B0F0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&lt;series object&gt; = </a:t>
            </a:r>
            <a:r>
              <a:rPr lang="en-US" sz="2000" dirty="0" err="1"/>
              <a:t>pandas.Series</a:t>
            </a:r>
            <a:r>
              <a:rPr lang="en-US" sz="2000" dirty="0"/>
              <a:t>() 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3F5B8-90F7-A0D7-302B-569B0CBD59A2}"/>
              </a:ext>
            </a:extLst>
          </p:cNvPr>
          <p:cNvSpPr txBox="1"/>
          <p:nvPr/>
        </p:nvSpPr>
        <p:spPr>
          <a:xfrm>
            <a:off x="1828800" y="3185652"/>
            <a:ext cx="3480440" cy="23083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#Example</a:t>
            </a:r>
          </a:p>
          <a:p>
            <a:endParaRPr lang="en-US" dirty="0"/>
          </a:p>
          <a:p>
            <a:r>
              <a:rPr lang="en-US" dirty="0"/>
              <a:t>import pandas as pd  </a:t>
            </a:r>
          </a:p>
          <a:p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np  </a:t>
            </a:r>
          </a:p>
          <a:p>
            <a:r>
              <a:rPr lang="en-US" dirty="0"/>
              <a:t>info = </a:t>
            </a:r>
            <a:r>
              <a:rPr lang="en-US" dirty="0" err="1"/>
              <a:t>np.array</a:t>
            </a:r>
            <a:r>
              <a:rPr lang="en-US" dirty="0"/>
              <a:t>(['</a:t>
            </a:r>
            <a:r>
              <a:rPr lang="en-US" dirty="0" err="1"/>
              <a:t>P','a','n','d','a','s</a:t>
            </a:r>
            <a:r>
              <a:rPr lang="en-US" dirty="0"/>
              <a:t>'])  </a:t>
            </a:r>
          </a:p>
          <a:p>
            <a:r>
              <a:rPr lang="en-US" dirty="0"/>
              <a:t>a = </a:t>
            </a:r>
            <a:r>
              <a:rPr lang="en-US" dirty="0" err="1"/>
              <a:t>pd.</a:t>
            </a:r>
            <a:r>
              <a:rPr lang="en-US" dirty="0" err="1">
                <a:highlight>
                  <a:srgbClr val="FFFF00"/>
                </a:highlight>
              </a:rPr>
              <a:t>Series</a:t>
            </a:r>
            <a:r>
              <a:rPr lang="en-US" dirty="0">
                <a:highlight>
                  <a:srgbClr val="FFFF00"/>
                </a:highlight>
              </a:rPr>
              <a:t>(info) </a:t>
            </a:r>
            <a:r>
              <a:rPr lang="en-US" dirty="0"/>
              <a:t> </a:t>
            </a:r>
          </a:p>
          <a:p>
            <a:r>
              <a:rPr lang="en-US" dirty="0"/>
              <a:t>print(a)   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ACF626-AA53-53C2-B42A-C9392B04B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77" y="3185652"/>
            <a:ext cx="1853284" cy="254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673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272</TotalTime>
  <Words>2034</Words>
  <Application>Microsoft Office PowerPoint</Application>
  <PresentationFormat>Widescreen</PresentationFormat>
  <Paragraphs>273</Paragraphs>
  <Slides>32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Corbel</vt:lpstr>
      <vt:lpstr>Nunito</vt:lpstr>
      <vt:lpstr>Wingdings</vt:lpstr>
      <vt:lpstr>Parallax</vt:lpstr>
      <vt:lpstr>Data Analysis</vt:lpstr>
      <vt:lpstr>six steps for Data Analysis</vt:lpstr>
      <vt:lpstr>Prerequisites for Data Analysis</vt:lpstr>
      <vt:lpstr>Data Analysis Libraries</vt:lpstr>
      <vt:lpstr>Data Analysis Tools</vt:lpstr>
      <vt:lpstr>Python For Data Analysis</vt:lpstr>
      <vt:lpstr>Pandas</vt:lpstr>
      <vt:lpstr>Data Structures</vt:lpstr>
      <vt:lpstr>Pandas Series</vt:lpstr>
      <vt:lpstr>Pandas Series Attribute</vt:lpstr>
      <vt:lpstr>Retrieving Index array and data array</vt:lpstr>
      <vt:lpstr>Types (dtype) and Size of Type</vt:lpstr>
      <vt:lpstr>Retrieving Dimension, Size and Number</vt:lpstr>
      <vt:lpstr>Checking Emptiness and NaNs</vt:lpstr>
      <vt:lpstr>Functions</vt:lpstr>
      <vt:lpstr>Create an empty DataFrame</vt:lpstr>
      <vt:lpstr>DataFrame using List</vt:lpstr>
      <vt:lpstr>DataFrame from Dict of ndarrays</vt:lpstr>
      <vt:lpstr>DataFrame from Dict of Series</vt:lpstr>
      <vt:lpstr>Column Selection</vt:lpstr>
      <vt:lpstr>Column Addition</vt:lpstr>
      <vt:lpstr>Column Deletion</vt:lpstr>
      <vt:lpstr>Row Selection:Label</vt:lpstr>
      <vt:lpstr>Row Selection: multiple row</vt:lpstr>
      <vt:lpstr>Row Selection: addition row</vt:lpstr>
      <vt:lpstr>Row Delete</vt:lpstr>
      <vt:lpstr>Pandas DataFrame</vt:lpstr>
      <vt:lpstr>Pandas DataFrame Function</vt:lpstr>
      <vt:lpstr>Pandas DataFrame Function</vt:lpstr>
      <vt:lpstr>SQL For Data Analysis</vt:lpstr>
      <vt:lpstr>Python Data Visulization</vt:lpstr>
      <vt:lpstr>Data Analysis Datasets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</dc:title>
  <dc:creator>LENOVO</dc:creator>
  <cp:lastModifiedBy>LENOVO</cp:lastModifiedBy>
  <cp:revision>11</cp:revision>
  <dcterms:created xsi:type="dcterms:W3CDTF">2025-02-25T14:37:10Z</dcterms:created>
  <dcterms:modified xsi:type="dcterms:W3CDTF">2025-03-19T12:07:10Z</dcterms:modified>
</cp:coreProperties>
</file>