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D99C-A733-44A6-BB48-3B953BC9D4A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18A5-1B2B-4A8B-ACD0-FB61E285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8A50-C79D-0E03-47A2-8CCC55E6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C9F8-B2D6-B6B7-03CD-36EA35D4F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EF444-7FE3-DB8B-0D0D-18F55C5A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FE88-7936-2D92-32C0-69D66DDB3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EAF59-064F-00B4-8BBE-DCEB382C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7F503-A488-946D-AFB6-879E0CA2E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3B9CE-926F-1C1C-6D89-EC1F1DAB7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3D7A-6712-AC65-B77E-6E5F57D87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14C12-3733-CF14-654A-231AFEF3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A616C-C155-28B2-5D42-C9A9A5E11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B6C8E-CB80-4A03-D382-DD155E1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3D0D-A2EC-C7BC-F708-15E17C5D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21B04-6F62-470E-96F9-AF92FFC3E9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dataframe-describe" TargetMode="External"/><Relationship Id="rId3" Type="http://schemas.openxmlformats.org/officeDocument/2006/relationships/hyperlink" Target="https://www.javatpoint.com/pandas-apply" TargetMode="External"/><Relationship Id="rId7" Type="http://schemas.openxmlformats.org/officeDocument/2006/relationships/hyperlink" Target="https://www.javatpoint.com/pandas-cou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concatenation" TargetMode="External"/><Relationship Id="rId5" Type="http://schemas.openxmlformats.org/officeDocument/2006/relationships/hyperlink" Target="https://www.javatpoint.com/pandas-dataframe-astype" TargetMode="External"/><Relationship Id="rId10" Type="http://schemas.openxmlformats.org/officeDocument/2006/relationships/hyperlink" Target="https://www.javatpoint.com/pandas-groupby" TargetMode="External"/><Relationship Id="rId4" Type="http://schemas.openxmlformats.org/officeDocument/2006/relationships/hyperlink" Target="https://www.javatpoint.com/pandas-dataframe-assign" TargetMode="External"/><Relationship Id="rId9" Type="http://schemas.openxmlformats.org/officeDocument/2006/relationships/hyperlink" Target="https://www.javatpoint.com/pandas-dataframe-drop_duplicat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pivot-table" TargetMode="External"/><Relationship Id="rId3" Type="http://schemas.openxmlformats.org/officeDocument/2006/relationships/hyperlink" Target="https://www.javatpoint.com/pandas-dataframe-hist" TargetMode="External"/><Relationship Id="rId7" Type="http://schemas.openxmlformats.org/officeDocument/2006/relationships/hyperlink" Target="https://www.javatpoint.com/pandas-mer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melt" TargetMode="External"/><Relationship Id="rId11" Type="http://schemas.openxmlformats.org/officeDocument/2006/relationships/hyperlink" Target="https://www.javatpoint.com/pandas-shift" TargetMode="External"/><Relationship Id="rId5" Type="http://schemas.openxmlformats.org/officeDocument/2006/relationships/hyperlink" Target="https://www.javatpoint.com/pandas-dataframe-mean" TargetMode="External"/><Relationship Id="rId10" Type="http://schemas.openxmlformats.org/officeDocument/2006/relationships/hyperlink" Target="https://www.javatpoint.com/pandas-dataframe-sample" TargetMode="External"/><Relationship Id="rId4" Type="http://schemas.openxmlformats.org/officeDocument/2006/relationships/hyperlink" Target="https://www.javatpoint.com/pandas-dataframe-iterrows" TargetMode="External"/><Relationship Id="rId9" Type="http://schemas.openxmlformats.org/officeDocument/2006/relationships/hyperlink" Target="https://www.javatpoint.com/pandas-dataframe-que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ython-pandas-sorting" TargetMode="External"/><Relationship Id="rId7" Type="http://schemas.openxmlformats.org/officeDocument/2006/relationships/hyperlink" Target="https://www.javatpoint.com/pandas-dataframe-whe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dataframe-transpose" TargetMode="External"/><Relationship Id="rId5" Type="http://schemas.openxmlformats.org/officeDocument/2006/relationships/hyperlink" Target="https://www.javatpoint.com/pandas-dataframe-to_excel" TargetMode="External"/><Relationship Id="rId4" Type="http://schemas.openxmlformats.org/officeDocument/2006/relationships/hyperlink" Target="https://www.javatpoint.com/pandas-s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F2-49A4-BCEB-C659-D1A54C77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02A-9CBA-15F0-1CA0-EEF4816D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524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assign()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632856"/>
            <a:ext cx="5485655" cy="4534679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import pandas as 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Create an empty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info = </a:t>
            </a:r>
            <a:r>
              <a:rPr 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latin typeface="Consolas" panose="020B0609020204030204" pitchFamily="49" charset="0"/>
              </a:rPr>
              <a:t>()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Create a column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info['ID'] = [101, 102, 103]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View the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info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Assign a new column to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</a:rPr>
              <a:t> called 'age'   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info.assign</a:t>
            </a:r>
            <a:r>
              <a:rPr lang="en-US" sz="1400" dirty="0">
                <a:latin typeface="Consolas" panose="020B0609020204030204" pitchFamily="49" charset="0"/>
              </a:rPr>
              <a:t>(Name = ['Smith', 'Parker', 'John'])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020" y="3127180"/>
            <a:ext cx="3227233" cy="30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0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0D159-A357-33FB-3286-20BC61758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91C1-29F8-8336-1635-5776630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count()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FBBD-F901-9BE4-EFD4-84A21101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632858"/>
            <a:ext cx="6583056" cy="844871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DataFrame.count</a:t>
            </a:r>
            <a:r>
              <a:rPr lang="en-US" sz="1400" dirty="0">
                <a:latin typeface="Consolas" panose="020B0609020204030204" pitchFamily="49" charset="0"/>
              </a:rPr>
              <a:t>(axis=0, level=None, </a:t>
            </a:r>
            <a:r>
              <a:rPr lang="en-US" sz="1400" dirty="0" err="1">
                <a:latin typeface="Consolas" panose="020B0609020204030204" pitchFamily="49" charset="0"/>
              </a:rPr>
              <a:t>numeric_only</a:t>
            </a:r>
            <a:r>
              <a:rPr lang="en-US" sz="1400" dirty="0">
                <a:latin typeface="Consolas" panose="020B0609020204030204" pitchFamily="49" charset="0"/>
              </a:rPr>
              <a:t>=False)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2D29-BD1A-4D5D-F881-00D642AB9153}"/>
              </a:ext>
            </a:extLst>
          </p:cNvPr>
          <p:cNvSpPr txBox="1"/>
          <p:nvPr/>
        </p:nvSpPr>
        <p:spPr>
          <a:xfrm>
            <a:off x="1484312" y="2916818"/>
            <a:ext cx="10018712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axis: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{0 or 'index', 1 or 'columns'}, default value 0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0 or 'index' is used for row-wise, whereas 1 or 'columns' is used for column-wise.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level: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int or str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is an optional parameter. If an axis is hierarchical, it counts along with the particular level and collapsing into 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DataFrame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333333"/>
                </a:solidFill>
                <a:effectLst/>
                <a:latin typeface="Inter-Regular"/>
              </a:rPr>
              <a:t>numeric_only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Inter-Regular"/>
              </a:rPr>
              <a:t>bool, default value False</a:t>
            </a:r>
            <a:b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only includes int, float, or Boolean data.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15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18D8-C9B7-719E-D432-E9E7209C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A7A5-0326-7515-7618-479DA80C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count()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0631-7920-5A96-C6F9-39A59C31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32858"/>
            <a:ext cx="7084501" cy="2599929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pandas as pd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as np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info = </a:t>
            </a:r>
            <a:r>
              <a:rPr 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latin typeface="Consolas" panose="020B0609020204030204" pitchFamily="49" charset="0"/>
              </a:rPr>
              <a:t>({"Person":["Parker", "Smith", "William", "John"],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"Age": [27., 29, </a:t>
            </a:r>
            <a:r>
              <a:rPr lang="en-US" sz="1400" dirty="0" err="1">
                <a:latin typeface="Consolas" panose="020B0609020204030204" pitchFamily="49" charset="0"/>
              </a:rPr>
              <a:t>np.nan</a:t>
            </a:r>
            <a:r>
              <a:rPr lang="en-US" sz="1400" dirty="0">
                <a:latin typeface="Consolas" panose="020B0609020204030204" pitchFamily="49" charset="0"/>
              </a:rPr>
              <a:t>, 32]  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info.count</a:t>
            </a:r>
            <a:r>
              <a:rPr lang="en-US" sz="1400" dirty="0">
                <a:latin typeface="Consolas" panose="020B0609020204030204" pitchFamily="49" charset="0"/>
              </a:rPr>
              <a:t>(axis='columns’)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#info.count()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1CFC3A-E44D-5EED-E021-E8FE4F92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61" y="4408470"/>
            <a:ext cx="2099952" cy="1594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9ACE72-7736-2A24-5446-46F24C8B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4408470"/>
            <a:ext cx="1470635" cy="15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0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26B0D-9E9B-55EB-3832-54EA1756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788C-CE00-79A6-A5F0-600F42A1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cut()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5561-D4B5-B676-94EB-CE31E5C6D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32859"/>
            <a:ext cx="9635973" cy="1095594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pandas.cut</a:t>
            </a:r>
            <a:r>
              <a:rPr lang="en-US" sz="1400" dirty="0">
                <a:latin typeface="Consolas" panose="020B0609020204030204" pitchFamily="49" charset="0"/>
              </a:rPr>
              <a:t>(x, bins, right=True, labels=None, </a:t>
            </a:r>
            <a:r>
              <a:rPr lang="en-US" sz="1400" dirty="0" err="1">
                <a:latin typeface="Consolas" panose="020B0609020204030204" pitchFamily="49" charset="0"/>
              </a:rPr>
              <a:t>retbins</a:t>
            </a:r>
            <a:r>
              <a:rPr lang="en-US" sz="1400" dirty="0">
                <a:latin typeface="Consolas" panose="020B0609020204030204" pitchFamily="49" charset="0"/>
              </a:rPr>
              <a:t>=False, precision=3, </a:t>
            </a:r>
            <a:r>
              <a:rPr lang="en-US" sz="1400" dirty="0" err="1">
                <a:latin typeface="Consolas" panose="020B0609020204030204" pitchFamily="49" charset="0"/>
              </a:rPr>
              <a:t>include_lowest</a:t>
            </a:r>
            <a:r>
              <a:rPr lang="en-US" sz="1400" dirty="0">
                <a:latin typeface="Consolas" panose="020B0609020204030204" pitchFamily="49" charset="0"/>
              </a:rPr>
              <a:t>=False, duplicates='raise')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1A47F-C057-4906-E70B-4A61BEC633FD}"/>
              </a:ext>
            </a:extLst>
          </p:cNvPr>
          <p:cNvSpPr txBox="1"/>
          <p:nvPr/>
        </p:nvSpPr>
        <p:spPr>
          <a:xfrm>
            <a:off x="1637072" y="3259394"/>
            <a:ext cx="1001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x: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generally refers to an array as an input that is to be bin. The array should be a one-dimensional array.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bins: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refers to an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sequence of scalars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or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IntervalIndex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values that define the bin edges for the segmentation.</a:t>
            </a:r>
          </a:p>
          <a:p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retbins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refers to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boolean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value that checks whether to return the bins or not.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precision: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It is used to store and display the bins labels. 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It consists of an integer value that has the default value </a:t>
            </a:r>
            <a:r>
              <a:rPr lang="en-US" b="1" i="0">
                <a:solidFill>
                  <a:srgbClr val="333333"/>
                </a:solidFill>
                <a:effectLst/>
                <a:latin typeface="Inter-Regular"/>
              </a:rPr>
              <a:t>3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6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B555-FE26-0E3B-BAD9-A02BDA40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632-0131-33FD-9728-BD55EC9F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A1F1B92-3268-D611-273A-3A1B94CA0B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5919210"/>
              </p:ext>
            </p:extLst>
          </p:nvPr>
        </p:nvGraphicFramePr>
        <p:xfrm>
          <a:off x="1828800" y="1474839"/>
          <a:ext cx="9497961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DataFrame.append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the rows of other dataframe to the end of the given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DataFrame.apply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the user to pass a function and apply it to every single value of the Pandas series.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DataFrame.assign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new column into a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DataFrame.astype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Cast the Pandas object to a specified dtype.astype()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DataFrame.concat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 concatenation operation along an axis in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Count the number of non-NA cells for each column or row.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DataFrame.describe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 some statistical data like percentile, mean and std of the numerical values of the Series or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DataFrame.drop_duplicates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Remove duplicate values from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DataFrame.groupby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Split the data into various groups.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EB61-222C-C148-B222-B4D30B7F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2AB-DD63-FAA0-E8C3-47EB88D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432340A-A738-7CFB-89A2-240DD0F5F5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7737493"/>
              </p:ext>
            </p:extLst>
          </p:nvPr>
        </p:nvGraphicFramePr>
        <p:xfrm>
          <a:off x="1828800" y="1474839"/>
          <a:ext cx="9497961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DataFrame.head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Returns the first n rows for the object based on position.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DataFrame.hist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Divide the values within a numerical variable into "bins".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DataFrame.iterrows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Iterate over the rows as (index, series) pairs.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 the mean of the values for the requested axis.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DataFrame.melt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Unpivots the DataFrame from a wide format to a long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DataFrame.merge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the two datasets together into 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DataFrame.pivot_table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Aggregate data with calculations such as Sum, Count, Average, Max, and 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DataFrame.query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Filter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DataFrame.sample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 the rows and columns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randomly.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DataFrame.shift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column or subtract the column value with the previous row value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4AF7-0B26-A28F-0BA1-5C3F953D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8762-D381-4181-A1E8-957AEE19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BA017FE-6483-EF63-F826-622D6E3D03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3558073"/>
              </p:ext>
            </p:extLst>
          </p:nvPr>
        </p:nvGraphicFramePr>
        <p:xfrm>
          <a:off x="1828800" y="1474839"/>
          <a:ext cx="94979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DataFrame.sort</a:t>
                      </a:r>
                      <a:r>
                        <a:rPr lang="en-US" dirty="0"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Sort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DataFrame.sum</a:t>
                      </a:r>
                      <a:r>
                        <a:rPr lang="en-US" dirty="0">
                          <a:hlinkClick r:id="rId4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sum of the values for the requested axis by the user.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DataFrame.to_excel</a:t>
                      </a:r>
                      <a:r>
                        <a:rPr lang="en-US" dirty="0"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 the dataframe to the excel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DataFrame.transpose</a:t>
                      </a:r>
                      <a:r>
                        <a:rPr lang="en-US" dirty="0">
                          <a:hlinkClick r:id="rId6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Transpose the index and columns of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DataFrame.where</a:t>
                      </a:r>
                      <a:r>
                        <a:rPr lang="en-US" dirty="0">
                          <a:hlinkClick r:id="rId7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for one or more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3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append()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58213"/>
            <a:ext cx="9031290" cy="802432"/>
          </a:xfrm>
          <a:ln w="28575"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DataFrame.append</a:t>
            </a:r>
            <a:r>
              <a:rPr lang="en-US" sz="1600" dirty="0">
                <a:latin typeface="Consolas" panose="020B0609020204030204" pitchFamily="49" charset="0"/>
              </a:rPr>
              <a:t>(other, </a:t>
            </a:r>
            <a:r>
              <a:rPr lang="en-US" sz="1600" dirty="0" err="1">
                <a:latin typeface="Consolas" panose="020B0609020204030204" pitchFamily="49" charset="0"/>
              </a:rPr>
              <a:t>ignore_index</a:t>
            </a:r>
            <a:r>
              <a:rPr lang="en-US" sz="1600" dirty="0">
                <a:latin typeface="Consolas" panose="020B0609020204030204" pitchFamily="49" charset="0"/>
              </a:rPr>
              <a:t>=False, </a:t>
            </a:r>
            <a:r>
              <a:rPr lang="en-US" sz="1600" dirty="0" err="1">
                <a:latin typeface="Consolas" panose="020B0609020204030204" pitchFamily="49" charset="0"/>
              </a:rPr>
              <a:t>verify_integrity</a:t>
            </a:r>
            <a:r>
              <a:rPr lang="en-US" sz="1600" dirty="0">
                <a:latin typeface="Consolas" panose="020B0609020204030204" pitchFamily="49" charset="0"/>
              </a:rPr>
              <a:t>=False, sort=None)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4310" y="2827175"/>
            <a:ext cx="10085649" cy="30008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other:</a:t>
            </a:r>
            <a:r>
              <a:rPr lang="en-US" dirty="0"/>
              <a:t> </a:t>
            </a:r>
            <a:r>
              <a:rPr lang="en-US" dirty="0" err="1"/>
              <a:t>DataFrame</a:t>
            </a:r>
            <a:r>
              <a:rPr lang="en-US" dirty="0"/>
              <a:t> or Series/</a:t>
            </a:r>
            <a:r>
              <a:rPr lang="en-US" dirty="0" err="1"/>
              <a:t>dict</a:t>
            </a:r>
            <a:r>
              <a:rPr lang="en-US" dirty="0"/>
              <a:t>-like object, or a list of these It refers to the data to be appended.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ignore_index</a:t>
            </a:r>
            <a:r>
              <a:rPr lang="en-US" b="1" dirty="0"/>
              <a:t>:</a:t>
            </a:r>
            <a:r>
              <a:rPr lang="en-US" dirty="0"/>
              <a:t> If it is true, it does not use the index labels.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verify_integrity</a:t>
            </a:r>
            <a:r>
              <a:rPr lang="en-US" b="1" dirty="0"/>
              <a:t>:</a:t>
            </a:r>
            <a:r>
              <a:rPr lang="en-US" dirty="0"/>
              <a:t> If it is true, it raises </a:t>
            </a:r>
            <a:r>
              <a:rPr lang="en-US" b="1" dirty="0" err="1"/>
              <a:t>ValueError</a:t>
            </a:r>
            <a:r>
              <a:rPr lang="en-US" dirty="0"/>
              <a:t> on creating an index with duplicates.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sort:</a:t>
            </a:r>
            <a:r>
              <a:rPr lang="en-US" dirty="0"/>
              <a:t> It sorts the columns if the columns of self and other are not aligned. The default sorting is deprecated, and it will change to not-sorting in a future version of pandas. We pass </a:t>
            </a:r>
            <a:r>
              <a:rPr lang="en-US" b="1" dirty="0"/>
              <a:t>sort=True</a:t>
            </a:r>
            <a:r>
              <a:rPr lang="en-US" dirty="0"/>
              <a:t> Explicitly for silence the warning and the sort, whereas we pass </a:t>
            </a:r>
            <a:r>
              <a:rPr lang="en-US" b="1" dirty="0"/>
              <a:t>sort=False</a:t>
            </a:r>
            <a:r>
              <a:rPr lang="en-US" dirty="0"/>
              <a:t> Explicitly for silence the warning and not the sort.</a:t>
            </a:r>
          </a:p>
        </p:txBody>
      </p:sp>
    </p:spTree>
    <p:extLst>
      <p:ext uri="{BB962C8B-B14F-4D97-AF65-F5344CB8AC3E}">
        <p14:creationId xmlns:p14="http://schemas.microsoft.com/office/powerpoint/2010/main" val="107319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append() 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58213"/>
            <a:ext cx="5149753" cy="4217436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 pandas as 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r>
              <a:rPr lang="en-US" sz="1400" dirty="0"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 Create first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Dataframe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using dictionary</a:t>
            </a:r>
            <a:r>
              <a:rPr lang="en-US" sz="1400" dirty="0"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info1 = </a:t>
            </a:r>
            <a:r>
              <a:rPr 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latin typeface="Consolas" panose="020B0609020204030204" pitchFamily="49" charset="0"/>
              </a:rPr>
              <a:t>({"x":[25,15,12,19],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                    "y":[47, 24, 17, 29]})  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 Create second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Dataframe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using dictionary </a:t>
            </a:r>
            <a:r>
              <a:rPr lang="en-US" sz="1400" dirty="0"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Info2 = </a:t>
            </a:r>
            <a:r>
              <a:rPr 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latin typeface="Consolas" panose="020B0609020204030204" pitchFamily="49" charset="0"/>
              </a:rPr>
              <a:t>({"x":[25, 15, 12],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                    "y":[47, 24, 17], 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                    "z":[38, 12, 45]})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 append info2 at end in info1 </a:t>
            </a:r>
            <a:r>
              <a:rPr lang="en-US" sz="1400" dirty="0"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info.append</a:t>
            </a:r>
            <a:r>
              <a:rPr lang="en-US" sz="1400" dirty="0">
                <a:latin typeface="Consolas" panose="020B0609020204030204" pitchFamily="49" charset="0"/>
              </a:rPr>
              <a:t>(info2, </a:t>
            </a:r>
            <a:r>
              <a:rPr lang="en-US" sz="1400" dirty="0" err="1">
                <a:latin typeface="Consolas" panose="020B0609020204030204" pitchFamily="49" charset="0"/>
              </a:rPr>
              <a:t>ignore_index</a:t>
            </a:r>
            <a:r>
              <a:rPr lang="en-US" sz="1400" dirty="0">
                <a:latin typeface="Consolas" panose="020B0609020204030204" pitchFamily="49" charset="0"/>
              </a:rPr>
              <a:t> = True)  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685" y="1558214"/>
            <a:ext cx="2817481" cy="4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aggregate() : [</a:t>
            </a:r>
            <a:r>
              <a:rPr lang="en-US" b="1" dirty="0" err="1"/>
              <a:t>sum,min,max</a:t>
            </a:r>
            <a:r>
              <a:rPr lang="en-US" b="1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632857"/>
            <a:ext cx="6222774" cy="905070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#Syntax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DataFrame.aggregate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</a:rPr>
              <a:t>, axis=0, *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8171" y="3088432"/>
            <a:ext cx="7249886" cy="21698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func</a:t>
            </a:r>
            <a:r>
              <a:rPr lang="en-US" b="1" dirty="0"/>
              <a:t>:</a:t>
            </a:r>
            <a:r>
              <a:rPr lang="en-US" dirty="0"/>
              <a:t> It refers callable, string, dictionary, or list of string/</a:t>
            </a:r>
            <a:r>
              <a:rPr lang="en-US" dirty="0" err="1"/>
              <a:t>callables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axis: (default 0):</a:t>
            </a:r>
            <a:r>
              <a:rPr lang="en-US" dirty="0"/>
              <a:t> It refers to 0 or 'index', 1 or 'columns‘</a:t>
            </a:r>
          </a:p>
          <a:p>
            <a:pPr>
              <a:lnSpc>
                <a:spcPct val="150000"/>
              </a:lnSpc>
            </a:pPr>
            <a:r>
              <a:rPr lang="en-US" b="1" dirty="0"/>
              <a:t>*</a:t>
            </a:r>
            <a:r>
              <a:rPr lang="en-US" b="1" dirty="0" err="1"/>
              <a:t>args</a:t>
            </a:r>
            <a:r>
              <a:rPr lang="en-US" b="1" dirty="0"/>
              <a:t>:</a:t>
            </a:r>
            <a:r>
              <a:rPr lang="en-US" dirty="0"/>
              <a:t> It is a positional argument that is to be passed to </a:t>
            </a:r>
            <a:r>
              <a:rPr lang="en-US" b="1" dirty="0" err="1"/>
              <a:t>func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**</a:t>
            </a:r>
            <a:r>
              <a:rPr lang="en-US" b="1" dirty="0" err="1"/>
              <a:t>kwargs</a:t>
            </a:r>
            <a:r>
              <a:rPr lang="en-US" b="1" dirty="0"/>
              <a:t>:</a:t>
            </a:r>
            <a:r>
              <a:rPr lang="en-US" dirty="0"/>
              <a:t> It is a keyword argument that is to be passed to the </a:t>
            </a:r>
            <a:r>
              <a:rPr lang="en-US" b="1" dirty="0" err="1"/>
              <a:t>func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aggregate() : [</a:t>
            </a:r>
            <a:r>
              <a:rPr lang="en-US" b="1" dirty="0" err="1"/>
              <a:t>sum,min,max</a:t>
            </a:r>
            <a:r>
              <a:rPr lang="en-US" b="1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632856"/>
            <a:ext cx="5700259" cy="3769567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pandas as </a:t>
            </a:r>
            <a:r>
              <a:rPr lang="en-US" sz="1600" dirty="0" err="1">
                <a:latin typeface="Consolas" panose="020B0609020204030204" pitchFamily="49" charset="0"/>
              </a:rPr>
              <a:t>pd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numpy</a:t>
            </a:r>
            <a:r>
              <a:rPr lang="en-US" sz="1600" dirty="0">
                <a:latin typeface="Consolas" panose="020B0609020204030204" pitchFamily="49" charset="0"/>
              </a:rPr>
              <a:t> as np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info=</a:t>
            </a:r>
            <a:r>
              <a:rPr 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latin typeface="Consolas" panose="020B0609020204030204" pitchFamily="49" charset="0"/>
              </a:rPr>
              <a:t>([[1,5,7],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[10,12,15],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[18,21,24],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[</a:t>
            </a:r>
            <a:r>
              <a:rPr lang="en-US" sz="1600" dirty="0" err="1">
                <a:latin typeface="Consolas" panose="020B0609020204030204" pitchFamily="49" charset="0"/>
              </a:rPr>
              <a:t>np.nan,np.nan,np.nan</a:t>
            </a:r>
            <a:r>
              <a:rPr lang="en-US" sz="1600" dirty="0">
                <a:latin typeface="Consolas" panose="020B0609020204030204" pitchFamily="49" charset="0"/>
              </a:rPr>
              <a:t>]],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columns=['X','Y','Z']) 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info.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agg</a:t>
            </a:r>
            <a:r>
              <a:rPr lang="en-US" sz="1600" dirty="0">
                <a:latin typeface="Consolas" panose="020B0609020204030204" pitchFamily="49" charset="0"/>
              </a:rPr>
              <a:t>(['</a:t>
            </a:r>
            <a:r>
              <a:rPr lang="en-US" sz="1600" dirty="0" err="1">
                <a:latin typeface="Consolas" panose="020B0609020204030204" pitchFamily="49" charset="0"/>
              </a:rPr>
              <a:t>sum','min</a:t>
            </a:r>
            <a:r>
              <a:rPr lang="en-US" sz="1600" dirty="0">
                <a:latin typeface="Consolas" panose="020B0609020204030204" pitchFamily="49" charset="0"/>
              </a:rPr>
              <a:t>'])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808" y="3133817"/>
            <a:ext cx="3866216" cy="22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5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assign()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632856"/>
            <a:ext cx="9927027" cy="2715209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The assign() method is also responsible for adding a new column into a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If we re-assign an existing column, then its value will be overwritten.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Syntax:</a:t>
            </a:r>
          </a:p>
          <a:p>
            <a:pPr lvl="1"/>
            <a:r>
              <a:rPr lang="en-US" sz="1000" dirty="0" err="1">
                <a:latin typeface="Consolas" panose="020B0609020204030204" pitchFamily="49" charset="0"/>
              </a:rPr>
              <a:t>DataFrame.assign</a:t>
            </a:r>
            <a:r>
              <a:rPr lang="en-US" sz="1000" dirty="0">
                <a:latin typeface="Consolas" panose="020B0609020204030204" pitchFamily="49" charset="0"/>
              </a:rPr>
              <a:t>(**</a:t>
            </a:r>
            <a:r>
              <a:rPr lang="en-US" sz="1000" dirty="0" err="1">
                <a:latin typeface="Consolas" panose="020B0609020204030204" pitchFamily="49" charset="0"/>
              </a:rPr>
              <a:t>kwargs</a:t>
            </a:r>
            <a:r>
              <a:rPr lang="en-US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kwargs</a:t>
            </a:r>
            <a:r>
              <a:rPr lang="en-US" sz="1400" dirty="0">
                <a:latin typeface="Consolas" panose="020B0609020204030204" pitchFamily="49" charset="0"/>
              </a:rPr>
              <a:t>: keywords are the column names. These keywords are assigned to the new column if the values are callable. If the values are not callable, they are simply assigned.</a:t>
            </a:r>
          </a:p>
        </p:txBody>
      </p:sp>
    </p:spTree>
    <p:extLst>
      <p:ext uri="{BB962C8B-B14F-4D97-AF65-F5344CB8AC3E}">
        <p14:creationId xmlns:p14="http://schemas.microsoft.com/office/powerpoint/2010/main" val="285610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342</TotalTime>
  <Words>1238</Words>
  <Application>Microsoft Office PowerPoint</Application>
  <PresentationFormat>Widescreen</PresentationFormat>
  <Paragraphs>125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Inter-Regular</vt:lpstr>
      <vt:lpstr>Parallax</vt:lpstr>
      <vt:lpstr>Data Analysis</vt:lpstr>
      <vt:lpstr>Pandas DataFrame Function</vt:lpstr>
      <vt:lpstr>Pandas DataFrame Function</vt:lpstr>
      <vt:lpstr>Pandas DataFrame Function</vt:lpstr>
      <vt:lpstr>append()</vt:lpstr>
      <vt:lpstr>append() : example 1</vt:lpstr>
      <vt:lpstr>aggregate() : [sum,min,max]</vt:lpstr>
      <vt:lpstr>aggregate() : [sum,min,max]</vt:lpstr>
      <vt:lpstr>assign() :</vt:lpstr>
      <vt:lpstr>assign() : example</vt:lpstr>
      <vt:lpstr>count() :</vt:lpstr>
      <vt:lpstr>count() : example</vt:lpstr>
      <vt:lpstr>cut()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LENOVO</dc:creator>
  <cp:lastModifiedBy>LENOVO</cp:lastModifiedBy>
  <cp:revision>17</cp:revision>
  <dcterms:created xsi:type="dcterms:W3CDTF">2025-02-25T14:37:10Z</dcterms:created>
  <dcterms:modified xsi:type="dcterms:W3CDTF">2025-03-03T14:26:29Z</dcterms:modified>
</cp:coreProperties>
</file>