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57" r:id="rId5"/>
    <p:sldId id="260" r:id="rId6"/>
    <p:sldId id="259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70" r:id="rId18"/>
    <p:sldId id="269" r:id="rId19"/>
    <p:sldId id="271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56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71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88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7548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99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983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595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076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02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21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21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064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53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60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05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46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93DB-B46C-ED48-92B2-EAED3EFE5BD1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B3E775-DD11-3E4E-81F2-DE6455AA93F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75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material/ButtonStyleButton/onPressed.html" TargetMode="External"/><Relationship Id="rId2" Type="http://schemas.openxmlformats.org/officeDocument/2006/relationships/hyperlink" Target="https://api.flutter.dev/flutter/material/material/ButtonStyleButton/enabl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flutter.dev/flutter/material/material/ButtonStyleButton/style.html" TargetMode="External"/><Relationship Id="rId4" Type="http://schemas.openxmlformats.org/officeDocument/2006/relationships/hyperlink" Target="https://api.flutter.dev/flutter/material/material/ButtonStyleButton/onLongPres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material/ButtonStyle/padding.html" TargetMode="External"/><Relationship Id="rId2" Type="http://schemas.openxmlformats.org/officeDocument/2006/relationships/hyperlink" Target="https://api.flutter.dev/flutter/material/material/ButtonStyle/overlayCol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material/material/ButtonStyle/alignment.html" TargetMode="External"/><Relationship Id="rId5" Type="http://schemas.openxmlformats.org/officeDocument/2006/relationships/hyperlink" Target="https://api.flutter.dev/flutter/material/material/ButtonStyle/backgroundColor.html" TargetMode="External"/><Relationship Id="rId4" Type="http://schemas.openxmlformats.org/officeDocument/2006/relationships/hyperlink" Target="https://api.flutter.dev/flutter/material/material/ButtonStyle/shadowColo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material/TextField/inputFormatters.html" TargetMode="External"/><Relationship Id="rId7" Type="http://schemas.openxmlformats.org/officeDocument/2006/relationships/hyperlink" Target="https://api.flutter.dev/flutter/material/material/TextField/onSubmitted.html" TargetMode="External"/><Relationship Id="rId2" Type="http://schemas.openxmlformats.org/officeDocument/2006/relationships/hyperlink" Target="https://api.flutter.dev/flutter/material/material/TextField/enab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material/material/TextField/onChanged.html" TargetMode="External"/><Relationship Id="rId5" Type="http://schemas.openxmlformats.org/officeDocument/2006/relationships/hyperlink" Target="https://api.flutter.dev/flutter/material/material/TextField/obscureText.html" TargetMode="External"/><Relationship Id="rId4" Type="http://schemas.openxmlformats.org/officeDocument/2006/relationships/hyperlink" Target="https://api.flutter.dev/flutter/material/material/TextField/maxLength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material/TextField/textAlign.html" TargetMode="External"/><Relationship Id="rId7" Type="http://schemas.openxmlformats.org/officeDocument/2006/relationships/hyperlink" Target="https://api.flutter.dev/flutter/material/material/TextField/cursorWidth.html" TargetMode="External"/><Relationship Id="rId2" Type="http://schemas.openxmlformats.org/officeDocument/2006/relationships/hyperlink" Target="https://api.flutter.dev/flutter/material/material/TextField/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material/material/TextField/cursorHeight.html" TargetMode="External"/><Relationship Id="rId5" Type="http://schemas.openxmlformats.org/officeDocument/2006/relationships/hyperlink" Target="https://api.flutter.dev/flutter/material/material/TextField/cursorColor.html" TargetMode="External"/><Relationship Id="rId4" Type="http://schemas.openxmlformats.org/officeDocument/2006/relationships/hyperlink" Target="https://api.flutter.dev/flutter/material/material/TextField/autofocus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material/material/InputDecoration/errorBorder.html" TargetMode="External"/><Relationship Id="rId3" Type="http://schemas.openxmlformats.org/officeDocument/2006/relationships/hyperlink" Target="https://api.flutter.dev/flutter/material/material/InputDecoration/border.html" TargetMode="External"/><Relationship Id="rId7" Type="http://schemas.openxmlformats.org/officeDocument/2006/relationships/hyperlink" Target="https://api.flutter.dev/flutter/material/material/InputDecoration/enabledBorder.html" TargetMode="External"/><Relationship Id="rId12" Type="http://schemas.openxmlformats.org/officeDocument/2006/relationships/hyperlink" Target="https://api.flutter.dev/flutter/material/material/InputDecoration/hintStyle.html" TargetMode="External"/><Relationship Id="rId2" Type="http://schemas.openxmlformats.org/officeDocument/2006/relationships/hyperlink" Target="https://api.flutter.dev/flutter/material/material/TextField/deco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material/material/InputDecoration/disabledBorder.html" TargetMode="External"/><Relationship Id="rId11" Type="http://schemas.openxmlformats.org/officeDocument/2006/relationships/hyperlink" Target="https://api.flutter.dev/flutter/material/material/InputDecoration/hintText.html" TargetMode="External"/><Relationship Id="rId5" Type="http://schemas.openxmlformats.org/officeDocument/2006/relationships/hyperlink" Target="https://api.flutter.dev/flutter/material/material/InputDecoration/contentPadding.html" TargetMode="External"/><Relationship Id="rId10" Type="http://schemas.openxmlformats.org/officeDocument/2006/relationships/hyperlink" Target="https://api.flutter.dev/flutter/material/material/InputDecoration/filled.html" TargetMode="External"/><Relationship Id="rId4" Type="http://schemas.openxmlformats.org/officeDocument/2006/relationships/hyperlink" Target="https://api.flutter.dev/flutter/material/material/InputDecoration/constraints.html" TargetMode="External"/><Relationship Id="rId9" Type="http://schemas.openxmlformats.org/officeDocument/2006/relationships/hyperlink" Target="https://api.flutter.dev/flutter/material/material/InputDecoration/fillColor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flutter.dev/flutter/material/material/InputDecoration/constrai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flutter.dev/flutter/material/material/InputDecoration/constrai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44FA-C0BE-E0BA-BEF3-7B6DE77F7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VN" dirty="0"/>
              <a:t>Các widget thông dụng trong Flutter</a:t>
            </a:r>
            <a:br>
              <a:rPr lang="en-VN" dirty="0"/>
            </a:br>
            <a:r>
              <a:rPr lang="en-VN" dirty="0"/>
              <a:t>(common widget UI)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F5E0-3882-9651-CD93-9B7899FA7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77405"/>
            <a:ext cx="7766936" cy="1096899"/>
          </a:xfrm>
        </p:spPr>
        <p:txBody>
          <a:bodyPr/>
          <a:lstStyle/>
          <a:p>
            <a:r>
              <a:rPr lang="en-VN" dirty="0"/>
              <a:t>Giảng viên: Nguyễn Thế Toán</a:t>
            </a:r>
          </a:p>
        </p:txBody>
      </p:sp>
    </p:spTree>
    <p:extLst>
      <p:ext uri="{BB962C8B-B14F-4D97-AF65-F5344CB8AC3E}">
        <p14:creationId xmlns:p14="http://schemas.microsoft.com/office/powerpoint/2010/main" val="322273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7E26-8748-03B1-897E-EF3694A5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VN"/>
              <a:t>Các loại button thông dụng: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FFCF-5F2E-D1F9-AF96-372CDA85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0087"/>
            <a:ext cx="8596668" cy="4811276"/>
          </a:xfrm>
        </p:spPr>
        <p:txBody>
          <a:bodyPr/>
          <a:lstStyle/>
          <a:p>
            <a:r>
              <a:rPr lang="en-US"/>
              <a:t>TextButton - Nút phẳng </a:t>
            </a:r>
          </a:p>
          <a:p>
            <a:r>
              <a:rPr lang="en-US"/>
              <a:t>ElevatedButton - Nút nâng</a:t>
            </a:r>
          </a:p>
          <a:p>
            <a:r>
              <a:rPr lang="en-US"/>
              <a:t>OutlinedButton - Nút phác thảo</a:t>
            </a:r>
          </a:p>
          <a:p>
            <a:r>
              <a:rPr lang="en-US"/>
              <a:t>FloatingButton - Nút nổi</a:t>
            </a:r>
          </a:p>
          <a:p>
            <a:r>
              <a:rPr lang="en-US"/>
              <a:t>DropDownButton - Nút thả xuống</a:t>
            </a:r>
          </a:p>
          <a:p>
            <a:r>
              <a:rPr lang="en-US"/>
              <a:t>IconButton - </a:t>
            </a:r>
            <a:r>
              <a:rPr lang="vi-VN"/>
              <a:t>Nút biểu tượng</a:t>
            </a:r>
            <a:endParaRPr lang="en-US"/>
          </a:p>
          <a:p>
            <a:r>
              <a:rPr lang="en-US"/>
              <a:t>Inkwell</a:t>
            </a:r>
          </a:p>
          <a:p>
            <a:r>
              <a:rPr lang="en-US"/>
              <a:t>PopupMenu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471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8BE7-6A14-1FAD-376F-0FB50730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VN"/>
              <a:t>Các thuộc tính thông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5BBB-7729-9888-8909-B5811724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/>
          <a:lstStyle/>
          <a:p>
            <a:r>
              <a:rPr lang="en-US" i="1">
                <a:solidFill>
                  <a:schemeClr val="accent3"/>
                </a:solidFill>
              </a:rPr>
              <a:t>child</a:t>
            </a:r>
            <a:r>
              <a:rPr lang="en-US"/>
              <a:t>: Widget con, thường là Text, icon.</a:t>
            </a:r>
          </a:p>
          <a:p>
            <a:r>
              <a:rPr lang="en-US" i="1">
                <a:hlinkClick r:id="rId2"/>
              </a:rPr>
              <a:t>enabled</a:t>
            </a:r>
            <a:r>
              <a:rPr lang="en-US"/>
              <a:t> : Trạng thái button là enable hoặc disable</a:t>
            </a:r>
          </a:p>
          <a:p>
            <a:r>
              <a:rPr lang="en-US" i="1">
                <a:hlinkClick r:id="rId3"/>
              </a:rPr>
              <a:t>onPressed</a:t>
            </a:r>
            <a:r>
              <a:rPr lang="en-US" i="1"/>
              <a:t>: Gọi khi button được nhấn vào.</a:t>
            </a:r>
          </a:p>
          <a:p>
            <a:r>
              <a:rPr lang="en-US" i="1">
                <a:hlinkClick r:id="rId4"/>
              </a:rPr>
              <a:t>onLongPress</a:t>
            </a:r>
            <a:r>
              <a:rPr lang="en-US" i="1"/>
              <a:t>: Gọi khi button được nhấn và giữ</a:t>
            </a:r>
          </a:p>
          <a:p>
            <a:r>
              <a:rPr lang="en-US" i="1">
                <a:hlinkClick r:id="rId5"/>
              </a:rPr>
              <a:t>style</a:t>
            </a:r>
            <a:r>
              <a:rPr lang="en-US" i="1"/>
              <a:t>: Customize button.</a:t>
            </a:r>
            <a:endParaRPr lang="en-US"/>
          </a:p>
          <a:p>
            <a:pPr marL="0" indent="0">
              <a:buNone/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402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7A3A-FCDC-CE28-1FC6-F60E3B9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VN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637C-FFDC-1535-B425-FC790BE2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pPr fontAlgn="base"/>
            <a:r>
              <a:rPr lang="en-US">
                <a:solidFill>
                  <a:schemeClr val="accent3"/>
                </a:solidFill>
              </a:rPr>
              <a:t>textStyle</a:t>
            </a:r>
            <a:r>
              <a:rPr lang="en-US"/>
              <a:t>: Chỉnh sửa style của Text trong chid</a:t>
            </a:r>
          </a:p>
          <a:p>
            <a:pPr fontAlgn="base"/>
            <a:r>
              <a:rPr lang="en-US">
                <a:hlinkClick r:id="rId2"/>
              </a:rPr>
              <a:t>overlayColor</a:t>
            </a:r>
            <a:r>
              <a:rPr lang="en-US"/>
              <a:t>: Màu highlight của button khi tap, long tap</a:t>
            </a:r>
          </a:p>
          <a:p>
            <a:pPr fontAlgn="base"/>
            <a:r>
              <a:rPr lang="en-US">
                <a:hlinkClick r:id="rId3"/>
              </a:rPr>
              <a:t>padding</a:t>
            </a:r>
            <a:r>
              <a:rPr lang="en-US"/>
              <a:t>: Lề bên trong với child</a:t>
            </a:r>
          </a:p>
          <a:p>
            <a:pPr fontAlgn="base"/>
            <a:r>
              <a:rPr lang="en-US">
                <a:hlinkClick r:id="rId4"/>
              </a:rPr>
              <a:t>shadowColor</a:t>
            </a:r>
            <a:r>
              <a:rPr lang="en-US"/>
              <a:t>: Màu sắc đổ bóng</a:t>
            </a:r>
          </a:p>
          <a:p>
            <a:pPr fontAlgn="base"/>
            <a:r>
              <a:rPr lang="en-US">
                <a:hlinkClick r:id="rId5"/>
              </a:rPr>
              <a:t>backgroundColor</a:t>
            </a:r>
            <a:r>
              <a:rPr lang="en-US"/>
              <a:t>: Màu nền của button</a:t>
            </a:r>
          </a:p>
          <a:p>
            <a:pPr fontAlgn="base"/>
            <a:r>
              <a:rPr lang="en-US">
                <a:hlinkClick r:id="rId6"/>
              </a:rPr>
              <a:t>alignment</a:t>
            </a:r>
            <a:r>
              <a:rPr lang="en-US"/>
              <a:t>: Căn lề bên trong của button.</a:t>
            </a:r>
          </a:p>
        </p:txBody>
      </p:sp>
    </p:spTree>
    <p:extLst>
      <p:ext uri="{BB962C8B-B14F-4D97-AF65-F5344CB8AC3E}">
        <p14:creationId xmlns:p14="http://schemas.microsoft.com/office/powerpoint/2010/main" val="417405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97E-FE2E-CB45-CEB1-06BCE32D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VN"/>
              <a:t>Ví dụ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E719-C91D-752D-7CFC-336C48CE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5113866" cy="459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TextButton</a:t>
            </a:r>
            <a:r>
              <a:rPr lang="en-US" sz="1200"/>
              <a:t>(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child</a:t>
            </a:r>
            <a:r>
              <a:rPr lang="en-US" sz="1200"/>
              <a:t>: </a:t>
            </a:r>
            <a:r>
              <a:rPr lang="en-US" sz="1200">
                <a:solidFill>
                  <a:schemeClr val="tx1"/>
                </a:solidFill>
              </a:rPr>
              <a:t>Text</a:t>
            </a:r>
            <a:r>
              <a:rPr lang="en-US" sz="1200"/>
              <a:t>('Sign Up'),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style</a:t>
            </a:r>
            <a:r>
              <a:rPr lang="en-US" sz="1200"/>
              <a:t>: ButtonStyle(</a:t>
            </a:r>
          </a:p>
          <a:p>
            <a:pPr marL="0" indent="0">
              <a:buNone/>
            </a:pPr>
            <a:r>
              <a:rPr lang="en-US" sz="1200"/>
              <a:t>	padding: MaterialStateProperty.resolveWith(</a:t>
            </a:r>
          </a:p>
          <a:p>
            <a:pPr marL="0" indent="0">
              <a:buNone/>
            </a:pPr>
            <a:r>
              <a:rPr lang="en-US" sz="1200"/>
              <a:t>				(states) =&gt; EdgeInsets.all(15)),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textStyle</a:t>
            </a:r>
            <a:r>
              <a:rPr lang="en-US" sz="1200"/>
              <a:t>: MaterialStateTextStyle.resolveWith(</a:t>
            </a:r>
          </a:p>
          <a:p>
            <a:pPr marL="0" indent="0">
              <a:buNone/>
            </a:pPr>
            <a:r>
              <a:rPr lang="en-US" sz="1200"/>
              <a:t>				(states) =&gt; const TextStyle(fontSize: 25),),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foregroundColor</a:t>
            </a:r>
            <a:r>
              <a:rPr lang="en-US" sz="1200"/>
              <a:t>: MaterialStateColor.resolveWith(</a:t>
            </a:r>
          </a:p>
          <a:p>
            <a:pPr marL="0" indent="0">
              <a:buNone/>
            </a:pPr>
            <a:r>
              <a:rPr lang="en-US" sz="1200"/>
              <a:t>				(states) =&gt; Colors.white),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backgroundColor</a:t>
            </a:r>
            <a:r>
              <a:rPr lang="en-US" sz="1200"/>
              <a:t>: MaterialStateColor.resolveWith(</a:t>
            </a:r>
          </a:p>
          <a:p>
            <a:pPr marL="0" indent="0">
              <a:buNone/>
            </a:pPr>
            <a:r>
              <a:rPr lang="en-US" sz="1200"/>
              <a:t>				(states) =&gt; Colors.green)),</a:t>
            </a: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onPressed</a:t>
            </a:r>
            <a:r>
              <a:rPr lang="en-US" sz="1200"/>
              <a:t>: () {},</a:t>
            </a:r>
          </a:p>
          <a:p>
            <a:pPr marL="0" indent="0">
              <a:buNone/>
            </a:pPr>
            <a:r>
              <a:rPr lang="en-US" sz="1200"/>
              <a:t>)</a:t>
            </a:r>
          </a:p>
          <a:p>
            <a:pPr marL="0" indent="0">
              <a:buNone/>
            </a:pPr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BA622-1BC3-36B8-A1BE-5EAE1C66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93" y="1984829"/>
            <a:ext cx="2070100" cy="14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56F68-69BF-744F-170D-DB6718483F5A}"/>
              </a:ext>
            </a:extLst>
          </p:cNvPr>
          <p:cNvSpPr txBox="1"/>
          <p:nvPr/>
        </p:nvSpPr>
        <p:spPr>
          <a:xfrm>
            <a:off x="7407074" y="355991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17961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97E-FE2E-CB45-CEB1-06BCE32D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VN"/>
              <a:t>Ví dụ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E719-C91D-752D-7CFC-336C48CE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5113866" cy="45935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TextButton</a:t>
            </a:r>
            <a:r>
              <a:rPr lang="en-US"/>
              <a:t>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child</a:t>
            </a:r>
            <a:r>
              <a:rPr lang="en-US"/>
              <a:t>: </a:t>
            </a:r>
            <a:r>
              <a:rPr lang="en-US">
                <a:solidFill>
                  <a:schemeClr val="tx1"/>
                </a:solidFill>
              </a:rPr>
              <a:t>Text</a:t>
            </a:r>
            <a:r>
              <a:rPr lang="en-US"/>
              <a:t>('Sign Up'),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style</a:t>
            </a:r>
            <a:r>
              <a:rPr lang="en-US"/>
              <a:t>: ButtonStyle(</a:t>
            </a:r>
          </a:p>
          <a:p>
            <a:pPr marL="0" indent="0">
              <a:buNone/>
            </a:pPr>
            <a:r>
              <a:rPr lang="en-US"/>
              <a:t>padding: MaterialStateProperty.resolveWith(</a:t>
            </a:r>
          </a:p>
          <a:p>
            <a:pPr marL="0" indent="0">
              <a:buNone/>
            </a:pPr>
            <a:r>
              <a:rPr lang="en-US"/>
              <a:t>(states) =&gt; EdgeInsets.all(15)),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textStyle</a:t>
            </a:r>
            <a:r>
              <a:rPr lang="en-US"/>
              <a:t>: MaterialStateTextStyle.resolveWith(</a:t>
            </a:r>
          </a:p>
          <a:p>
            <a:pPr marL="0" indent="0">
              <a:buNone/>
            </a:pPr>
            <a:r>
              <a:rPr lang="en-US"/>
              <a:t>(states) =&gt; const TextStyle(</a:t>
            </a:r>
          </a:p>
          <a:p>
            <a:pPr marL="0" indent="0">
              <a:buNone/>
            </a:pPr>
            <a:r>
              <a:rPr lang="en-US"/>
              <a:t>fontSize: 25),</a:t>
            </a:r>
          </a:p>
          <a:p>
            <a:pPr marL="0" indent="0">
              <a:buNone/>
            </a:pPr>
            <a:r>
              <a:rPr lang="en-US"/>
              <a:t>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foregroundColor</a:t>
            </a:r>
            <a:r>
              <a:rPr lang="en-US"/>
              <a:t>: MaterialStateColor.resolveWith(</a:t>
            </a:r>
          </a:p>
          <a:p>
            <a:pPr marL="0" indent="0">
              <a:buNone/>
            </a:pPr>
            <a:r>
              <a:rPr lang="en-US"/>
              <a:t>(states) =&gt; Colors.white),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backgroundColor</a:t>
            </a:r>
            <a:r>
              <a:rPr lang="en-US"/>
              <a:t>: MaterialStateColor.resolveWith(</a:t>
            </a:r>
          </a:p>
          <a:p>
            <a:pPr marL="0" indent="0">
              <a:buNone/>
            </a:pPr>
            <a:r>
              <a:rPr lang="en-US"/>
              <a:t>(states) =&gt; Colors.green)),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onPressed</a:t>
            </a:r>
            <a:r>
              <a:rPr lang="en-US"/>
              <a:t>: () {},</a:t>
            </a:r>
          </a:p>
          <a:p>
            <a:pPr marL="0" indent="0">
              <a:buNone/>
            </a:pPr>
            <a:r>
              <a:rPr lang="en-US"/>
              <a:t>)</a:t>
            </a:r>
          </a:p>
          <a:p>
            <a:pPr marL="0" indent="0">
              <a:buNone/>
            </a:pPr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BA622-1BC3-36B8-A1BE-5EAE1C66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93" y="1984829"/>
            <a:ext cx="2070100" cy="14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56F68-69BF-744F-170D-DB6718483F5A}"/>
              </a:ext>
            </a:extLst>
          </p:cNvPr>
          <p:cNvSpPr txBox="1"/>
          <p:nvPr/>
        </p:nvSpPr>
        <p:spPr>
          <a:xfrm>
            <a:off x="7407074" y="355991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394427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4EA6-8BAA-DF87-C195-208045FA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8971"/>
          </a:xfrm>
        </p:spPr>
        <p:txBody>
          <a:bodyPr>
            <a:normAutofit fontScale="90000"/>
          </a:bodyPr>
          <a:lstStyle/>
          <a:p>
            <a:r>
              <a:rPr lang="en-VN"/>
              <a:t>3) TextField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E1AE-10C5-C034-BA03-E86BB0B8A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2743"/>
            <a:ext cx="8596668" cy="4778619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Khái niệm:</a:t>
            </a:r>
          </a:p>
          <a:p>
            <a:pPr marL="0" indent="0">
              <a:buNone/>
            </a:pPr>
            <a:r>
              <a:rPr lang="en-VN"/>
              <a:t>TextField là widget giúp người dùng nhập dữ liệu vào từ bàn phím.</a:t>
            </a:r>
          </a:p>
          <a:p>
            <a:pPr marL="0" indent="0">
              <a:buNone/>
            </a:pPr>
            <a:r>
              <a:rPr lang="en-VN"/>
              <a:t>Khai báo:</a:t>
            </a:r>
          </a:p>
          <a:p>
            <a:pPr marL="0" indent="0">
              <a:buNone/>
            </a:pPr>
            <a:r>
              <a:rPr lang="en-VN"/>
              <a:t>TextField()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VN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4CD8-099B-3B41-97CF-DE77EBB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8" y="3304721"/>
            <a:ext cx="4267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6CC-377A-36F6-3234-7E219E69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8714"/>
          </a:xfrm>
        </p:spPr>
        <p:txBody>
          <a:bodyPr>
            <a:normAutofit fontScale="90000"/>
          </a:bodyPr>
          <a:lstStyle/>
          <a:p>
            <a:r>
              <a:rPr lang="en-VN"/>
              <a:t>Các thuộc tính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94E4-62C4-2C79-474D-BDF0DAA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315"/>
            <a:ext cx="8596668" cy="4833048"/>
          </a:xfrm>
        </p:spPr>
        <p:txBody>
          <a:bodyPr/>
          <a:lstStyle/>
          <a:p>
            <a:r>
              <a:rPr lang="en-VN"/>
              <a:t>controller: Điều khiển, lấy thông tin từ text field.</a:t>
            </a:r>
          </a:p>
          <a:p>
            <a:r>
              <a:rPr lang="en-VN"/>
              <a:t>focusNode: Điều khiển con trỏ trong textfield</a:t>
            </a:r>
          </a:p>
          <a:p>
            <a:r>
              <a:rPr lang="en-VN"/>
              <a:t>decoration: Customize cách textfield hiển thị</a:t>
            </a:r>
          </a:p>
          <a:p>
            <a:r>
              <a:rPr lang="en-VN"/>
              <a:t>keyboardType: Xác định loại bàn phím nhập</a:t>
            </a:r>
          </a:p>
          <a:p>
            <a:r>
              <a:rPr lang="en-VN"/>
              <a:t>textInputAction: Xác định kiểu nút enter, done, next ..</a:t>
            </a:r>
          </a:p>
          <a:p>
            <a:r>
              <a:rPr lang="en-US">
                <a:hlinkClick r:id="rId2"/>
              </a:rPr>
              <a:t>enabled</a:t>
            </a:r>
            <a:r>
              <a:rPr lang="en-US"/>
              <a:t> : nếu false textfield sẽ disable( xám, không thể tap vào)</a:t>
            </a:r>
          </a:p>
          <a:p>
            <a:r>
              <a:rPr lang="en-US">
                <a:hlinkClick r:id="rId3"/>
              </a:rPr>
              <a:t>inputFormatters</a:t>
            </a:r>
            <a:r>
              <a:rPr lang="en-US"/>
              <a:t>: Validate input và format dữ liệu</a:t>
            </a:r>
          </a:p>
          <a:p>
            <a:r>
              <a:rPr lang="en-US">
                <a:hlinkClick r:id="rId4"/>
              </a:rPr>
              <a:t>maxLength</a:t>
            </a:r>
            <a:r>
              <a:rPr lang="en-US"/>
              <a:t>: Độ dài tối đa của textfield</a:t>
            </a:r>
          </a:p>
          <a:p>
            <a:r>
              <a:rPr lang="en-US">
                <a:hlinkClick r:id="rId5"/>
              </a:rPr>
              <a:t>obscureText</a:t>
            </a:r>
            <a:r>
              <a:rPr lang="en-US"/>
              <a:t>: Nếu true sẽ hiển thị text dạng giống ô nhập password</a:t>
            </a:r>
          </a:p>
          <a:p>
            <a:r>
              <a:rPr lang="en-US">
                <a:hlinkClick r:id="rId6"/>
              </a:rPr>
              <a:t>onChanged</a:t>
            </a:r>
            <a:r>
              <a:rPr lang="en-US"/>
              <a:t>: Gọi khi nội dung textfield được thay đổi</a:t>
            </a:r>
          </a:p>
          <a:p>
            <a:r>
              <a:rPr lang="en-US">
                <a:hlinkClick r:id="rId7"/>
              </a:rPr>
              <a:t>onSubmitted</a:t>
            </a:r>
            <a:r>
              <a:rPr lang="en-US"/>
              <a:t> : Gọi khi người dùng hoàn tất việc nhập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046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6CC-377A-36F6-3234-7E219E69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8714"/>
          </a:xfrm>
        </p:spPr>
        <p:txBody>
          <a:bodyPr>
            <a:normAutofit fontScale="90000"/>
          </a:bodyPr>
          <a:lstStyle/>
          <a:p>
            <a:r>
              <a:rPr lang="en-VN"/>
              <a:t>Các thuộc tính cơ bản(tiếp theo)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94E4-62C4-2C79-474D-BDF0DAA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315"/>
            <a:ext cx="8596668" cy="4833048"/>
          </a:xfrm>
        </p:spPr>
        <p:txBody>
          <a:bodyPr/>
          <a:lstStyle/>
          <a:p>
            <a:r>
              <a:rPr lang="en-US">
                <a:hlinkClick r:id="rId2"/>
              </a:rPr>
              <a:t>style</a:t>
            </a:r>
            <a:r>
              <a:rPr lang="en-US"/>
              <a:t> </a:t>
            </a:r>
            <a:r>
              <a:rPr lang="en-VN"/>
              <a:t>: Style sử dụng cho textfield</a:t>
            </a:r>
          </a:p>
          <a:p>
            <a:r>
              <a:rPr lang="en-US">
                <a:hlinkClick r:id="rId3"/>
              </a:rPr>
              <a:t>textAlign</a:t>
            </a:r>
            <a:r>
              <a:rPr lang="en-VN"/>
              <a:t>: Căn lề cho text trong textfield</a:t>
            </a:r>
          </a:p>
          <a:p>
            <a:r>
              <a:rPr lang="en-US">
                <a:hlinkClick r:id="rId4"/>
              </a:rPr>
              <a:t>autofocus</a:t>
            </a:r>
            <a:r>
              <a:rPr lang="en-VN"/>
              <a:t>: Tự động focus textfield khi xuất hiện</a:t>
            </a:r>
          </a:p>
          <a:p>
            <a:r>
              <a:rPr lang="en-US">
                <a:hlinkClick r:id="rId5"/>
              </a:rPr>
              <a:t>cursorColor</a:t>
            </a:r>
            <a:r>
              <a:rPr lang="en-US"/>
              <a:t> </a:t>
            </a:r>
            <a:r>
              <a:rPr lang="en-VN"/>
              <a:t>: Màu con trỏ nhập</a:t>
            </a:r>
          </a:p>
          <a:p>
            <a:r>
              <a:rPr lang="en-US">
                <a:hlinkClick r:id="rId6"/>
              </a:rPr>
              <a:t>cursorHeigh</a:t>
            </a:r>
            <a:r>
              <a:rPr lang="en-VN"/>
              <a:t>: Chiều cao của con trỏ</a:t>
            </a:r>
          </a:p>
          <a:p>
            <a:r>
              <a:rPr lang="en-US">
                <a:hlinkClick r:id="rId7"/>
              </a:rPr>
              <a:t>cursorWidth</a:t>
            </a:r>
            <a:r>
              <a:rPr lang="en-US"/>
              <a:t> : Chiều rộng của con trỏ</a:t>
            </a:r>
          </a:p>
        </p:txBody>
      </p:sp>
    </p:spTree>
    <p:extLst>
      <p:ext uri="{BB962C8B-B14F-4D97-AF65-F5344CB8AC3E}">
        <p14:creationId xmlns:p14="http://schemas.microsoft.com/office/powerpoint/2010/main" val="18131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00E-18C0-5BE6-11C8-355F2EEC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>
            <a:normAutofit fontScale="90000"/>
          </a:bodyPr>
          <a:lstStyle/>
          <a:p>
            <a:r>
              <a:rPr lang="en-US">
                <a:hlinkClick r:id="rId2"/>
              </a:rPr>
              <a:t>decoration</a:t>
            </a: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1DF2-306B-973A-8345-E7D9689B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/>
          <a:lstStyle/>
          <a:p>
            <a:r>
              <a:rPr lang="en-US">
                <a:hlinkClick r:id="rId3"/>
              </a:rPr>
              <a:t>border</a:t>
            </a:r>
            <a:r>
              <a:rPr lang="en-US"/>
              <a:t> : Viền bao quanh textfield</a:t>
            </a:r>
          </a:p>
          <a:p>
            <a:r>
              <a:rPr lang="en-US">
                <a:hlinkClick r:id="rId4"/>
              </a:rPr>
              <a:t>constraints</a:t>
            </a:r>
            <a:r>
              <a:rPr lang="en-US"/>
              <a:t>: Giá trị kích thước max, min của textfield</a:t>
            </a:r>
          </a:p>
          <a:p>
            <a:r>
              <a:rPr lang="en-US">
                <a:hlinkClick r:id="rId5"/>
              </a:rPr>
              <a:t>contentPadding</a:t>
            </a:r>
            <a:r>
              <a:rPr lang="en-US"/>
              <a:t>: Căn lề bên trong textfield</a:t>
            </a:r>
          </a:p>
          <a:p>
            <a:r>
              <a:rPr lang="en-US">
                <a:hlinkClick r:id="rId6"/>
              </a:rPr>
              <a:t>disabledBorder</a:t>
            </a:r>
            <a:r>
              <a:rPr lang="en-US"/>
              <a:t>: Viền textfield trong trạng thái disable và không có lỗi</a:t>
            </a:r>
          </a:p>
          <a:p>
            <a:r>
              <a:rPr lang="en-US">
                <a:hlinkClick r:id="rId7"/>
              </a:rPr>
              <a:t>enabledBorder</a:t>
            </a:r>
            <a:r>
              <a:rPr lang="en-US"/>
              <a:t>: Viền textfield trong trạng thái enable và không có lỗi</a:t>
            </a:r>
          </a:p>
          <a:p>
            <a:r>
              <a:rPr lang="en-US">
                <a:hlinkClick r:id="rId8"/>
              </a:rPr>
              <a:t>errorBorder</a:t>
            </a:r>
            <a:r>
              <a:rPr lang="en-US"/>
              <a:t>: : Viền textfield trong trạng thái lỗi</a:t>
            </a:r>
          </a:p>
          <a:p>
            <a:r>
              <a:rPr lang="en-US">
                <a:hlinkClick r:id="rId9"/>
              </a:rPr>
              <a:t>fillColor </a:t>
            </a:r>
            <a:r>
              <a:rPr lang="en-US"/>
              <a:t>: Màu nền textfield</a:t>
            </a:r>
          </a:p>
          <a:p>
            <a:r>
              <a:rPr lang="en-US">
                <a:hlinkClick r:id="rId10"/>
              </a:rPr>
              <a:t>filled</a:t>
            </a:r>
            <a:r>
              <a:rPr lang="en-US"/>
              <a:t>: Nếu là true thì sẽ đổ nền textfield theo fillColor</a:t>
            </a:r>
          </a:p>
          <a:p>
            <a:r>
              <a:rPr lang="en-US">
                <a:hlinkClick r:id="rId11"/>
              </a:rPr>
              <a:t>hintText</a:t>
            </a:r>
            <a:r>
              <a:rPr lang="en-US"/>
              <a:t>: Placeholder(text gợi ý) của textfield</a:t>
            </a:r>
          </a:p>
          <a:p>
            <a:r>
              <a:rPr lang="en-US">
                <a:hlinkClick r:id="rId12"/>
              </a:rPr>
              <a:t>hintStyle</a:t>
            </a:r>
            <a:r>
              <a:rPr lang="en-US"/>
              <a:t>: Style của hintText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43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00E-18C0-5BE6-11C8-355F2EEC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>
            <a:normAutofit fontScale="90000"/>
          </a:bodyPr>
          <a:lstStyle/>
          <a:p>
            <a:r>
              <a:rPr lang="en-US"/>
              <a:t>Ví dụ 1</a:t>
            </a: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1DF2-306B-973A-8345-E7D9689B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3862009" cy="46915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TextField</a:t>
            </a:r>
            <a:r>
              <a:rPr lang="en-US"/>
              <a:t>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decoration</a:t>
            </a:r>
            <a:r>
              <a:rPr lang="en-US"/>
              <a:t>: InputDecoration(</a:t>
            </a:r>
          </a:p>
          <a:p>
            <a:pPr marL="0" indent="0">
              <a:buNone/>
            </a:pPr>
            <a:r>
              <a:rPr lang="en-US"/>
              <a:t>	labelText: 'Search bar’,</a:t>
            </a:r>
          </a:p>
          <a:p>
            <a:pPr marL="0" indent="0">
              <a:buNone/>
            </a:pPr>
            <a:r>
              <a:rPr lang="en-US"/>
              <a:t>	labelStyle: TextStyle(</a:t>
            </a:r>
          </a:p>
          <a:p>
            <a:pPr marL="0" indent="0">
              <a:buNone/>
            </a:pPr>
            <a:r>
              <a:rPr lang="en-US"/>
              <a:t>	fontSize: 18,</a:t>
            </a:r>
          </a:p>
          <a:p>
            <a:pPr marL="0" indent="0">
              <a:buNone/>
            </a:pPr>
            <a:r>
              <a:rPr lang="en-US"/>
              <a:t>	fontWeight: FontWeight.w500,</a:t>
            </a:r>
          </a:p>
          <a:p>
            <a:pPr marL="0" indent="0">
              <a:buNone/>
            </a:pPr>
            <a:r>
              <a:rPr lang="en-US"/>
              <a:t>	color: Colors.grey),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border</a:t>
            </a:r>
            <a:r>
              <a:rPr lang="en-US"/>
              <a:t>: OutlineInputBorder(),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enabledBorder</a:t>
            </a:r>
            <a:r>
              <a:rPr lang="en-US"/>
              <a:t>: OutlineInputBorder(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borderSide</a:t>
            </a:r>
            <a:r>
              <a:rPr lang="en-US"/>
              <a:t>: BorderSide(color: Colors.green)),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disabledBorder</a:t>
            </a:r>
            <a:r>
              <a:rPr lang="en-US"/>
              <a:t>: OutlineInputBorder(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borderSide</a:t>
            </a:r>
            <a:r>
              <a:rPr lang="en-US"/>
              <a:t>: BorderSide(color: Colors.red)),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focusedBorder</a:t>
            </a:r>
            <a:r>
              <a:rPr lang="en-US"/>
              <a:t>: OutlineInputBorder(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borderSide</a:t>
            </a:r>
            <a:r>
              <a:rPr lang="en-US"/>
              <a:t>: BorderSide(color: Colors.blue)),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prefixIcon</a:t>
            </a:r>
            <a:r>
              <a:rPr lang="en-US"/>
              <a:t>: Icon(Icons.search),</a:t>
            </a:r>
          </a:p>
          <a:p>
            <a:pPr marL="0" indent="0">
              <a:buNone/>
            </a:pPr>
            <a:r>
              <a:rPr lang="en-US"/>
              <a:t>),</a:t>
            </a:r>
          </a:p>
          <a:p>
            <a:pPr marL="0" indent="0">
              <a:buNone/>
            </a:pPr>
            <a:r>
              <a:rPr lang="en-US"/>
              <a:t>)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809A-F608-D206-A006-F2F0CEFF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73629"/>
            <a:ext cx="36703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C56EC-764B-9F71-5669-CD167633F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695595"/>
            <a:ext cx="36576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90750-BCFA-75B6-19F3-5952F531C281}"/>
              </a:ext>
            </a:extLst>
          </p:cNvPr>
          <p:cNvSpPr txBox="1"/>
          <p:nvPr/>
        </p:nvSpPr>
        <p:spPr>
          <a:xfrm>
            <a:off x="5831222" y="21152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trạng thái 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BFAF3-BC11-C4E1-43B1-8A234081C6F9}"/>
              </a:ext>
            </a:extLst>
          </p:cNvPr>
          <p:cNvSpPr txBox="1"/>
          <p:nvPr/>
        </p:nvSpPr>
        <p:spPr>
          <a:xfrm>
            <a:off x="5829553" y="484414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trạng thái focused</a:t>
            </a:r>
          </a:p>
        </p:txBody>
      </p:sp>
    </p:spTree>
    <p:extLst>
      <p:ext uri="{BB962C8B-B14F-4D97-AF65-F5344CB8AC3E}">
        <p14:creationId xmlns:p14="http://schemas.microsoft.com/office/powerpoint/2010/main" val="14666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2673-5570-0592-762D-185E71A6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r>
              <a:rPr lang="en-VN"/>
              <a:t>Nội dung bài học: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3395-DAAB-1C42-B6D9-21A0AF63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687"/>
            <a:ext cx="8596668" cy="4582676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Tìm hiểu về các widget thông dụng trong flutter.</a:t>
            </a:r>
          </a:p>
          <a:p>
            <a:pPr>
              <a:buAutoNum type="arabicParenR"/>
            </a:pPr>
            <a:r>
              <a:rPr lang="en-VN"/>
              <a:t>Text: Widget hiển thị nội dung chuỗi, văn bản</a:t>
            </a:r>
          </a:p>
          <a:p>
            <a:pPr>
              <a:buAutoNum type="arabicParenR"/>
            </a:pPr>
            <a:r>
              <a:rPr lang="en-VN"/>
              <a:t>Button: Widget điều khiển hành động người dùng</a:t>
            </a:r>
          </a:p>
          <a:p>
            <a:pPr>
              <a:buAutoNum type="arabicParenR"/>
            </a:pPr>
            <a:r>
              <a:rPr lang="en-VN"/>
              <a:t>Textfield: Widget nhận thông tin nhập vào từ bàn phím.</a:t>
            </a:r>
          </a:p>
          <a:p>
            <a:pPr>
              <a:buAutoNum type="arabicParenR"/>
            </a:pPr>
            <a:endParaRPr lang="en-VN"/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806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00E-18C0-5BE6-11C8-355F2EEC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>
            <a:normAutofit fontScale="90000"/>
          </a:bodyPr>
          <a:lstStyle/>
          <a:p>
            <a:r>
              <a:rPr lang="en-US"/>
              <a:t>Ví dụ 2</a:t>
            </a: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1DF2-306B-973A-8345-E7D9689B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3862009" cy="46915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TextField</a:t>
            </a:r>
            <a:r>
              <a:rPr lang="en-US"/>
              <a:t>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decoration</a:t>
            </a:r>
            <a:r>
              <a:rPr lang="en-US"/>
              <a:t>: InputDecoration(</a:t>
            </a:r>
          </a:p>
          <a:p>
            <a:pPr marL="0" indent="0">
              <a:buNone/>
            </a:pPr>
            <a:r>
              <a:rPr lang="en-US"/>
              <a:t>	labelText: 'Search bar’,</a:t>
            </a:r>
          </a:p>
          <a:p>
            <a:pPr marL="0" indent="0">
              <a:buNone/>
            </a:pPr>
            <a:r>
              <a:rPr lang="en-US"/>
              <a:t>	labelStyle: TextStyle(</a:t>
            </a:r>
          </a:p>
          <a:p>
            <a:pPr marL="0" indent="0">
              <a:buNone/>
            </a:pPr>
            <a:r>
              <a:rPr lang="en-US"/>
              <a:t>	fontSize: 18,</a:t>
            </a:r>
          </a:p>
          <a:p>
            <a:pPr marL="0" indent="0">
              <a:buNone/>
            </a:pPr>
            <a:r>
              <a:rPr lang="en-US"/>
              <a:t>	fontWeight: FontWeight.w500,</a:t>
            </a:r>
          </a:p>
          <a:p>
            <a:pPr marL="0" indent="0">
              <a:buNone/>
            </a:pPr>
            <a:r>
              <a:rPr lang="en-US"/>
              <a:t>	color: Colors.grey),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border</a:t>
            </a:r>
            <a:r>
              <a:rPr lang="en-US"/>
              <a:t>: OutlineInputBorder(),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enabledBorder</a:t>
            </a:r>
            <a:r>
              <a:rPr lang="en-US"/>
              <a:t>: OutlineInputBorder(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borderSide</a:t>
            </a:r>
            <a:r>
              <a:rPr lang="en-US"/>
              <a:t>: BorderSide(color: Colors.green)),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disabledBorder</a:t>
            </a:r>
            <a:r>
              <a:rPr lang="en-US"/>
              <a:t>: OutlineInputBorder(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borderSide</a:t>
            </a:r>
            <a:r>
              <a:rPr lang="en-US"/>
              <a:t>: BorderSide(color: Colors.red)),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focusedBorder</a:t>
            </a:r>
            <a:r>
              <a:rPr lang="en-US"/>
              <a:t>: OutlineInputBorder(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borderSide</a:t>
            </a:r>
            <a:r>
              <a:rPr lang="en-US"/>
              <a:t>: BorderSide(color: Colors.blue)),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prefixIcon</a:t>
            </a:r>
            <a:r>
              <a:rPr lang="en-US"/>
              <a:t>: Icon(Icons.search),</a:t>
            </a:r>
          </a:p>
          <a:p>
            <a:pPr marL="0" indent="0">
              <a:buNone/>
            </a:pPr>
            <a:r>
              <a:rPr lang="en-US"/>
              <a:t>),</a:t>
            </a:r>
          </a:p>
          <a:p>
            <a:pPr marL="0" indent="0">
              <a:buNone/>
            </a:pPr>
            <a:r>
              <a:rPr lang="en-US"/>
              <a:t>)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809A-F608-D206-A006-F2F0CEFF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73629"/>
            <a:ext cx="36703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C56EC-764B-9F71-5669-CD167633F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695595"/>
            <a:ext cx="36576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90750-BCFA-75B6-19F3-5952F531C281}"/>
              </a:ext>
            </a:extLst>
          </p:cNvPr>
          <p:cNvSpPr txBox="1"/>
          <p:nvPr/>
        </p:nvSpPr>
        <p:spPr>
          <a:xfrm>
            <a:off x="5831222" y="21152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trạng thái 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BFAF3-BC11-C4E1-43B1-8A234081C6F9}"/>
              </a:ext>
            </a:extLst>
          </p:cNvPr>
          <p:cNvSpPr txBox="1"/>
          <p:nvPr/>
        </p:nvSpPr>
        <p:spPr>
          <a:xfrm>
            <a:off x="5829553" y="484414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trạng thái focused</a:t>
            </a:r>
          </a:p>
        </p:txBody>
      </p:sp>
    </p:spTree>
    <p:extLst>
      <p:ext uri="{BB962C8B-B14F-4D97-AF65-F5344CB8AC3E}">
        <p14:creationId xmlns:p14="http://schemas.microsoft.com/office/powerpoint/2010/main" val="324341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EA8F-D06B-FEE9-EFE7-D2FA0BF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49" y="1948543"/>
            <a:ext cx="8596668" cy="772886"/>
          </a:xfrm>
        </p:spPr>
        <p:txBody>
          <a:bodyPr/>
          <a:lstStyle/>
          <a:p>
            <a:pPr algn="ctr"/>
            <a:r>
              <a:rPr lang="en-VN"/>
              <a:t>Tổng kết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8914E-ED91-48D2-F2BA-779A0C814985}"/>
              </a:ext>
            </a:extLst>
          </p:cNvPr>
          <p:cNvSpPr txBox="1"/>
          <p:nvPr/>
        </p:nvSpPr>
        <p:spPr>
          <a:xfrm>
            <a:off x="3277334" y="2721429"/>
            <a:ext cx="337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Trả lời các câu hỏi và thắc mắc</a:t>
            </a:r>
          </a:p>
        </p:txBody>
      </p:sp>
    </p:spTree>
    <p:extLst>
      <p:ext uri="{BB962C8B-B14F-4D97-AF65-F5344CB8AC3E}">
        <p14:creationId xmlns:p14="http://schemas.microsoft.com/office/powerpoint/2010/main" val="3065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0FC7-A3B3-8CA2-1ED1-6AFCCEFC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VN"/>
              <a:t>Mục tiêu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0ED2-E973-DB8A-A34C-9EAC77CA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Nắm vững được các kiến thức về Text, Button, TextField:</a:t>
            </a:r>
          </a:p>
          <a:p>
            <a:pPr>
              <a:buFontTx/>
              <a:buChar char="-"/>
            </a:pPr>
            <a:r>
              <a:rPr lang="en-VN"/>
              <a:t>K</a:t>
            </a:r>
            <a:r>
              <a:rPr lang="en-US"/>
              <a:t>h</a:t>
            </a:r>
            <a:r>
              <a:rPr lang="en-VN"/>
              <a:t>ái niệm</a:t>
            </a:r>
          </a:p>
          <a:p>
            <a:pPr>
              <a:buFontTx/>
              <a:buChar char="-"/>
            </a:pPr>
            <a:r>
              <a:rPr lang="en-VN"/>
              <a:t>Khai báo và sử dụng</a:t>
            </a:r>
          </a:p>
          <a:p>
            <a:pPr>
              <a:buFontTx/>
              <a:buChar char="-"/>
            </a:pPr>
            <a:r>
              <a:rPr lang="en-VN"/>
              <a:t>Áp dụng trong thực tế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1312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8554-2C7F-6F6D-A55E-CC4C0CD4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VN" dirty="0"/>
              <a:t>1. Text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32CC-7647-7658-AB70-B5BA79E3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371"/>
            <a:ext cx="8596668" cy="4647991"/>
          </a:xfrm>
        </p:spPr>
        <p:txBody>
          <a:bodyPr/>
          <a:lstStyle/>
          <a:p>
            <a:r>
              <a:rPr lang="en-VN" dirty="0"/>
              <a:t>Khái niệm</a:t>
            </a:r>
          </a:p>
          <a:p>
            <a:pPr marL="0" indent="0">
              <a:buNone/>
            </a:pPr>
            <a:r>
              <a:rPr lang="en-VN" dirty="0"/>
              <a:t>Là widget thông dụng dùng để hiển thị </a:t>
            </a:r>
            <a:r>
              <a:rPr lang="en-US" dirty="0"/>
              <a:t>1 </a:t>
            </a:r>
            <a:r>
              <a:rPr lang="en-US" dirty="0" err="1"/>
              <a:t>chuỗi</a:t>
            </a:r>
            <a:r>
              <a:rPr lang="en-US" dirty="0"/>
              <a:t>, hay 1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  <a:endParaRPr lang="en-VN" dirty="0"/>
          </a:p>
          <a:p>
            <a:r>
              <a:rPr lang="en-VN" dirty="0"/>
              <a:t>Khai báo</a:t>
            </a:r>
          </a:p>
          <a:p>
            <a:pPr marL="0" indent="0">
              <a:buNone/>
            </a:pPr>
            <a:r>
              <a:rPr lang="en-US" dirty="0"/>
              <a:t>Text('Hello World!')</a:t>
            </a:r>
          </a:p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32E843-A99D-0738-1F48-48697B5F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7" y="3506107"/>
            <a:ext cx="45974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4E30-7646-32E0-1CA2-6E0D74F4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286"/>
          </a:xfrm>
        </p:spPr>
        <p:txBody>
          <a:bodyPr>
            <a:normAutofit/>
          </a:bodyPr>
          <a:lstStyle/>
          <a:p>
            <a:r>
              <a:rPr lang="en-VN" sz="2400">
                <a:latin typeface="Arial" panose="020B0604020202020204" pitchFamily="34" charset="0"/>
                <a:cs typeface="Arial" panose="020B0604020202020204" pitchFamily="34" charset="0"/>
              </a:rPr>
              <a:t>Các thuộc tính thông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EDF7-1B41-2501-597E-5ABC6DF0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4800391"/>
          </a:xfrm>
        </p:spPr>
        <p:txBody>
          <a:bodyPr>
            <a:normAutofit fontScale="92500" lnSpcReduction="20000"/>
          </a:bodyPr>
          <a:lstStyle/>
          <a:p>
            <a:r>
              <a:rPr lang="vi-VN" b="1"/>
              <a:t>TextAlign:</a:t>
            </a:r>
            <a:r>
              <a:rPr lang="vi-VN"/>
              <a:t> Nó được sử dụng để chỉ định cách Text của chúng ta được căn chỉnh theo chiều ngang. Nó cũng kiểm soát vị trí Text.</a:t>
            </a:r>
          </a:p>
          <a:p>
            <a:r>
              <a:rPr lang="vi-VN" b="1"/>
              <a:t>TextDirection:</a:t>
            </a:r>
            <a:r>
              <a:rPr lang="vi-VN"/>
              <a:t> Nó được sử dụng để xác định cách các giá trị textAlign kiểm soát bố cục của Text của chúng ta. </a:t>
            </a:r>
          </a:p>
          <a:p>
            <a:r>
              <a:rPr lang="vi-VN" b="1"/>
              <a:t>Overflow:</a:t>
            </a:r>
            <a:r>
              <a:rPr lang="vi-VN"/>
              <a:t> Nó được sử dụng để xác định khi nào Text sẽ không vừa với không gian có sẵn. </a:t>
            </a:r>
          </a:p>
          <a:p>
            <a:r>
              <a:rPr lang="vi-VN" b="1"/>
              <a:t>TextScaleFactor:</a:t>
            </a:r>
            <a:r>
              <a:rPr lang="vi-VN"/>
              <a:t> Nó được sử dụng để xác định tỷ lệ của Text được hiển thị bởi widget Text. </a:t>
            </a:r>
          </a:p>
          <a:p>
            <a:r>
              <a:rPr lang="vi-VN" b="1"/>
              <a:t>SoftWrap:</a:t>
            </a:r>
            <a:r>
              <a:rPr lang="vi-VN"/>
              <a:t> Nó được sử dụng để xác định có hay không hiển thị tất cả nội dung widget Text khi không còn đủ dung lượng. </a:t>
            </a:r>
          </a:p>
          <a:p>
            <a:r>
              <a:rPr lang="vi-VN" b="1"/>
              <a:t>MaxLines:</a:t>
            </a:r>
            <a:r>
              <a:rPr lang="vi-VN"/>
              <a:t> Nó được sử dụng để xác định số dòng tối đa được hiển thị trong widget Text.</a:t>
            </a:r>
          </a:p>
          <a:p>
            <a:r>
              <a:rPr lang="vi-VN" b="1"/>
              <a:t>TextWidthBasis:</a:t>
            </a:r>
            <a:r>
              <a:rPr lang="vi-VN"/>
              <a:t> Nó được sử dụng để kiểm soát cách xác định chiều rộng Text.</a:t>
            </a:r>
          </a:p>
          <a:p>
            <a:r>
              <a:rPr lang="vi-VN" b="1"/>
              <a:t>TextHeightBehavior:</a:t>
            </a:r>
            <a:r>
              <a:rPr lang="vi-VN"/>
              <a:t> Nó được sử dụng để kiểm soát cách đoạn văn xuất hiện giữa dòng đầu tiên và phần cuối của dòng cuối cùng.</a:t>
            </a:r>
          </a:p>
          <a:p>
            <a:r>
              <a:rPr lang="en-US" b="1"/>
              <a:t>Style: </a:t>
            </a:r>
            <a:r>
              <a:rPr lang="vi-VN"/>
              <a:t>Dùng để định nghĩa các style cho text như: màu chữ, màu nền, kích thước font, kiểu font…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472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4DE6-A494-857B-1F78-19BC36F2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8086"/>
          </a:xfrm>
        </p:spPr>
        <p:txBody>
          <a:bodyPr>
            <a:normAutofit/>
          </a:bodyPr>
          <a:lstStyle/>
          <a:p>
            <a:r>
              <a:rPr lang="en-VN" sz="2400">
                <a:latin typeface="Arial" panose="020B0604020202020204" pitchFamily="34" charset="0"/>
                <a:cs typeface="Arial" panose="020B0604020202020204" pitchFamily="34" charset="0"/>
              </a:rPr>
              <a:t>Style - TextStyle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F771-436C-1E53-C56C-90DCA962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>
                <a:latin typeface="Arial" panose="020B0604020202020204" pitchFamily="34" charset="0"/>
                <a:cs typeface="Arial" panose="020B0604020202020204" pitchFamily="34" charset="0"/>
              </a:rPr>
              <a:t>Thuộc tính thông dụng: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color: Dùng để xác định màu cho text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fontSize: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Dùng để xác định kích thước font chữ cho text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fontWeight: Dùng để định nghĩa độ dày nét chữ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fontStyle: Dùng để định nghĩa các biến thể cho text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letterSpacing: Dùng để định nghĩa khoảng các giữa các ký tự của từ trong text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wordSpacing: Dùng để định nghĩa khỏang cách giữa các từ trong text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fontFamily: Dùng để định nghĩa kiểu font cho text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decoration: Dùng để trang trí thêm cho text</a:t>
            </a:r>
          </a:p>
        </p:txBody>
      </p:sp>
    </p:spTree>
    <p:extLst>
      <p:ext uri="{BB962C8B-B14F-4D97-AF65-F5344CB8AC3E}">
        <p14:creationId xmlns:p14="http://schemas.microsoft.com/office/powerpoint/2010/main" val="150417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83B9-1807-4BDF-814D-FB42F945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2771"/>
          </a:xfrm>
        </p:spPr>
        <p:txBody>
          <a:bodyPr>
            <a:normAutofit fontScale="90000"/>
          </a:bodyPr>
          <a:lstStyle/>
          <a:p>
            <a:r>
              <a:rPr lang="en-VN"/>
              <a:t>Ví dụ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98CA-E851-1922-662E-BC11A3CB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7171"/>
            <a:ext cx="4493380" cy="47241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</a:t>
            </a:r>
            <a:r>
              <a:rPr lang="en-US"/>
              <a:t>(</a:t>
            </a:r>
          </a:p>
          <a:p>
            <a:pPr marL="0" indent="0">
              <a:buNone/>
            </a:pPr>
            <a:r>
              <a:rPr lang="en-US"/>
              <a:t>'The Text widget displays a string of text with single style. The string might break across multiple lines or might all be displayed on the same line depending on the layout constraints.',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textAlign</a:t>
            </a:r>
            <a:r>
              <a:rPr lang="en-US"/>
              <a:t>: TextAlign.center,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style</a:t>
            </a:r>
            <a:r>
              <a:rPr lang="en-US"/>
              <a:t>: TextStyle(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backgroundColor</a:t>
            </a:r>
            <a:r>
              <a:rPr lang="en-US"/>
              <a:t>: Colors.green.shade100,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fontStyle</a:t>
            </a:r>
            <a:r>
              <a:rPr lang="en-US"/>
              <a:t>: FontStyle.italic,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letterSpacing</a:t>
            </a:r>
            <a:r>
              <a:rPr lang="en-US"/>
              <a:t>: 1,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wordSpacing</a:t>
            </a:r>
            <a:r>
              <a:rPr lang="en-US"/>
              <a:t>: 7,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decoration</a:t>
            </a:r>
            <a:r>
              <a:rPr lang="en-US"/>
              <a:t>: TextDecoration.lineThrough,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fontSize</a:t>
            </a:r>
            <a:r>
              <a:rPr lang="en-US"/>
              <a:t>: 20,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fontWeight</a:t>
            </a:r>
            <a:r>
              <a:rPr lang="en-US"/>
              <a:t>: FontWeight.w600,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fontFamily</a:t>
            </a:r>
            <a:r>
              <a:rPr lang="en-US"/>
              <a:t>: 'Roboto’,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color</a:t>
            </a:r>
            <a:r>
              <a:rPr lang="en-US"/>
              <a:t>: Colors.blue)</a:t>
            </a:r>
          </a:p>
          <a:p>
            <a:pPr marL="0" indent="0">
              <a:buNone/>
            </a:pPr>
            <a:r>
              <a:rPr lang="en-US"/>
              <a:t>)</a:t>
            </a:r>
          </a:p>
          <a:p>
            <a:pPr marL="0" indent="0">
              <a:buNone/>
            </a:pPr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0B2D2-4106-02B2-5A01-830FFFB2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4" y="2178050"/>
            <a:ext cx="4457700" cy="250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CE881-1807-C821-D1A6-C06F728CFBD7}"/>
              </a:ext>
            </a:extLst>
          </p:cNvPr>
          <p:cNvSpPr txBox="1"/>
          <p:nvPr/>
        </p:nvSpPr>
        <p:spPr>
          <a:xfrm>
            <a:off x="6914495" y="475750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396696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83B9-1807-4BDF-814D-FB42F945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2771"/>
          </a:xfrm>
        </p:spPr>
        <p:txBody>
          <a:bodyPr>
            <a:normAutofit fontScale="90000"/>
          </a:bodyPr>
          <a:lstStyle/>
          <a:p>
            <a:r>
              <a:rPr lang="en-VN"/>
              <a:t>Ví dụ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98CA-E851-1922-662E-BC11A3CB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7171"/>
            <a:ext cx="4493380" cy="47241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</a:t>
            </a:r>
            <a:r>
              <a:rPr lang="en-US"/>
              <a:t>(</a:t>
            </a:r>
          </a:p>
          <a:p>
            <a:pPr marL="0" indent="0">
              <a:buNone/>
            </a:pPr>
            <a:r>
              <a:rPr lang="en-US"/>
              <a:t>'The Text widget displays a string of text with single style. The string might break across multiple lines or might all be displayed on the same line depending on the layout constraints.',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textAlign</a:t>
            </a:r>
            <a:r>
              <a:rPr lang="en-US"/>
              <a:t>: TextAlign.justify,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style</a:t>
            </a:r>
            <a:r>
              <a:rPr lang="en-US"/>
              <a:t>: TextStyle(</a:t>
            </a:r>
          </a:p>
          <a:p>
            <a:pPr marL="0" indent="0">
              <a:buNone/>
            </a:pPr>
            <a:r>
              <a:rPr lang="en-US"/>
              <a:t>	backgroundColor: Colors.green.shade100,</a:t>
            </a:r>
          </a:p>
          <a:p>
            <a:pPr marL="0" indent="0">
              <a:buNone/>
            </a:pPr>
            <a:r>
              <a:rPr lang="en-US"/>
              <a:t>	letterSpacing: 1,</a:t>
            </a:r>
          </a:p>
          <a:p>
            <a:pPr marL="0" indent="0">
              <a:buNone/>
            </a:pPr>
            <a:r>
              <a:rPr lang="en-US"/>
              <a:t>	wordSpacing: 2,</a:t>
            </a:r>
          </a:p>
          <a:p>
            <a:pPr marL="0" indent="0">
              <a:buNone/>
            </a:pPr>
            <a:r>
              <a:rPr lang="en-US"/>
              <a:t>	fontSize: 20,</a:t>
            </a:r>
          </a:p>
          <a:p>
            <a:pPr marL="0" indent="0">
              <a:buNone/>
            </a:pPr>
            <a:r>
              <a:rPr lang="en-US"/>
              <a:t>	height: 1.5,</a:t>
            </a:r>
          </a:p>
          <a:p>
            <a:pPr marL="0" indent="0">
              <a:buNone/>
            </a:pPr>
            <a:r>
              <a:rPr lang="en-US"/>
              <a:t>	fontWeight: FontWeight.w400,</a:t>
            </a:r>
          </a:p>
          <a:p>
            <a:pPr marL="0" indent="0">
              <a:buNone/>
            </a:pPr>
            <a:r>
              <a:rPr lang="en-US"/>
              <a:t>	color: Colors.blue),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maxLines</a:t>
            </a:r>
            <a:r>
              <a:rPr lang="en-US"/>
              <a:t>: 4,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overflow</a:t>
            </a:r>
            <a:r>
              <a:rPr lang="en-US"/>
              <a:t>: TextOverflow.ellipsis,</a:t>
            </a:r>
          </a:p>
          <a:p>
            <a:pPr marL="0" indent="0">
              <a:buNone/>
            </a:pP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CE881-1807-C821-D1A6-C06F728CFBD7}"/>
              </a:ext>
            </a:extLst>
          </p:cNvPr>
          <p:cNvSpPr txBox="1"/>
          <p:nvPr/>
        </p:nvSpPr>
        <p:spPr>
          <a:xfrm>
            <a:off x="6914495" y="475750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Kết quả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8EB73-F7FD-C563-B0F6-D69F45D0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02" y="2855686"/>
            <a:ext cx="372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0100-D889-D4BB-F2AD-C6E142F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VN"/>
              <a:t>2)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05F9-BEA6-936F-131F-7E2A4ECE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857"/>
            <a:ext cx="8596668" cy="4789505"/>
          </a:xfrm>
        </p:spPr>
        <p:txBody>
          <a:bodyPr/>
          <a:lstStyle/>
          <a:p>
            <a:r>
              <a:rPr lang="en-VN"/>
              <a:t>Khái niệm</a:t>
            </a:r>
          </a:p>
          <a:p>
            <a:pPr marL="0" indent="0">
              <a:buNone/>
            </a:pPr>
            <a:r>
              <a:rPr lang="vi-VN"/>
              <a:t>Nút(Button) là phần tử điều khiển đồ họa </a:t>
            </a:r>
            <a:r>
              <a:rPr lang="vi-VN" b="1"/>
              <a:t>cung cấp cho người dùng kích hoạt một sự kiện</a:t>
            </a:r>
            <a:r>
              <a:rPr lang="vi-VN"/>
              <a:t> như thực hiện hành động, lựa chọn, tìm kiếm mọi thứ, v.v</a:t>
            </a:r>
            <a:endParaRPr lang="en-VN"/>
          </a:p>
          <a:p>
            <a:r>
              <a:rPr lang="en-VN"/>
              <a:t>Khai báo</a:t>
            </a:r>
          </a:p>
          <a:p>
            <a:pPr marL="0" indent="0">
              <a:buNone/>
            </a:pPr>
            <a:r>
              <a:rPr lang="en-US"/>
              <a:t>TextButton( child: Text('SignUp', style: TextStyle(fontSize: 20.0),), onPressed: () {}, )</a:t>
            </a:r>
            <a:endParaRPr lang="en-VN"/>
          </a:p>
          <a:p>
            <a:pPr marL="0" indent="0">
              <a:buNone/>
            </a:pPr>
            <a:r>
              <a:rPr lang="en-VN"/>
              <a:t>Kết quả: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9E68A-CBEF-1D1A-8BBF-50C61290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3" y="3858986"/>
            <a:ext cx="2679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{27AB3BB5-70ED-0144-896D-0DB83D280434}tf10001060</Template>
  <TotalTime>2583</TotalTime>
  <Words>1548</Words>
  <Application>Microsoft Macintosh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Các widget thông dụng trong Flutter (common widget UI)</vt:lpstr>
      <vt:lpstr>Nội dung bài học:</vt:lpstr>
      <vt:lpstr>Mục tiêu bài học</vt:lpstr>
      <vt:lpstr>1. Text widget</vt:lpstr>
      <vt:lpstr>Các thuộc tính thông dụng</vt:lpstr>
      <vt:lpstr>Style - TextStyle</vt:lpstr>
      <vt:lpstr>Ví dụ 1:</vt:lpstr>
      <vt:lpstr>Ví dụ 2:</vt:lpstr>
      <vt:lpstr>2) Button</vt:lpstr>
      <vt:lpstr>Các loại button thông dụng:</vt:lpstr>
      <vt:lpstr>Các thuộc tính thông dụng</vt:lpstr>
      <vt:lpstr>Style</vt:lpstr>
      <vt:lpstr>Ví dụ 1</vt:lpstr>
      <vt:lpstr>Ví dụ 2</vt:lpstr>
      <vt:lpstr>3) TextField</vt:lpstr>
      <vt:lpstr>Các thuộc tính cơ bản</vt:lpstr>
      <vt:lpstr>Các thuộc tính cơ bản(tiếp theo)</vt:lpstr>
      <vt:lpstr>decoration </vt:lpstr>
      <vt:lpstr>Ví dụ 1 </vt:lpstr>
      <vt:lpstr>Ví dụ 2 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widget thông dụng trong Flutter (common widget UI)</dc:title>
  <dc:creator>Microsoft Office User</dc:creator>
  <cp:lastModifiedBy>Microsoft Office User</cp:lastModifiedBy>
  <cp:revision>2</cp:revision>
  <dcterms:created xsi:type="dcterms:W3CDTF">2022-08-21T00:46:09Z</dcterms:created>
  <dcterms:modified xsi:type="dcterms:W3CDTF">2022-08-23T01:45:14Z</dcterms:modified>
</cp:coreProperties>
</file>