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59" r:id="rId7"/>
    <p:sldId id="260" r:id="rId8"/>
    <p:sldId id="262" r:id="rId9"/>
    <p:sldId id="269" r:id="rId10"/>
    <p:sldId id="268" r:id="rId11"/>
    <p:sldId id="261" r:id="rId12"/>
    <p:sldId id="263" r:id="rId13"/>
    <p:sldId id="264" r:id="rId14"/>
    <p:sldId id="265" r:id="rId15"/>
    <p:sldId id="266" r:id="rId16"/>
    <p:sldId id="267" r:id="rId17"/>
    <p:sldId id="271" r:id="rId18"/>
    <p:sldId id="272" r:id="rId19"/>
    <p:sldId id="286" r:id="rId20"/>
    <p:sldId id="285" r:id="rId21"/>
    <p:sldId id="287" r:id="rId22"/>
    <p:sldId id="273" r:id="rId23"/>
    <p:sldId id="283" r:id="rId24"/>
    <p:sldId id="284" r:id="rId25"/>
    <p:sldId id="288" r:id="rId26"/>
    <p:sldId id="289" r:id="rId27"/>
    <p:sldId id="282" r:id="rId28"/>
    <p:sldId id="275" r:id="rId29"/>
    <p:sldId id="276" r:id="rId30"/>
    <p:sldId id="290" r:id="rId31"/>
    <p:sldId id="294" r:id="rId32"/>
    <p:sldId id="292" r:id="rId33"/>
    <p:sldId id="293" r:id="rId34"/>
    <p:sldId id="296" r:id="rId35"/>
    <p:sldId id="295" r:id="rId36"/>
    <p:sldId id="297" r:id="rId37"/>
    <p:sldId id="298" r:id="rId38"/>
    <p:sldId id="299" r:id="rId39"/>
    <p:sldId id="300" r:id="rId40"/>
    <p:sldId id="301" r:id="rId41"/>
    <p:sldId id="302" r:id="rId42"/>
    <p:sldId id="304" r:id="rId43"/>
    <p:sldId id="305" r:id="rId44"/>
    <p:sldId id="303" r:id="rId45"/>
    <p:sldId id="306" r:id="rId46"/>
    <p:sldId id="307" r:id="rId47"/>
    <p:sldId id="314" r:id="rId48"/>
    <p:sldId id="315" r:id="rId49"/>
    <p:sldId id="316" r:id="rId50"/>
    <p:sldId id="309" r:id="rId51"/>
    <p:sldId id="310" r:id="rId52"/>
    <p:sldId id="312" r:id="rId53"/>
    <p:sldId id="313" r:id="rId54"/>
  </p:sldIdLst>
  <p:sldSz cx="9144000" cy="6858000" type="screen4x3"/>
  <p:notesSz cx="6858000" cy="9144000"/>
  <p:custDataLst>
    <p:tags r:id="rId58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8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78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8" Type="http://schemas.openxmlformats.org/officeDocument/2006/relationships/tags" Target="tags/tag51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7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8.png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9.png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0.png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1.png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3.png"/><Relationship Id="rId3" Type="http://schemas.openxmlformats.org/officeDocument/2006/relationships/tags" Target="../tags/tag23.xml"/><Relationship Id="rId2" Type="http://schemas.openxmlformats.org/officeDocument/2006/relationships/image" Target="../media/image12.png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5.png"/><Relationship Id="rId3" Type="http://schemas.openxmlformats.org/officeDocument/2006/relationships/tags" Target="../tags/tag25.xml"/><Relationship Id="rId2" Type="http://schemas.openxmlformats.org/officeDocument/2006/relationships/image" Target="../media/image14.png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8.xml"/><Relationship Id="rId2" Type="http://schemas.openxmlformats.org/officeDocument/2006/relationships/image" Target="../media/image17.png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tags" Target="../tags/tag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tags" Target="../tags/tag3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image" Target="../media/image20.png"/><Relationship Id="rId1" Type="http://schemas.openxmlformats.org/officeDocument/2006/relationships/tags" Target="../tags/tag31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35.xml"/><Relationship Id="rId2" Type="http://schemas.openxmlformats.org/officeDocument/2006/relationships/image" Target="../media/image22.png"/><Relationship Id="rId1" Type="http://schemas.openxmlformats.org/officeDocument/2006/relationships/tags" Target="../tags/tag34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tags" Target="../tags/tag38.xml"/><Relationship Id="rId3" Type="http://schemas.openxmlformats.org/officeDocument/2006/relationships/image" Target="../media/image23.png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6.png"/><Relationship Id="rId3" Type="http://schemas.openxmlformats.org/officeDocument/2006/relationships/tags" Target="../tags/tag40.xml"/><Relationship Id="rId2" Type="http://schemas.openxmlformats.org/officeDocument/2006/relationships/image" Target="../media/image25.png"/><Relationship Id="rId1" Type="http://schemas.openxmlformats.org/officeDocument/2006/relationships/tags" Target="../tags/tag39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tags" Target="../tags/tag4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43.xml"/><Relationship Id="rId2" Type="http://schemas.openxmlformats.org/officeDocument/2006/relationships/image" Target="../media/image28.png"/><Relationship Id="rId1" Type="http://schemas.openxmlformats.org/officeDocument/2006/relationships/tags" Target="../tags/tag4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1" Type="http://schemas.openxmlformats.org/officeDocument/2006/relationships/tags" Target="../tags/tag4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tags" Target="../tags/tag4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1" Type="http://schemas.openxmlformats.org/officeDocument/2006/relationships/tags" Target="../tags/tag4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1" Type="http://schemas.openxmlformats.org/officeDocument/2006/relationships/tags" Target="../tags/tag4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1" Type="http://schemas.openxmlformats.org/officeDocument/2006/relationships/tags" Target="../tags/tag4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1" Type="http://schemas.openxmlformats.org/officeDocument/2006/relationships/tags" Target="../tags/tag4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.png"/><Relationship Id="rId3" Type="http://schemas.openxmlformats.org/officeDocument/2006/relationships/tags" Target="../tags/tag6.xml"/><Relationship Id="rId2" Type="http://schemas.openxmlformats.org/officeDocument/2006/relationships/image" Target="../media/image3.png"/><Relationship Id="rId1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1" Type="http://schemas.openxmlformats.org/officeDocument/2006/relationships/tags" Target="../tags/tag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1.xml"/><Relationship Id="rId2" Type="http://schemas.openxmlformats.org/officeDocument/2006/relationships/image" Target="../media/image6.png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STL</a:t>
            </a: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及模拟等</a:t>
            </a:r>
            <a:r>
              <a:rPr 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C++</a:t>
            </a: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基础</a:t>
            </a:r>
            <a:endParaRPr lang="zh-CN" altLang="en-US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p>
            <a:pPr defTabSz="914400">
              <a:buClrTx/>
              <a:buSzTx/>
              <a:buFontTx/>
            </a:pPr>
            <a:r>
              <a:rPr lang="zh-CN" sz="3200" kern="1200" baseline="0">
                <a:latin typeface="Arial" panose="020B0604020202020204" pitchFamily="34" charset="0"/>
                <a:ea typeface="宋体" panose="02010600030101010101" pitchFamily="2" charset="-122"/>
              </a:rPr>
              <a:t>主讲人：</a:t>
            </a:r>
            <a:r>
              <a:rPr lang="zh-CN" sz="3200" kern="1200" baseline="0">
                <a:latin typeface="Arial" panose="020B0604020202020204" pitchFamily="34" charset="0"/>
                <a:ea typeface="宋体" panose="02010600030101010101" pitchFamily="2" charset="-122"/>
              </a:rPr>
              <a:t>马良</a:t>
            </a:r>
            <a:endParaRPr lang="zh-CN" sz="32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12140" y="116205"/>
            <a:ext cx="7772400" cy="1470025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C++</a:t>
            </a: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控制</a:t>
            </a: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语句</a:t>
            </a:r>
            <a:endParaRPr lang="zh-CN" altLang="en-US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9670" y="1484630"/>
            <a:ext cx="6892925" cy="76835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 algn="l"/>
            <a:r>
              <a:rPr lang="zh-CN" sz="2200">
                <a:latin typeface="Arial" panose="020B0604020202020204" pitchFamily="34" charset="0"/>
                <a:ea typeface="微软雅黑" panose="020B0503020204020204" charset="-122"/>
              </a:rPr>
              <a:t>如果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if </a:t>
            </a:r>
            <a:r>
              <a:rPr lang="zh-CN" sz="2200">
                <a:latin typeface="Arial" panose="020B0604020202020204" pitchFamily="34" charset="0"/>
                <a:ea typeface="微软雅黑" panose="020B0503020204020204" charset="-122"/>
              </a:rPr>
              <a:t>语句控制的</a:t>
            </a:r>
            <a:r>
              <a:rPr lang="zh-CN" sz="2200">
                <a:latin typeface="Arial" panose="020B0604020202020204" pitchFamily="34" charset="0"/>
                <a:ea typeface="微软雅黑" panose="020B0503020204020204" charset="-122"/>
              </a:rPr>
              <a:t>语句过多则可以使用花括号将其</a:t>
            </a:r>
            <a:r>
              <a:rPr lang="zh-CN" sz="2200">
                <a:latin typeface="Arial" panose="020B0604020202020204" pitchFamily="34" charset="0"/>
                <a:ea typeface="微软雅黑" panose="020B0503020204020204" charset="-122"/>
              </a:rPr>
              <a:t>括起来，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示例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如下：</a:t>
            </a:r>
            <a:endParaRPr lang="zh-CN" altLang="en-US" sz="2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169670" y="5588635"/>
            <a:ext cx="6892925" cy="42989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 algn="l"/>
            <a:r>
              <a:rPr lang="zh-CN" sz="2200">
                <a:latin typeface="Arial" panose="020B0604020202020204" pitchFamily="34" charset="0"/>
                <a:ea typeface="微软雅黑" panose="020B0503020204020204" charset="-122"/>
              </a:rPr>
              <a:t>输入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1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时将会有输出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2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，其余情况则没有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输出。</a:t>
            </a:r>
            <a:endParaRPr lang="zh-CN" altLang="en-US" sz="2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75890" y="2204720"/>
            <a:ext cx="3881120" cy="33242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12140" y="116205"/>
            <a:ext cx="7772400" cy="1470025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C++</a:t>
            </a: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控制</a:t>
            </a: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语句</a:t>
            </a:r>
            <a:endParaRPr lang="zh-CN" altLang="en-US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9670" y="1484630"/>
            <a:ext cx="6892925" cy="76835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 algn="l"/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if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还可以和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else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和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else if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这两个语句联合使用，示例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如下：</a:t>
            </a:r>
            <a:endParaRPr lang="zh-CN" altLang="en-US" sz="2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169670" y="5588635"/>
            <a:ext cx="6892925" cy="76835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 algn="l"/>
            <a:r>
              <a:rPr lang="zh-CN" sz="2200">
                <a:latin typeface="Arial" panose="020B0604020202020204" pitchFamily="34" charset="0"/>
                <a:ea typeface="微软雅黑" panose="020B0503020204020204" charset="-122"/>
              </a:rPr>
              <a:t>输入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正数则会输出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+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，输入负数则会输出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-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，输入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0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则输出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0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。</a:t>
            </a:r>
            <a:endParaRPr lang="zh-CN" altLang="en-US" sz="2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25675" y="2172335"/>
            <a:ext cx="4692650" cy="3416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12140" y="116205"/>
            <a:ext cx="7772400" cy="1470025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C++</a:t>
            </a: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控制</a:t>
            </a: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语句</a:t>
            </a:r>
            <a:endParaRPr lang="zh-CN" altLang="en-US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9670" y="1484630"/>
            <a:ext cx="6892925" cy="76835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 algn="l"/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while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语句与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if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语句类似，但是它会循环判断，直至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while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当中的条件不满足为止，示例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如下：</a:t>
            </a:r>
            <a:endParaRPr lang="zh-CN" altLang="en-US" sz="2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115060" y="5588635"/>
            <a:ext cx="6892925" cy="76835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 algn="l"/>
            <a:r>
              <a:rPr lang="zh-CN" sz="2200">
                <a:latin typeface="Arial" panose="020B0604020202020204" pitchFamily="34" charset="0"/>
                <a:ea typeface="微软雅黑" panose="020B0503020204020204" charset="-122"/>
              </a:rPr>
              <a:t>输出为整数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1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到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a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的和，比方说输入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3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，输出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10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；输入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4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，输出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10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。</a:t>
            </a:r>
            <a:endParaRPr lang="zh-CN" altLang="en-US" sz="2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79295" y="2204720"/>
            <a:ext cx="5073650" cy="31686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12140" y="116205"/>
            <a:ext cx="7772400" cy="1470025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C++</a:t>
            </a: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控制</a:t>
            </a: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语句</a:t>
            </a:r>
            <a:endParaRPr lang="zh-CN" altLang="en-US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9670" y="1484630"/>
            <a:ext cx="6892925" cy="76835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 algn="l"/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do  while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语句与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while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语句类似，不过是先执行再判断，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示例如下：</a:t>
            </a:r>
            <a:endParaRPr lang="zh-CN" altLang="en-US" sz="2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115060" y="5588635"/>
            <a:ext cx="6892925" cy="76835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 algn="l"/>
            <a:r>
              <a:rPr lang="zh-CN" sz="2200">
                <a:latin typeface="Arial" panose="020B0604020202020204" pitchFamily="34" charset="0"/>
                <a:ea typeface="微软雅黑" panose="020B0503020204020204" charset="-122"/>
              </a:rPr>
              <a:t>输出</a:t>
            </a:r>
            <a:r>
              <a:rPr lang="zh-CN" sz="2200">
                <a:latin typeface="Arial" panose="020B0604020202020204" pitchFamily="34" charset="0"/>
                <a:ea typeface="微软雅黑" panose="020B0503020204020204" charset="-122"/>
              </a:rPr>
              <a:t>仍为整数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1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到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a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的和，比方说输入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3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，输出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10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；输入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4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，输出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10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。</a:t>
            </a:r>
            <a:endParaRPr lang="zh-CN" altLang="en-US" sz="2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51685" y="2348865"/>
            <a:ext cx="4940300" cy="28892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12140" y="116205"/>
            <a:ext cx="7772400" cy="1470025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C++</a:t>
            </a: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控制</a:t>
            </a: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语句</a:t>
            </a:r>
            <a:endParaRPr lang="zh-CN" altLang="en-US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9670" y="1484630"/>
            <a:ext cx="6892925" cy="178371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 algn="l"/>
            <a:r>
              <a:rPr sz="2200">
                <a:latin typeface="Arial" panose="020B0604020202020204" pitchFamily="34" charset="0"/>
                <a:ea typeface="微软雅黑" panose="020B0503020204020204" charset="-122"/>
              </a:rPr>
              <a:t>for 语句的结构</a:t>
            </a:r>
            <a:r>
              <a:rPr lang="zh-CN" sz="2200">
                <a:latin typeface="Arial" panose="020B0604020202020204" pitchFamily="34" charset="0"/>
                <a:ea typeface="微软雅黑" panose="020B0503020204020204" charset="-122"/>
              </a:rPr>
              <a:t>为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sz="2200">
                <a:latin typeface="Arial" panose="020B0604020202020204" pitchFamily="34" charset="0"/>
                <a:ea typeface="微软雅黑" panose="020B0503020204020204" charset="-122"/>
              </a:rPr>
              <a:t>for (初始化; 判断条件; 更新) {</a:t>
            </a:r>
            <a:r>
              <a:rPr sz="2200">
                <a:latin typeface="Arial" panose="020B0604020202020204" pitchFamily="34" charset="0"/>
                <a:ea typeface="微软雅黑" panose="020B0503020204020204" charset="-122"/>
              </a:rPr>
              <a:t>循环体;}</a:t>
            </a:r>
            <a:endParaRPr sz="2200"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457200" algn="l"/>
            <a:r>
              <a:rPr sz="2200">
                <a:latin typeface="Arial" panose="020B0604020202020204" pitchFamily="34" charset="0"/>
                <a:ea typeface="微软雅黑" panose="020B0503020204020204" charset="-122"/>
              </a:rPr>
              <a:t>for 语句的三个部分中，任何一个部分都可以省略</a:t>
            </a:r>
            <a:r>
              <a:rPr lang="zh-CN" sz="2200">
                <a:latin typeface="Arial" panose="020B0604020202020204" pitchFamily="34" charset="0"/>
                <a:ea typeface="微软雅黑" panose="020B0503020204020204" charset="-122"/>
              </a:rPr>
              <a:t>，但分号应当保留</a:t>
            </a:r>
            <a:r>
              <a:rPr sz="2200">
                <a:latin typeface="Arial" panose="020B0604020202020204" pitchFamily="34" charset="0"/>
                <a:ea typeface="微软雅黑" panose="020B0503020204020204" charset="-122"/>
              </a:rPr>
              <a:t>。其中，若省略了判断条件，相当于判断条件永远为真。</a:t>
            </a:r>
            <a:endParaRPr sz="2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115060" y="6089650"/>
            <a:ext cx="6892925" cy="42989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 algn="l"/>
            <a:r>
              <a:rPr lang="zh-CN" sz="2200">
                <a:latin typeface="Arial" panose="020B0604020202020204" pitchFamily="34" charset="0"/>
                <a:ea typeface="微软雅黑" panose="020B0503020204020204" charset="-122"/>
              </a:rPr>
              <a:t>输出仍为整数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1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到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a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的和</a:t>
            </a:r>
            <a:r>
              <a:rPr lang="zh-CN" sz="2200">
                <a:latin typeface="Arial" panose="020B0604020202020204" pitchFamily="34" charset="0"/>
                <a:ea typeface="微软雅黑" panose="020B0503020204020204" charset="-122"/>
              </a:rPr>
              <a:t>。</a:t>
            </a:r>
            <a:endParaRPr lang="zh-CN" sz="2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3440" y="3212465"/>
            <a:ext cx="48514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12140" y="116205"/>
            <a:ext cx="7772400" cy="1470025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C++</a:t>
            </a: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数组</a:t>
            </a:r>
            <a:endParaRPr lang="zh-CN" altLang="en-US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9670" y="1484630"/>
            <a:ext cx="6892925" cy="110680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 algn="l"/>
            <a:r>
              <a:rPr lang="zh-CN" sz="2200">
                <a:latin typeface="Arial" panose="020B0604020202020204" pitchFamily="34" charset="0"/>
                <a:ea typeface="微软雅黑" panose="020B0503020204020204" charset="-122"/>
              </a:rPr>
              <a:t>数组与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中数组相同，为一段长度固定的有序指针，可以根据下标对数组中的值进行访问、查找和修改，有一维数组和多维数组的区分，简单看两个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示例：</a:t>
            </a:r>
            <a:endParaRPr lang="zh-CN" altLang="en-US" sz="2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1550" y="2853055"/>
            <a:ext cx="3790950" cy="3263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43755" y="2780665"/>
            <a:ext cx="40513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12140" y="116205"/>
            <a:ext cx="7772400" cy="1470025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C++</a:t>
            </a: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函数</a:t>
            </a:r>
            <a:endParaRPr lang="zh-CN" altLang="en-US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9670" y="1484630"/>
            <a:ext cx="6892925" cy="144526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 algn="l"/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函数类型可以为任意一个数据类型，也可以将类型定为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void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，通常情况下返回值的类型为函数的类型，但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void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则没有返回值，传入参数的类型也多种多样，根据示例做出简要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分析：</a:t>
            </a:r>
            <a:endParaRPr lang="zh-CN" altLang="en-US" sz="2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27630" y="2996565"/>
            <a:ext cx="3848100" cy="2178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27630" y="5012690"/>
            <a:ext cx="3409950" cy="1193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12140" y="116205"/>
            <a:ext cx="7772400" cy="1470025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C++</a:t>
            </a: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函数</a:t>
            </a:r>
            <a:endParaRPr lang="zh-CN" altLang="en-US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9670" y="1484630"/>
            <a:ext cx="6892925" cy="42989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 algn="l"/>
            <a:r>
              <a:rPr lang="zh-CN" sz="2200">
                <a:latin typeface="Arial" panose="020B0604020202020204" pitchFamily="34" charset="0"/>
                <a:ea typeface="微软雅黑" panose="020B0503020204020204" charset="-122"/>
              </a:rPr>
              <a:t>此外函数还可以将声明与定义分开，示例如下：</a:t>
            </a:r>
            <a:endParaRPr lang="zh-CN" sz="2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15285" y="1988820"/>
            <a:ext cx="3441700" cy="30162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12140" y="116205"/>
            <a:ext cx="7772400" cy="1470025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C++</a:t>
            </a: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结构体</a:t>
            </a:r>
            <a:endParaRPr lang="zh-CN" altLang="en-US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7450" y="2204720"/>
            <a:ext cx="6892925" cy="178371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 algn="l"/>
            <a:r>
              <a:rPr lang="en-US" sz="2200">
                <a:latin typeface="Arial" panose="020B0604020202020204" pitchFamily="34" charset="0"/>
                <a:ea typeface="微软雅黑" panose="020B0503020204020204" charset="-122"/>
              </a:rPr>
              <a:t>C++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中的结构体又叫类，是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C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中结构体的拓展，不仅能够拥有成员元素，还拥有成员函数，由于历史原因，在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C++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中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class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与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struct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均可以定义类，但由于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strcut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的定义过程更为简单，我们通常情况下使用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struct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定义，使用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class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的定义方法不做讲解。</a:t>
            </a:r>
            <a:endParaRPr lang="zh-CN" altLang="en-US" sz="2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12140" y="116205"/>
            <a:ext cx="7772400" cy="1470025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C++</a:t>
            </a: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结构体</a:t>
            </a:r>
            <a:endParaRPr lang="zh-CN" altLang="en-US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7450" y="1124585"/>
            <a:ext cx="6892925" cy="42989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 algn="l"/>
            <a:r>
              <a:rPr sz="2200">
                <a:latin typeface="Arial" panose="020B0604020202020204" pitchFamily="34" charset="0"/>
                <a:ea typeface="微软雅黑" panose="020B0503020204020204" charset="-122"/>
              </a:rPr>
              <a:t>下面简单看一下定义和调用的过程：</a:t>
            </a:r>
            <a:endParaRPr sz="2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83485" y="1700530"/>
            <a:ext cx="3994150" cy="3987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125855" y="5707380"/>
            <a:ext cx="6892925" cy="76835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 algn="l"/>
            <a:r>
              <a:rPr lang="zh-CN" sz="2200">
                <a:latin typeface="Arial" panose="020B0604020202020204" pitchFamily="34" charset="0"/>
                <a:ea typeface="微软雅黑" panose="020B0503020204020204" charset="-122"/>
              </a:rPr>
              <a:t>本样例将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a.a , a.b , b.a , b.b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相加得出得数，其中输入若为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3 4 5 3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，则输出为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15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。</a:t>
            </a:r>
            <a:endParaRPr lang="zh-CN" altLang="en-US" sz="2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12140" y="548640"/>
            <a:ext cx="7772400" cy="1470025"/>
          </a:xfrm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第一章</a:t>
            </a:r>
            <a:endParaRPr lang="zh-CN" altLang="en-US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332230" y="2924810"/>
            <a:ext cx="6400800" cy="1752600"/>
          </a:xfrm>
        </p:spPr>
        <p:txBody>
          <a:bodyPr/>
          <a:p>
            <a:pPr defTabSz="914400">
              <a:buClrTx/>
              <a:buSzTx/>
              <a:buFontTx/>
            </a:pPr>
            <a:r>
              <a:rPr lang="en-US" altLang="zh-CN" sz="8000" kern="1200" baseline="0">
                <a:latin typeface="Arial" panose="020B0604020202020204" pitchFamily="34" charset="0"/>
                <a:ea typeface="宋体" panose="02010600030101010101" pitchFamily="2" charset="-122"/>
              </a:rPr>
              <a:t>C++</a:t>
            </a:r>
            <a:r>
              <a:rPr lang="zh-CN" altLang="en-US" sz="8000" kern="1200" baseline="0">
                <a:latin typeface="Arial" panose="020B0604020202020204" pitchFamily="34" charset="0"/>
                <a:ea typeface="宋体" panose="02010600030101010101" pitchFamily="2" charset="-122"/>
              </a:rPr>
              <a:t>基础概念</a:t>
            </a:r>
            <a:endParaRPr lang="zh-CN" altLang="en-US" sz="80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12140" y="548640"/>
            <a:ext cx="7772400" cy="1470025"/>
          </a:xfrm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二章</a:t>
            </a:r>
            <a:endParaRPr lang="zh-CN" altLang="en-US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332230" y="2924810"/>
            <a:ext cx="6400800" cy="1752600"/>
          </a:xfrm>
        </p:spPr>
        <p:txBody>
          <a:bodyPr/>
          <a:p>
            <a:pPr defTabSz="914400">
              <a:buClrTx/>
              <a:buSzTx/>
              <a:buFontTx/>
            </a:pPr>
            <a:r>
              <a:rPr lang="zh-CN" altLang="en-US" sz="8000" kern="1200" baseline="0">
                <a:latin typeface="Arial" panose="020B0604020202020204" pitchFamily="34" charset="0"/>
                <a:ea typeface="宋体" panose="02010600030101010101" pitchFamily="2" charset="-122"/>
              </a:rPr>
              <a:t>模拟</a:t>
            </a:r>
            <a:endParaRPr lang="zh-CN" altLang="en-US" sz="80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12140" y="116205"/>
            <a:ext cx="7772400" cy="1470025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模拟算法</a:t>
            </a:r>
            <a:endParaRPr lang="zh-CN" altLang="en-US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5695" y="2636520"/>
            <a:ext cx="6892925" cy="212280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 algn="l"/>
            <a:r>
              <a:rPr sz="2200">
                <a:latin typeface="Arial" panose="020B0604020202020204" pitchFamily="34" charset="0"/>
                <a:ea typeface="微软雅黑" panose="020B0503020204020204" charset="-122"/>
              </a:rPr>
              <a:t>模拟就是用计算机来模拟题目中要求的操作。</a:t>
            </a:r>
            <a:endParaRPr sz="2200"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457200" algn="l"/>
            <a:r>
              <a:rPr sz="2200">
                <a:latin typeface="Arial" panose="020B0604020202020204" pitchFamily="34" charset="0"/>
                <a:ea typeface="微软雅黑" panose="020B0503020204020204" charset="-122"/>
              </a:rPr>
              <a:t>模拟题目通常具有码量大、操作多、思路繁复的特点。由于它码量大，经常会出现难以查错的情况，如果在考试中写错是相当浪费时间的。</a:t>
            </a:r>
            <a:endParaRPr sz="2200"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457200" algn="l"/>
            <a:r>
              <a:rPr lang="zh-CN" sz="2200">
                <a:latin typeface="Arial" panose="020B0604020202020204" pitchFamily="34" charset="0"/>
                <a:ea typeface="微软雅黑" panose="020B0503020204020204" charset="-122"/>
              </a:rPr>
              <a:t>但是广义上的模拟包含了我们所熟知的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A+B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问题及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Hello, World!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等简单问题。</a:t>
            </a:r>
            <a:endParaRPr lang="zh-CN" altLang="en-US" sz="2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12140" y="116205"/>
            <a:ext cx="7772400" cy="1470025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模拟算法思路</a:t>
            </a:r>
            <a:endParaRPr lang="zh-CN" altLang="en-US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0" y="1484630"/>
            <a:ext cx="7616190" cy="415417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 algn="l"/>
            <a:r>
              <a:rPr sz="2200">
                <a:latin typeface="Arial" panose="020B0604020202020204" pitchFamily="34" charset="0"/>
                <a:ea typeface="微软雅黑" panose="020B0503020204020204" charset="-122"/>
              </a:rPr>
              <a:t>写模拟题时，遵循以下的建议有可能会提升做题速度：</a:t>
            </a:r>
            <a:endParaRPr sz="2200"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457200" algn="l"/>
            <a:r>
              <a:rPr lang="en-US" sz="2200">
                <a:latin typeface="Arial" panose="020B0604020202020204" pitchFamily="34" charset="0"/>
                <a:ea typeface="微软雅黑" panose="020B0503020204020204" charset="-122"/>
              </a:rPr>
              <a:t>1. </a:t>
            </a:r>
            <a:r>
              <a:rPr sz="2200">
                <a:latin typeface="Arial" panose="020B0604020202020204" pitchFamily="34" charset="0"/>
                <a:ea typeface="微软雅黑" panose="020B0503020204020204" charset="-122"/>
              </a:rPr>
              <a:t>在动手写之前，在草纸上尽可能地写好要实现的流程。</a:t>
            </a:r>
            <a:endParaRPr sz="2200"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457200" algn="l"/>
            <a:r>
              <a:rPr lang="en-US" sz="2200">
                <a:latin typeface="Arial" panose="020B0604020202020204" pitchFamily="34" charset="0"/>
                <a:ea typeface="微软雅黑" panose="020B0503020204020204" charset="-122"/>
              </a:rPr>
              <a:t>2. </a:t>
            </a:r>
            <a:r>
              <a:rPr sz="2200">
                <a:latin typeface="Arial" panose="020B0604020202020204" pitchFamily="34" charset="0"/>
                <a:ea typeface="微软雅黑" panose="020B0503020204020204" charset="-122"/>
              </a:rPr>
              <a:t>在代码中，尽量把每个部分模块化，写成函数或类。</a:t>
            </a:r>
            <a:endParaRPr sz="2200"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457200" algn="l"/>
            <a:r>
              <a:rPr lang="en-US" sz="2200">
                <a:latin typeface="Arial" panose="020B0604020202020204" pitchFamily="34" charset="0"/>
                <a:ea typeface="微软雅黑" panose="020B0503020204020204" charset="-122"/>
              </a:rPr>
              <a:t>3. </a:t>
            </a:r>
            <a:r>
              <a:rPr sz="2200">
                <a:latin typeface="Arial" panose="020B0604020202020204" pitchFamily="34" charset="0"/>
                <a:ea typeface="微软雅黑" panose="020B0503020204020204" charset="-122"/>
              </a:rPr>
              <a:t>对于一些可能重复用到的概念，可以统一转化，方便处理</a:t>
            </a:r>
            <a:r>
              <a:rPr lang="zh-CN" sz="2200">
                <a:latin typeface="Arial" panose="020B0604020202020204" pitchFamily="34" charset="0"/>
                <a:ea typeface="微软雅黑" panose="020B0503020204020204" charset="-122"/>
              </a:rPr>
              <a:t>：比方说可以将时间全部转化为秒，方便后续操作。</a:t>
            </a:r>
            <a:endParaRPr sz="2200"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457200" algn="l"/>
            <a:r>
              <a:rPr lang="en-US" sz="2200">
                <a:latin typeface="Arial" panose="020B0604020202020204" pitchFamily="34" charset="0"/>
                <a:ea typeface="微软雅黑" panose="020B0503020204020204" charset="-122"/>
              </a:rPr>
              <a:t>4. </a:t>
            </a:r>
            <a:r>
              <a:rPr sz="2200">
                <a:latin typeface="Arial" panose="020B0604020202020204" pitchFamily="34" charset="0"/>
                <a:ea typeface="微软雅黑" panose="020B0503020204020204" charset="-122"/>
              </a:rPr>
              <a:t>调试时分块调试。模块化的好处就是可以方便的单独调某一部分。</a:t>
            </a:r>
            <a:endParaRPr sz="2200"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457200" algn="l"/>
            <a:r>
              <a:rPr lang="en-US" sz="2200">
                <a:latin typeface="Arial" panose="020B0604020202020204" pitchFamily="34" charset="0"/>
                <a:ea typeface="微软雅黑" panose="020B0503020204020204" charset="-122"/>
              </a:rPr>
              <a:t>5. </a:t>
            </a:r>
            <a:r>
              <a:rPr sz="2200">
                <a:latin typeface="Arial" panose="020B0604020202020204" pitchFamily="34" charset="0"/>
                <a:ea typeface="微软雅黑" panose="020B0503020204020204" charset="-122"/>
              </a:rPr>
              <a:t>写代码的时候一定要思路清晰，不要想到什么写什么，要按照落在纸上的步骤写。</a:t>
            </a:r>
            <a:endParaRPr sz="2200"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457200" algn="l"/>
            <a:r>
              <a:rPr sz="2200">
                <a:latin typeface="Arial" panose="020B0604020202020204" pitchFamily="34" charset="0"/>
                <a:ea typeface="微软雅黑" panose="020B0503020204020204" charset="-122"/>
              </a:rPr>
              <a:t>实际上，上述步骤在解决其它类型的题目时也是很有帮助的。</a:t>
            </a:r>
            <a:r>
              <a:rPr lang="zh-CN" sz="2200">
                <a:latin typeface="Arial" panose="020B0604020202020204" pitchFamily="34" charset="0"/>
                <a:ea typeface="微软雅黑" panose="020B0503020204020204" charset="-122"/>
              </a:rPr>
              <a:t>所以模拟算法与其说是一种单独的算法，还不如说是一种思维。下面看一道例题</a:t>
            </a:r>
            <a:endParaRPr lang="zh-CN" sz="2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560" y="116205"/>
            <a:ext cx="8893810" cy="662749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12140" y="116205"/>
            <a:ext cx="7772400" cy="1470025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模拟算法例题</a:t>
            </a:r>
            <a:endParaRPr lang="zh-CN" altLang="en-US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260" y="1196340"/>
            <a:ext cx="7616190" cy="76835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 algn="l"/>
            <a:r>
              <a:rPr lang="zh-CN" sz="2200">
                <a:latin typeface="Arial" panose="020B0604020202020204" pitchFamily="34" charset="0"/>
                <a:ea typeface="微软雅黑" panose="020B0503020204020204" charset="-122"/>
              </a:rPr>
              <a:t>本题目出自甘肃省赛，是一道较为简单的模拟，图中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？：为三目运算符，使用方法类似于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if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，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else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，代码如下：</a:t>
            </a:r>
            <a:endParaRPr lang="zh-CN" altLang="en-US" sz="2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9250" y="1981200"/>
            <a:ext cx="588645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12140" y="548640"/>
            <a:ext cx="7772400" cy="1470025"/>
          </a:xfrm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三章</a:t>
            </a:r>
            <a:endParaRPr lang="zh-CN" altLang="en-US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332230" y="2924810"/>
            <a:ext cx="6400800" cy="1752600"/>
          </a:xfrm>
        </p:spPr>
        <p:txBody>
          <a:bodyPr/>
          <a:p>
            <a:pPr defTabSz="914400">
              <a:buClrTx/>
              <a:buSzTx/>
              <a:buFontTx/>
            </a:pPr>
            <a:r>
              <a:rPr lang="en-US" altLang="zh-CN" sz="8000" kern="1200" baseline="0">
                <a:latin typeface="Arial" panose="020B0604020202020204" pitchFamily="34" charset="0"/>
                <a:ea typeface="宋体" panose="02010600030101010101" pitchFamily="2" charset="-122"/>
              </a:rPr>
              <a:t>STL</a:t>
            </a:r>
            <a:r>
              <a:rPr lang="zh-CN" altLang="en-US" sz="8000" kern="1200" baseline="0">
                <a:latin typeface="Arial" panose="020B0604020202020204" pitchFamily="34" charset="0"/>
                <a:ea typeface="宋体" panose="02010600030101010101" pitchFamily="2" charset="-122"/>
              </a:rPr>
              <a:t>函数</a:t>
            </a:r>
            <a:endParaRPr lang="zh-CN" altLang="en-US" sz="80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12140" y="116205"/>
            <a:ext cx="7772400" cy="1470025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pair/</a:t>
            </a:r>
            <a:r>
              <a:rPr 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swap</a:t>
            </a:r>
            <a:endParaRPr lang="en-US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9670" y="1484630"/>
            <a:ext cx="6892925" cy="110680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/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STL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算法全部包涵于文件头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&lt;algorithm&gt;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/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但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pair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不属于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STL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算法但在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&lt;algorithm&gt;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内。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/>
            <a:endParaRPr lang="zh-CN" altLang="en-US" sz="2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35150" y="2276475"/>
            <a:ext cx="5124450" cy="143510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125855" y="4004945"/>
            <a:ext cx="6704330" cy="178371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/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其中第一行为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pair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的定义方式，第二行和第三行为两种不同的定位形式，第四行则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体现了对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pair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调用。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/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swap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即交换两个变量如下，交换完成后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a=2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b=1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1865" y="5732780"/>
            <a:ext cx="1797050" cy="7493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12140" y="116205"/>
            <a:ext cx="7772400" cy="1470025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min/max</a:t>
            </a:r>
            <a:endParaRPr lang="en-US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05" y="1340485"/>
            <a:ext cx="8321040" cy="110680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/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min/max: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取两个数的最大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小值，要求两个数的类型相同。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/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minmax: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返回一个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pair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，第一项为最小值，第二项为最大值。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/>
            <a:endParaRPr lang="zh-CN" altLang="en-US" sz="2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31595" y="2276475"/>
            <a:ext cx="6235700" cy="241300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052195" y="4652645"/>
            <a:ext cx="6892925" cy="42989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/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输出结果为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2 1 1 2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467360" y="-243205"/>
            <a:ext cx="7772400" cy="1470025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reverse/random_shuffle</a:t>
            </a:r>
            <a:endParaRPr lang="en-US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5695" y="692150"/>
            <a:ext cx="7440930" cy="212280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/>
            <a:r>
              <a:rPr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reverse：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翻转数组、字符串。reverse(v.begin(),v.end())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或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reverse(a+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,a+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1+n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（下标从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1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开始）、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reverse(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a+n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（下标从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0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开始）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/>
            <a:r>
              <a:rPr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random_shuffle：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随机地打乱数组。random_shuffle(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first,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last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reverse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相同）。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/>
            <a:endParaRPr lang="zh-CN" altLang="en-US" sz="2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052195" y="5445125"/>
            <a:ext cx="6892925" cy="110680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/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输出结果为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                                      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。其中第二行的输出不固定，这里的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for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循环为遍历容器的意思，与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python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中的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for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循环十分类似。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91640" y="2420620"/>
            <a:ext cx="5784850" cy="3009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t="8733" r="287"/>
          <a:stretch>
            <a:fillRect/>
          </a:stretch>
        </p:blipFill>
        <p:spPr>
          <a:xfrm>
            <a:off x="3059430" y="5157470"/>
            <a:ext cx="4198620" cy="74993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539115" y="-27305"/>
            <a:ext cx="7772400" cy="1470025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sort</a:t>
            </a:r>
            <a:endParaRPr lang="en-US" altLang="zh-CN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5695" y="981075"/>
            <a:ext cx="7440930" cy="144526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/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sort：排序。sort(v.begin(), v.end(), cmp) 或 sort(a + begin, a + end, cmp)，其中 end 是排序的数组最后一个元素的后一位，cmp 为自定义的比较函数。cmp可有可没有，其中没有cmp则默认从小到大。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47495" y="2420620"/>
            <a:ext cx="5708650" cy="3378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15695" y="5805170"/>
            <a:ext cx="7274560" cy="429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/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输出结果为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                                      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t="8213" r="-429"/>
          <a:stretch>
            <a:fillRect/>
          </a:stretch>
        </p:blipFill>
        <p:spPr>
          <a:xfrm>
            <a:off x="2987675" y="5517515"/>
            <a:ext cx="4608195" cy="8089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12140" y="260350"/>
            <a:ext cx="7772400" cy="1470025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C++</a:t>
            </a: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输入与</a:t>
            </a: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输出</a:t>
            </a:r>
            <a:endParaRPr lang="zh-CN" altLang="en-US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9670" y="1556385"/>
            <a:ext cx="6360160" cy="76835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 algn="l"/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首先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C++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可以继续沿用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语言当中的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scanf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函数和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printf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函数，具体用法如下图所示：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188085" y="4940935"/>
            <a:ext cx="6360160" cy="76835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 algn="l"/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其中文件头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&lt;cstdio&gt;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与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语言当中的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&lt;stdio.h&gt;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用法基本相同。</a:t>
            </a:r>
            <a:endParaRPr lang="zh-CN" altLang="en-US" sz="2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39975" y="2324735"/>
            <a:ext cx="4102100" cy="2616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539115" y="-27305"/>
            <a:ext cx="7772400" cy="1470025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lower_bound/upper_bound</a:t>
            </a:r>
            <a:endParaRPr lang="en-US" altLang="zh-CN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5695" y="981075"/>
            <a:ext cx="7440930" cy="279971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/>
            <a:r>
              <a:rPr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lower_bound：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在一个有序序列中进行二分查找，返回指向第一个大于等于x的元素的位置的迭代器。如果不存在这样的元素，则返回尾迭代器。lower_bound(v.begin(),v.end(),x)。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/>
            <a:r>
              <a:rPr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upper_bound：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在一个有序序列中进行二分查找，返回指向第一个 大于 x 的元素的位置的迭代器。如果不存在这样的元素，则返回尾迭代器。upper_bound(v.begin(),v.end(),x)。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9160" y="5751195"/>
            <a:ext cx="7643495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/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lower_bound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返回了排序后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12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的位置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3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（从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0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开始）。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/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upper_bound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返回了排序后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34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的位置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4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（从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0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开始）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/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t="23182" r="-491"/>
          <a:stretch>
            <a:fillRect/>
          </a:stretch>
        </p:blipFill>
        <p:spPr>
          <a:xfrm>
            <a:off x="1763395" y="3717290"/>
            <a:ext cx="5328285" cy="21463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539115" y="-27305"/>
            <a:ext cx="7772400" cy="1470025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STL</a:t>
            </a: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函数</a:t>
            </a:r>
            <a:endParaRPr lang="zh-CN" altLang="en-US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3305" y="2875915"/>
            <a:ext cx="7440930" cy="110680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/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常用的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STL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函数有很多，但以上这些函数基本上已经足够使用，其余的函数各自有各自的妙用，比方说去重，查找，数二进制位数等等，在此不做过多讲解。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12140" y="548640"/>
            <a:ext cx="7772400" cy="1470025"/>
          </a:xfrm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三章</a:t>
            </a:r>
            <a:endParaRPr lang="zh-CN" altLang="en-US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332230" y="2924810"/>
            <a:ext cx="6400800" cy="1752600"/>
          </a:xfrm>
        </p:spPr>
        <p:txBody>
          <a:bodyPr/>
          <a:p>
            <a:pPr defTabSz="914400">
              <a:buClrTx/>
              <a:buSzTx/>
              <a:buFontTx/>
            </a:pPr>
            <a:r>
              <a:rPr lang="en-US" altLang="zh-CN" sz="8000" kern="1200" baseline="0">
                <a:latin typeface="Arial" panose="020B0604020202020204" pitchFamily="34" charset="0"/>
                <a:ea typeface="宋体" panose="02010600030101010101" pitchFamily="2" charset="-122"/>
              </a:rPr>
              <a:t>STL</a:t>
            </a:r>
            <a:r>
              <a:rPr lang="zh-CN" altLang="en-US" sz="8000" kern="1200" baseline="0">
                <a:latin typeface="Arial" panose="020B0604020202020204" pitchFamily="34" charset="0"/>
                <a:ea typeface="宋体" panose="02010600030101010101" pitchFamily="2" charset="-122"/>
              </a:rPr>
              <a:t>容器</a:t>
            </a:r>
            <a:endParaRPr lang="zh-CN" altLang="en-US" sz="80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539115" y="-27305"/>
            <a:ext cx="7772400" cy="1470025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stack</a:t>
            </a:r>
            <a:endParaRPr lang="en-US" altLang="zh-CN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5520" y="980440"/>
            <a:ext cx="7440930" cy="246126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lvl="0" indent="457200" algn="l">
              <a:buClrTx/>
              <a:buSzTx/>
              <a:buFontTx/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栈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(stack)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在文件头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&lt;stack&gt;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之下。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 algn="l">
              <a:buClrTx/>
              <a:buSzTx/>
              <a:buFontTx/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stack拥有以下几种常用操作：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 algn="l">
              <a:buClrTx/>
              <a:buSzTx/>
              <a:buFontTx/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(1). push(x) 将x入栈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 algn="l">
              <a:buClrTx/>
              <a:buSzTx/>
              <a:buFontTx/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(2). top() 获得栈顶元素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 algn="l">
              <a:buClrTx/>
              <a:buSzTx/>
              <a:buFontTx/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(3). pop() 用以弹出栈顶元素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 algn="l">
              <a:buClrTx/>
              <a:buSzTx/>
              <a:buFontTx/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(4).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empty() 可以检测stack内是否为空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 algn="l">
              <a:buClrTx/>
              <a:buSzTx/>
              <a:buFontTx/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(5). size() 返回stack内元素的个数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r="262"/>
          <a:stretch>
            <a:fillRect/>
          </a:stretch>
        </p:blipFill>
        <p:spPr>
          <a:xfrm>
            <a:off x="1547495" y="3429000"/>
            <a:ext cx="6048375" cy="26797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043305" y="6093460"/>
            <a:ext cx="7440930" cy="42989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lvl="0" indent="457200" algn="l">
              <a:buClrTx/>
              <a:buSzTx/>
              <a:buFontTx/>
            </a:pP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输出结果为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1 1 0 0 1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539115" y="-27305"/>
            <a:ext cx="7772400" cy="1470025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vector</a:t>
            </a:r>
            <a:endParaRPr lang="en-US" altLang="zh-CN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160" y="1844675"/>
            <a:ext cx="7440930" cy="381508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lvl="0" indent="457200"/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向量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(vector)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在文件头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&lt;vecotr&gt;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之下。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vector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常用以下几种操作：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(1). push_back(x) 就是在vector后面添加一个元素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(2). pop_back() 用以删除vector的尾元素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(3). size() 用来获得vector中元素的个数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(4). empty() 可以检测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vector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内是否为空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). clear() 用来清空vector中的所有元素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(6). front()/back()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返回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vector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中第一个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最后一个值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(7). begin()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返回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vector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中第一个元素对应的指针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(8). end()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返回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vecotr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中最后一个元素的下一个指针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(9).[]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可以返回下表为指定数的值，下标从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开始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539115" y="-27305"/>
            <a:ext cx="7772400" cy="1470025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vector</a:t>
            </a:r>
            <a:endParaRPr lang="en-US" altLang="zh-CN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550" y="1052830"/>
            <a:ext cx="7440930" cy="42989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lvl="0" indent="457200"/>
            <a:r>
              <a:rPr lang="zh-CN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示例如下：</a:t>
            </a:r>
            <a:endParaRPr 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47495" y="1628775"/>
            <a:ext cx="6723380" cy="39890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0585" y="5763895"/>
            <a:ext cx="7440930" cy="42989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lvl="0" indent="457200"/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输出结果为：10 1 10 0 8 6 9 0 0 1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539115" y="-27305"/>
            <a:ext cx="7772400" cy="1470025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queue</a:t>
            </a:r>
            <a:endParaRPr lang="en-US" altLang="zh-CN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550" y="1052830"/>
            <a:ext cx="7440930" cy="279971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lvl="0" indent="457200"/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队列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(queue)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从属于文件头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&lt;queue&gt;</a:t>
            </a:r>
            <a:endParaRPr 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queue拥有以下几种常用操作：</a:t>
            </a:r>
            <a:endParaRPr 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(1). push(x) 将x进行入队</a:t>
            </a:r>
            <a:endParaRPr 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(2). front()/back() 可以分别获得队首元素和队尾元素</a:t>
            </a:r>
            <a:endParaRPr 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(3). pop() 令队首元素出队</a:t>
            </a:r>
            <a:endParaRPr 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(4). empty() 检测queue是否为空</a:t>
            </a:r>
            <a:endParaRPr 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(5). size() 返回queue内元素的个数</a:t>
            </a:r>
            <a:endParaRPr 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​ *使用front()和pop()函数前，必须判断队列是否为空</a:t>
            </a:r>
            <a:endParaRPr 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9160" y="5933440"/>
            <a:ext cx="7440930" cy="42989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lvl="0" indent="457200"/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输出结果为：1 10 10 0 9 0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44625" y="3717290"/>
            <a:ext cx="6254750" cy="22161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539115" y="-171450"/>
            <a:ext cx="7772400" cy="1470025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deque</a:t>
            </a:r>
            <a:endParaRPr lang="en-US" altLang="zh-CN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115" y="792480"/>
            <a:ext cx="8350885" cy="313817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lvl="0" indent="457200"/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双端队列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(deque)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从属于文件头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&lt;deque&gt;,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是一种特殊的队列。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deque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拥有以下几种常用操作：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 algn="l">
              <a:buClrTx/>
              <a:buSzTx/>
              <a:buFontTx/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(1). push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_back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(x)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/push_front(x)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将x进行从后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从前入队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indent="457200" algn="l">
              <a:buClrTx/>
              <a:buSzTx/>
              <a:buFontTx/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(2). front()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back() 可以分别获得队首元素和队尾元素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indent="457200" algn="l">
              <a:buClrTx/>
              <a:buSzTx/>
              <a:buFontTx/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(3).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pop_front()/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pop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_back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() 令队首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队尾元素出队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indent="457200" algn="l">
              <a:buClrTx/>
              <a:buSzTx/>
              <a:buFontTx/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(4). empty() 检测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que是否为空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indent="457200" algn="l">
              <a:buClrTx/>
              <a:buSzTx/>
              <a:buFontTx/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(5). size() 返回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que内元素的个数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 algn="l">
              <a:buClrTx/>
              <a:buSzTx/>
              <a:buFontTx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(6). []deque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支持下标索引，但是时间复杂度比较高。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indent="457200" algn="l">
              <a:buClrTx/>
              <a:buSzTx/>
              <a:buFontTx/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​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*(2)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(3)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的使用需要判断队列是否为空</a:t>
            </a:r>
            <a:endParaRPr 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43980" y="4509135"/>
            <a:ext cx="2202815" cy="110680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lvl="0" indent="457200"/>
            <a:r>
              <a:rPr lang="zh-CN" sz="2200">
                <a:sym typeface="+mn-ea"/>
              </a:rPr>
              <a:t>输出结果为：10 1 10 0 9 2 8 0 7 5 3</a:t>
            </a:r>
            <a:r>
              <a:rPr lang="en-US" altLang="zh-CN" sz="2200">
                <a:sym typeface="+mn-ea"/>
              </a:rPr>
              <a:t> </a:t>
            </a:r>
            <a:r>
              <a:rPr lang="zh-CN" altLang="en-US" sz="2200">
                <a:sym typeface="+mn-ea"/>
              </a:rPr>
              <a:t>。</a:t>
            </a:r>
            <a:endParaRPr lang="zh-CN" altLang="en-US" sz="22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t="16169" r="-371"/>
          <a:stretch>
            <a:fillRect/>
          </a:stretch>
        </p:blipFill>
        <p:spPr>
          <a:xfrm>
            <a:off x="899160" y="3789045"/>
            <a:ext cx="5328285" cy="314071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539115" y="-171450"/>
            <a:ext cx="7772400" cy="1470025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priority_queue</a:t>
            </a:r>
            <a:endParaRPr lang="en-US" altLang="zh-CN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0" y="792480"/>
            <a:ext cx="7884795" cy="652399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lvl="0" indent="457200"/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优先队列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(priority_queue)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又称堆，是一棵树，这里也要与程序运行时的系统堆空间进行区分。其每个节点都有一个键值，且每个节点的键值都大于等于/小于等于其父亲的键值。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indent="457200"/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每个节点的键值都大于等于其父亲键值的堆叫做小根堆，否则叫做大根堆。STL 中的 priority_queue 其实就是一个大根堆。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c++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中堆对应的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STL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priority_queue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，不同的是它使用使用文件头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&lt;queue&gt;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我们知道priority_queue 是一个大根堆。小根堆的定义方法比较特殊，可参照如下代码：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indent="457200"/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priority_queue&lt;int,vector&lt;int&gt;,greater&lt;int&gt;&gt;q;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indent="457200" algn="l">
              <a:buClrTx/>
              <a:buSzTx/>
              <a:buFontTx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priority_queue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拥有以下几种常用操作：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 algn="l">
              <a:buClrTx/>
              <a:buSzTx/>
              <a:buFontTx/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(1). push(x) 将x入堆 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 algn="l">
              <a:buClrTx/>
              <a:buSzTx/>
              <a:buFontTx/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(2). top() 获得堆顶元素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 algn="l">
              <a:buClrTx/>
              <a:buSzTx/>
              <a:buFontTx/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(3). pop() 用以弹出堆顶元素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 algn="l">
              <a:buClrTx/>
              <a:buSzTx/>
              <a:buFontTx/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(4). empty() 可以检测堆内是否为空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 algn="l">
              <a:buClrTx/>
              <a:buSzTx/>
              <a:buFontTx/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(5). size() 返回堆内元素的个数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indent="457200"/>
            <a:endParaRPr 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539115" y="-171450"/>
            <a:ext cx="7772400" cy="1470025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priority_queue</a:t>
            </a:r>
            <a:endParaRPr lang="en-US" altLang="zh-CN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0" y="1052195"/>
            <a:ext cx="7884795" cy="76835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lvl="0" indent="457200"/>
            <a:r>
              <a:rPr lang="zh-CN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下面看一下示例：</a:t>
            </a:r>
            <a:endParaRPr lang="zh-CN" sz="2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457200"/>
            <a:endParaRPr lang="zh-CN" sz="2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3260" y="5156835"/>
            <a:ext cx="7884795" cy="76835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lvl="0" indent="457200"/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输出结果为：8 3 0 5 2 0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endParaRPr 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79295" y="1684655"/>
            <a:ext cx="483235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12140" y="260350"/>
            <a:ext cx="7772400" cy="1470025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C++</a:t>
            </a: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输入与</a:t>
            </a: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输出</a:t>
            </a:r>
            <a:endParaRPr lang="zh-CN" altLang="en-US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9670" y="1556385"/>
            <a:ext cx="6360160" cy="76835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 algn="l"/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除此之外，我们还可以使用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cin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和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cout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这两种输入方式，具体使用方法如下图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所示：</a:t>
            </a:r>
            <a:endParaRPr lang="zh-CN" altLang="en-US" sz="2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188085" y="5156835"/>
            <a:ext cx="6360160" cy="144526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 algn="l"/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其中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cin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和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cout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均在文件头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iostream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之下。而且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cin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和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cout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均隶属于命名空间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std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，而使用了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using namespace std;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则可以随意调用。输出当中的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endl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表示换行，姑且可以理解为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‘\n’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。</a:t>
            </a:r>
            <a:endParaRPr lang="zh-CN" altLang="en-US" sz="2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71775" y="2276475"/>
            <a:ext cx="3380740" cy="281241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539115" y="-171450"/>
            <a:ext cx="7772400" cy="1470025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set</a:t>
            </a:r>
            <a:endParaRPr lang="en-US" altLang="zh-CN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605" y="1700530"/>
            <a:ext cx="8462010" cy="313817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lvl="0" indent="457200"/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集合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(set)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家族包括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set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multiset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unordered_set, unordered_multiset.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定义方法参考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set&lt;int&gt;st;set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multiset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使用文件头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&lt;set&gt;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unordered_set, unordered_multiset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使用文件头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&lt;unordered_set&gt;.multiset,unordered_multiset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可以重复，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unordered_set,unordered_multiset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hash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完成而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set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multiset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使用红黑树完成，时间复杂度不同。不论哪种集合，使用的操作都是完全相同的。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endParaRPr 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539115" y="-171450"/>
            <a:ext cx="7772400" cy="1470025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set</a:t>
            </a:r>
            <a:endParaRPr lang="en-US" altLang="zh-CN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460" y="980440"/>
            <a:ext cx="8462010" cy="686244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lvl="0" indent="457200"/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集合常用以下几种操作：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(1). insert(x)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用来插入一个数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(2). erase(x)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如果有，删除这个数，没有不操作，如果括号内是迭代器，删除这个迭代器对应的数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(3). size() 用来获得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set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中元素的个数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(4). empty() 可以检测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set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内是否为空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). clear() 用来清空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set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中的所有元素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(6). begin()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返回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set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中第一个元素对应的指针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(7). end()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返回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set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中最后一个元素的下一个指针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(8). find(x)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可以找到集合内该元素，并返回其迭代器。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(9).count(x)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可以返回该元素的个数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(10)lower_buond(x)/upper_bound(x)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可以找到集合内第一个大于等于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大于该元素的值，并返回其迭代器。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*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迭代器可以完成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++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的操作。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迭代器可以靠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*(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取数值）来得到集合内对应的内容。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endParaRPr 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539115" y="-171450"/>
            <a:ext cx="7772400" cy="1470025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set</a:t>
            </a:r>
            <a:endParaRPr lang="en-US" altLang="zh-CN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460" y="980440"/>
            <a:ext cx="8462010" cy="76835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lvl="0" indent="457200"/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示例如下：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457200"/>
            <a:endParaRPr lang="en-US" altLang="zh-CN" sz="2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7315" y="5603875"/>
            <a:ext cx="8462010" cy="76835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lvl="0" indent="457200"/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输出结果为：5 0 5 5 0 5 8 1 5 1 5 8 9 12 4 0 0 1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06500" y="1450975"/>
            <a:ext cx="6731000" cy="39560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539115" y="-171450"/>
            <a:ext cx="7772400" cy="1470025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map</a:t>
            </a:r>
            <a:endParaRPr lang="en-US" altLang="zh-CN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605" y="1988820"/>
            <a:ext cx="8462010" cy="246126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lvl="0" indent="457200"/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映射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(map)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家族包括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map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multimap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unordered_map, unordered_multimap.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定义方法参考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map&lt;int,int&gt;mp;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其中第一位表示键，第二位表示值。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map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multimap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使用文件头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&lt;map&gt;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unordered_map, unordered_multimap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使用文件头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&lt;unordered_map&gt;.multimap, unordered_multimap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可以重复，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unordered_map, unordered_multimap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hash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完成而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map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multimap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使用红黑树完成，时间复杂度不同。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539115" y="-171450"/>
            <a:ext cx="7772400" cy="1470025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map</a:t>
            </a:r>
            <a:endParaRPr lang="en-US" altLang="zh-CN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215" y="836295"/>
            <a:ext cx="8462010" cy="178371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lvl="0" indent="457200"/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映射拥有集合所有的操作，除此之外还有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[]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这一运算符。因为其与集合的代码相似，功能大不相同所以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map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的大部分功能没有明显作用。通常我们只会用到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[]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size()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clear()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empty()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这些操作。下面是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[]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的使用实例：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1460" y="5187315"/>
            <a:ext cx="8462010" cy="42989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lvl="0" indent="457200"/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输出结果为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4 0 2 0 5 0 0 1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91640" y="2348865"/>
            <a:ext cx="5359400" cy="29781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539115" y="-171450"/>
            <a:ext cx="7772400" cy="1470025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bitset</a:t>
            </a:r>
            <a:endParaRPr lang="en-US" altLang="zh-CN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605" y="1268730"/>
            <a:ext cx="8462010" cy="516953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lvl="0" indent="457200"/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bitset 是标准库中的一个存储 0/1 的大小不可变容器。严格来讲，它并不属于 STL。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由于内存地址是按字节即 byte 寻址，而非比特 bit，一个 bool 类型的变量，虽然只能表示 0/1, 但是也占了 1 byte 的内存。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bitset 就是通过固定的优化，使得一个字节的八个比特能分别储存 8 位的 0/1。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对于一个 4 字节的 int 变量，在只存 0/1 的意义下，bitset 占用空间只是其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1/32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，计算一些信息时，所需时间也是其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1/32.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当然，vector 的一个特化 vector&lt;bool&gt; 的储存方式同 bitset 一样，区别在于其支持动态开空间，bitset 则和我们一般的静态数组一样，是在编译时就开好了的。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然而，bitset 有一些好用的库函数，不仅方便，而且有时可以避免使用 for 循环而没有实质的速度优化。因此，一般不使用 vector&lt;bool&gt;。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 algn="l">
              <a:buClrTx/>
              <a:buSzTx/>
              <a:buNone/>
            </a:pP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539115" y="-171450"/>
            <a:ext cx="7772400" cy="1470025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bitset</a:t>
            </a:r>
            <a:endParaRPr lang="en-US" altLang="zh-CN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215" y="1412240"/>
            <a:ext cx="8462010" cy="449262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 algn="l">
              <a:buClrTx/>
              <a:buSzTx/>
              <a:buNone/>
            </a:pP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定义方式：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bitset&lt;100000&gt;bst;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 algn="l">
              <a:buClrTx/>
              <a:buSzTx/>
              <a:buNone/>
            </a:pP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构造函数：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bitset(): 每一位都是 false。    bitset(unsigned long val): 设为 val 的二进制形式。bitset(const string&amp; str): 设为 01 串 str。</a:t>
            </a:r>
            <a:endParaRPr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/>
            <a:r>
              <a:rPr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运算符</a:t>
            </a:r>
            <a:r>
              <a:rPr lang="en-US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r>
              <a:rPr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[]: 访问其特定的一位。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                </a:t>
            </a:r>
            <a:endParaRPr 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/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==/!=: 比较两个 bitset 内容是否完全一样。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</a:t>
            </a:r>
            <a:endParaRPr 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/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&amp;/&amp;=/|/| =/^/^=/~: 进行按位与/或/异或/取反操作。bitset 只能与 bitset 进行位运算，若要和整型进行位运算，要先将整型转换为 bitset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  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/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&lt;/&gt;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&gt;/&lt;&lt;=/&gt;&gt;=: 进行二进制左移/右移。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  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/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&lt;/&gt;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&gt;: 流运算符，这意味着你可以通过 cin/cout 进行输入输出。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539115" y="-171450"/>
            <a:ext cx="7772400" cy="1470025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bitset</a:t>
            </a:r>
            <a:endParaRPr lang="en-US" altLang="zh-CN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605" y="836295"/>
            <a:ext cx="8462010" cy="584644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 algn="l">
              <a:buClrTx/>
              <a:buSzTx/>
              <a:buNone/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count(): 返回 true 的数量。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 algn="l">
              <a:buClrTx/>
              <a:buSzTx/>
              <a:buNone/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size(): 返回 bitset 的大小。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 algn="l">
              <a:buClrTx/>
              <a:buSzTx/>
              <a:buNone/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test(pos): 它和 vector 中的 at() 的作用是一样的，和 [] 运算符的区别就是越界检查。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 algn="l">
              <a:buClrTx/>
              <a:buSzTx/>
              <a:buNone/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any(): 若存在某一位是 true 则返回 true，否则 false。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 algn="l">
              <a:buClrTx/>
              <a:buSzTx/>
              <a:buNone/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none(): 若所有位都是 false 则返回 true，否则 false。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 algn="l">
              <a:buClrTx/>
              <a:buSzTx/>
              <a:buNone/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all():若所有位都是 true 则返回 true，否则false。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 algn="l">
              <a:buClrTx/>
              <a:buSzTx/>
              <a:buNone/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set(): 将整个 bitset 设置成 true。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 algn="l">
              <a:buClrTx/>
              <a:buSzTx/>
              <a:buNone/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set(pos, val = true): 将某一位设置成 true/false。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 algn="l">
              <a:buClrTx/>
              <a:buSzTx/>
              <a:buNone/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reset(): 将整个 bitset 设置成 false。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 algn="l">
              <a:buClrTx/>
              <a:buSzTx/>
              <a:buNone/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reset(pos): 将某一位设置成 false。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 algn="l">
              <a:buClrTx/>
              <a:buSzTx/>
              <a:buNone/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flip(): 翻转每一位。相当于异或一个全是 1 的 bitset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 algn="l">
              <a:buClrTx/>
              <a:buSzTx/>
              <a:buNone/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flip(pos): 翻转某一位。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 algn="l">
              <a:buClrTx/>
              <a:buSzTx/>
              <a:buNone/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to_string(): 返回转换成的字符串表达。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 algn="l">
              <a:buClrTx/>
              <a:buSzTx/>
              <a:buNone/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to_ulong(): 返回转换成的 unsigned long 表达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 algn="l">
              <a:buClrTx/>
              <a:buSzTx/>
              <a:buNone/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to_ullong():返回转换成的 unsigned long long 表达。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 algn="l">
              <a:buClrTx/>
              <a:buSzTx/>
              <a:buNone/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具体使用方法自行研究。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12140" y="548640"/>
            <a:ext cx="7772400" cy="1470025"/>
          </a:xfrm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第四</a:t>
            </a: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章</a:t>
            </a:r>
            <a:endParaRPr lang="zh-CN" altLang="en-US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332230" y="2924810"/>
            <a:ext cx="6400800" cy="1752600"/>
          </a:xfrm>
        </p:spPr>
        <p:txBody>
          <a:bodyPr/>
          <a:p>
            <a:pPr defTabSz="914400">
              <a:buClrTx/>
              <a:buSzTx/>
              <a:buFontTx/>
            </a:pPr>
            <a:r>
              <a:rPr lang="en-US" altLang="zh-CN" sz="8000" kern="1200" baseline="0">
                <a:latin typeface="Arial" panose="020B0604020202020204" pitchFamily="34" charset="0"/>
                <a:ea typeface="宋体" panose="02010600030101010101" pitchFamily="2" charset="-122"/>
              </a:rPr>
              <a:t>string</a:t>
            </a:r>
            <a:endParaRPr lang="en-US" altLang="zh-CN" sz="80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539115" y="-171450"/>
            <a:ext cx="7772400" cy="1470025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string</a:t>
            </a:r>
            <a:endParaRPr lang="en-US" altLang="zh-CN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215" y="1052195"/>
            <a:ext cx="8462010" cy="483108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lvl="0" indent="457200"/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 C 语言中，提供了字符串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(string)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的操作，但只能通过字符数组的方式来实现字符串。而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C++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string 则是一个简单的类，使用简单，在竞赛中被广泛使用。并且相较于其他 STL 容器，string 的常数可以算是非常优秀的，基本与字符数组不相上下。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string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尽管有自己的文件头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&lt;string&gt;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，但是由于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&lt;algorithm&gt;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中包含了它，所以通常不使用其文件头。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string 可以动态分配空间和许多 STL 容器相同，string 能动态分配空间，这使得我们可以直接使用 cin 来输入，但其速度则同样较慢。这一点也同样让我们不必为内存而烦恼。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string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有时也可以当作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vector&lt;char&gt;/ vector&lt;signed char&gt;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string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vector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一样拥有</a:t>
            </a:r>
            <a:r>
              <a:rPr lang="zh-CN" altLang="en-US" sz="2200">
                <a:sym typeface="+mn-ea"/>
              </a:rPr>
              <a:t>push_back(x) </a:t>
            </a:r>
            <a:r>
              <a:rPr lang="en-US" altLang="zh-CN" sz="2200">
                <a:sym typeface="+mn-ea"/>
              </a:rPr>
              <a:t>/</a:t>
            </a:r>
            <a:r>
              <a:rPr lang="zh-CN" altLang="en-US" sz="2200">
                <a:sym typeface="+mn-ea"/>
              </a:rPr>
              <a:t>pop_back()</a:t>
            </a:r>
            <a:r>
              <a:rPr lang="en-US" altLang="zh-CN" sz="2200">
                <a:sym typeface="+mn-ea"/>
              </a:rPr>
              <a:t>/</a:t>
            </a:r>
            <a:r>
              <a:rPr lang="zh-CN" altLang="en-US" sz="2200">
                <a:sym typeface="+mn-ea"/>
              </a:rPr>
              <a:t> size() </a:t>
            </a:r>
            <a:r>
              <a:rPr lang="en-US" altLang="zh-CN" sz="2200">
                <a:sym typeface="+mn-ea"/>
              </a:rPr>
              <a:t>/empty()/</a:t>
            </a:r>
            <a:r>
              <a:rPr lang="zh-CN" altLang="en-US" sz="2200">
                <a:sym typeface="+mn-ea"/>
              </a:rPr>
              <a:t> clear() </a:t>
            </a:r>
            <a:r>
              <a:rPr lang="en-US" sz="2200">
                <a:sym typeface="+mn-ea"/>
              </a:rPr>
              <a:t>/</a:t>
            </a:r>
            <a:r>
              <a:rPr lang="en-US" altLang="zh-CN" sz="2200">
                <a:sym typeface="+mn-ea"/>
              </a:rPr>
              <a:t>front()/back()</a:t>
            </a:r>
            <a:r>
              <a:rPr lang="en-US" sz="2200">
                <a:sym typeface="+mn-ea"/>
              </a:rPr>
              <a:t>/</a:t>
            </a:r>
            <a:r>
              <a:rPr lang="en-US" altLang="zh-CN" sz="2200">
                <a:sym typeface="+mn-ea"/>
              </a:rPr>
              <a:t> begin()</a:t>
            </a:r>
            <a:r>
              <a:rPr lang="en-US" sz="2200">
                <a:sym typeface="+mn-ea"/>
              </a:rPr>
              <a:t>/</a:t>
            </a:r>
            <a:r>
              <a:rPr lang="en-US" altLang="zh-CN" sz="2200">
                <a:sym typeface="+mn-ea"/>
              </a:rPr>
              <a:t>end()</a:t>
            </a:r>
            <a:r>
              <a:rPr lang="en-US" sz="2200">
                <a:sym typeface="+mn-ea"/>
              </a:rPr>
              <a:t>/[]</a:t>
            </a:r>
            <a:r>
              <a:rPr lang="zh-CN" altLang="en-US" sz="2200">
                <a:sym typeface="+mn-ea"/>
              </a:rPr>
              <a:t>这些操作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endParaRPr lang="en-US" altLang="zh-CN" sz="22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12140" y="116205"/>
            <a:ext cx="7772400" cy="1470025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C++</a:t>
            </a: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输入与</a:t>
            </a: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输出</a:t>
            </a:r>
            <a:endParaRPr lang="zh-CN" altLang="en-US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9670" y="1484630"/>
            <a:ext cx="6892925" cy="76835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 algn="l"/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在之前的示例当中我们了解了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C++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中两种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A+B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的写法，下面我们学习一下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Hello World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实例的两种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写法：</a:t>
            </a:r>
            <a:endParaRPr lang="zh-CN" altLang="en-US" sz="2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56435" y="2348865"/>
            <a:ext cx="4947285" cy="1927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51685" y="4509135"/>
            <a:ext cx="4374515" cy="169799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539115" y="-171450"/>
            <a:ext cx="7772400" cy="1470025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string</a:t>
            </a:r>
            <a:endParaRPr lang="en-US" altLang="zh-CN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215" y="1196340"/>
            <a:ext cx="8462010" cy="483108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lvl="0" indent="457200"/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string 重载了加法运算符和比较运算符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string 的加法运算符可以直接拼接两个字符串或一个字符串和一个字符。和 vector 类似，string 重载了比较运算符，同样是按字典序比较的，所以我们可以直接调用 sort 对若干字符串进行排序。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r>
              <a:rPr sz="2200">
                <a:sym typeface="+mn-ea"/>
              </a:rPr>
              <a:t>(1). </a:t>
            </a:r>
            <a:r>
              <a:rPr lang="zh-CN" altLang="en-US" sz="2200">
                <a:sym typeface="+mn-ea"/>
              </a:rPr>
              <a:t>+=</a:t>
            </a:r>
            <a:r>
              <a:rPr lang="en-US" altLang="zh-CN" sz="2200">
                <a:sym typeface="+mn-ea"/>
              </a:rPr>
              <a:t>/+</a:t>
            </a:r>
            <a:r>
              <a:rPr lang="zh-CN" altLang="en-US" sz="2200">
                <a:sym typeface="+mn-ea"/>
              </a:rPr>
              <a:t> 这是string的加法，在原来string后面添加一个字符或者</a:t>
            </a:r>
            <a:r>
              <a:rPr lang="en-US" altLang="zh-CN" sz="2200">
                <a:sym typeface="+mn-ea"/>
              </a:rPr>
              <a:t>string</a:t>
            </a:r>
            <a:endParaRPr lang="en-US" altLang="zh-CN" sz="2200">
              <a:sym typeface="+mn-ea"/>
            </a:endParaRPr>
          </a:p>
          <a:p>
            <a:pPr lvl="0" indent="457200"/>
            <a:r>
              <a:rPr lang="zh-CN" altLang="en-US" sz="2200">
                <a:sym typeface="+mn-ea"/>
              </a:rPr>
              <a:t>(2).两个string类型可以直接使用==、!=、 &lt;、 &gt;、 &lt;=、 &gt;=比较大小,比较规则是字典序</a:t>
            </a:r>
            <a:endParaRPr lang="zh-CN" altLang="en-US" sz="2200">
              <a:sym typeface="+mn-ea"/>
            </a:endParaRPr>
          </a:p>
          <a:p>
            <a:pPr lvl="0" indent="457200"/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 C 语言里，也有很多字符串的函数，但是它们的参数都是 char 指针类型的，为了方便使用，string 有两个成员函数能够将自己转换为 char 指针——data()/c_str()（它们几乎是一样的，但最好使用 c_str()，因为 c_str() 保证末尾有空字符，而 data() 则不保证），如：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457200"/>
            <a:endParaRPr lang="en-US" altLang="zh-CN" sz="2200">
              <a:sym typeface="+mn-e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539115" y="-171450"/>
            <a:ext cx="7772400" cy="1470025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string</a:t>
            </a:r>
            <a:endParaRPr lang="en-US" altLang="zh-CN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215" y="1196340"/>
            <a:ext cx="8462010" cy="42989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lvl="0" indent="457200"/>
            <a:r>
              <a:rPr lang="zh-CN" altLang="en-US" sz="2200">
                <a:sym typeface="+mn-ea"/>
              </a:rPr>
              <a:t>示例如下：</a:t>
            </a:r>
            <a:endParaRPr lang="zh-CN" altLang="en-US" sz="22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3215" y="5589270"/>
            <a:ext cx="8462010" cy="42989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lvl="0" indent="457200"/>
            <a:r>
              <a:rPr lang="zh-CN" altLang="en-US" sz="2200">
                <a:sym typeface="+mn-ea"/>
              </a:rPr>
              <a:t>输出结果为：mala mal 3 0 m a l a l m 0 1 mal maliang</a:t>
            </a:r>
            <a:endParaRPr lang="zh-CN" altLang="en-US" sz="220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23695" y="1626235"/>
            <a:ext cx="5603240" cy="39325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12140" y="116205"/>
            <a:ext cx="7772400" cy="1470025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C++</a:t>
            </a: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万能文件</a:t>
            </a: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头</a:t>
            </a:r>
            <a:endParaRPr lang="zh-CN" altLang="en-US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9670" y="1484630"/>
            <a:ext cx="6892925" cy="110680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 algn="l"/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C++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中将大部分的文件头统一放在了一个文件头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&lt;bits/stdc++.h&gt;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的下面，使用的时候我们可以直接使用这个文件头代替所有的文件头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,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示例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如下：</a:t>
            </a:r>
            <a:endParaRPr lang="zh-CN" altLang="en-US" sz="2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12365" y="2564765"/>
            <a:ext cx="417195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12140" y="116205"/>
            <a:ext cx="7772400" cy="1470025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C++</a:t>
            </a: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数据</a:t>
            </a: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类型</a:t>
            </a:r>
            <a:endParaRPr lang="zh-CN" altLang="en-US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160" y="1484630"/>
            <a:ext cx="2148205" cy="347662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/>
            <a:r>
              <a:rPr lang="en-US" sz="2200">
                <a:latin typeface="Arial" panose="020B0604020202020204" pitchFamily="34" charset="0"/>
                <a:ea typeface="微软雅黑" panose="020B0503020204020204" charset="-122"/>
              </a:rPr>
              <a:t>C++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常用的数据类型如右表所示，其中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char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为字符类型。</a:t>
            </a:r>
            <a:endParaRPr lang="zh-CN" altLang="en-US" sz="2200"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457200"/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此外还有一种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auto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类型，会根据你的赋值情况自动匹配类型。</a:t>
            </a:r>
            <a:endParaRPr lang="zh-CN" altLang="en-US" sz="2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275330" y="1124585"/>
          <a:ext cx="5338445" cy="5573395"/>
        </p:xfrm>
        <a:graphic>
          <a:graphicData uri="http://schemas.openxmlformats.org/drawingml/2006/table">
            <a:tbl>
              <a:tblPr/>
              <a:tblGrid>
                <a:gridCol w="1302385"/>
                <a:gridCol w="1117600"/>
                <a:gridCol w="2918460"/>
              </a:tblGrid>
              <a:tr h="205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  <a:latin typeface="Helvetica" charset="0"/>
                          <a:cs typeface="Helvetica" charset="0"/>
                        </a:rPr>
                        <a:t>类型</a:t>
                      </a:r>
                      <a:endParaRPr lang="en-US" altLang="en-US" sz="900" b="1">
                        <a:solidFill>
                          <a:srgbClr val="FFFFFF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19050" marR="19050" marT="19050" marB="19050" vert="horz" anchor="ctr" anchorCtr="0">
                    <a:lnL w="12700" cap="flat" cmpd="sng">
                      <a:solidFill>
                        <a:srgbClr val="55555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55555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55555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55555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555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  <a:latin typeface="Helvetica" charset="0"/>
                          <a:cs typeface="Helvetica" charset="0"/>
                        </a:rPr>
                        <a:t>位</a:t>
                      </a:r>
                      <a:endParaRPr lang="en-US" altLang="en-US" sz="900" b="1">
                        <a:solidFill>
                          <a:srgbClr val="FFFFFF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19050" marR="19050" marT="19050" marB="19050" vert="horz" anchor="ctr" anchorCtr="0">
                    <a:lnL w="12700" cap="flat" cmpd="sng">
                      <a:solidFill>
                        <a:srgbClr val="55555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55555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55555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55555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555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  <a:latin typeface="Helvetica" charset="0"/>
                          <a:cs typeface="Helvetica" charset="0"/>
                        </a:rPr>
                        <a:t>范围</a:t>
                      </a:r>
                      <a:endParaRPr lang="en-US" altLang="en-US" sz="900" b="1">
                        <a:solidFill>
                          <a:srgbClr val="FFFFFF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19050" marR="19050" marT="19050" marB="19050" vert="horz" anchor="ctr" anchorCtr="0">
                    <a:lnL w="12700" cap="flat" cmpd="sng">
                      <a:solidFill>
                        <a:srgbClr val="55555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55555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55555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55555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5555"/>
                    </a:solidFill>
                  </a:tcPr>
                </a:tc>
              </a:tr>
              <a:tr h="264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char</a:t>
                      </a:r>
                      <a:endParaRPr lang="en-US" altLang="en-US" sz="9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ctr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55555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1 个字节</a:t>
                      </a:r>
                      <a:endParaRPr lang="en-US" altLang="en-US" sz="9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ctr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55555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-128 到 127 或者 0 到 255</a:t>
                      </a:r>
                      <a:endParaRPr lang="en-US" altLang="en-US" sz="9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ctr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55555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54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unsigned char</a:t>
                      </a:r>
                      <a:endParaRPr lang="en-US" altLang="en-US" sz="9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ctr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1 个字节</a:t>
                      </a:r>
                      <a:endParaRPr lang="en-US" altLang="en-US" sz="9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ctr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0 到 255</a:t>
                      </a:r>
                      <a:endParaRPr lang="en-US" altLang="en-US" sz="9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ctr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</a:tr>
              <a:tr h="2654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signed char</a:t>
                      </a:r>
                      <a:endParaRPr lang="en-US" altLang="en-US" sz="9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ctr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1 个字节</a:t>
                      </a:r>
                      <a:endParaRPr lang="en-US" altLang="en-US" sz="9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ctr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-128 到 127</a:t>
                      </a:r>
                      <a:endParaRPr lang="en-US" altLang="en-US" sz="9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ctr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4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int</a:t>
                      </a:r>
                      <a:endParaRPr lang="en-US" altLang="en-US" sz="9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ctr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4 个字节</a:t>
                      </a:r>
                      <a:endParaRPr lang="en-US" altLang="en-US" sz="9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ctr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-2147483648 到 2147483647</a:t>
                      </a:r>
                      <a:endParaRPr lang="en-US" altLang="en-US" sz="9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ctr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</a:tr>
              <a:tr h="2654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unsigned int</a:t>
                      </a:r>
                      <a:endParaRPr lang="en-US" altLang="en-US" sz="9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ctr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4 个字节</a:t>
                      </a:r>
                      <a:endParaRPr lang="en-US" altLang="en-US" sz="9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ctr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0 到 4294967295</a:t>
                      </a:r>
                      <a:endParaRPr lang="en-US" altLang="en-US" sz="9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ctr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54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signed int</a:t>
                      </a:r>
                      <a:endParaRPr lang="en-US" altLang="en-US" sz="9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ctr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4 个字节</a:t>
                      </a:r>
                      <a:endParaRPr lang="en-US" altLang="en-US" sz="9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ctr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-2147483648 到 2147483647</a:t>
                      </a:r>
                      <a:endParaRPr lang="en-US" altLang="en-US" sz="9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ctr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</a:tr>
              <a:tr h="264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short int</a:t>
                      </a:r>
                      <a:endParaRPr lang="en-US" altLang="en-US" sz="9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ctr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2 个字节</a:t>
                      </a:r>
                      <a:endParaRPr lang="en-US" altLang="en-US" sz="9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ctr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-32768 到 32767</a:t>
                      </a:r>
                      <a:endParaRPr lang="en-US" altLang="en-US" sz="9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ctr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54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unsigned short int</a:t>
                      </a:r>
                      <a:endParaRPr lang="en-US" altLang="en-US" sz="9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ctr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2 个字节</a:t>
                      </a:r>
                      <a:endParaRPr lang="en-US" altLang="en-US" sz="9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ctr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0 到 65,535</a:t>
                      </a:r>
                      <a:endParaRPr lang="en-US" altLang="en-US" sz="9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ctr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</a:tr>
              <a:tr h="2654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signed short int</a:t>
                      </a:r>
                      <a:endParaRPr lang="en-US" altLang="en-US" sz="9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ctr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2 个字节</a:t>
                      </a:r>
                      <a:endParaRPr lang="en-US" altLang="en-US" sz="9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ctr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-32768 到 32767</a:t>
                      </a:r>
                      <a:endParaRPr lang="en-US" altLang="en-US" sz="9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ctr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5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long int</a:t>
                      </a:r>
                      <a:endParaRPr lang="en-US" altLang="en-US" sz="9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ctr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8 个字节</a:t>
                      </a:r>
                      <a:endParaRPr lang="en-US" altLang="en-US" sz="9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ctr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-9,223,372,036,854,775,808 到 9,223,372,036,854,775,807</a:t>
                      </a:r>
                      <a:endParaRPr lang="en-US" altLang="en-US" sz="9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ctr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</a:tr>
              <a:tr h="426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signed long int</a:t>
                      </a:r>
                      <a:endParaRPr lang="en-US" altLang="en-US" sz="9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ctr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8 个字节</a:t>
                      </a:r>
                      <a:endParaRPr lang="en-US" altLang="en-US" sz="9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ctr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-9,223,372,036,854,775,808 到 9,223,372,036,854,775,807</a:t>
                      </a:r>
                      <a:endParaRPr lang="en-US" altLang="en-US" sz="9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ctr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4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unsigned long int</a:t>
                      </a:r>
                      <a:endParaRPr lang="en-US" altLang="en-US" sz="9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ctr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8 个字节</a:t>
                      </a:r>
                      <a:endParaRPr lang="en-US" altLang="en-US" sz="9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ctr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0 到 18,446,744,073,709,551,615</a:t>
                      </a:r>
                      <a:endParaRPr lang="en-US" altLang="en-US" sz="9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ctr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</a:tr>
              <a:tr h="426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float</a:t>
                      </a:r>
                      <a:endParaRPr lang="en-US" altLang="en-US" sz="9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ctr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4 个字节</a:t>
                      </a:r>
                      <a:endParaRPr lang="en-US" altLang="en-US" sz="9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ctr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精度型占4个字节（32位）内存空间，+/- 3.4e +/- 38 (~7 个数字)</a:t>
                      </a:r>
                      <a:endParaRPr lang="en-US" altLang="en-US" sz="9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ctr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6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double</a:t>
                      </a:r>
                      <a:endParaRPr lang="en-US" altLang="en-US" sz="9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ctr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8 个字节</a:t>
                      </a:r>
                      <a:endParaRPr lang="en-US" altLang="en-US" sz="9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ctr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双精度型占8 个字节（64位）内存空间，+/- 1.7e +/- 308 (~15 个数字)</a:t>
                      </a:r>
                      <a:endParaRPr lang="en-US" altLang="en-US" sz="9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ctr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</a:tr>
              <a:tr h="5873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long long</a:t>
                      </a:r>
                      <a:endParaRPr lang="en-US" altLang="en-US" sz="9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ctr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8 个字节</a:t>
                      </a:r>
                      <a:endParaRPr lang="en-US" altLang="en-US" sz="9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ctr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双精度型占8 个字节（64位）内存空间，表示 -9,223,372,036,854,775,807 到 9,223,372,036,854,775,807 的范围</a:t>
                      </a:r>
                      <a:endParaRPr lang="en-US" altLang="en-US" sz="9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ctr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5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long double</a:t>
                      </a:r>
                      <a:endParaRPr lang="en-US" altLang="en-US" sz="9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ctr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16 个字节</a:t>
                      </a:r>
                      <a:endParaRPr lang="en-US" altLang="en-US" sz="9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ctr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长双精度型 16 个字节（128位）内存空间，可提供18-19位有效数字。</a:t>
                      </a:r>
                      <a:endParaRPr lang="en-US" altLang="en-US" sz="9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ctr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394970" y="188595"/>
            <a:ext cx="7772400" cy="1470025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C++</a:t>
            </a: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运算</a:t>
            </a: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符</a:t>
            </a:r>
            <a:endParaRPr lang="zh-CN" altLang="en-US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表格 9"/>
          <p:cNvGraphicFramePr/>
          <p:nvPr/>
        </p:nvGraphicFramePr>
        <p:xfrm>
          <a:off x="3563937" y="620268"/>
          <a:ext cx="5335270" cy="5915660"/>
        </p:xfrm>
        <a:graphic>
          <a:graphicData uri="http://schemas.openxmlformats.org/drawingml/2006/table">
            <a:tbl>
              <a:tblPr/>
              <a:tblGrid>
                <a:gridCol w="1373505"/>
                <a:gridCol w="2498725"/>
                <a:gridCol w="1463040"/>
              </a:tblGrid>
              <a:tr h="1803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Helvetica" charset="0"/>
                          <a:cs typeface="Helvetica" charset="0"/>
                        </a:rPr>
                        <a:t>类别 </a:t>
                      </a:r>
                      <a:endParaRPr lang="en-US" altLang="en-US" sz="1600" b="1">
                        <a:solidFill>
                          <a:srgbClr val="FFFFFF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19050" marR="19050" marT="19050" marB="19050" vert="horz" anchor="t" anchorCtr="0">
                    <a:lnL w="12700" cap="flat" cmpd="sng">
                      <a:solidFill>
                        <a:srgbClr val="55555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55555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55555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55555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555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Helvetica" charset="0"/>
                          <a:cs typeface="Helvetica" charset="0"/>
                        </a:rPr>
                        <a:t>运算符 </a:t>
                      </a:r>
                      <a:endParaRPr lang="en-US" altLang="en-US" sz="1600" b="1">
                        <a:solidFill>
                          <a:srgbClr val="FFFFFF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19050" marR="19050" marT="19050" marB="19050" vert="horz" anchor="t" anchorCtr="0">
                    <a:lnL w="12700" cap="flat" cmpd="sng">
                      <a:solidFill>
                        <a:srgbClr val="55555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55555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55555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55555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555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Helvetica" charset="0"/>
                          <a:cs typeface="Helvetica" charset="0"/>
                        </a:rPr>
                        <a:t>结合性 </a:t>
                      </a:r>
                      <a:endParaRPr lang="en-US" altLang="en-US" sz="1600" b="1">
                        <a:solidFill>
                          <a:srgbClr val="FFFFFF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19050" marR="19050" marT="19050" marB="19050" vert="horz" anchor="t" anchorCtr="0">
                    <a:lnL w="12700" cap="flat" cmpd="sng">
                      <a:solidFill>
                        <a:srgbClr val="55555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55555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55555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55555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5555"/>
                    </a:solidFill>
                  </a:tcPr>
                </a:tc>
              </a:tr>
              <a:tr h="2025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后缀 </a:t>
                      </a:r>
                      <a:endParaRPr lang="en-US" altLang="en-US" sz="16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t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55555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() [] -&gt; . ++ - -  </a:t>
                      </a:r>
                      <a:endParaRPr lang="en-US" altLang="en-US" sz="16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t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55555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从左到右 </a:t>
                      </a:r>
                      <a:endParaRPr lang="en-US" altLang="en-US" sz="16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t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55555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025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一元 </a:t>
                      </a:r>
                      <a:endParaRPr lang="en-US" altLang="en-US" sz="16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t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+ - ! ~ ++ - - (type)* &amp; sizeof </a:t>
                      </a:r>
                      <a:endParaRPr lang="en-US" altLang="en-US" sz="16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t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从右到左 </a:t>
                      </a:r>
                      <a:endParaRPr lang="en-US" altLang="en-US" sz="16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t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</a:tr>
              <a:tr h="203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乘除 </a:t>
                      </a:r>
                      <a:endParaRPr lang="en-US" altLang="en-US" sz="16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t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* / % </a:t>
                      </a:r>
                      <a:endParaRPr lang="en-US" altLang="en-US" sz="16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t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从左到右 </a:t>
                      </a:r>
                      <a:endParaRPr lang="en-US" altLang="en-US" sz="16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t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025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加减 </a:t>
                      </a:r>
                      <a:endParaRPr lang="en-US" altLang="en-US" sz="16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t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+ - </a:t>
                      </a:r>
                      <a:endParaRPr lang="en-US" altLang="en-US" sz="16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t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从左到右 </a:t>
                      </a:r>
                      <a:endParaRPr lang="en-US" altLang="en-US" sz="16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t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</a:tr>
              <a:tr h="2025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移位 </a:t>
                      </a:r>
                      <a:endParaRPr lang="en-US" altLang="en-US" sz="16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t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&lt;&lt; &gt;&gt; </a:t>
                      </a:r>
                      <a:endParaRPr lang="en-US" altLang="en-US" sz="16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t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从左到右 </a:t>
                      </a:r>
                      <a:endParaRPr lang="en-US" altLang="en-US" sz="16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t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025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关系 </a:t>
                      </a:r>
                      <a:endParaRPr lang="en-US" altLang="en-US" sz="16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t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&lt; &lt;= &gt; &gt;= </a:t>
                      </a:r>
                      <a:endParaRPr lang="en-US" altLang="en-US" sz="16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t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从左到右 </a:t>
                      </a:r>
                      <a:endParaRPr lang="en-US" altLang="en-US" sz="16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t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</a:tr>
              <a:tr h="203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相等 </a:t>
                      </a:r>
                      <a:endParaRPr lang="en-US" altLang="en-US" sz="16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t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== != </a:t>
                      </a:r>
                      <a:endParaRPr lang="en-US" altLang="en-US" sz="16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t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从左到右 </a:t>
                      </a:r>
                      <a:endParaRPr lang="en-US" altLang="en-US" sz="16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t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70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位与 AND </a:t>
                      </a:r>
                      <a:endParaRPr lang="en-US" altLang="en-US" sz="16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t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&amp; </a:t>
                      </a:r>
                      <a:endParaRPr lang="en-US" altLang="en-US" sz="16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t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从左到右 </a:t>
                      </a:r>
                      <a:endParaRPr lang="en-US" altLang="en-US" sz="16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t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</a:tr>
              <a:tr h="3403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位异或 XOR </a:t>
                      </a:r>
                      <a:endParaRPr lang="en-US" altLang="en-US" sz="16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t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^ </a:t>
                      </a:r>
                      <a:endParaRPr lang="en-US" altLang="en-US" sz="16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t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从左到右 </a:t>
                      </a:r>
                      <a:endParaRPr lang="en-US" altLang="en-US" sz="16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t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位或 OR </a:t>
                      </a:r>
                      <a:endParaRPr lang="en-US" altLang="en-US" sz="16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t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| </a:t>
                      </a:r>
                      <a:endParaRPr lang="en-US" altLang="en-US" sz="16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t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从左到右 </a:t>
                      </a:r>
                      <a:endParaRPr lang="en-US" altLang="en-US" sz="16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t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</a:tr>
              <a:tr h="257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逻辑与 AND </a:t>
                      </a:r>
                      <a:endParaRPr lang="en-US" altLang="en-US" sz="16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t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&amp;&amp; </a:t>
                      </a:r>
                      <a:endParaRPr lang="en-US" altLang="en-US" sz="16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t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从左到右 </a:t>
                      </a:r>
                      <a:endParaRPr lang="en-US" altLang="en-US" sz="16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t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30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逻辑或 OR </a:t>
                      </a:r>
                      <a:endParaRPr lang="en-US" altLang="en-US" sz="16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t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|| </a:t>
                      </a:r>
                      <a:endParaRPr lang="en-US" altLang="en-US" sz="16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t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从左到右 </a:t>
                      </a:r>
                      <a:endParaRPr lang="en-US" altLang="en-US" sz="16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t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</a:tr>
              <a:tr h="2025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条件 </a:t>
                      </a:r>
                      <a:endParaRPr lang="en-US" altLang="en-US" sz="16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t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?: </a:t>
                      </a:r>
                      <a:endParaRPr lang="en-US" altLang="en-US" sz="16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t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从右到左 </a:t>
                      </a:r>
                      <a:endParaRPr lang="en-US" altLang="en-US" sz="16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t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556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赋值 </a:t>
                      </a:r>
                      <a:endParaRPr lang="en-US" altLang="en-US" sz="16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t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= += -= *= /= %=&gt;&gt;= &lt;&lt;= &amp;= ^= |= </a:t>
                      </a:r>
                      <a:endParaRPr lang="en-US" altLang="en-US" sz="16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t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从右到左 </a:t>
                      </a:r>
                      <a:endParaRPr lang="en-US" altLang="en-US" sz="16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t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</a:tr>
              <a:tr h="2025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逗号 </a:t>
                      </a:r>
                      <a:endParaRPr lang="en-US" altLang="en-US" sz="16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t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, </a:t>
                      </a:r>
                      <a:endParaRPr lang="en-US" altLang="en-US" sz="16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t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rgbClr val="333333"/>
                          </a:solidFill>
                          <a:latin typeface="Helvetica" charset="0"/>
                          <a:cs typeface="Helvetica" charset="0"/>
                        </a:rPr>
                        <a:t>从左到右 </a:t>
                      </a:r>
                      <a:endParaRPr lang="en-US" altLang="en-US" sz="1600">
                        <a:solidFill>
                          <a:srgbClr val="333333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31750" marR="31750" marT="44450" marB="44450" vert="horz" anchor="t" anchorCtr="0">
                    <a:lnL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899160" y="1484630"/>
            <a:ext cx="2148205" cy="110680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/>
            <a:r>
              <a:rPr lang="en-US" sz="2200">
                <a:latin typeface="Arial" panose="020B0604020202020204" pitchFamily="34" charset="0"/>
                <a:ea typeface="微软雅黑" panose="020B0503020204020204" charset="-122"/>
              </a:rPr>
              <a:t>C++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常用的运算符及其优先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级如右表所示。</a:t>
            </a:r>
            <a:endParaRPr lang="zh-CN" altLang="en-US" sz="2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12140" y="116205"/>
            <a:ext cx="7772400" cy="1470025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C++</a:t>
            </a: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控制</a:t>
            </a: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语句</a:t>
            </a:r>
            <a:endParaRPr lang="zh-CN" altLang="en-US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9670" y="1484630"/>
            <a:ext cx="6892925" cy="110680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 algn="l"/>
            <a:r>
              <a:rPr sz="2200">
                <a:latin typeface="Arial" panose="020B0604020202020204" pitchFamily="34" charset="0"/>
                <a:ea typeface="微软雅黑" panose="020B0503020204020204" charset="-122"/>
              </a:rPr>
              <a:t>if 语句</a:t>
            </a:r>
            <a:r>
              <a:rPr lang="en-US" sz="2200">
                <a:latin typeface="Arial" panose="020B0604020202020204" pitchFamily="34" charset="0"/>
                <a:ea typeface="微软雅黑" panose="020B0503020204020204" charset="-122"/>
              </a:rPr>
              <a:t>:if 语句通过对条件进行求值，若结果为真（非 0），执行语句，否则不执行。</a:t>
            </a:r>
            <a:endParaRPr lang="en-US" sz="2200"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457200" algn="l"/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示例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如下：</a:t>
            </a:r>
            <a:endParaRPr lang="zh-CN" altLang="en-US" sz="2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95195" y="2708910"/>
            <a:ext cx="4552950" cy="264160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115060" y="5372735"/>
            <a:ext cx="6892925" cy="42989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 algn="l"/>
            <a:r>
              <a:rPr lang="zh-CN" sz="2200">
                <a:latin typeface="Arial" panose="020B0604020202020204" pitchFamily="34" charset="0"/>
                <a:ea typeface="微软雅黑" panose="020B0503020204020204" charset="-122"/>
              </a:rPr>
              <a:t>输入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1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时将会有输出</a:t>
            </a:r>
            <a:r>
              <a:rPr lang="en-US" altLang="zh-CN" sz="2200">
                <a:latin typeface="Arial" panose="020B0604020202020204" pitchFamily="34" charset="0"/>
                <a:ea typeface="微软雅黑" panose="020B0503020204020204" charset="-122"/>
              </a:rPr>
              <a:t> Yes 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，其余情况则没有</a:t>
            </a:r>
            <a:r>
              <a:rPr lang="zh-CN" altLang="en-US" sz="2200">
                <a:latin typeface="Arial" panose="020B0604020202020204" pitchFamily="34" charset="0"/>
                <a:ea typeface="微软雅黑" panose="020B0503020204020204" charset="-122"/>
              </a:rPr>
              <a:t>输出。</a:t>
            </a:r>
            <a:endParaRPr lang="zh-CN" altLang="en-US" sz="2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commondata" val="eyJoZGlkIjoiMzEwNTM5NzYwMDRjMzkwZTVkZjY2ODkwMGIxNGU0OTU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TABLE_ENDDRAG_ORIGIN_RECT" val="420*438"/>
  <p:tag name="TABLE_ENDDRAG_RECT" val="149*74*420*438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8946</Words>
  <Application>WPS 演示</Application>
  <PresentationFormat/>
  <Paragraphs>567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60" baseType="lpstr">
      <vt:lpstr>Arial</vt:lpstr>
      <vt:lpstr>宋体</vt:lpstr>
      <vt:lpstr>Wingdings</vt:lpstr>
      <vt:lpstr>微软雅黑</vt:lpstr>
      <vt:lpstr>Helvetica</vt:lpstr>
      <vt:lpstr>Arial Unicode MS</vt:lpstr>
      <vt:lpstr>Calibri</vt:lpstr>
      <vt:lpstr>默认设计模板</vt:lpstr>
      <vt:lpstr>1_默认设计模板</vt:lpstr>
      <vt:lpstr>STL及模拟等C++基础</vt:lpstr>
      <vt:lpstr>第一章</vt:lpstr>
      <vt:lpstr>C++输入与输出</vt:lpstr>
      <vt:lpstr>C++输入与输出</vt:lpstr>
      <vt:lpstr>C++输入与输出</vt:lpstr>
      <vt:lpstr>C++万能文件头</vt:lpstr>
      <vt:lpstr>C++数据类型</vt:lpstr>
      <vt:lpstr>C++运算符</vt:lpstr>
      <vt:lpstr>C++控制语句</vt:lpstr>
      <vt:lpstr>C++控制语句</vt:lpstr>
      <vt:lpstr>C++控制语句</vt:lpstr>
      <vt:lpstr>C++控制语句</vt:lpstr>
      <vt:lpstr>C++控制语句</vt:lpstr>
      <vt:lpstr>C++控制语句</vt:lpstr>
      <vt:lpstr>C++数组</vt:lpstr>
      <vt:lpstr>C++函数</vt:lpstr>
      <vt:lpstr>C++函数</vt:lpstr>
      <vt:lpstr>C++结构体</vt:lpstr>
      <vt:lpstr>C++结构体</vt:lpstr>
      <vt:lpstr>第二章</vt:lpstr>
      <vt:lpstr>模拟算法</vt:lpstr>
      <vt:lpstr>模拟算法思路</vt:lpstr>
      <vt:lpstr>PowerPoint 演示文稿</vt:lpstr>
      <vt:lpstr>模拟算法例题</vt:lpstr>
      <vt:lpstr>第三章</vt:lpstr>
      <vt:lpstr>pair</vt:lpstr>
      <vt:lpstr>min/max</vt:lpstr>
      <vt:lpstr>reverse/random_shuffle</vt:lpstr>
      <vt:lpstr>sort</vt:lpstr>
      <vt:lpstr>lower_bound/upper_bound</vt:lpstr>
      <vt:lpstr>STL函数</vt:lpstr>
      <vt:lpstr>第三章</vt:lpstr>
      <vt:lpstr>stack</vt:lpstr>
      <vt:lpstr>vector</vt:lpstr>
      <vt:lpstr>vector</vt:lpstr>
      <vt:lpstr>queue</vt:lpstr>
      <vt:lpstr>deque</vt:lpstr>
      <vt:lpstr>priority_queue</vt:lpstr>
      <vt:lpstr>priority_queue</vt:lpstr>
      <vt:lpstr>set</vt:lpstr>
      <vt:lpstr>set</vt:lpstr>
      <vt:lpstr>set</vt:lpstr>
      <vt:lpstr>map</vt:lpstr>
      <vt:lpstr>map</vt:lpstr>
      <vt:lpstr>bitset</vt:lpstr>
      <vt:lpstr>bitset</vt:lpstr>
      <vt:lpstr>bitset</vt:lpstr>
      <vt:lpstr>第四章</vt:lpstr>
      <vt:lpstr>string</vt:lpstr>
      <vt:lpstr>string</vt:lpstr>
      <vt:lpstr>string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STL及模拟等C++基础</dc:title>
  <dc:creator>马良</dc:creator>
  <cp:lastModifiedBy>mal</cp:lastModifiedBy>
  <cp:revision>7</cp:revision>
  <dcterms:created xsi:type="dcterms:W3CDTF">2024-07-12T16:10:00Z</dcterms:created>
  <dcterms:modified xsi:type="dcterms:W3CDTF">2024-07-13T07:54:43Z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2052-12.1.0.16364</vt:lpwstr>
  </property>
  <property fmtid="{D5CDD505-2E9C-101B-9397-08002B2CF9AE}" pid="3" name="ICV">
    <vt:lpwstr>F264F0E88E654624B11D931D5626C469_12</vt:lpwstr>
  </property>
</Properties>
</file>