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1320" r:id="rId2"/>
    <p:sldId id="270" r:id="rId3"/>
    <p:sldId id="1321" r:id="rId4"/>
    <p:sldId id="690" r:id="rId5"/>
    <p:sldId id="715" r:id="rId6"/>
    <p:sldId id="825" r:id="rId7"/>
    <p:sldId id="718" r:id="rId8"/>
    <p:sldId id="827" r:id="rId9"/>
    <p:sldId id="1364" r:id="rId10"/>
    <p:sldId id="828" r:id="rId11"/>
    <p:sldId id="829" r:id="rId12"/>
    <p:sldId id="830" r:id="rId13"/>
    <p:sldId id="831" r:id="rId14"/>
    <p:sldId id="1322" r:id="rId15"/>
    <p:sldId id="1362" r:id="rId16"/>
    <p:sldId id="1363" r:id="rId17"/>
    <p:sldId id="132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SemiBold" panose="00000700000000000000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9F1C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5226" autoAdjust="0"/>
  </p:normalViewPr>
  <p:slideViewPr>
    <p:cSldViewPr snapToGrid="0" snapToObjects="1">
      <p:cViewPr varScale="1">
        <p:scale>
          <a:sx n="100" d="100"/>
          <a:sy n="100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F45A1-E843-48C2-83A7-99E8AA8334C2}" type="doc">
      <dgm:prSet loTypeId="urn:microsoft.com/office/officeart/2005/8/layout/process1" loCatId="process" qsTypeId="urn:microsoft.com/office/officeart/2005/8/quickstyle/simple1" qsCatId="simple" csTypeId="urn:microsoft.com/office/officeart/2005/8/colors/accent4_4" csCatId="accent4" phldr="1"/>
      <dgm:spPr/>
    </dgm:pt>
    <dgm:pt modelId="{6748B1E0-974D-4756-9C36-0FD8F0A59D75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Select a value for k (e.g.: 1, 2, 3, …..)</a:t>
          </a:r>
          <a:endParaRPr lang="en-US" b="1" dirty="0">
            <a:solidFill>
              <a:schemeClr val="tx1"/>
            </a:solidFill>
          </a:endParaRPr>
        </a:p>
      </dgm:t>
    </dgm:pt>
    <dgm:pt modelId="{A6BB198B-DCEE-428B-BE6C-7D6D827ADD3D}" type="parTrans" cxnId="{17586CB5-FBF1-43F6-94C9-FA014955DF9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7776064-2368-4E0A-B81A-09C718E4DE41}" type="sibTrans" cxnId="{17586CB5-FBF1-43F6-94C9-FA014955DF9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D0B5E70-92A5-4AC6-B0EF-41142577987C}">
      <dgm:prSet/>
      <dgm:spPr/>
      <dgm:t>
        <a:bodyPr/>
        <a:lstStyle/>
        <a:p>
          <a:r>
            <a:rPr lang="en-CA" b="1">
              <a:solidFill>
                <a:schemeClr val="tx1"/>
              </a:solidFill>
            </a:rPr>
            <a:t>Calculate the Euclidian distance between the point to be classified and every other point in the training data set</a:t>
          </a:r>
          <a:endParaRPr lang="en-CA" b="1" dirty="0">
            <a:solidFill>
              <a:schemeClr val="tx1"/>
            </a:solidFill>
          </a:endParaRPr>
        </a:p>
      </dgm:t>
    </dgm:pt>
    <dgm:pt modelId="{903A04CC-734E-4FAE-A400-AC624AA152D7}" type="parTrans" cxnId="{CD411236-8D1C-44C7-974F-6430398287D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9E0B1C5-8008-49FB-9E09-8862710AEBCC}" type="sibTrans" cxnId="{CD411236-8D1C-44C7-974F-6430398287D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5D99AFB-896A-4E46-93EC-FEC3FF3DA7AC}">
      <dgm:prSet/>
      <dgm:spPr/>
      <dgm:t>
        <a:bodyPr/>
        <a:lstStyle/>
        <a:p>
          <a:r>
            <a:rPr lang="en-CA" b="1">
              <a:solidFill>
                <a:schemeClr val="tx1"/>
              </a:solidFill>
            </a:rPr>
            <a:t>Pick the k closest data points (points with the k smallest distances)</a:t>
          </a:r>
          <a:endParaRPr lang="en-CA" b="1" dirty="0">
            <a:solidFill>
              <a:schemeClr val="tx1"/>
            </a:solidFill>
          </a:endParaRPr>
        </a:p>
      </dgm:t>
    </dgm:pt>
    <dgm:pt modelId="{405DED35-8859-482A-A87B-A190E2CF0245}" type="parTrans" cxnId="{15F74F3B-B2EA-48A5-8D59-7DF7DEB1B19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144E2E9-1CEF-4F68-A1B0-A8404425052B}" type="sibTrans" cxnId="{15F74F3B-B2EA-48A5-8D59-7DF7DEB1B19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4D7592-BD47-4874-9C4B-51D1103DB4A4}">
      <dgm:prSet/>
      <dgm:spPr/>
      <dgm:t>
        <a:bodyPr/>
        <a:lstStyle/>
        <a:p>
          <a:r>
            <a:rPr lang="en-CA" b="1">
              <a:solidFill>
                <a:schemeClr val="tx1"/>
              </a:solidFill>
            </a:rPr>
            <a:t>Run a majority cote among selected data points, the dominating classification is the winner. Point is classified based on the dominant class</a:t>
          </a:r>
          <a:endParaRPr lang="en-CA" b="1" dirty="0">
            <a:solidFill>
              <a:schemeClr val="tx1"/>
            </a:solidFill>
          </a:endParaRPr>
        </a:p>
      </dgm:t>
    </dgm:pt>
    <dgm:pt modelId="{21C99263-E34B-4EEC-86B5-52148CCC094B}" type="parTrans" cxnId="{CEE2367A-44BF-4A9A-9F96-53F81CF43CF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D5F4F25-B565-4222-96A1-98AD092AFBDF}" type="sibTrans" cxnId="{CEE2367A-44BF-4A9A-9F96-53F81CF43CF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C5F4605-A186-4EE4-9685-975AE8C6C9BA}">
      <dgm:prSet/>
      <dgm:spPr/>
      <dgm:t>
        <a:bodyPr/>
        <a:lstStyle/>
        <a:p>
          <a:r>
            <a:rPr lang="en-CA" b="1">
              <a:solidFill>
                <a:schemeClr val="tx1"/>
              </a:solidFill>
            </a:rPr>
            <a:t>Repeat</a:t>
          </a:r>
          <a:endParaRPr lang="en-CA" b="1" dirty="0">
            <a:solidFill>
              <a:schemeClr val="tx1"/>
            </a:solidFill>
          </a:endParaRPr>
        </a:p>
      </dgm:t>
    </dgm:pt>
    <dgm:pt modelId="{EAB0EA97-BDD7-492F-94AB-A2AB8EB22B34}" type="parTrans" cxnId="{C86577BF-98E6-46D1-BFDA-CD1E8C018CB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84C77DF-F5F8-4B6B-949D-4228425CFF65}" type="sibTrans" cxnId="{C86577BF-98E6-46D1-BFDA-CD1E8C018CB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133F2E1-74FF-4BD0-91A3-24383CF42F68}" type="pres">
      <dgm:prSet presAssocID="{406F45A1-E843-48C2-83A7-99E8AA8334C2}" presName="Name0" presStyleCnt="0">
        <dgm:presLayoutVars>
          <dgm:dir/>
          <dgm:resizeHandles val="exact"/>
        </dgm:presLayoutVars>
      </dgm:prSet>
      <dgm:spPr/>
    </dgm:pt>
    <dgm:pt modelId="{8E3BF208-E3B2-498E-9A56-81891B4D38A2}" type="pres">
      <dgm:prSet presAssocID="{6748B1E0-974D-4756-9C36-0FD8F0A59D75}" presName="node" presStyleLbl="node1" presStyleIdx="0" presStyleCnt="5">
        <dgm:presLayoutVars>
          <dgm:bulletEnabled val="1"/>
        </dgm:presLayoutVars>
      </dgm:prSet>
      <dgm:spPr/>
    </dgm:pt>
    <dgm:pt modelId="{DEE04D51-33EA-4E99-8474-A723AE0CD54E}" type="pres">
      <dgm:prSet presAssocID="{37776064-2368-4E0A-B81A-09C718E4DE41}" presName="sibTrans" presStyleLbl="sibTrans2D1" presStyleIdx="0" presStyleCnt="4"/>
      <dgm:spPr/>
    </dgm:pt>
    <dgm:pt modelId="{72E220F3-FCB9-403D-9AEC-5824F08DF5AC}" type="pres">
      <dgm:prSet presAssocID="{37776064-2368-4E0A-B81A-09C718E4DE41}" presName="connectorText" presStyleLbl="sibTrans2D1" presStyleIdx="0" presStyleCnt="4"/>
      <dgm:spPr/>
    </dgm:pt>
    <dgm:pt modelId="{42AF4DD2-406E-4C50-821D-9B48E7A7E785}" type="pres">
      <dgm:prSet presAssocID="{ED0B5E70-92A5-4AC6-B0EF-41142577987C}" presName="node" presStyleLbl="node1" presStyleIdx="1" presStyleCnt="5">
        <dgm:presLayoutVars>
          <dgm:bulletEnabled val="1"/>
        </dgm:presLayoutVars>
      </dgm:prSet>
      <dgm:spPr/>
    </dgm:pt>
    <dgm:pt modelId="{953AE8CC-527A-4E1A-A146-14EB8DFD6951}" type="pres">
      <dgm:prSet presAssocID="{39E0B1C5-8008-49FB-9E09-8862710AEBCC}" presName="sibTrans" presStyleLbl="sibTrans2D1" presStyleIdx="1" presStyleCnt="4"/>
      <dgm:spPr/>
    </dgm:pt>
    <dgm:pt modelId="{4A579A9F-D933-4798-8814-C599E4744688}" type="pres">
      <dgm:prSet presAssocID="{39E0B1C5-8008-49FB-9E09-8862710AEBCC}" presName="connectorText" presStyleLbl="sibTrans2D1" presStyleIdx="1" presStyleCnt="4"/>
      <dgm:spPr/>
    </dgm:pt>
    <dgm:pt modelId="{65A6D6E6-5A76-4E1A-90CD-5A31A64B41F0}" type="pres">
      <dgm:prSet presAssocID="{D5D99AFB-896A-4E46-93EC-FEC3FF3DA7AC}" presName="node" presStyleLbl="node1" presStyleIdx="2" presStyleCnt="5">
        <dgm:presLayoutVars>
          <dgm:bulletEnabled val="1"/>
        </dgm:presLayoutVars>
      </dgm:prSet>
      <dgm:spPr/>
    </dgm:pt>
    <dgm:pt modelId="{FA94B947-29B5-48DD-A6FF-B2F5EECF5417}" type="pres">
      <dgm:prSet presAssocID="{D144E2E9-1CEF-4F68-A1B0-A8404425052B}" presName="sibTrans" presStyleLbl="sibTrans2D1" presStyleIdx="2" presStyleCnt="4"/>
      <dgm:spPr/>
    </dgm:pt>
    <dgm:pt modelId="{3F2BDAC8-AE1C-4D95-BE69-A4D60A4144F3}" type="pres">
      <dgm:prSet presAssocID="{D144E2E9-1CEF-4F68-A1B0-A8404425052B}" presName="connectorText" presStyleLbl="sibTrans2D1" presStyleIdx="2" presStyleCnt="4"/>
      <dgm:spPr/>
    </dgm:pt>
    <dgm:pt modelId="{6BAF7B58-01D8-40FF-A313-BB61189C937D}" type="pres">
      <dgm:prSet presAssocID="{084D7592-BD47-4874-9C4B-51D1103DB4A4}" presName="node" presStyleLbl="node1" presStyleIdx="3" presStyleCnt="5">
        <dgm:presLayoutVars>
          <dgm:bulletEnabled val="1"/>
        </dgm:presLayoutVars>
      </dgm:prSet>
      <dgm:spPr/>
    </dgm:pt>
    <dgm:pt modelId="{C5B06F1A-736A-444C-8D4D-22EAD3684296}" type="pres">
      <dgm:prSet presAssocID="{7D5F4F25-B565-4222-96A1-98AD092AFBDF}" presName="sibTrans" presStyleLbl="sibTrans2D1" presStyleIdx="3" presStyleCnt="4"/>
      <dgm:spPr/>
    </dgm:pt>
    <dgm:pt modelId="{2F3730C1-4ED6-42FD-BBB8-6AAC973571FF}" type="pres">
      <dgm:prSet presAssocID="{7D5F4F25-B565-4222-96A1-98AD092AFBDF}" presName="connectorText" presStyleLbl="sibTrans2D1" presStyleIdx="3" presStyleCnt="4"/>
      <dgm:spPr/>
    </dgm:pt>
    <dgm:pt modelId="{ABB7F0D2-38A4-4C18-B331-6EB8D32E24E1}" type="pres">
      <dgm:prSet presAssocID="{FC5F4605-A186-4EE4-9685-975AE8C6C9BA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AC602-3543-4B4D-8BA3-00885668311C}" type="presOf" srcId="{37776064-2368-4E0A-B81A-09C718E4DE41}" destId="{72E220F3-FCB9-403D-9AEC-5824F08DF5AC}" srcOrd="1" destOrd="0" presId="urn:microsoft.com/office/officeart/2005/8/layout/process1"/>
    <dgm:cxn modelId="{D5DC500B-6479-4A84-907C-66FDFF9D50A9}" type="presOf" srcId="{FC5F4605-A186-4EE4-9685-975AE8C6C9BA}" destId="{ABB7F0D2-38A4-4C18-B331-6EB8D32E24E1}" srcOrd="0" destOrd="0" presId="urn:microsoft.com/office/officeart/2005/8/layout/process1"/>
    <dgm:cxn modelId="{3A32BA32-4753-47DE-ACF4-B1443B53ABC4}" type="presOf" srcId="{D144E2E9-1CEF-4F68-A1B0-A8404425052B}" destId="{3F2BDAC8-AE1C-4D95-BE69-A4D60A4144F3}" srcOrd="1" destOrd="0" presId="urn:microsoft.com/office/officeart/2005/8/layout/process1"/>
    <dgm:cxn modelId="{CD411236-8D1C-44C7-974F-6430398287D3}" srcId="{406F45A1-E843-48C2-83A7-99E8AA8334C2}" destId="{ED0B5E70-92A5-4AC6-B0EF-41142577987C}" srcOrd="1" destOrd="0" parTransId="{903A04CC-734E-4FAE-A400-AC624AA152D7}" sibTransId="{39E0B1C5-8008-49FB-9E09-8862710AEBCC}"/>
    <dgm:cxn modelId="{15F74F3B-B2EA-48A5-8D59-7DF7DEB1B194}" srcId="{406F45A1-E843-48C2-83A7-99E8AA8334C2}" destId="{D5D99AFB-896A-4E46-93EC-FEC3FF3DA7AC}" srcOrd="2" destOrd="0" parTransId="{405DED35-8859-482A-A87B-A190E2CF0245}" sibTransId="{D144E2E9-1CEF-4F68-A1B0-A8404425052B}"/>
    <dgm:cxn modelId="{2B307F6C-04FA-4994-862C-0F969F2D8238}" type="presOf" srcId="{7D5F4F25-B565-4222-96A1-98AD092AFBDF}" destId="{2F3730C1-4ED6-42FD-BBB8-6AAC973571FF}" srcOrd="1" destOrd="0" presId="urn:microsoft.com/office/officeart/2005/8/layout/process1"/>
    <dgm:cxn modelId="{CEE2367A-44BF-4A9A-9F96-53F81CF43CFC}" srcId="{406F45A1-E843-48C2-83A7-99E8AA8334C2}" destId="{084D7592-BD47-4874-9C4B-51D1103DB4A4}" srcOrd="3" destOrd="0" parTransId="{21C99263-E34B-4EEC-86B5-52148CCC094B}" sibTransId="{7D5F4F25-B565-4222-96A1-98AD092AFBDF}"/>
    <dgm:cxn modelId="{268E9F85-D552-441D-8AA4-7495CFC2479C}" type="presOf" srcId="{39E0B1C5-8008-49FB-9E09-8862710AEBCC}" destId="{953AE8CC-527A-4E1A-A146-14EB8DFD6951}" srcOrd="0" destOrd="0" presId="urn:microsoft.com/office/officeart/2005/8/layout/process1"/>
    <dgm:cxn modelId="{9531168E-2215-4D54-B3AF-DCF6E261A5A7}" type="presOf" srcId="{39E0B1C5-8008-49FB-9E09-8862710AEBCC}" destId="{4A579A9F-D933-4798-8814-C599E4744688}" srcOrd="1" destOrd="0" presId="urn:microsoft.com/office/officeart/2005/8/layout/process1"/>
    <dgm:cxn modelId="{968E688E-05F1-430A-8F3E-1BD26A954B97}" type="presOf" srcId="{D5D99AFB-896A-4E46-93EC-FEC3FF3DA7AC}" destId="{65A6D6E6-5A76-4E1A-90CD-5A31A64B41F0}" srcOrd="0" destOrd="0" presId="urn:microsoft.com/office/officeart/2005/8/layout/process1"/>
    <dgm:cxn modelId="{482B868E-BD2C-464D-9688-A363263DB8A3}" type="presOf" srcId="{ED0B5E70-92A5-4AC6-B0EF-41142577987C}" destId="{42AF4DD2-406E-4C50-821D-9B48E7A7E785}" srcOrd="0" destOrd="0" presId="urn:microsoft.com/office/officeart/2005/8/layout/process1"/>
    <dgm:cxn modelId="{17586CB5-FBF1-43F6-94C9-FA014955DF99}" srcId="{406F45A1-E843-48C2-83A7-99E8AA8334C2}" destId="{6748B1E0-974D-4756-9C36-0FD8F0A59D75}" srcOrd="0" destOrd="0" parTransId="{A6BB198B-DCEE-428B-BE6C-7D6D827ADD3D}" sibTransId="{37776064-2368-4E0A-B81A-09C718E4DE41}"/>
    <dgm:cxn modelId="{C86577BF-98E6-46D1-BFDA-CD1E8C018CB1}" srcId="{406F45A1-E843-48C2-83A7-99E8AA8334C2}" destId="{FC5F4605-A186-4EE4-9685-975AE8C6C9BA}" srcOrd="4" destOrd="0" parTransId="{EAB0EA97-BDD7-492F-94AB-A2AB8EB22B34}" sibTransId="{184C77DF-F5F8-4B6B-949D-4228425CFF65}"/>
    <dgm:cxn modelId="{EEF2ACD3-2116-410F-8868-F4A61B1E182B}" type="presOf" srcId="{084D7592-BD47-4874-9C4B-51D1103DB4A4}" destId="{6BAF7B58-01D8-40FF-A313-BB61189C937D}" srcOrd="0" destOrd="0" presId="urn:microsoft.com/office/officeart/2005/8/layout/process1"/>
    <dgm:cxn modelId="{E9759CD4-4152-4D44-8778-A2EEA243D2DA}" type="presOf" srcId="{6748B1E0-974D-4756-9C36-0FD8F0A59D75}" destId="{8E3BF208-E3B2-498E-9A56-81891B4D38A2}" srcOrd="0" destOrd="0" presId="urn:microsoft.com/office/officeart/2005/8/layout/process1"/>
    <dgm:cxn modelId="{EA1771E0-BA91-4D54-93D8-24E7868CCC91}" type="presOf" srcId="{406F45A1-E843-48C2-83A7-99E8AA8334C2}" destId="{5133F2E1-74FF-4BD0-91A3-24383CF42F68}" srcOrd="0" destOrd="0" presId="urn:microsoft.com/office/officeart/2005/8/layout/process1"/>
    <dgm:cxn modelId="{692545F6-DBF1-48CE-B3DE-58FAE577CE4B}" type="presOf" srcId="{37776064-2368-4E0A-B81A-09C718E4DE41}" destId="{DEE04D51-33EA-4E99-8474-A723AE0CD54E}" srcOrd="0" destOrd="0" presId="urn:microsoft.com/office/officeart/2005/8/layout/process1"/>
    <dgm:cxn modelId="{CC7249F8-31FB-4560-93B2-7E8C1083976A}" type="presOf" srcId="{7D5F4F25-B565-4222-96A1-98AD092AFBDF}" destId="{C5B06F1A-736A-444C-8D4D-22EAD3684296}" srcOrd="0" destOrd="0" presId="urn:microsoft.com/office/officeart/2005/8/layout/process1"/>
    <dgm:cxn modelId="{1AA236FD-1184-40AB-BA3F-CC49BC6B9880}" type="presOf" srcId="{D144E2E9-1CEF-4F68-A1B0-A8404425052B}" destId="{FA94B947-29B5-48DD-A6FF-B2F5EECF5417}" srcOrd="0" destOrd="0" presId="urn:microsoft.com/office/officeart/2005/8/layout/process1"/>
    <dgm:cxn modelId="{CB724A9A-9C22-43D8-9621-4D129469351D}" type="presParOf" srcId="{5133F2E1-74FF-4BD0-91A3-24383CF42F68}" destId="{8E3BF208-E3B2-498E-9A56-81891B4D38A2}" srcOrd="0" destOrd="0" presId="urn:microsoft.com/office/officeart/2005/8/layout/process1"/>
    <dgm:cxn modelId="{11582D94-C9B7-42CB-B6C1-9D6BD77538F7}" type="presParOf" srcId="{5133F2E1-74FF-4BD0-91A3-24383CF42F68}" destId="{DEE04D51-33EA-4E99-8474-A723AE0CD54E}" srcOrd="1" destOrd="0" presId="urn:microsoft.com/office/officeart/2005/8/layout/process1"/>
    <dgm:cxn modelId="{7896DBE4-C3EA-451F-A1F6-BA9F98F30480}" type="presParOf" srcId="{DEE04D51-33EA-4E99-8474-A723AE0CD54E}" destId="{72E220F3-FCB9-403D-9AEC-5824F08DF5AC}" srcOrd="0" destOrd="0" presId="urn:microsoft.com/office/officeart/2005/8/layout/process1"/>
    <dgm:cxn modelId="{9E675548-BEA0-4E74-9B1D-37EB6FAEF3A2}" type="presParOf" srcId="{5133F2E1-74FF-4BD0-91A3-24383CF42F68}" destId="{42AF4DD2-406E-4C50-821D-9B48E7A7E785}" srcOrd="2" destOrd="0" presId="urn:microsoft.com/office/officeart/2005/8/layout/process1"/>
    <dgm:cxn modelId="{52CF5139-470C-44C9-B944-667A7EC52A2E}" type="presParOf" srcId="{5133F2E1-74FF-4BD0-91A3-24383CF42F68}" destId="{953AE8CC-527A-4E1A-A146-14EB8DFD6951}" srcOrd="3" destOrd="0" presId="urn:microsoft.com/office/officeart/2005/8/layout/process1"/>
    <dgm:cxn modelId="{A55473E5-EE85-4F7C-BBEB-D8F56277DF6B}" type="presParOf" srcId="{953AE8CC-527A-4E1A-A146-14EB8DFD6951}" destId="{4A579A9F-D933-4798-8814-C599E4744688}" srcOrd="0" destOrd="0" presId="urn:microsoft.com/office/officeart/2005/8/layout/process1"/>
    <dgm:cxn modelId="{43B1B7A5-75E0-4BCF-A6CC-6ACB0D67871D}" type="presParOf" srcId="{5133F2E1-74FF-4BD0-91A3-24383CF42F68}" destId="{65A6D6E6-5A76-4E1A-90CD-5A31A64B41F0}" srcOrd="4" destOrd="0" presId="urn:microsoft.com/office/officeart/2005/8/layout/process1"/>
    <dgm:cxn modelId="{FD727E1C-CE83-4237-9A7D-5EB019E83017}" type="presParOf" srcId="{5133F2E1-74FF-4BD0-91A3-24383CF42F68}" destId="{FA94B947-29B5-48DD-A6FF-B2F5EECF5417}" srcOrd="5" destOrd="0" presId="urn:microsoft.com/office/officeart/2005/8/layout/process1"/>
    <dgm:cxn modelId="{D8F32507-4B47-4FDC-BD8E-F4FF6C43FB36}" type="presParOf" srcId="{FA94B947-29B5-48DD-A6FF-B2F5EECF5417}" destId="{3F2BDAC8-AE1C-4D95-BE69-A4D60A4144F3}" srcOrd="0" destOrd="0" presId="urn:microsoft.com/office/officeart/2005/8/layout/process1"/>
    <dgm:cxn modelId="{7F247D3E-7B3B-4DBA-A513-911553E0544F}" type="presParOf" srcId="{5133F2E1-74FF-4BD0-91A3-24383CF42F68}" destId="{6BAF7B58-01D8-40FF-A313-BB61189C937D}" srcOrd="6" destOrd="0" presId="urn:microsoft.com/office/officeart/2005/8/layout/process1"/>
    <dgm:cxn modelId="{30ACE0AB-FD40-4113-B2F7-9C117D6D3172}" type="presParOf" srcId="{5133F2E1-74FF-4BD0-91A3-24383CF42F68}" destId="{C5B06F1A-736A-444C-8D4D-22EAD3684296}" srcOrd="7" destOrd="0" presId="urn:microsoft.com/office/officeart/2005/8/layout/process1"/>
    <dgm:cxn modelId="{1F030DD8-D955-4BA4-B71B-7CC8C56C45C6}" type="presParOf" srcId="{C5B06F1A-736A-444C-8D4D-22EAD3684296}" destId="{2F3730C1-4ED6-42FD-BBB8-6AAC973571FF}" srcOrd="0" destOrd="0" presId="urn:microsoft.com/office/officeart/2005/8/layout/process1"/>
    <dgm:cxn modelId="{40933B55-0370-4308-AAC6-DCB1AE446716}" type="presParOf" srcId="{5133F2E1-74FF-4BD0-91A3-24383CF42F68}" destId="{ABB7F0D2-38A4-4C18-B331-6EB8D32E24E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BF208-E3B2-498E-9A56-81891B4D38A2}">
      <dsp:nvSpPr>
        <dsp:cNvPr id="0" name=""/>
        <dsp:cNvSpPr/>
      </dsp:nvSpPr>
      <dsp:spPr>
        <a:xfrm>
          <a:off x="5343" y="2065501"/>
          <a:ext cx="1656434" cy="2455535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solidFill>
                <a:schemeClr val="tx1"/>
              </a:solidFill>
            </a:rPr>
            <a:t>Select a value for k (e.g.: 1, 2, 3, …..)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3858" y="2114016"/>
        <a:ext cx="1559404" cy="2358505"/>
      </dsp:txXfrm>
    </dsp:sp>
    <dsp:sp modelId="{DEE04D51-33EA-4E99-8474-A723AE0CD54E}">
      <dsp:nvSpPr>
        <dsp:cNvPr id="0" name=""/>
        <dsp:cNvSpPr/>
      </dsp:nvSpPr>
      <dsp:spPr>
        <a:xfrm>
          <a:off x="1827421" y="3087871"/>
          <a:ext cx="351164" cy="410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>
            <a:solidFill>
              <a:schemeClr val="tx1"/>
            </a:solidFill>
          </a:endParaRPr>
        </a:p>
      </dsp:txBody>
      <dsp:txXfrm>
        <a:off x="1827421" y="3170030"/>
        <a:ext cx="245815" cy="246477"/>
      </dsp:txXfrm>
    </dsp:sp>
    <dsp:sp modelId="{42AF4DD2-406E-4C50-821D-9B48E7A7E785}">
      <dsp:nvSpPr>
        <dsp:cNvPr id="0" name=""/>
        <dsp:cNvSpPr/>
      </dsp:nvSpPr>
      <dsp:spPr>
        <a:xfrm>
          <a:off x="2324351" y="2065501"/>
          <a:ext cx="1656434" cy="2455535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237682"/>
            <a:satOff val="0"/>
            <a:lumOff val="19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solidFill>
                <a:schemeClr val="tx1"/>
              </a:solidFill>
            </a:rPr>
            <a:t>Calculate the Euclidian distance between the point to be classified and every other point in the training data set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2372866" y="2114016"/>
        <a:ext cx="1559404" cy="2358505"/>
      </dsp:txXfrm>
    </dsp:sp>
    <dsp:sp modelId="{953AE8CC-527A-4E1A-A146-14EB8DFD6951}">
      <dsp:nvSpPr>
        <dsp:cNvPr id="0" name=""/>
        <dsp:cNvSpPr/>
      </dsp:nvSpPr>
      <dsp:spPr>
        <a:xfrm>
          <a:off x="4146430" y="3087871"/>
          <a:ext cx="351164" cy="410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317084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>
            <a:solidFill>
              <a:schemeClr val="tx1"/>
            </a:solidFill>
          </a:endParaRPr>
        </a:p>
      </dsp:txBody>
      <dsp:txXfrm>
        <a:off x="4146430" y="3170030"/>
        <a:ext cx="245815" cy="246477"/>
      </dsp:txXfrm>
    </dsp:sp>
    <dsp:sp modelId="{65A6D6E6-5A76-4E1A-90CD-5A31A64B41F0}">
      <dsp:nvSpPr>
        <dsp:cNvPr id="0" name=""/>
        <dsp:cNvSpPr/>
      </dsp:nvSpPr>
      <dsp:spPr>
        <a:xfrm>
          <a:off x="4643360" y="2065501"/>
          <a:ext cx="1656434" cy="2455535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475363"/>
            <a:satOff val="0"/>
            <a:lumOff val="38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solidFill>
                <a:schemeClr val="tx1"/>
              </a:solidFill>
            </a:rPr>
            <a:t>Pick the k closest data points (points with the k smallest distances)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4691875" y="2114016"/>
        <a:ext cx="1559404" cy="2358505"/>
      </dsp:txXfrm>
    </dsp:sp>
    <dsp:sp modelId="{FA94B947-29B5-48DD-A6FF-B2F5EECF5417}">
      <dsp:nvSpPr>
        <dsp:cNvPr id="0" name=""/>
        <dsp:cNvSpPr/>
      </dsp:nvSpPr>
      <dsp:spPr>
        <a:xfrm>
          <a:off x="6465438" y="3087871"/>
          <a:ext cx="351164" cy="410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634168"/>
            <a:satOff val="0"/>
            <a:lumOff val="390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>
            <a:solidFill>
              <a:schemeClr val="tx1"/>
            </a:solidFill>
          </a:endParaRPr>
        </a:p>
      </dsp:txBody>
      <dsp:txXfrm>
        <a:off x="6465438" y="3170030"/>
        <a:ext cx="245815" cy="246477"/>
      </dsp:txXfrm>
    </dsp:sp>
    <dsp:sp modelId="{6BAF7B58-01D8-40FF-A313-BB61189C937D}">
      <dsp:nvSpPr>
        <dsp:cNvPr id="0" name=""/>
        <dsp:cNvSpPr/>
      </dsp:nvSpPr>
      <dsp:spPr>
        <a:xfrm>
          <a:off x="6962369" y="2065501"/>
          <a:ext cx="1656434" cy="2455535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475363"/>
            <a:satOff val="0"/>
            <a:lumOff val="38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solidFill>
                <a:schemeClr val="tx1"/>
              </a:solidFill>
            </a:rPr>
            <a:t>Run a majority cote among selected data points, the dominating classification is the winner. Point is classified based on the dominant class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7010884" y="2114016"/>
        <a:ext cx="1559404" cy="2358505"/>
      </dsp:txXfrm>
    </dsp:sp>
    <dsp:sp modelId="{C5B06F1A-736A-444C-8D4D-22EAD3684296}">
      <dsp:nvSpPr>
        <dsp:cNvPr id="0" name=""/>
        <dsp:cNvSpPr/>
      </dsp:nvSpPr>
      <dsp:spPr>
        <a:xfrm>
          <a:off x="8784447" y="3087871"/>
          <a:ext cx="351164" cy="410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317084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>
            <a:solidFill>
              <a:schemeClr val="tx1"/>
            </a:solidFill>
          </a:endParaRPr>
        </a:p>
      </dsp:txBody>
      <dsp:txXfrm>
        <a:off x="8784447" y="3170030"/>
        <a:ext cx="245815" cy="246477"/>
      </dsp:txXfrm>
    </dsp:sp>
    <dsp:sp modelId="{ABB7F0D2-38A4-4C18-B331-6EB8D32E24E1}">
      <dsp:nvSpPr>
        <dsp:cNvPr id="0" name=""/>
        <dsp:cNvSpPr/>
      </dsp:nvSpPr>
      <dsp:spPr>
        <a:xfrm>
          <a:off x="9281377" y="2065501"/>
          <a:ext cx="1656434" cy="2455535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237682"/>
            <a:satOff val="0"/>
            <a:lumOff val="19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solidFill>
                <a:schemeClr val="tx1"/>
              </a:solidFill>
            </a:rPr>
            <a:t>Repeat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9329892" y="2114016"/>
        <a:ext cx="1559404" cy="2358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aws.amazon.com/sagemaker/latest/dg/kNN_hyperparameters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0.png"/><Relationship Id="rId7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0.png"/><Relationship Id="rId9" Type="http://schemas.openxmlformats.org/officeDocument/2006/relationships/image" Target="../media/image16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4659270" cy="1561314"/>
            <a:chOff x="544022" y="1501647"/>
            <a:chExt cx="4659270" cy="156131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393467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PROJECT OVERVIEW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97794" y="3062961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46994" y="3976857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46994" y="3973861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70794" y="4277450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61644" y="4277450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717142" y="4277450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0B3BB3-1917-8E4F-8679-5EE3C5FB9970}"/>
              </a:ext>
            </a:extLst>
          </p:cNvPr>
          <p:cNvSpPr txBox="1">
            <a:spLocks/>
          </p:cNvSpPr>
          <p:nvPr/>
        </p:nvSpPr>
        <p:spPr>
          <a:xfrm>
            <a:off x="397727" y="904141"/>
            <a:ext cx="91239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/>
              </a:rPr>
              <a:t>KNN in </a:t>
            </a:r>
            <a:r>
              <a:rPr lang="en-CA" sz="1800" dirty="0" err="1">
                <a:latin typeface="Montserrat"/>
              </a:rPr>
              <a:t>SageMaker</a:t>
            </a:r>
            <a:r>
              <a:rPr lang="en-CA" sz="1800" dirty="0">
                <a:latin typeface="Montserrat"/>
              </a:rPr>
              <a:t> could be used to perform simple classification or regression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CA" sz="1800" b="1" dirty="0">
                <a:latin typeface="Montserrat"/>
              </a:rPr>
              <a:t>Classification: </a:t>
            </a:r>
            <a:r>
              <a:rPr lang="en-CA" sz="1800" dirty="0">
                <a:latin typeface="Montserrat"/>
              </a:rPr>
              <a:t>algorithm finds the K-closest points to a given sample point and return the most frequent label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CA" sz="1800" b="1" dirty="0">
                <a:latin typeface="Montserrat"/>
              </a:rPr>
              <a:t>Regression: </a:t>
            </a:r>
            <a:r>
              <a:rPr lang="en-CA" sz="1800" dirty="0">
                <a:latin typeface="Montserrat"/>
              </a:rPr>
              <a:t>algorithm finds K-closest points to a given sample point and return the average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/>
              </a:rPr>
              <a:t>KNN is a lazy algorithm, it does not try to generalize the model for the entire training dataset, but it rely on neighbouring data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/>
              </a:rPr>
              <a:t>Training with the KNN algorithm has three steps: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CA" sz="1800" dirty="0">
                <a:latin typeface="Montserrat"/>
              </a:rPr>
              <a:t>Sampling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CA" sz="1800" dirty="0">
                <a:latin typeface="Montserrat"/>
              </a:rPr>
              <a:t>Dimension reduction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CA" sz="1800" dirty="0">
                <a:latin typeface="Montserrat"/>
              </a:rPr>
              <a:t>Index building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/>
              </a:rPr>
              <a:t>Sampling is used to minimize the size of dataset to optimize memory.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/>
              </a:rPr>
              <a:t>Dimensionality reduction is performed to: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CA" sz="1800" dirty="0">
                <a:latin typeface="Montserrat"/>
              </a:rPr>
              <a:t>Decrease the feature dimension of the data to reduce the footprint of the k-NN model in memory and inference latency and avoids the “curse of dimensionality”</a:t>
            </a:r>
            <a:endParaRPr lang="en-US" sz="1800" dirty="0">
              <a:latin typeface="Montserra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BABCE5-FD81-B143-AE07-370194C992D2}"/>
              </a:ext>
            </a:extLst>
          </p:cNvPr>
          <p:cNvSpPr txBox="1">
            <a:spLocks/>
          </p:cNvSpPr>
          <p:nvPr/>
        </p:nvSpPr>
        <p:spPr>
          <a:xfrm>
            <a:off x="397727" y="262038"/>
            <a:ext cx="912396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K NEAREST NEIGHBORS (KNN) IN SAGEMAKER</a:t>
            </a:r>
          </a:p>
        </p:txBody>
      </p:sp>
    </p:spTree>
    <p:extLst>
      <p:ext uri="{BB962C8B-B14F-4D97-AF65-F5344CB8AC3E}">
        <p14:creationId xmlns:p14="http://schemas.microsoft.com/office/powerpoint/2010/main" val="354480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4E55B4-CF38-4D4D-B118-0B505B1EF657}"/>
              </a:ext>
            </a:extLst>
          </p:cNvPr>
          <p:cNvSpPr txBox="1">
            <a:spLocks/>
          </p:cNvSpPr>
          <p:nvPr/>
        </p:nvSpPr>
        <p:spPr>
          <a:xfrm>
            <a:off x="664126" y="1090447"/>
            <a:ext cx="717358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Full set of hyperparameters: </a:t>
            </a:r>
            <a:r>
              <a:rPr lang="en-US" sz="1800" dirty="0"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https://docs.aws.amazon.com/sagemaker/latest/dg/kNN_hyperparameters.html</a:t>
            </a:r>
            <a:endParaRPr lang="en-CA" sz="1800" dirty="0">
              <a:latin typeface="Montserra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/>
              </a:rPr>
              <a:t>K: The number of nearest neighbors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/>
              </a:rPr>
              <a:t>Sample_size</a:t>
            </a:r>
            <a:r>
              <a:rPr lang="en-US" sz="1800" dirty="0">
                <a:latin typeface="Montserrat"/>
              </a:rPr>
              <a:t>: </a:t>
            </a:r>
            <a:r>
              <a:rPr lang="en-CA" sz="1800" dirty="0">
                <a:latin typeface="Montserrat"/>
              </a:rPr>
              <a:t>The number of data points to be sampled from the training data set.</a:t>
            </a:r>
            <a:endParaRPr lang="en-US" sz="1800" dirty="0">
              <a:latin typeface="Montserra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 err="1">
                <a:latin typeface="Montserrat"/>
              </a:rPr>
              <a:t>feature_dim</a:t>
            </a:r>
            <a:r>
              <a:rPr lang="en-CA" sz="1800" dirty="0">
                <a:latin typeface="Montserrat"/>
              </a:rPr>
              <a:t>: The number of features in the input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 err="1">
                <a:latin typeface="Montserrat"/>
              </a:rPr>
              <a:t>predictor_type</a:t>
            </a:r>
            <a:r>
              <a:rPr lang="en-CA" sz="1800" dirty="0">
                <a:latin typeface="Montserrat"/>
              </a:rPr>
              <a:t>: classification or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 err="1">
                <a:latin typeface="Montserrat"/>
              </a:rPr>
              <a:t>dimension_reduction_target</a:t>
            </a:r>
            <a:r>
              <a:rPr lang="en-CA" sz="1800" dirty="0">
                <a:latin typeface="Montserrat"/>
              </a:rPr>
              <a:t>: The target dimension to reduce to.</a:t>
            </a:r>
            <a:endParaRPr lang="en-US" sz="1800" dirty="0">
              <a:latin typeface="Montserra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1D8131-B9C4-C242-9300-A6FD4BA53DDA}"/>
              </a:ext>
            </a:extLst>
          </p:cNvPr>
          <p:cNvSpPr txBox="1">
            <a:spLocks/>
          </p:cNvSpPr>
          <p:nvPr/>
        </p:nvSpPr>
        <p:spPr>
          <a:xfrm>
            <a:off x="664127" y="231937"/>
            <a:ext cx="1129774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K NEAREST NEIGHBORS (KNN): HYPERPARAMETERS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E1880-8A3E-4DE7-A561-43A92DEEA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320" y="755157"/>
            <a:ext cx="2919553" cy="40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6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F68220-7734-3B48-9628-7FD8BB0558B3}"/>
              </a:ext>
            </a:extLst>
          </p:cNvPr>
          <p:cNvSpPr txBox="1">
            <a:spLocks/>
          </p:cNvSpPr>
          <p:nvPr/>
        </p:nvSpPr>
        <p:spPr>
          <a:xfrm>
            <a:off x="521516" y="1112514"/>
            <a:ext cx="80439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/>
              </a:rPr>
              <a:t>KNN supports two channels: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CA" sz="1800" dirty="0">
                <a:latin typeface="Montserrat"/>
              </a:rPr>
              <a:t>Train channel contains training data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CA" sz="1800" dirty="0">
                <a:latin typeface="Montserrat"/>
              </a:rPr>
              <a:t>Test channel to provide test scores such as accuracy for classifier or MSE for regressor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 err="1">
                <a:latin typeface="Montserrat"/>
              </a:rPr>
              <a:t>SageMaker</a:t>
            </a:r>
            <a:r>
              <a:rPr lang="en-CA" sz="1800" dirty="0">
                <a:latin typeface="Montserrat"/>
              </a:rPr>
              <a:t> KNN algorithm supports </a:t>
            </a:r>
            <a:r>
              <a:rPr lang="en-CA" sz="1800" dirty="0" err="1">
                <a:latin typeface="Montserrat"/>
              </a:rPr>
              <a:t>recordIO-protobuf</a:t>
            </a:r>
            <a:r>
              <a:rPr lang="en-CA" sz="1800" dirty="0">
                <a:latin typeface="Montserrat"/>
              </a:rPr>
              <a:t> or CSV formats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/>
              </a:rPr>
              <a:t>KNN can be used in both File or pipe mode </a:t>
            </a:r>
            <a:endParaRPr lang="en-US" sz="1800" dirty="0">
              <a:latin typeface="Montserra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4052D1-C45A-8643-96D6-4ED5747A67C8}"/>
              </a:ext>
            </a:extLst>
          </p:cNvPr>
          <p:cNvSpPr txBox="1">
            <a:spLocks/>
          </p:cNvSpPr>
          <p:nvPr/>
        </p:nvSpPr>
        <p:spPr>
          <a:xfrm>
            <a:off x="397727" y="261610"/>
            <a:ext cx="988922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K NEAREST NEIGHBORS (KNN): INPUT/OUTPUT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9A6D-8A03-40E3-84E3-98F86BB0D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02" y="927319"/>
            <a:ext cx="3429000" cy="27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45E287-77FE-3148-8D99-646A53601083}"/>
              </a:ext>
            </a:extLst>
          </p:cNvPr>
          <p:cNvSpPr txBox="1">
            <a:spLocks/>
          </p:cNvSpPr>
          <p:nvPr/>
        </p:nvSpPr>
        <p:spPr>
          <a:xfrm>
            <a:off x="473977" y="1074928"/>
            <a:ext cx="10229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just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1pPr>
            <a:lvl2pPr marL="742950" indent="-285750" algn="just" defTabSz="91440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KNN Training:</a:t>
            </a:r>
          </a:p>
          <a:p>
            <a:pPr lvl="1"/>
            <a:r>
              <a:rPr lang="en-CA" dirty="0"/>
              <a:t>CPU such as Ml.m5.2xlarge</a:t>
            </a:r>
          </a:p>
          <a:p>
            <a:pPr lvl="1"/>
            <a:r>
              <a:rPr lang="en-CA" dirty="0"/>
              <a:t>GPU such as Ml.p2.xlarge</a:t>
            </a:r>
          </a:p>
          <a:p>
            <a:r>
              <a:rPr lang="en-CA" dirty="0"/>
              <a:t>For Inference:</a:t>
            </a:r>
          </a:p>
          <a:p>
            <a:pPr lvl="1"/>
            <a:r>
              <a:rPr lang="en-CA" dirty="0"/>
              <a:t>GPU for higher throughput on large batches</a:t>
            </a:r>
          </a:p>
          <a:p>
            <a:pPr lvl="1"/>
            <a:r>
              <a:rPr lang="en-CA" dirty="0"/>
              <a:t>CPU generally provides lower latency</a:t>
            </a:r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284A4B-0319-4542-963C-800B36F5E73A}"/>
              </a:ext>
            </a:extLst>
          </p:cNvPr>
          <p:cNvSpPr txBox="1">
            <a:spLocks/>
          </p:cNvSpPr>
          <p:nvPr/>
        </p:nvSpPr>
        <p:spPr>
          <a:xfrm>
            <a:off x="473977" y="220782"/>
            <a:ext cx="988922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K NEAREST NEIGHBORS (KNN): INSTANCE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08BC-94CF-4266-B331-C27380BF7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33" y="662502"/>
            <a:ext cx="3603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2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5901166" cy="1561314"/>
            <a:chOff x="544022" y="1501647"/>
            <a:chExt cx="5901166" cy="156131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59011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CODE DEMO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97794" y="3062961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46994" y="3976857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46994" y="3973861"/>
            <a:ext cx="2161520" cy="228589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70794" y="4277450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61644" y="4277450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651079" y="4277450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8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EA9CA3CE-E973-3B42-8CA2-71D9F4FB45C7}"/>
              </a:ext>
            </a:extLst>
          </p:cNvPr>
          <p:cNvSpPr/>
          <p:nvPr/>
        </p:nvSpPr>
        <p:spPr>
          <a:xfrm>
            <a:off x="300081" y="169561"/>
            <a:ext cx="11591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CODE DEMO </a:t>
            </a:r>
          </a:p>
        </p:txBody>
      </p:sp>
      <p:sp>
        <p:nvSpPr>
          <p:cNvPr id="7" name="AutoShape 4" descr="-\infty ">
            <a:extLst>
              <a:ext uri="{FF2B5EF4-FFF2-40B4-BE49-F238E27FC236}">
                <a16:creationId xmlns:a16="http://schemas.microsoft.com/office/drawing/2014/main" id="{B0F258F0-23D7-D348-8FFC-53D54161D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36150" y="-2206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E5A0C-A54D-538C-7BD6-E96D5571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54" y="1163015"/>
            <a:ext cx="10282178" cy="48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5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36542" y="1218551"/>
            <a:ext cx="5074919" cy="2257174"/>
            <a:chOff x="536542" y="1086471"/>
            <a:chExt cx="5074919" cy="225717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36542" y="1086471"/>
              <a:ext cx="507491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FINAL END-OF-DAY CAPSTONE PROJECT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46994" y="3343645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46994" y="3976857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46994" y="3973861"/>
            <a:ext cx="1974908" cy="228592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70794" y="4277450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61644" y="4277450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469502" y="4304806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PROJECT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481628" y="1145904"/>
            <a:ext cx="11281196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0" indent="0">
              <a:buNone/>
            </a:pPr>
            <a:r>
              <a:rPr lang="en-US" dirty="0"/>
              <a:t>Using the same dataset, perform the following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a random forest classifier model in </a:t>
            </a:r>
            <a:r>
              <a:rPr lang="en-US" dirty="0" err="1"/>
              <a:t>SKLearn</a:t>
            </a:r>
            <a:r>
              <a:rPr lang="en-US" dirty="0"/>
              <a:t> and assess its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the confusion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the classification Report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a decision tree classifier model in </a:t>
            </a:r>
            <a:r>
              <a:rPr lang="en-US" dirty="0" err="1"/>
              <a:t>SKLearn</a:t>
            </a:r>
            <a:r>
              <a:rPr lang="en-US" dirty="0"/>
              <a:t> and assess its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the confusion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the classification Report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Feature Importance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an XG-Boost Algorithm in </a:t>
            </a:r>
            <a:r>
              <a:rPr lang="en-US" dirty="0" err="1"/>
              <a:t>SageMaker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Comment on the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the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80506" y="796380"/>
            <a:ext cx="7442604" cy="532453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ontserrat" charset="0"/>
              </a:defRPr>
            </a:lvl1pPr>
            <a:lvl2pPr marL="800100" lvl="1" indent="-342900">
              <a:buFont typeface="Courier New" panose="02070309020205020404" pitchFamily="49" charset="0"/>
              <a:buChar char="o"/>
              <a:defRPr sz="2400" b="1">
                <a:latin typeface="Montserrat" charset="0"/>
              </a:defRPr>
            </a:lvl2pPr>
          </a:lstStyle>
          <a:p>
            <a:r>
              <a:rPr lang="en-CA" dirty="0"/>
              <a:t>Kyphosis is an abnormally excessive convex curvature of the spine. The kyphosis data frame has 81 rows and 4 columns representing data on children who have had corrective spinal surgery. Dataset contains 3 inputs and 1 output</a:t>
            </a:r>
          </a:p>
          <a:p>
            <a:r>
              <a:rPr lang="en-CA" b="1" dirty="0"/>
              <a:t>INPUTS: </a:t>
            </a:r>
          </a:p>
          <a:p>
            <a:pPr lvl="1"/>
            <a:r>
              <a:rPr lang="en-CA" sz="2000" b="0" dirty="0"/>
              <a:t>Age: in months</a:t>
            </a:r>
          </a:p>
          <a:p>
            <a:pPr lvl="1"/>
            <a:r>
              <a:rPr lang="en-CA" sz="2000" b="0" dirty="0"/>
              <a:t>Number: the number of vertebrae involved</a:t>
            </a:r>
          </a:p>
          <a:p>
            <a:pPr lvl="1"/>
            <a:r>
              <a:rPr lang="en-CA" sz="2000" b="0" dirty="0"/>
              <a:t>Start: the number of the first (topmost) vertebra operated on.</a:t>
            </a:r>
          </a:p>
          <a:p>
            <a:endParaRPr lang="en-CA" dirty="0"/>
          </a:p>
          <a:p>
            <a:r>
              <a:rPr lang="en-CA" b="1" dirty="0"/>
              <a:t>OUTPUTS:</a:t>
            </a:r>
          </a:p>
          <a:p>
            <a:pPr lvl="1"/>
            <a:r>
              <a:rPr lang="en-CA" sz="2000" b="0" dirty="0"/>
              <a:t>Kyphosis: a factor with levels “absent” or “present” indicating if a kyphosis (a type of deformation) was present after the operation.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B91755-C3F9-4A5A-95FB-373F3FD018B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54A7"/>
                </a:solidFill>
                <a:latin typeface="Montserrat" charset="0"/>
              </a:defRPr>
            </a:lvl1pPr>
          </a:lstStyle>
          <a:p>
            <a:r>
              <a:rPr lang="en-CA" dirty="0">
                <a:solidFill>
                  <a:srgbClr val="FF9900"/>
                </a:solidFill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527C1-CD07-4CCC-B8DB-CC06EA4F038B}"/>
              </a:ext>
            </a:extLst>
          </p:cNvPr>
          <p:cNvSpPr txBox="1"/>
          <p:nvPr/>
        </p:nvSpPr>
        <p:spPr>
          <a:xfrm>
            <a:off x="2348983" y="5858612"/>
            <a:ext cx="6097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 to dataset: https://www.kaggle.com/abbasit/kyphosis-dataset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Source: John M. Chambers and Trevor J. Hastie eds. (1992) Statistical Models in S, Wadsworth and Brooks/Cole, Pacific Grove, 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 Credit: https://commons.wikimedia.org/wiki/File:Kyphosis.png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9B12D-1ED8-4B29-B39B-44A32FAD5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2" y="176121"/>
            <a:ext cx="3021308" cy="40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59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70794" y="1241966"/>
            <a:ext cx="6463268" cy="2187032"/>
            <a:chOff x="560204" y="875929"/>
            <a:chExt cx="6463268" cy="2187032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60204" y="875929"/>
              <a:ext cx="646326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K NEAREST NEIGHBORS (KNN) ALGORITHM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97794" y="3062961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46994" y="3976857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46994" y="3973861"/>
            <a:ext cx="2245496" cy="231596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70794" y="4277450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61644" y="4277450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740090" y="430780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85164" y="1624675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54A21391-2F53-4A9A-B5C4-7111C5F0E80B}"/>
              </a:ext>
            </a:extLst>
          </p:cNvPr>
          <p:cNvSpPr/>
          <p:nvPr/>
        </p:nvSpPr>
        <p:spPr>
          <a:xfrm>
            <a:off x="339755" y="1459449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3287D76B-881C-463B-A69F-AC5919495B01}"/>
              </a:ext>
            </a:extLst>
          </p:cNvPr>
          <p:cNvSpPr/>
          <p:nvPr/>
        </p:nvSpPr>
        <p:spPr>
          <a:xfrm>
            <a:off x="485164" y="178984"/>
            <a:ext cx="98274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K NEAREST NEIGHBORS (KNN): INTUITION</a:t>
            </a:r>
            <a:endParaRPr lang="ru-RU" sz="2800" b="1" kern="1200" dirty="0">
              <a:solidFill>
                <a:srgbClr val="FF9900"/>
              </a:solidFill>
              <a:latin typeface="Montserrat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896F6-ADDF-4B3B-8681-6964334AFF4D}"/>
              </a:ext>
            </a:extLst>
          </p:cNvPr>
          <p:cNvSpPr txBox="1"/>
          <p:nvPr/>
        </p:nvSpPr>
        <p:spPr>
          <a:xfrm>
            <a:off x="364095" y="573646"/>
            <a:ext cx="9056688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Montserrat" charset="0"/>
              </a:defRPr>
            </a:lvl1pPr>
          </a:lstStyle>
          <a:p>
            <a:r>
              <a:rPr lang="en-CA" dirty="0"/>
              <a:t>K-Nearest Neighbors (KNN) algorithm is a classification algorithm</a:t>
            </a:r>
          </a:p>
          <a:p>
            <a:r>
              <a:rPr lang="en-CA" dirty="0"/>
              <a:t>KNN works by finding the most similar data points in the training data, and attempt to make an educated guess based on their classifications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A56344-511C-469B-851A-C8DB49F2ED6A}"/>
              </a:ext>
            </a:extLst>
          </p:cNvPr>
          <p:cNvCxnSpPr>
            <a:cxnSpLocks/>
          </p:cNvCxnSpPr>
          <p:nvPr/>
        </p:nvCxnSpPr>
        <p:spPr>
          <a:xfrm>
            <a:off x="1816238" y="6175396"/>
            <a:ext cx="42755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17CD02-D7FC-4F9C-9204-61A8302D2B6D}"/>
              </a:ext>
            </a:extLst>
          </p:cNvPr>
          <p:cNvCxnSpPr>
            <a:cxnSpLocks/>
          </p:cNvCxnSpPr>
          <p:nvPr/>
        </p:nvCxnSpPr>
        <p:spPr>
          <a:xfrm flipV="1">
            <a:off x="1794423" y="2526325"/>
            <a:ext cx="21815" cy="3676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0F55F0-F22F-4634-B0E7-F9BECC59C277}"/>
              </a:ext>
            </a:extLst>
          </p:cNvPr>
          <p:cNvSpPr txBox="1"/>
          <p:nvPr/>
        </p:nvSpPr>
        <p:spPr>
          <a:xfrm>
            <a:off x="6129281" y="6212509"/>
            <a:ext cx="206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WEIGHT (KGS)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4D31D-C7F3-4EDC-B2D0-B610691EA187}"/>
              </a:ext>
            </a:extLst>
          </p:cNvPr>
          <p:cNvSpPr txBox="1"/>
          <p:nvPr/>
        </p:nvSpPr>
        <p:spPr>
          <a:xfrm rot="16200000">
            <a:off x="-169318" y="3684486"/>
            <a:ext cx="2501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HEIGHT (CMS)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3F481-78DC-4B19-9A2A-75527E0B6F72}"/>
              </a:ext>
            </a:extLst>
          </p:cNvPr>
          <p:cNvSpPr txBox="1"/>
          <p:nvPr/>
        </p:nvSpPr>
        <p:spPr>
          <a:xfrm>
            <a:off x="2083329" y="6212509"/>
            <a:ext cx="42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55       60        65          70          75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4E403-BCA7-4366-9D4E-EC8966893FD5}"/>
              </a:ext>
            </a:extLst>
          </p:cNvPr>
          <p:cNvSpPr txBox="1"/>
          <p:nvPr/>
        </p:nvSpPr>
        <p:spPr>
          <a:xfrm rot="16200000">
            <a:off x="-387558" y="3630987"/>
            <a:ext cx="391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150       160        170        180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C1333-F899-4901-AFA0-E6A7A30DD120}"/>
              </a:ext>
            </a:extLst>
          </p:cNvPr>
          <p:cNvSpPr/>
          <p:nvPr/>
        </p:nvSpPr>
        <p:spPr>
          <a:xfrm>
            <a:off x="4889777" y="47016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DCB39B-0261-4891-8F5D-0AC5F4FBD9C8}"/>
              </a:ext>
            </a:extLst>
          </p:cNvPr>
          <p:cNvSpPr/>
          <p:nvPr/>
        </p:nvSpPr>
        <p:spPr>
          <a:xfrm>
            <a:off x="4439705" y="42954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7F74DF-6408-4835-9609-2C3C7DAFF622}"/>
              </a:ext>
            </a:extLst>
          </p:cNvPr>
          <p:cNvSpPr/>
          <p:nvPr/>
        </p:nvSpPr>
        <p:spPr>
          <a:xfrm>
            <a:off x="5600365" y="44455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B55D0C-22A7-45EC-ABAB-DD736356A131}"/>
              </a:ext>
            </a:extLst>
          </p:cNvPr>
          <p:cNvSpPr/>
          <p:nvPr/>
        </p:nvSpPr>
        <p:spPr>
          <a:xfrm>
            <a:off x="4460641" y="30033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D58665-4D7B-4559-8C5E-3041873A196C}"/>
              </a:ext>
            </a:extLst>
          </p:cNvPr>
          <p:cNvSpPr/>
          <p:nvPr/>
        </p:nvSpPr>
        <p:spPr>
          <a:xfrm>
            <a:off x="5195698" y="38452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EB9FF9-1BFB-4A85-A7C8-005890795968}"/>
              </a:ext>
            </a:extLst>
          </p:cNvPr>
          <p:cNvSpPr/>
          <p:nvPr/>
        </p:nvSpPr>
        <p:spPr>
          <a:xfrm>
            <a:off x="4699389" y="35309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999C95-C00E-40E8-80D9-B6DE02AE6CFA}"/>
              </a:ext>
            </a:extLst>
          </p:cNvPr>
          <p:cNvSpPr/>
          <p:nvPr/>
        </p:nvSpPr>
        <p:spPr>
          <a:xfrm>
            <a:off x="3510699" y="4621737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59640C-64E9-496A-878C-D9299CFCFD72}"/>
              </a:ext>
            </a:extLst>
          </p:cNvPr>
          <p:cNvSpPr/>
          <p:nvPr/>
        </p:nvSpPr>
        <p:spPr>
          <a:xfrm>
            <a:off x="5544488" y="49923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C20BA6-F017-4DAD-B036-718DCA5F9FC1}"/>
              </a:ext>
            </a:extLst>
          </p:cNvPr>
          <p:cNvSpPr/>
          <p:nvPr/>
        </p:nvSpPr>
        <p:spPr>
          <a:xfrm>
            <a:off x="3319224" y="5358624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6E317B-FB7D-47C3-81A0-FCD0F6AC97AC}"/>
              </a:ext>
            </a:extLst>
          </p:cNvPr>
          <p:cNvSpPr/>
          <p:nvPr/>
        </p:nvSpPr>
        <p:spPr>
          <a:xfrm>
            <a:off x="2098500" y="4295446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9C49B6-4925-49DD-B6CD-6E372FBAECE4}"/>
              </a:ext>
            </a:extLst>
          </p:cNvPr>
          <p:cNvSpPr/>
          <p:nvPr/>
        </p:nvSpPr>
        <p:spPr>
          <a:xfrm>
            <a:off x="2415821" y="4692194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16791A-A45B-4FBD-8C8A-18A0B00F1E83}"/>
              </a:ext>
            </a:extLst>
          </p:cNvPr>
          <p:cNvSpPr/>
          <p:nvPr/>
        </p:nvSpPr>
        <p:spPr>
          <a:xfrm>
            <a:off x="3091467" y="3816206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98ED9B-0BBE-40C2-8326-8BFA566E735C}"/>
              </a:ext>
            </a:extLst>
          </p:cNvPr>
          <p:cNvSpPr/>
          <p:nvPr/>
        </p:nvSpPr>
        <p:spPr>
          <a:xfrm>
            <a:off x="3156790" y="3112942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7C2A03-DFEA-4267-9CDC-6CB640C630D9}"/>
              </a:ext>
            </a:extLst>
          </p:cNvPr>
          <p:cNvSpPr/>
          <p:nvPr/>
        </p:nvSpPr>
        <p:spPr>
          <a:xfrm>
            <a:off x="2506428" y="3384621"/>
            <a:ext cx="284199" cy="3001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F9E191-21F5-4FC0-9040-1E6D88B0A133}"/>
              </a:ext>
            </a:extLst>
          </p:cNvPr>
          <p:cNvSpPr/>
          <p:nvPr/>
        </p:nvSpPr>
        <p:spPr>
          <a:xfrm rot="20801599">
            <a:off x="2041099" y="2853755"/>
            <a:ext cx="2119470" cy="3022597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DF5617-3465-4594-8B8B-CDB9A17955A2}"/>
              </a:ext>
            </a:extLst>
          </p:cNvPr>
          <p:cNvSpPr/>
          <p:nvPr/>
        </p:nvSpPr>
        <p:spPr>
          <a:xfrm rot="20801599">
            <a:off x="4230907" y="2536248"/>
            <a:ext cx="2119470" cy="302259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1DF1E9-00AF-44E8-AA64-48299EFCDCFC}"/>
              </a:ext>
            </a:extLst>
          </p:cNvPr>
          <p:cNvSpPr/>
          <p:nvPr/>
        </p:nvSpPr>
        <p:spPr>
          <a:xfrm>
            <a:off x="4245809" y="5135332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5D86E13-5923-45B9-B533-0B53D07046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3084" y="2210459"/>
            <a:ext cx="1338339" cy="54794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4B9627D-FB36-4F95-B75A-2D256B36BCD3}"/>
              </a:ext>
            </a:extLst>
          </p:cNvPr>
          <p:cNvCxnSpPr>
            <a:cxnSpLocks/>
          </p:cNvCxnSpPr>
          <p:nvPr/>
        </p:nvCxnSpPr>
        <p:spPr>
          <a:xfrm>
            <a:off x="2098502" y="2242959"/>
            <a:ext cx="770504" cy="515444"/>
          </a:xfrm>
          <a:prstGeom prst="curvedConnector3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F4561A-223C-46BF-8C4A-FA33B88AC784}"/>
              </a:ext>
            </a:extLst>
          </p:cNvPr>
          <p:cNvSpPr txBox="1"/>
          <p:nvPr/>
        </p:nvSpPr>
        <p:spPr>
          <a:xfrm>
            <a:off x="339755" y="1914791"/>
            <a:ext cx="206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SIZE: SMALL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726798-5418-4BE3-ACAE-147F16BE631F}"/>
              </a:ext>
            </a:extLst>
          </p:cNvPr>
          <p:cNvSpPr txBox="1"/>
          <p:nvPr/>
        </p:nvSpPr>
        <p:spPr>
          <a:xfrm>
            <a:off x="7128142" y="2010404"/>
            <a:ext cx="206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SIZE: LARGE</a:t>
            </a:r>
          </a:p>
        </p:txBody>
      </p:sp>
      <p:pic>
        <p:nvPicPr>
          <p:cNvPr id="52" name="Picture 51" descr="A picture containing shirt&#10;&#10;Description automatically generated">
            <a:extLst>
              <a:ext uri="{FF2B5EF4-FFF2-40B4-BE49-F238E27FC236}">
                <a16:creationId xmlns:a16="http://schemas.microsoft.com/office/drawing/2014/main" id="{4B0A1F7B-3A08-4594-B898-C1CF0C0FE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12" y="1197339"/>
            <a:ext cx="3045156" cy="3248166"/>
          </a:xfrm>
          <a:prstGeom prst="rect">
            <a:avLst/>
          </a:prstGeom>
        </p:spPr>
      </p:pic>
      <p:pic>
        <p:nvPicPr>
          <p:cNvPr id="50" name="Picture 49" descr="A picture containing shirt, dress, person&#10;&#10;Description automatically generated">
            <a:extLst>
              <a:ext uri="{FF2B5EF4-FFF2-40B4-BE49-F238E27FC236}">
                <a16:creationId xmlns:a16="http://schemas.microsoft.com/office/drawing/2014/main" id="{05EB6590-DB2A-468C-9082-11E9876DB1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71" y="2283544"/>
            <a:ext cx="2182037" cy="21820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F166542-CEBC-4480-9045-09041DC34E26}"/>
              </a:ext>
            </a:extLst>
          </p:cNvPr>
          <p:cNvSpPr txBox="1"/>
          <p:nvPr/>
        </p:nvSpPr>
        <p:spPr>
          <a:xfrm>
            <a:off x="9717549" y="1664627"/>
            <a:ext cx="489369" cy="40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28393B-4907-4C54-8C16-79CCD9D9138A}"/>
              </a:ext>
            </a:extLst>
          </p:cNvPr>
          <p:cNvSpPr txBox="1"/>
          <p:nvPr/>
        </p:nvSpPr>
        <p:spPr>
          <a:xfrm>
            <a:off x="10060349" y="2838551"/>
            <a:ext cx="489369" cy="40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7199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" grpId="0" animBg="1"/>
      <p:bldP spid="37" grpId="0" animBg="1"/>
      <p:bldP spid="38" grpId="0" animBg="1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85164" y="1624675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54A21391-2F53-4A9A-B5C4-7111C5F0E80B}"/>
              </a:ext>
            </a:extLst>
          </p:cNvPr>
          <p:cNvSpPr/>
          <p:nvPr/>
        </p:nvSpPr>
        <p:spPr>
          <a:xfrm>
            <a:off x="339755" y="1459449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3287D76B-881C-463B-A69F-AC5919495B01}"/>
              </a:ext>
            </a:extLst>
          </p:cNvPr>
          <p:cNvSpPr/>
          <p:nvPr/>
        </p:nvSpPr>
        <p:spPr>
          <a:xfrm>
            <a:off x="485164" y="178984"/>
            <a:ext cx="10420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K NEARSET NEIGHBORS (KNN): ALGORITHM STEP</a:t>
            </a:r>
            <a:endParaRPr lang="ru-RU" sz="2800" b="1" kern="1200" dirty="0">
              <a:solidFill>
                <a:srgbClr val="FF9900"/>
              </a:solidFill>
              <a:latin typeface="Montserrat" charset="0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338668B-F80E-4B04-9A48-CE029D122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292270"/>
              </p:ext>
            </p:extLst>
          </p:nvPr>
        </p:nvGraphicFramePr>
        <p:xfrm>
          <a:off x="624422" y="-825360"/>
          <a:ext cx="10943156" cy="6586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29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ADE936-5282-D24E-8C35-6EFE674BD808}"/>
              </a:ext>
            </a:extLst>
          </p:cNvPr>
          <p:cNvCxnSpPr/>
          <p:nvPr/>
        </p:nvCxnSpPr>
        <p:spPr>
          <a:xfrm flipV="1">
            <a:off x="3403147" y="5609475"/>
            <a:ext cx="5286869" cy="58137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CF7C1E-214C-7E4C-A205-F9195242B54E}"/>
              </a:ext>
            </a:extLst>
          </p:cNvPr>
          <p:cNvCxnSpPr/>
          <p:nvPr/>
        </p:nvCxnSpPr>
        <p:spPr>
          <a:xfrm flipV="1">
            <a:off x="3433805" y="2285629"/>
            <a:ext cx="0" cy="34050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18A187-EAA0-7B40-9FAD-0CB99BCFB4C6}"/>
              </a:ext>
            </a:extLst>
          </p:cNvPr>
          <p:cNvCxnSpPr/>
          <p:nvPr/>
        </p:nvCxnSpPr>
        <p:spPr>
          <a:xfrm flipH="1">
            <a:off x="3454600" y="2660415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B8A560-A5A5-B949-B910-45AC7BE69EA0}"/>
              </a:ext>
            </a:extLst>
          </p:cNvPr>
          <p:cNvCxnSpPr/>
          <p:nvPr/>
        </p:nvCxnSpPr>
        <p:spPr>
          <a:xfrm>
            <a:off x="5022186" y="4263575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D8BE97-AA5D-254E-9BC3-356F8C342DF5}"/>
              </a:ext>
            </a:extLst>
          </p:cNvPr>
          <p:cNvCxnSpPr/>
          <p:nvPr/>
        </p:nvCxnSpPr>
        <p:spPr>
          <a:xfrm flipH="1">
            <a:off x="7165056" y="3143010"/>
            <a:ext cx="4066" cy="246039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C201E2-0800-934C-BA20-F64B96CA5A47}"/>
              </a:ext>
            </a:extLst>
          </p:cNvPr>
          <p:cNvCxnSpPr/>
          <p:nvPr/>
        </p:nvCxnSpPr>
        <p:spPr>
          <a:xfrm flipV="1">
            <a:off x="3433805" y="4279241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42E938-54A7-7843-9003-9AE6762CE7E1}"/>
              </a:ext>
            </a:extLst>
          </p:cNvPr>
          <p:cNvCxnSpPr/>
          <p:nvPr/>
        </p:nvCxnSpPr>
        <p:spPr>
          <a:xfrm flipV="1">
            <a:off x="3454600" y="3177063"/>
            <a:ext cx="3710456" cy="3723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620A4C6-BAF1-B64E-8BE4-7F6FB3B90D1A}"/>
              </a:ext>
            </a:extLst>
          </p:cNvPr>
          <p:cNvSpPr txBox="1">
            <a:spLocks/>
          </p:cNvSpPr>
          <p:nvPr/>
        </p:nvSpPr>
        <p:spPr>
          <a:xfrm>
            <a:off x="435533" y="270370"/>
            <a:ext cx="762321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EUCLIDEAN DISTANCE: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F1E3C0-DD99-3246-AAA3-7490931F540C}"/>
                  </a:ext>
                </a:extLst>
              </p:cNvPr>
              <p:cNvSpPr txBox="1"/>
              <p:nvPr/>
            </p:nvSpPr>
            <p:spPr>
              <a:xfrm>
                <a:off x="2747327" y="2695079"/>
                <a:ext cx="747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36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F1E3C0-DD99-3246-AAA3-7490931F5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27" y="2695079"/>
                <a:ext cx="747705" cy="646331"/>
              </a:xfrm>
              <a:prstGeom prst="rect">
                <a:avLst/>
              </a:prstGeom>
              <a:blipFill>
                <a:blip r:embed="rId3"/>
                <a:stretch>
                  <a:fillRect l="-101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DEFDFE-70ED-CF4A-A3DE-4EA1250BA4BF}"/>
                  </a:ext>
                </a:extLst>
              </p:cNvPr>
              <p:cNvSpPr txBox="1"/>
              <p:nvPr/>
            </p:nvSpPr>
            <p:spPr>
              <a:xfrm>
                <a:off x="2785071" y="3884523"/>
                <a:ext cx="7369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DEFDFE-70ED-CF4A-A3DE-4EA1250BA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71" y="3884523"/>
                <a:ext cx="736997" cy="646331"/>
              </a:xfrm>
              <a:prstGeom prst="rect">
                <a:avLst/>
              </a:prstGeom>
              <a:blipFill>
                <a:blip r:embed="rId4"/>
                <a:stretch>
                  <a:fillRect l="-847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814590-F88F-7F4F-A7AB-BF668566737C}"/>
                  </a:ext>
                </a:extLst>
              </p:cNvPr>
              <p:cNvSpPr txBox="1"/>
              <p:nvPr/>
            </p:nvSpPr>
            <p:spPr>
              <a:xfrm>
                <a:off x="4693647" y="5603401"/>
                <a:ext cx="7336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814590-F88F-7F4F-A7AB-BF6685667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647" y="5603401"/>
                <a:ext cx="733662" cy="646331"/>
              </a:xfrm>
              <a:prstGeom prst="rect">
                <a:avLst/>
              </a:prstGeom>
              <a:blipFill>
                <a:blip r:embed="rId5"/>
                <a:stretch>
                  <a:fillRect l="-1724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83988E-F9C0-AD4A-885A-5BE155FE0227}"/>
                  </a:ext>
                </a:extLst>
              </p:cNvPr>
              <p:cNvSpPr txBox="1"/>
              <p:nvPr/>
            </p:nvSpPr>
            <p:spPr>
              <a:xfrm>
                <a:off x="7015690" y="5549975"/>
                <a:ext cx="744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36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83988E-F9C0-AD4A-885A-5BE155FE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90" y="5549975"/>
                <a:ext cx="744371" cy="646331"/>
              </a:xfrm>
              <a:prstGeom prst="rect">
                <a:avLst/>
              </a:prstGeom>
              <a:blipFill>
                <a:blip r:embed="rId6"/>
                <a:stretch>
                  <a:fillRect l="-169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FBDC39-6294-5C43-B9E0-3D6EED790A2B}"/>
                  </a:ext>
                </a:extLst>
              </p:cNvPr>
              <p:cNvSpPr txBox="1"/>
              <p:nvPr/>
            </p:nvSpPr>
            <p:spPr>
              <a:xfrm>
                <a:off x="7291517" y="3036646"/>
                <a:ext cx="2334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𝑃𝑜𝑖𝑛𝑡</m:t>
                    </m:r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FBDC39-6294-5C43-B9E0-3D6EED790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17" y="3036646"/>
                <a:ext cx="2334422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B544FB-731B-5A40-B2AB-8D2A50E4D2BA}"/>
                  </a:ext>
                </a:extLst>
              </p:cNvPr>
              <p:cNvSpPr txBox="1"/>
              <p:nvPr/>
            </p:nvSpPr>
            <p:spPr>
              <a:xfrm>
                <a:off x="5007568" y="4307643"/>
                <a:ext cx="2308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𝑃𝑜𝑖𝑛𝑡</m:t>
                    </m:r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B544FB-731B-5A40-B2AB-8D2A50E4D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68" y="4307643"/>
                <a:ext cx="2308517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6095C6AC-5C4C-7347-B92A-20CDD7E40CA2}"/>
              </a:ext>
            </a:extLst>
          </p:cNvPr>
          <p:cNvSpPr/>
          <p:nvPr/>
        </p:nvSpPr>
        <p:spPr>
          <a:xfrm>
            <a:off x="4874397" y="41291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AA1AF3-AC8F-1340-95C6-04C39DBB7AEC}"/>
              </a:ext>
            </a:extLst>
          </p:cNvPr>
          <p:cNvSpPr/>
          <p:nvPr/>
        </p:nvSpPr>
        <p:spPr>
          <a:xfrm>
            <a:off x="7003252" y="29868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B2CEF6-51F0-2A41-827C-AB08A465EC27}"/>
                  </a:ext>
                </a:extLst>
              </p:cNvPr>
              <p:cNvSpPr txBox="1"/>
              <p:nvPr/>
            </p:nvSpPr>
            <p:spPr>
              <a:xfrm>
                <a:off x="2246553" y="1552628"/>
                <a:ext cx="81254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𝑬𝒖𝒄𝒍𝒊𝒅𝒆𝒂𝒏</m:t>
                      </m:r>
                      <m:r>
                        <a:rPr lang="en-CA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𝑫𝒊𝒔𝒕𝒂𝒏𝒄𝒆</m:t>
                      </m:r>
                      <m:r>
                        <a:rPr lang="en-CA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CA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CA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CA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CA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B2CEF6-51F0-2A41-827C-AB08A465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53" y="1552628"/>
                <a:ext cx="8125494" cy="524118"/>
              </a:xfrm>
              <a:prstGeom prst="rect">
                <a:avLst/>
              </a:prstGeom>
              <a:blipFill>
                <a:blip r:embed="rId9"/>
                <a:stretch>
                  <a:fillRect l="-31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5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85164" y="1624675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Прямоугольник 11">
            <a:extLst>
              <a:ext uri="{FF2B5EF4-FFF2-40B4-BE49-F238E27FC236}">
                <a16:creationId xmlns:a16="http://schemas.microsoft.com/office/drawing/2014/main" id="{54A21391-2F53-4A9A-B5C4-7111C5F0E80B}"/>
              </a:ext>
            </a:extLst>
          </p:cNvPr>
          <p:cNvSpPr/>
          <p:nvPr/>
        </p:nvSpPr>
        <p:spPr>
          <a:xfrm>
            <a:off x="339755" y="1459449"/>
            <a:ext cx="5756245" cy="488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3287D76B-881C-463B-A69F-AC5919495B01}"/>
              </a:ext>
            </a:extLst>
          </p:cNvPr>
          <p:cNvSpPr/>
          <p:nvPr/>
        </p:nvSpPr>
        <p:spPr>
          <a:xfrm>
            <a:off x="485164" y="178984"/>
            <a:ext cx="10420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K NEARSET NEIGHBORS (KNN): EXAMPLE</a:t>
            </a:r>
            <a:endParaRPr lang="ru-RU" sz="2800" b="1" kern="1200" dirty="0">
              <a:solidFill>
                <a:srgbClr val="FF9900"/>
              </a:solidFill>
              <a:latin typeface="Montserrat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896F6-ADDF-4B3B-8681-6964334AFF4D}"/>
              </a:ext>
            </a:extLst>
          </p:cNvPr>
          <p:cNvSpPr txBox="1"/>
          <p:nvPr/>
        </p:nvSpPr>
        <p:spPr>
          <a:xfrm>
            <a:off x="505798" y="661343"/>
            <a:ext cx="11686202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Montserrat" charset="0"/>
              </a:defRPr>
            </a:lvl1pPr>
          </a:lstStyle>
          <a:p>
            <a:r>
              <a:rPr lang="en-CA" dirty="0"/>
              <a:t>KNN will look for the 5 data points that are closest to the new customer data point</a:t>
            </a:r>
          </a:p>
          <a:p>
            <a:r>
              <a:rPr lang="en-CA" dirty="0"/>
              <a:t>The algorithm will determine which category (class) are these 5 points in</a:t>
            </a:r>
          </a:p>
          <a:p>
            <a:r>
              <a:rPr lang="en-CA" dirty="0"/>
              <a:t>Since 4 points had class “SMALL” and 1 had “LARGE”, then new customer shall be assigned small size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78A0D5-9D0E-4A28-A95D-CD86ECAA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82549"/>
              </p:ext>
            </p:extLst>
          </p:nvPr>
        </p:nvGraphicFramePr>
        <p:xfrm>
          <a:off x="339755" y="197716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714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9374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00546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41221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16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T-Shirt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Euclidian </a:t>
                      </a:r>
                      <a:r>
                        <a:rPr lang="en-CA" dirty="0" err="1"/>
                        <a:t>Dist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1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4.242640687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5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3.605551275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3.605551275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7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2.236067977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8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1.414213562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0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2.236067977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6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3.16227766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9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4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4.123105626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6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5.656858249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862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4F98F-6DFC-4CDD-A48E-531FB0553C5E}"/>
              </a:ext>
            </a:extLst>
          </p:cNvPr>
          <p:cNvSpPr txBox="1"/>
          <p:nvPr/>
        </p:nvSpPr>
        <p:spPr>
          <a:xfrm>
            <a:off x="8783381" y="1701857"/>
            <a:ext cx="34173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chemeClr val="tx1"/>
                </a:solidFill>
              </a:rPr>
              <a:t>New Customer Information:</a:t>
            </a:r>
          </a:p>
          <a:p>
            <a:endParaRPr lang="en-CA" sz="2200" b="1" dirty="0">
              <a:solidFill>
                <a:schemeClr val="tx1"/>
              </a:solidFill>
            </a:endParaRPr>
          </a:p>
          <a:p>
            <a:r>
              <a:rPr lang="en-CA" sz="2200" b="1" dirty="0">
                <a:solidFill>
                  <a:schemeClr val="tx1"/>
                </a:solidFill>
              </a:rPr>
              <a:t>Height: 161</a:t>
            </a:r>
          </a:p>
          <a:p>
            <a:r>
              <a:rPr lang="en-CA" sz="2200" b="1" dirty="0">
                <a:solidFill>
                  <a:schemeClr val="tx1"/>
                </a:solidFill>
              </a:rPr>
              <a:t>Weight: 61</a:t>
            </a:r>
          </a:p>
          <a:p>
            <a:endParaRPr lang="en-CA" sz="2200" b="1" dirty="0">
              <a:solidFill>
                <a:schemeClr val="tx1"/>
              </a:solidFill>
            </a:endParaRPr>
          </a:p>
          <a:p>
            <a:r>
              <a:rPr lang="en-CA" sz="2200" b="1" dirty="0">
                <a:solidFill>
                  <a:schemeClr val="tx1"/>
                </a:solidFill>
              </a:rPr>
              <a:t>Assume, k=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F2FBF-ACFB-4FD7-B487-F51C9CF4D99A}"/>
              </a:ext>
            </a:extLst>
          </p:cNvPr>
          <p:cNvSpPr/>
          <p:nvPr/>
        </p:nvSpPr>
        <p:spPr>
          <a:xfrm>
            <a:off x="3582099" y="3450530"/>
            <a:ext cx="4868160" cy="185396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2EE48-AA3D-4858-B20A-77838C57DA7A}"/>
              </a:ext>
            </a:extLst>
          </p:cNvPr>
          <p:cNvSpPr txBox="1"/>
          <p:nvPr/>
        </p:nvSpPr>
        <p:spPr>
          <a:xfrm>
            <a:off x="138897" y="6447629"/>
            <a:ext cx="102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tx1"/>
                </a:solidFill>
              </a:rPr>
              <a:t>Example Source: https://www.listendata.com/2017/12/k-nearest-neighbor-step-by-step-tutorial.html </a:t>
            </a:r>
          </a:p>
        </p:txBody>
      </p:sp>
    </p:spTree>
    <p:extLst>
      <p:ext uri="{BB962C8B-B14F-4D97-AF65-F5344CB8AC3E}">
        <p14:creationId xmlns:p14="http://schemas.microsoft.com/office/powerpoint/2010/main" val="42783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B76DBE-DFA8-654D-BE8A-33EE80517A0F}"/>
              </a:ext>
            </a:extLst>
          </p:cNvPr>
          <p:cNvSpPr txBox="1">
            <a:spLocks/>
          </p:cNvSpPr>
          <p:nvPr/>
        </p:nvSpPr>
        <p:spPr>
          <a:xfrm>
            <a:off x="204059" y="301467"/>
            <a:ext cx="92078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K NEAREST NEIGHBORS (KNN):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5AB8BA-0310-A440-A5DC-FB6319CDB93C}"/>
              </a:ext>
            </a:extLst>
          </p:cNvPr>
          <p:cNvSpPr txBox="1">
            <a:spLocks/>
          </p:cNvSpPr>
          <p:nvPr/>
        </p:nvSpPr>
        <p:spPr>
          <a:xfrm>
            <a:off x="204059" y="865085"/>
            <a:ext cx="98298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Let’s understand this example visually! 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337E27-3EC6-5141-8F80-06C7CAB3375B}"/>
              </a:ext>
            </a:extLst>
          </p:cNvPr>
          <p:cNvCxnSpPr/>
          <p:nvPr/>
        </p:nvCxnSpPr>
        <p:spPr>
          <a:xfrm flipV="1">
            <a:off x="1397109" y="5001465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D5D9E-1892-DB49-A400-9241DA91A147}"/>
              </a:ext>
            </a:extLst>
          </p:cNvPr>
          <p:cNvCxnSpPr/>
          <p:nvPr/>
        </p:nvCxnSpPr>
        <p:spPr>
          <a:xfrm flipH="1" flipV="1">
            <a:off x="1397109" y="1325626"/>
            <a:ext cx="30658" cy="3723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0DD9D28-16F1-724B-8CD3-ABC583505155}"/>
              </a:ext>
            </a:extLst>
          </p:cNvPr>
          <p:cNvSpPr/>
          <p:nvPr/>
        </p:nvSpPr>
        <p:spPr>
          <a:xfrm>
            <a:off x="4229442" y="20064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87A9ED-0C83-2F42-AB50-B35A095FFD6D}"/>
              </a:ext>
            </a:extLst>
          </p:cNvPr>
          <p:cNvSpPr/>
          <p:nvPr/>
        </p:nvSpPr>
        <p:spPr>
          <a:xfrm>
            <a:off x="3594442" y="2635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36807-7A7A-1147-82F7-343596D5843C}"/>
              </a:ext>
            </a:extLst>
          </p:cNvPr>
          <p:cNvSpPr/>
          <p:nvPr/>
        </p:nvSpPr>
        <p:spPr>
          <a:xfrm>
            <a:off x="3945243" y="30220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B0F827-A5CD-F248-9707-A2D2B5482A76}"/>
              </a:ext>
            </a:extLst>
          </p:cNvPr>
          <p:cNvSpPr/>
          <p:nvPr/>
        </p:nvSpPr>
        <p:spPr>
          <a:xfrm>
            <a:off x="3989455" y="25056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7E77C1-8CC7-DE49-AAF0-9298A3E64B02}"/>
              </a:ext>
            </a:extLst>
          </p:cNvPr>
          <p:cNvSpPr/>
          <p:nvPr/>
        </p:nvSpPr>
        <p:spPr>
          <a:xfrm>
            <a:off x="4522855" y="23356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0657A2-8D1E-764C-A5BD-A286DD95CDA3}"/>
              </a:ext>
            </a:extLst>
          </p:cNvPr>
          <p:cNvSpPr/>
          <p:nvPr/>
        </p:nvSpPr>
        <p:spPr>
          <a:xfrm>
            <a:off x="4917867" y="28619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77D4F-D6A7-A649-A96B-5EF39293A95F}"/>
              </a:ext>
            </a:extLst>
          </p:cNvPr>
          <p:cNvSpPr/>
          <p:nvPr/>
        </p:nvSpPr>
        <p:spPr>
          <a:xfrm>
            <a:off x="4380755" y="28719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C7C14-040F-0A49-B209-2F1F7CE6F1CF}"/>
              </a:ext>
            </a:extLst>
          </p:cNvPr>
          <p:cNvSpPr txBox="1"/>
          <p:nvPr/>
        </p:nvSpPr>
        <p:spPr>
          <a:xfrm>
            <a:off x="5245480" y="5060873"/>
            <a:ext cx="199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WEIGHT (KGS)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0F2E9-E21E-5A48-A1E2-E49B50B40EFC}"/>
              </a:ext>
            </a:extLst>
          </p:cNvPr>
          <p:cNvSpPr txBox="1"/>
          <p:nvPr/>
        </p:nvSpPr>
        <p:spPr>
          <a:xfrm rot="16200000">
            <a:off x="-537948" y="3017551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HEIGHT (CMS)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210DA-9D0A-0941-BD50-A6E1603A0609}"/>
              </a:ext>
            </a:extLst>
          </p:cNvPr>
          <p:cNvSpPr/>
          <p:nvPr/>
        </p:nvSpPr>
        <p:spPr>
          <a:xfrm>
            <a:off x="2483431" y="2903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B4DEEB-7829-3E4F-979F-78CE6DE95D90}"/>
              </a:ext>
            </a:extLst>
          </p:cNvPr>
          <p:cNvSpPr/>
          <p:nvPr/>
        </p:nvSpPr>
        <p:spPr>
          <a:xfrm>
            <a:off x="1848431" y="35328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96412F-54D7-2D48-9769-2771FBB801A4}"/>
              </a:ext>
            </a:extLst>
          </p:cNvPr>
          <p:cNvSpPr/>
          <p:nvPr/>
        </p:nvSpPr>
        <p:spPr>
          <a:xfrm>
            <a:off x="2155020" y="41254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3B6D48-9E7D-744F-8471-DA9F81DE1DCD}"/>
              </a:ext>
            </a:extLst>
          </p:cNvPr>
          <p:cNvSpPr/>
          <p:nvPr/>
        </p:nvSpPr>
        <p:spPr>
          <a:xfrm>
            <a:off x="2243444" y="34027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FB9DB8-59A8-CA48-BF69-BACC36E3C267}"/>
              </a:ext>
            </a:extLst>
          </p:cNvPr>
          <p:cNvSpPr/>
          <p:nvPr/>
        </p:nvSpPr>
        <p:spPr>
          <a:xfrm>
            <a:off x="2887657" y="32046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FB08BD-4483-0946-A973-C37F2BFAA4FE}"/>
              </a:ext>
            </a:extLst>
          </p:cNvPr>
          <p:cNvSpPr/>
          <p:nvPr/>
        </p:nvSpPr>
        <p:spPr>
          <a:xfrm>
            <a:off x="3254896" y="41859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647B42-CD5F-C74B-AAFA-9AC4C78B4A7B}"/>
              </a:ext>
            </a:extLst>
          </p:cNvPr>
          <p:cNvSpPr/>
          <p:nvPr/>
        </p:nvSpPr>
        <p:spPr>
          <a:xfrm>
            <a:off x="2634744" y="376912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AB4704-5E90-6849-AD78-8856F61C407A}"/>
              </a:ext>
            </a:extLst>
          </p:cNvPr>
          <p:cNvSpPr/>
          <p:nvPr/>
        </p:nvSpPr>
        <p:spPr>
          <a:xfrm>
            <a:off x="3350619" y="3560311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?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E157EC2-B87D-A44D-8139-5E1F37A9F26F}"/>
              </a:ext>
            </a:extLst>
          </p:cNvPr>
          <p:cNvCxnSpPr/>
          <p:nvPr/>
        </p:nvCxnSpPr>
        <p:spPr>
          <a:xfrm rot="10800000" flipV="1">
            <a:off x="5329147" y="2003086"/>
            <a:ext cx="954376" cy="774921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EF719B-31BA-C148-A29B-C0F1FD4A0473}"/>
              </a:ext>
            </a:extLst>
          </p:cNvPr>
          <p:cNvSpPr txBox="1"/>
          <p:nvPr/>
        </p:nvSpPr>
        <p:spPr>
          <a:xfrm>
            <a:off x="6283523" y="1858254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SIZE: LARGE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5771EB-6056-104E-8D55-119A9D319A12}"/>
              </a:ext>
            </a:extLst>
          </p:cNvPr>
          <p:cNvSpPr txBox="1"/>
          <p:nvPr/>
        </p:nvSpPr>
        <p:spPr>
          <a:xfrm>
            <a:off x="1558685" y="1129025"/>
            <a:ext cx="17251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70C0"/>
                </a:solidFill>
              </a:rPr>
              <a:t>SIZE: SMALL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5220A29-5C57-A847-A115-A4F2CC0A5DD5}"/>
              </a:ext>
            </a:extLst>
          </p:cNvPr>
          <p:cNvCxnSpPr/>
          <p:nvPr/>
        </p:nvCxnSpPr>
        <p:spPr>
          <a:xfrm rot="16200000" flipH="1">
            <a:off x="1558829" y="1742609"/>
            <a:ext cx="1234353" cy="852013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30C684-2FC5-6A44-A399-75D61969DD5A}"/>
              </a:ext>
            </a:extLst>
          </p:cNvPr>
          <p:cNvSpPr txBox="1"/>
          <p:nvPr/>
        </p:nvSpPr>
        <p:spPr>
          <a:xfrm>
            <a:off x="2110688" y="5060874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55      60      65       70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787DF2-D971-C243-A3E3-BB2E35AA1DCC}"/>
              </a:ext>
            </a:extLst>
          </p:cNvPr>
          <p:cNvSpPr txBox="1"/>
          <p:nvPr/>
        </p:nvSpPr>
        <p:spPr>
          <a:xfrm rot="16200000">
            <a:off x="-461890" y="2897321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150    160      170      180</a:t>
            </a:r>
          </a:p>
        </p:txBody>
      </p:sp>
      <p:pic>
        <p:nvPicPr>
          <p:cNvPr id="31" name="Picture 4" descr="Image result for t shirt size">
            <a:extLst>
              <a:ext uri="{FF2B5EF4-FFF2-40B4-BE49-F238E27FC236}">
                <a16:creationId xmlns:a16="http://schemas.microsoft.com/office/drawing/2014/main" id="{4900B66B-F202-B745-98F9-211856A5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859" y="2003086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 shirt size">
            <a:extLst>
              <a:ext uri="{FF2B5EF4-FFF2-40B4-BE49-F238E27FC236}">
                <a16:creationId xmlns:a16="http://schemas.microsoft.com/office/drawing/2014/main" id="{C2371FB8-ADBD-A143-B661-733303D0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09" y="2832312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4205A4-2970-384C-8233-C325AF21DE0C}"/>
              </a:ext>
            </a:extLst>
          </p:cNvPr>
          <p:cNvSpPr txBox="1"/>
          <p:nvPr/>
        </p:nvSpPr>
        <p:spPr>
          <a:xfrm>
            <a:off x="8746626" y="3022054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</a:rPr>
              <a:t>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BF3814-55A1-9041-9E18-D5FDADFC58D1}"/>
              </a:ext>
            </a:extLst>
          </p:cNvPr>
          <p:cNvSpPr txBox="1"/>
          <p:nvPr/>
        </p:nvSpPr>
        <p:spPr>
          <a:xfrm>
            <a:off x="8312189" y="2287749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20C830-A667-2943-9ED2-C1190C4DF562}"/>
              </a:ext>
            </a:extLst>
          </p:cNvPr>
          <p:cNvCxnSpPr>
            <a:stCxn id="24" idx="1"/>
            <a:endCxn id="21" idx="5"/>
          </p:cNvCxnSpPr>
          <p:nvPr/>
        </p:nvCxnSpPr>
        <p:spPr>
          <a:xfrm flipH="1" flipV="1">
            <a:off x="3130236" y="3460785"/>
            <a:ext cx="262003" cy="1434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8AE4FB-BF8E-5348-B6F9-7B4FC16A1946}"/>
              </a:ext>
            </a:extLst>
          </p:cNvPr>
          <p:cNvCxnSpPr>
            <a:stCxn id="24" idx="2"/>
            <a:endCxn id="20" idx="6"/>
          </p:cNvCxnSpPr>
          <p:nvPr/>
        </p:nvCxnSpPr>
        <p:spPr>
          <a:xfrm flipH="1" flipV="1">
            <a:off x="2527643" y="3552844"/>
            <a:ext cx="822976" cy="157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E01E9F-4BB0-7943-98E7-165E3AFE8FDF}"/>
              </a:ext>
            </a:extLst>
          </p:cNvPr>
          <p:cNvCxnSpPr>
            <a:stCxn id="24" idx="3"/>
          </p:cNvCxnSpPr>
          <p:nvPr/>
        </p:nvCxnSpPr>
        <p:spPr>
          <a:xfrm flipH="1">
            <a:off x="2957197" y="3816478"/>
            <a:ext cx="435042" cy="1092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8EB2DC-EBAD-B244-9F55-213C311E6329}"/>
              </a:ext>
            </a:extLst>
          </p:cNvPr>
          <p:cNvCxnSpPr>
            <a:stCxn id="24" idx="4"/>
            <a:endCxn id="22" idx="0"/>
          </p:cNvCxnSpPr>
          <p:nvPr/>
        </p:nvCxnSpPr>
        <p:spPr>
          <a:xfrm flipH="1">
            <a:off x="3396996" y="3860429"/>
            <a:ext cx="95723" cy="3254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CAD0C2-5F09-A249-9258-558845954222}"/>
              </a:ext>
            </a:extLst>
          </p:cNvPr>
          <p:cNvCxnSpPr>
            <a:stCxn id="24" idx="7"/>
            <a:endCxn id="10" idx="3"/>
          </p:cNvCxnSpPr>
          <p:nvPr/>
        </p:nvCxnSpPr>
        <p:spPr>
          <a:xfrm flipV="1">
            <a:off x="3593198" y="3278221"/>
            <a:ext cx="393665" cy="3260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AA51031-A3D6-264E-BA78-C656037CD312}"/>
              </a:ext>
            </a:extLst>
          </p:cNvPr>
          <p:cNvSpPr/>
          <p:nvPr/>
        </p:nvSpPr>
        <p:spPr>
          <a:xfrm>
            <a:off x="2170915" y="2963501"/>
            <a:ext cx="2746952" cy="1522175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4DA3510-630C-5B44-8554-65A537B9F76A}"/>
              </a:ext>
            </a:extLst>
          </p:cNvPr>
          <p:cNvSpPr/>
          <p:nvPr/>
        </p:nvSpPr>
        <p:spPr>
          <a:xfrm>
            <a:off x="3350385" y="35691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B73B46CC-73DD-3342-A73B-A417D655FC4B}"/>
              </a:ext>
            </a:extLst>
          </p:cNvPr>
          <p:cNvCxnSpPr>
            <a:endCxn id="24" idx="5"/>
          </p:cNvCxnSpPr>
          <p:nvPr/>
        </p:nvCxnSpPr>
        <p:spPr>
          <a:xfrm rot="10800000" flipV="1">
            <a:off x="3593198" y="3344682"/>
            <a:ext cx="1815542" cy="471795"/>
          </a:xfrm>
          <a:prstGeom prst="curvedConnector4">
            <a:avLst>
              <a:gd name="adj1" fmla="val 48854"/>
              <a:gd name="adj2" fmla="val 157769"/>
            </a:avLst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1C59C7-791F-E944-93CB-D87B0BE1E276}"/>
              </a:ext>
            </a:extLst>
          </p:cNvPr>
          <p:cNvSpPr txBox="1"/>
          <p:nvPr/>
        </p:nvSpPr>
        <p:spPr>
          <a:xfrm>
            <a:off x="5408738" y="3199851"/>
            <a:ext cx="25457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CA" dirty="0"/>
              <a:t>POINT CLASSIFIED AS BLUE (S SIZE)</a:t>
            </a:r>
          </a:p>
        </p:txBody>
      </p:sp>
    </p:spTree>
    <p:extLst>
      <p:ext uri="{BB962C8B-B14F-4D97-AF65-F5344CB8AC3E}">
        <p14:creationId xmlns:p14="http://schemas.microsoft.com/office/powerpoint/2010/main" val="17312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7" grpId="0" animBg="1"/>
      <p:bldP spid="40" grpId="0" animBg="1"/>
      <p:bldP spid="41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70794" y="799808"/>
            <a:ext cx="6463268" cy="2629190"/>
            <a:chOff x="560204" y="433771"/>
            <a:chExt cx="6463268" cy="262919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60204" y="433771"/>
              <a:ext cx="6463268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K NEAREST NEIGHBORS (KNN) ALGORITHM IN SAGEMAKER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97794" y="3062961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46994" y="3976857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46994" y="3973861"/>
            <a:ext cx="2245496" cy="231596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70794" y="4277450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61644" y="4277450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740090" y="430780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50364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965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Courier New</vt:lpstr>
      <vt:lpstr>Montserrat SemiBold</vt:lpstr>
      <vt:lpstr>Calibri Light</vt:lpstr>
      <vt:lpstr>Cambria Math</vt:lpstr>
      <vt:lpstr>Montserrat</vt:lpstr>
      <vt:lpstr>Arial</vt:lpstr>
      <vt:lpstr>1_Тема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319</cp:revision>
  <dcterms:modified xsi:type="dcterms:W3CDTF">2022-05-12T00:47:00Z</dcterms:modified>
</cp:coreProperties>
</file>