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1287" r:id="rId2"/>
    <p:sldId id="261" r:id="rId3"/>
    <p:sldId id="295" r:id="rId4"/>
    <p:sldId id="1374" r:id="rId5"/>
    <p:sldId id="987" r:id="rId6"/>
    <p:sldId id="1361" r:id="rId7"/>
    <p:sldId id="1004" r:id="rId8"/>
    <p:sldId id="997" r:id="rId9"/>
    <p:sldId id="998" r:id="rId10"/>
    <p:sldId id="1344" r:id="rId11"/>
    <p:sldId id="1356" r:id="rId12"/>
    <p:sldId id="1358" r:id="rId13"/>
    <p:sldId id="1365" r:id="rId14"/>
    <p:sldId id="1366" r:id="rId15"/>
    <p:sldId id="1326" r:id="rId16"/>
    <p:sldId id="1375" r:id="rId17"/>
    <p:sldId id="1364" r:id="rId18"/>
    <p:sldId id="1362" r:id="rId19"/>
    <p:sldId id="1368" r:id="rId20"/>
    <p:sldId id="1369" r:id="rId21"/>
    <p:sldId id="1371" r:id="rId22"/>
    <p:sldId id="1370" r:id="rId23"/>
    <p:sldId id="1376" r:id="rId24"/>
    <p:sldId id="321" r:id="rId25"/>
    <p:sldId id="1324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Montserrat Black" panose="00000A00000000000000" pitchFamily="2" charset="0"/>
      <p:bold r:id="rId38"/>
      <p:boldItalic r:id="rId39"/>
    </p:embeddedFont>
    <p:embeddedFont>
      <p:font typeface="Montserrat SemiBold" panose="00000700000000000000" pitchFamily="2" charset="0"/>
      <p:bold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9F1C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5226" autoAdjust="0"/>
  </p:normalViewPr>
  <p:slideViewPr>
    <p:cSldViewPr snapToGrid="0" snapToObjects="1">
      <p:cViewPr varScale="1">
        <p:scale>
          <a:sx n="112" d="100"/>
          <a:sy n="112" d="100"/>
        </p:scale>
        <p:origin x="8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Tumors are classified as benign and malignant. Benign tumors are not cancerous or life threatening.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these can increase the risk of getting breast cancer. Malignant tumors are cancerous and more alarming than benign tumors.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improve accuracy of breast mass classification as benign and malignant, machine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strategies are used.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/>
              <a:t>24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38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uto.gluon.ai/stabl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.gluon.ai/stable/tutorials/tabular_prediction/tabular-quickstart.html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.gluon.ai/stable/api/autogluon.task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.gluon.ai/stable/api/autogluon.task.html#autogluon.tabular.TabularPredictor.f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janjughazyan/cars1" TargetMode="External"/><Relationship Id="rId2" Type="http://schemas.openxmlformats.org/officeDocument/2006/relationships/hyperlink" Target="https://www.flickr.com/photos/pasa/675799380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ccurves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4759498" cy="1515873"/>
            <a:chOff x="544022" y="1501647"/>
            <a:chExt cx="4759498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47594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PROJECT OVERVIEW 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7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4581697" cy="2554545"/>
            <a:chOff x="544022" y="1501647"/>
            <a:chExt cx="4581697" cy="255454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3694604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AUTOGLUON</a:t>
              </a:r>
              <a:r>
                <a:rPr lang="en-US" sz="4000" kern="1200" dirty="0">
                  <a:solidFill>
                    <a:schemeClr val="tx1"/>
                  </a:solidFill>
                  <a:latin typeface="Montserrat SemiBold" pitchFamily="2" charset="-52"/>
                  <a:ea typeface="Montserrat" charset="0"/>
                  <a:cs typeface="Montserrat" charset="0"/>
                </a:rPr>
                <a:t> REVIEW [SKIP IF FAMILIAR]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1" y="4056192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1" y="5081410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1" y="5078414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1" y="5382003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1" y="5382003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69" y="5382003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2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AUTOGLUON 101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8180EC8-A1AE-439A-A9AF-398910F47595}"/>
              </a:ext>
            </a:extLst>
          </p:cNvPr>
          <p:cNvSpPr txBox="1">
            <a:spLocks/>
          </p:cNvSpPr>
          <p:nvPr/>
        </p:nvSpPr>
        <p:spPr>
          <a:xfrm>
            <a:off x="152399" y="712581"/>
            <a:ext cx="11811001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rgbClr val="292F63"/>
                </a:solidFill>
                <a:latin typeface="Montserrat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AutoGluon</a:t>
            </a:r>
            <a:r>
              <a:rPr lang="en-US" sz="2000" dirty="0">
                <a:solidFill>
                  <a:schemeClr val="tx1"/>
                </a:solidFill>
              </a:rPr>
              <a:t> allows for quick prototyping of AI/ML models using few simple lines of code.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Autogluon</a:t>
            </a:r>
            <a:r>
              <a:rPr lang="en-US" sz="2000" dirty="0">
                <a:solidFill>
                  <a:schemeClr val="tx1"/>
                </a:solidFill>
              </a:rPr>
              <a:t> works with text, image and tabular datasets.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 need for expert level knowledge to train/test AI/ML models in </a:t>
            </a:r>
            <a:r>
              <a:rPr lang="en-US" sz="2000" dirty="0" err="1">
                <a:solidFill>
                  <a:schemeClr val="tx1"/>
                </a:solidFill>
              </a:rPr>
              <a:t>Autogluon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Allows for automatic hyperparameters tuning and model selection. </a:t>
            </a:r>
          </a:p>
          <a:p>
            <a:r>
              <a:rPr lang="en-CA" sz="2000" dirty="0">
                <a:solidFill>
                  <a:schemeClr val="tx1"/>
                </a:solidFill>
              </a:rPr>
              <a:t>Check this out: </a:t>
            </a:r>
            <a:r>
              <a:rPr lang="en-CA" sz="2000" dirty="0">
                <a:solidFill>
                  <a:schemeClr val="tx1"/>
                </a:solidFill>
                <a:hlinkClick r:id="rId2"/>
              </a:rPr>
              <a:t>https://auto.gluon.ai/stable/index.html</a:t>
            </a:r>
            <a:endParaRPr lang="en-CA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Montserrat" charset="0"/>
              </a:rPr>
              <a:t>All you need to do is to use these two lines of code!</a:t>
            </a:r>
          </a:p>
          <a:p>
            <a:r>
              <a:rPr lang="en-US" sz="2000" dirty="0">
                <a:solidFill>
                  <a:schemeClr val="tx1"/>
                </a:solidFill>
              </a:rPr>
              <a:t>Please note that hyperparameters and all other model training aspects are set to default. </a:t>
            </a:r>
            <a:r>
              <a:rPr lang="en-US" sz="2000" dirty="0">
                <a:solidFill>
                  <a:schemeClr val="tx1"/>
                </a:solidFill>
                <a:latin typeface="Montserrat" charset="0"/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CA" sz="2000" dirty="0">
              <a:solidFill>
                <a:schemeClr val="tx1"/>
              </a:solidFill>
            </a:endParaRPr>
          </a:p>
          <a:p>
            <a:endParaRPr lang="en-CA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7E609-8E3C-4873-90EB-5D1659399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95"/>
          <a:stretch/>
        </p:blipFill>
        <p:spPr>
          <a:xfrm>
            <a:off x="3974260" y="2895778"/>
            <a:ext cx="3557678" cy="870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51168-BDE1-4C6B-85C8-E47CBC5AC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58" y="4078702"/>
            <a:ext cx="9217919" cy="817941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72B8B4-C1E5-40EB-BD06-DD19A2F4F5E7}"/>
              </a:ext>
            </a:extLst>
          </p:cNvPr>
          <p:cNvSpPr txBox="1">
            <a:spLocks/>
          </p:cNvSpPr>
          <p:nvPr/>
        </p:nvSpPr>
        <p:spPr>
          <a:xfrm>
            <a:off x="698745" y="4195286"/>
            <a:ext cx="897754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rgbClr val="292F63"/>
                </a:solidFill>
                <a:latin typeface="Montserrat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en-US" sz="3200" dirty="0"/>
              <a:t>		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A30D8-FB2C-4C84-AD88-A1068D3EF6EF}"/>
              </a:ext>
            </a:extLst>
          </p:cNvPr>
          <p:cNvSpPr txBox="1"/>
          <p:nvPr/>
        </p:nvSpPr>
        <p:spPr>
          <a:xfrm>
            <a:off x="2171762" y="9083834"/>
            <a:ext cx="9217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Source: </a:t>
            </a:r>
            <a:r>
              <a:rPr lang="en-US" sz="1800" dirty="0">
                <a:hlinkClick r:id="rId5"/>
              </a:rPr>
              <a:t>https://auto.gluon.ai/stable/tutorials/tabular_prediction/tabular-quickstart.html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994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8FD2686-5160-4512-AC46-616D7A8CD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2506846"/>
            <a:ext cx="98772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en-US" sz="1600" b="1" dirty="0">
                <a:latin typeface="Montserrat" charset="0"/>
                <a:sym typeface="Arial"/>
              </a:rPr>
              <a:t>Parameters: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Montserrat" charset="0"/>
                <a:sym typeface="Arial"/>
              </a:rPr>
              <a:t>Label: Name of the column that contains the target variable to predict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 err="1">
                <a:latin typeface="Montserrat" charset="0"/>
                <a:sym typeface="Arial"/>
              </a:rPr>
              <a:t>problem_type</a:t>
            </a:r>
            <a:r>
              <a:rPr lang="en-US" altLang="en-US" sz="1600" dirty="0">
                <a:latin typeface="Montserrat" charset="0"/>
                <a:sym typeface="Arial"/>
              </a:rPr>
              <a:t>, type of prediction problem, i.e. is this a binary/multiclass classification or regression problem (options: ‘binary’, ‘multiclass’, ‘regression’, ‘quantile’). If </a:t>
            </a:r>
            <a:r>
              <a:rPr lang="en-US" altLang="en-US" sz="1600" dirty="0" err="1">
                <a:latin typeface="Montserrat" charset="0"/>
                <a:sym typeface="Arial"/>
              </a:rPr>
              <a:t>problem_type</a:t>
            </a:r>
            <a:r>
              <a:rPr lang="en-US" altLang="en-US" sz="1600" dirty="0">
                <a:latin typeface="Montserrat" charset="0"/>
                <a:sym typeface="Arial"/>
              </a:rPr>
              <a:t> = None, the prediction problem type is inferred based on the label-values in provided dataset.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 err="1">
                <a:latin typeface="Montserrat" charset="0"/>
                <a:sym typeface="Arial"/>
              </a:rPr>
              <a:t>eval_metric</a:t>
            </a:r>
            <a:r>
              <a:rPr lang="en-US" altLang="en-US" sz="1600" dirty="0">
                <a:latin typeface="Montserrat" charset="0"/>
                <a:sym typeface="Arial"/>
              </a:rPr>
              <a:t>: test data metric, note that </a:t>
            </a:r>
            <a:r>
              <a:rPr lang="en-US" altLang="en-US" sz="1600" dirty="0" err="1">
                <a:latin typeface="Montserrat" charset="0"/>
                <a:sym typeface="Arial"/>
              </a:rPr>
              <a:t>AutoGluon</a:t>
            </a:r>
            <a:r>
              <a:rPr lang="en-US" altLang="en-US" sz="1600" dirty="0">
                <a:latin typeface="Montserrat" charset="0"/>
                <a:sym typeface="Arial"/>
              </a:rPr>
              <a:t> tunes hyperparameters and early-stopping to improve this metric on validation data.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Montserrat" charset="0"/>
                <a:sym typeface="Arial"/>
              </a:rPr>
              <a:t>If </a:t>
            </a:r>
            <a:r>
              <a:rPr lang="en-US" altLang="en-US" sz="1600" dirty="0" err="1">
                <a:latin typeface="Montserrat" charset="0"/>
                <a:sym typeface="Arial"/>
              </a:rPr>
              <a:t>eval_metric</a:t>
            </a:r>
            <a:r>
              <a:rPr lang="en-US" altLang="en-US" sz="1600" dirty="0">
                <a:latin typeface="Montserrat" charset="0"/>
                <a:sym typeface="Arial"/>
              </a:rPr>
              <a:t> = None, it is automatically chosen based on </a:t>
            </a:r>
            <a:r>
              <a:rPr lang="en-US" altLang="en-US" sz="1600" dirty="0" err="1">
                <a:latin typeface="Montserrat" charset="0"/>
                <a:sym typeface="Arial"/>
              </a:rPr>
              <a:t>problem_type</a:t>
            </a:r>
            <a:r>
              <a:rPr lang="en-US" altLang="en-US" sz="1600" dirty="0">
                <a:latin typeface="Montserrat" charset="0"/>
                <a:sym typeface="Arial"/>
              </a:rPr>
              <a:t>. Defaults to ‘accuracy’ for binary and multiclass classification, ‘</a:t>
            </a:r>
            <a:r>
              <a:rPr lang="en-US" altLang="en-US" sz="1600" dirty="0" err="1">
                <a:latin typeface="Montserrat" charset="0"/>
                <a:sym typeface="Arial"/>
              </a:rPr>
              <a:t>root_mean_squared_error</a:t>
            </a:r>
            <a:r>
              <a:rPr lang="en-US" altLang="en-US" sz="1600" dirty="0">
                <a:latin typeface="Montserrat" charset="0"/>
                <a:sym typeface="Arial"/>
              </a:rPr>
              <a:t>’ for regression, and ‘</a:t>
            </a:r>
            <a:r>
              <a:rPr lang="en-US" altLang="en-US" sz="1600" dirty="0" err="1">
                <a:latin typeface="Montserrat" charset="0"/>
                <a:sym typeface="Arial"/>
              </a:rPr>
              <a:t>pinball_loss</a:t>
            </a:r>
            <a:r>
              <a:rPr lang="en-US" altLang="en-US" sz="1600" dirty="0">
                <a:latin typeface="Montserrat" charset="0"/>
                <a:sym typeface="Arial"/>
              </a:rPr>
              <a:t>’ for quantile.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Montserrat" charset="0"/>
                <a:sym typeface="Arial"/>
              </a:rPr>
              <a:t>Otherwise, options for classification: [‘accuracy’, ‘</a:t>
            </a:r>
            <a:r>
              <a:rPr lang="en-US" altLang="en-US" sz="1600" dirty="0" err="1">
                <a:latin typeface="Montserrat" charset="0"/>
                <a:sym typeface="Arial"/>
              </a:rPr>
              <a:t>balanced_accuracy</a:t>
            </a:r>
            <a:r>
              <a:rPr lang="en-US" altLang="en-US" sz="1600" dirty="0">
                <a:latin typeface="Montserrat" charset="0"/>
                <a:sym typeface="Arial"/>
              </a:rPr>
              <a:t>’, ‘f1’, ‘f1_macro’, ‘f1_micro’, ‘f1_weighted’, ‘</a:t>
            </a:r>
            <a:r>
              <a:rPr lang="en-US" altLang="en-US" sz="1600" dirty="0" err="1">
                <a:latin typeface="Montserrat" charset="0"/>
                <a:sym typeface="Arial"/>
              </a:rPr>
              <a:t>roc_auc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roc_auc_ovo_macro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average_precision</a:t>
            </a:r>
            <a:r>
              <a:rPr lang="en-US" altLang="en-US" sz="1600" dirty="0">
                <a:latin typeface="Montserrat" charset="0"/>
                <a:sym typeface="Arial"/>
              </a:rPr>
              <a:t>’, ‘precision’, ‘</a:t>
            </a:r>
            <a:r>
              <a:rPr lang="en-US" altLang="en-US" sz="1600" dirty="0" err="1">
                <a:latin typeface="Montserrat" charset="0"/>
                <a:sym typeface="Arial"/>
              </a:rPr>
              <a:t>precision_macro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precision_micro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precision_weighted</a:t>
            </a:r>
            <a:r>
              <a:rPr lang="en-US" altLang="en-US" sz="1600" dirty="0">
                <a:latin typeface="Montserrat" charset="0"/>
                <a:sym typeface="Arial"/>
              </a:rPr>
              <a:t>’, ‘recall’, ‘</a:t>
            </a:r>
            <a:r>
              <a:rPr lang="en-US" altLang="en-US" sz="1600" dirty="0" err="1">
                <a:latin typeface="Montserrat" charset="0"/>
                <a:sym typeface="Arial"/>
              </a:rPr>
              <a:t>recall_macro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recall_micro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recall_weighted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log_loss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pac_score</a:t>
            </a:r>
            <a:r>
              <a:rPr lang="en-US" altLang="en-US" sz="1600" dirty="0">
                <a:latin typeface="Montserrat" charset="0"/>
                <a:sym typeface="Arial"/>
              </a:rPr>
              <a:t>’]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Montserrat" charset="0"/>
                <a:sym typeface="Arial"/>
              </a:rPr>
              <a:t>Options for regression:[‘</a:t>
            </a:r>
            <a:r>
              <a:rPr lang="en-US" altLang="en-US" sz="1600" dirty="0" err="1">
                <a:latin typeface="Montserrat" charset="0"/>
                <a:sym typeface="Arial"/>
              </a:rPr>
              <a:t>root_mean_squared_error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mean_squared_error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mean_absolute_error</a:t>
            </a:r>
            <a:r>
              <a:rPr lang="en-US" altLang="en-US" sz="1600" dirty="0">
                <a:latin typeface="Montserrat" charset="0"/>
                <a:sym typeface="Arial"/>
              </a:rPr>
              <a:t>’, ‘</a:t>
            </a:r>
            <a:r>
              <a:rPr lang="en-US" altLang="en-US" sz="1600" dirty="0" err="1">
                <a:latin typeface="Montserrat" charset="0"/>
                <a:sym typeface="Arial"/>
              </a:rPr>
              <a:t>median_absolute_error</a:t>
            </a:r>
            <a:r>
              <a:rPr lang="en-US" altLang="en-US" sz="1600" dirty="0">
                <a:latin typeface="Montserrat" charset="0"/>
                <a:sym typeface="Arial"/>
              </a:rPr>
              <a:t>’, ‘r2’]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33152D97-5326-4523-B21D-CE8C08A34589}"/>
              </a:ext>
            </a:extLst>
          </p:cNvPr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AUTOGLUON 101: TABULAR PREDICTOR 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233841-D366-4BB6-9EE0-81D7E266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08" y="1488141"/>
            <a:ext cx="6846383" cy="1018705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66062C-957E-4B76-9B58-E51B7BDDED90}"/>
              </a:ext>
            </a:extLst>
          </p:cNvPr>
          <p:cNvSpPr txBox="1"/>
          <p:nvPr/>
        </p:nvSpPr>
        <p:spPr>
          <a:xfrm>
            <a:off x="0" y="570264"/>
            <a:ext cx="10865122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5750" indent="0" defTabSz="914400" eaLnBrk="1" latinLnBrk="0" hangingPunct="1"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  <a:lvl2pPr marL="800100" indent="-342900" defTabSz="914400" eaLnBrk="1" latinLnBrk="0" hangingPunct="1">
              <a:buFont typeface="Courier New" panose="02070309020205020404" pitchFamily="49" charset="0"/>
              <a:buChar char="o"/>
              <a:defRPr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2pPr>
            <a:lvl3pPr marL="1257300" indent="-342900" defTabSz="914400" eaLnBrk="1" latinLnBrk="0" hangingPunct="1">
              <a:buFont typeface="Courier New" panose="02070309020205020404" pitchFamily="49" charset="0"/>
              <a:buChar char="o"/>
              <a:defRPr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Check these out: </a:t>
            </a:r>
          </a:p>
          <a:p>
            <a:pPr lvl="1"/>
            <a:r>
              <a:rPr lang="en-US" sz="1600" dirty="0">
                <a:hlinkClick r:id="rId3"/>
              </a:rPr>
              <a:t>https://auto.gluon.ai/stable/api/autogluon.task.html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https://auto.gluon.ai/stable/api/autogluon.task.html#autogluon.tabular.TabularPredictor.fit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637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6688B92-BA89-4360-A34F-27913D5FF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877330"/>
            <a:ext cx="9135454" cy="477053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57150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en-US" sz="1600" dirty="0">
                <a:latin typeface="Montserrat" charset="0"/>
              </a:rPr>
              <a:t>Fit models to predict a column of a data table (label) based on the other columns (features).</a:t>
            </a:r>
          </a:p>
          <a:p>
            <a:pPr marL="57150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en-US" sz="1600" dirty="0">
                <a:latin typeface="Montserrat" charset="0"/>
              </a:rPr>
              <a:t>Parameters: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b="1" dirty="0" err="1">
                <a:latin typeface="Montserrat" charset="0"/>
              </a:rPr>
              <a:t>train_data</a:t>
            </a:r>
            <a:r>
              <a:rPr lang="en-US" altLang="en-US" sz="1600" b="1" dirty="0">
                <a:latin typeface="Montserrat" charset="0"/>
              </a:rPr>
              <a:t>:</a:t>
            </a:r>
            <a:r>
              <a:rPr lang="en-US" altLang="en-US" sz="1600" dirty="0">
                <a:latin typeface="Montserrat" charset="0"/>
              </a:rPr>
              <a:t> Table of the training data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b="1" dirty="0" err="1">
                <a:latin typeface="Montserrat" charset="0"/>
              </a:rPr>
              <a:t>tuning_data</a:t>
            </a:r>
            <a:r>
              <a:rPr lang="en-US" altLang="en-US" sz="1600" b="1" dirty="0">
                <a:latin typeface="Montserrat" charset="0"/>
              </a:rPr>
              <a:t>:</a:t>
            </a:r>
            <a:r>
              <a:rPr lang="en-US" altLang="en-US" sz="1600" dirty="0">
                <a:latin typeface="Montserrat" charset="0"/>
              </a:rPr>
              <a:t> validation data used for tuning processes such as early stopping and hyperparameter tuning. Don’t include test data here!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b="1" dirty="0" err="1">
                <a:latin typeface="Montserrat" charset="0"/>
              </a:rPr>
              <a:t>time_limit</a:t>
            </a:r>
            <a:r>
              <a:rPr lang="en-US" altLang="en-US" sz="1600" b="1" dirty="0">
                <a:latin typeface="Montserrat" charset="0"/>
              </a:rPr>
              <a:t>:</a:t>
            </a:r>
            <a:r>
              <a:rPr lang="en-US" altLang="en-US" sz="1600" dirty="0">
                <a:latin typeface="Montserrat" charset="0"/>
              </a:rPr>
              <a:t> how long fit() should run for in seconds. If not specified, fit() will run until all models have completed training.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latin typeface="Montserrat" charset="0"/>
              </a:rPr>
              <a:t>Presets:</a:t>
            </a:r>
            <a:r>
              <a:rPr lang="en-US" altLang="en-US" sz="1600" dirty="0">
                <a:latin typeface="Montserrat" charset="0"/>
              </a:rPr>
              <a:t> default = [‘</a:t>
            </a:r>
            <a:r>
              <a:rPr lang="en-US" altLang="en-US" sz="1600" dirty="0" err="1">
                <a:latin typeface="Montserrat" charset="0"/>
              </a:rPr>
              <a:t>medium_quality_faster_train</a:t>
            </a:r>
            <a:r>
              <a:rPr lang="en-US" altLang="en-US" sz="1600" dirty="0">
                <a:latin typeface="Montserrat" charset="0"/>
              </a:rPr>
              <a:t>’]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Montserrat" charset="0"/>
              </a:rPr>
              <a:t>List of preset configurations for arguments in fit(). 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Montserrat" charset="0"/>
              </a:rPr>
              <a:t>Presets impact predictive accuracy, memory-footprint, and inference latency of trained models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Montserrat" charset="0"/>
              </a:rPr>
              <a:t>As an example, to get the most accurate overall predictor (regardless of its efficiency), set presets=’</a:t>
            </a:r>
            <a:r>
              <a:rPr lang="en-US" altLang="en-US" sz="1600" dirty="0" err="1">
                <a:latin typeface="Montserrat" charset="0"/>
              </a:rPr>
              <a:t>best_quality</a:t>
            </a:r>
            <a:r>
              <a:rPr lang="en-US" altLang="en-US" sz="1600" dirty="0">
                <a:latin typeface="Montserrat" charset="0"/>
              </a:rPr>
              <a:t>’. To get good quality with minimal disk usage, set presets=[‘</a:t>
            </a:r>
            <a:r>
              <a:rPr lang="en-US" altLang="en-US" sz="1600" dirty="0" err="1">
                <a:latin typeface="Montserrat" charset="0"/>
              </a:rPr>
              <a:t>good_quality_faster_inference_only_refit</a:t>
            </a:r>
            <a:r>
              <a:rPr lang="en-US" altLang="en-US" sz="1600" dirty="0">
                <a:latin typeface="Montserrat" charset="0"/>
              </a:rPr>
              <a:t>’, ‘</a:t>
            </a:r>
            <a:r>
              <a:rPr lang="en-US" altLang="en-US" sz="1600" dirty="0" err="1">
                <a:latin typeface="Montserrat" charset="0"/>
              </a:rPr>
              <a:t>optimize_for_deployment</a:t>
            </a:r>
            <a:r>
              <a:rPr lang="en-US" altLang="en-US" sz="1600" dirty="0">
                <a:latin typeface="Montserrat" charset="0"/>
              </a:rPr>
              <a:t>’] 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Montserrat" charset="0"/>
              </a:rPr>
              <a:t>Available Presets: [‘</a:t>
            </a:r>
            <a:r>
              <a:rPr lang="en-US" altLang="en-US" sz="1600" dirty="0" err="1">
                <a:latin typeface="Montserrat" charset="0"/>
              </a:rPr>
              <a:t>best_quality</a:t>
            </a:r>
            <a:r>
              <a:rPr lang="en-US" altLang="en-US" sz="1600" dirty="0">
                <a:latin typeface="Montserrat" charset="0"/>
              </a:rPr>
              <a:t>’, ‘</a:t>
            </a:r>
            <a:r>
              <a:rPr lang="en-US" altLang="en-US" sz="1600" dirty="0" err="1">
                <a:latin typeface="Montserrat" charset="0"/>
              </a:rPr>
              <a:t>high_quality_fast_inference_only_refit</a:t>
            </a:r>
            <a:r>
              <a:rPr lang="en-US" altLang="en-US" sz="1600" dirty="0">
                <a:latin typeface="Montserrat" charset="0"/>
              </a:rPr>
              <a:t>’, ‘</a:t>
            </a:r>
            <a:r>
              <a:rPr lang="en-US" altLang="en-US" sz="1600" dirty="0" err="1">
                <a:latin typeface="Montserrat" charset="0"/>
              </a:rPr>
              <a:t>good_quality_faster_inference_only_refit</a:t>
            </a:r>
            <a:r>
              <a:rPr lang="en-US" altLang="en-US" sz="1600" dirty="0">
                <a:latin typeface="Montserrat" charset="0"/>
              </a:rPr>
              <a:t>’, ‘</a:t>
            </a:r>
            <a:r>
              <a:rPr lang="en-US" altLang="en-US" sz="1600" dirty="0" err="1">
                <a:latin typeface="Montserrat" charset="0"/>
              </a:rPr>
              <a:t>medium_quality_faster_train</a:t>
            </a:r>
            <a:r>
              <a:rPr lang="en-US" altLang="en-US" sz="1600" dirty="0">
                <a:latin typeface="Montserrat" charset="0"/>
              </a:rPr>
              <a:t>’, ‘</a:t>
            </a:r>
            <a:r>
              <a:rPr lang="en-US" altLang="en-US" sz="1600" dirty="0" err="1">
                <a:latin typeface="Montserrat" charset="0"/>
              </a:rPr>
              <a:t>optimize_for_deployment</a:t>
            </a:r>
            <a:r>
              <a:rPr lang="en-US" altLang="en-US" sz="1600" dirty="0">
                <a:latin typeface="Montserrat" charset="0"/>
              </a:rPr>
              <a:t>’, ‘</a:t>
            </a:r>
            <a:r>
              <a:rPr lang="en-US" altLang="en-US" sz="1600" dirty="0" err="1">
                <a:latin typeface="Montserrat" charset="0"/>
              </a:rPr>
              <a:t>ignore_text</a:t>
            </a:r>
            <a:r>
              <a:rPr lang="en-US" altLang="en-US" sz="1600" dirty="0">
                <a:latin typeface="Montserrat" charset="0"/>
              </a:rPr>
              <a:t>’]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F33C88-AA40-428E-AB22-630FBDF78C61}"/>
              </a:ext>
            </a:extLst>
          </p:cNvPr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AUTOGLUON 101: FIT METHOD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6D6B21-AFD1-4BEA-8C92-330EBF1E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34" y="844947"/>
            <a:ext cx="8710531" cy="892599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43851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BC41BC5-709D-4870-A163-44A07F13A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771224" y="687454"/>
            <a:ext cx="9881041" cy="635969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3"/>
            <a:r>
              <a:rPr lang="en-US" altLang="en-US" b="1" dirty="0" err="1">
                <a:latin typeface="Montserrat" panose="00000500000000000000" pitchFamily="2" charset="0"/>
              </a:rPr>
              <a:t>best_quality</a:t>
            </a:r>
            <a:r>
              <a:rPr lang="en-US" altLang="en-US" b="1" dirty="0">
                <a:latin typeface="Montserrat" panose="00000500000000000000" pitchFamily="2" charset="0"/>
              </a:rPr>
              <a:t>:</a:t>
            </a:r>
            <a:r>
              <a:rPr lang="en-US" altLang="en-US" dirty="0">
                <a:latin typeface="Montserrat" panose="00000500000000000000" pitchFamily="2" charset="0"/>
              </a:rPr>
              <a:t> Best predictive accuracy with little consideration to inference time or disk usage. </a:t>
            </a:r>
          </a:p>
          <a:p>
            <a:pPr lvl="3"/>
            <a:r>
              <a:rPr lang="en-US" altLang="en-US" b="1" dirty="0" err="1">
                <a:latin typeface="Montserrat" panose="00000500000000000000" pitchFamily="2" charset="0"/>
              </a:rPr>
              <a:t>high_quality_fast_inference_only_refit</a:t>
            </a:r>
            <a:r>
              <a:rPr lang="en-US" altLang="en-US" b="1" dirty="0">
                <a:latin typeface="Montserrat" panose="00000500000000000000" pitchFamily="2" charset="0"/>
              </a:rPr>
              <a:t>: </a:t>
            </a:r>
            <a:r>
              <a:rPr lang="en-US" altLang="en-US" dirty="0">
                <a:latin typeface="Montserrat" panose="00000500000000000000" pitchFamily="2" charset="0"/>
              </a:rPr>
              <a:t>High predictive accuracy with fast inference. ~10x-200x faster inference and ~10x-200x lower disk usage than </a:t>
            </a:r>
            <a:r>
              <a:rPr lang="en-US" altLang="en-US" dirty="0" err="1">
                <a:latin typeface="Montserrat" panose="00000500000000000000" pitchFamily="2" charset="0"/>
              </a:rPr>
              <a:t>best_quality</a:t>
            </a:r>
            <a:r>
              <a:rPr lang="en-US" altLang="en-US" dirty="0">
                <a:latin typeface="Montserrat" panose="00000500000000000000" pitchFamily="2" charset="0"/>
              </a:rPr>
              <a:t>. Recommended for applications that require reasonable inference speed and/or model size.</a:t>
            </a:r>
          </a:p>
          <a:p>
            <a:pPr lvl="3"/>
            <a:r>
              <a:rPr lang="en-US" altLang="en-US" b="1" dirty="0" err="1">
                <a:latin typeface="Montserrat" panose="00000500000000000000" pitchFamily="2" charset="0"/>
              </a:rPr>
              <a:t>good_quality_faster_inference_only_refit</a:t>
            </a:r>
            <a:r>
              <a:rPr lang="en-US" altLang="en-US" b="1" dirty="0">
                <a:latin typeface="Montserrat" panose="00000500000000000000" pitchFamily="2" charset="0"/>
              </a:rPr>
              <a:t>: </a:t>
            </a:r>
            <a:r>
              <a:rPr lang="en-US" altLang="en-US" dirty="0">
                <a:latin typeface="Montserrat" panose="00000500000000000000" pitchFamily="2" charset="0"/>
              </a:rPr>
              <a:t>Good predictive accuracy with very fast inference. ~4x faster inference and ~4x lower disk usage than </a:t>
            </a:r>
            <a:r>
              <a:rPr lang="en-US" altLang="en-US" dirty="0" err="1">
                <a:latin typeface="Montserrat" panose="00000500000000000000" pitchFamily="2" charset="0"/>
              </a:rPr>
              <a:t>high_quality_fast_inference_only_refit</a:t>
            </a:r>
            <a:r>
              <a:rPr lang="en-US" altLang="en-US" dirty="0">
                <a:latin typeface="Montserrat" panose="00000500000000000000" pitchFamily="2" charset="0"/>
              </a:rPr>
              <a:t>. Recommended for applications that require fast inference speed.</a:t>
            </a:r>
          </a:p>
          <a:p>
            <a:pPr lvl="3"/>
            <a:r>
              <a:rPr lang="en-US" altLang="en-US" b="1" dirty="0" err="1">
                <a:latin typeface="Montserrat" panose="00000500000000000000" pitchFamily="2" charset="0"/>
              </a:rPr>
              <a:t>medium_quality_faster_train</a:t>
            </a:r>
            <a:r>
              <a:rPr lang="en-US" altLang="en-US" b="1" dirty="0">
                <a:latin typeface="Montserrat" panose="00000500000000000000" pitchFamily="2" charset="0"/>
              </a:rPr>
              <a:t>: </a:t>
            </a:r>
            <a:r>
              <a:rPr lang="en-US" altLang="en-US" dirty="0">
                <a:latin typeface="Montserrat" panose="00000500000000000000" pitchFamily="2" charset="0"/>
              </a:rPr>
              <a:t>Medium predictive accuracy with very fast inference and very fast training time. ~20x faster training than </a:t>
            </a:r>
            <a:r>
              <a:rPr lang="en-US" altLang="en-US" dirty="0" err="1">
                <a:latin typeface="Montserrat" panose="00000500000000000000" pitchFamily="2" charset="0"/>
              </a:rPr>
              <a:t>good_quality_faster_inference_only_refit</a:t>
            </a:r>
            <a:r>
              <a:rPr lang="en-US" altLang="en-US" dirty="0">
                <a:latin typeface="Montserrat" panose="00000500000000000000" pitchFamily="2" charset="0"/>
              </a:rPr>
              <a:t>. This is the default preset in </a:t>
            </a:r>
            <a:r>
              <a:rPr lang="en-US" altLang="en-US" dirty="0" err="1">
                <a:latin typeface="Montserrat" panose="00000500000000000000" pitchFamily="2" charset="0"/>
              </a:rPr>
              <a:t>AutoGluon</a:t>
            </a:r>
            <a:r>
              <a:rPr lang="en-US" altLang="en-US" dirty="0">
                <a:latin typeface="Montserrat" panose="00000500000000000000" pitchFamily="2" charset="0"/>
              </a:rPr>
              <a:t>, but should generally only be used for quick prototyping, as </a:t>
            </a:r>
            <a:r>
              <a:rPr lang="en-US" altLang="en-US" dirty="0" err="1">
                <a:latin typeface="Montserrat" panose="00000500000000000000" pitchFamily="2" charset="0"/>
              </a:rPr>
              <a:t>good_quality_faster_inference_only_refit</a:t>
            </a:r>
            <a:r>
              <a:rPr lang="en-US" altLang="en-US" dirty="0">
                <a:latin typeface="Montserrat" panose="00000500000000000000" pitchFamily="2" charset="0"/>
              </a:rPr>
              <a:t> results in significantly better predictive accuracy and faster inference time.</a:t>
            </a:r>
          </a:p>
          <a:p>
            <a:pPr lvl="3"/>
            <a:r>
              <a:rPr lang="en-US" altLang="en-US" b="1" dirty="0" err="1">
                <a:latin typeface="Montserrat" panose="00000500000000000000" pitchFamily="2" charset="0"/>
              </a:rPr>
              <a:t>optimize_for_deployment</a:t>
            </a:r>
            <a:r>
              <a:rPr lang="en-US" altLang="en-US" b="1" dirty="0">
                <a:latin typeface="Montserrat" panose="00000500000000000000" pitchFamily="2" charset="0"/>
              </a:rPr>
              <a:t>: </a:t>
            </a:r>
            <a:r>
              <a:rPr lang="en-US" altLang="en-US" dirty="0">
                <a:latin typeface="Montserrat" panose="00000500000000000000" pitchFamily="2" charset="0"/>
              </a:rPr>
              <a:t>Optimizes result immediately for deployment by deleting unused models and removing training artifacts. Often can reduce disk usage by ~2-4x with no negatives to model accuracy or inference speed. This will disable numerous advanced functionality, but has no impact on inference. This will make certain functionality less informative, such as </a:t>
            </a:r>
            <a:r>
              <a:rPr lang="en-US" altLang="en-US" dirty="0" err="1">
                <a:latin typeface="Montserrat" panose="00000500000000000000" pitchFamily="2" charset="0"/>
              </a:rPr>
              <a:t>predictor.leaderboard</a:t>
            </a:r>
            <a:r>
              <a:rPr lang="en-US" altLang="en-US" dirty="0">
                <a:latin typeface="Montserrat" panose="00000500000000000000" pitchFamily="2" charset="0"/>
              </a:rPr>
              <a:t>() and </a:t>
            </a:r>
            <a:r>
              <a:rPr lang="en-US" altLang="en-US" dirty="0" err="1">
                <a:latin typeface="Montserrat" panose="00000500000000000000" pitchFamily="2" charset="0"/>
              </a:rPr>
              <a:t>predictor.fit_summary</a:t>
            </a:r>
            <a:r>
              <a:rPr lang="en-US" altLang="en-US" dirty="0">
                <a:latin typeface="Montserrat" panose="00000500000000000000" pitchFamily="2" charset="0"/>
              </a:rPr>
              <a:t>().</a:t>
            </a:r>
          </a:p>
          <a:p>
            <a:pPr marL="28575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altLang="en-US" sz="1800" dirty="0">
              <a:latin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31E24D-EFB6-4E0D-95D5-B979D6B6CE03}"/>
              </a:ext>
            </a:extLst>
          </p:cNvPr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AUTOGLUON 101: PRESETS</a:t>
            </a:r>
          </a:p>
        </p:txBody>
      </p:sp>
    </p:spTree>
    <p:extLst>
      <p:ext uri="{BB962C8B-B14F-4D97-AF65-F5344CB8AC3E}">
        <p14:creationId xmlns:p14="http://schemas.microsoft.com/office/powerpoint/2010/main" val="366488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494643" y="1637927"/>
            <a:ext cx="6095539" cy="2581194"/>
            <a:chOff x="544021" y="1501647"/>
            <a:chExt cx="6095539" cy="258119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6095539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kern="1200" dirty="0">
                  <a:solidFill>
                    <a:schemeClr val="tx1"/>
                  </a:solidFill>
                  <a:latin typeface="Montserrat SemiBold" pitchFamily="2" charset="-52"/>
                  <a:ea typeface="Montserrat" charset="0"/>
                  <a:cs typeface="Montserrat" charset="0"/>
                </a:rPr>
                <a:t>DEMO PART #1: CLASSIFICATION MODELS TRAINING USING AUTOGLUON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4082841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10140" y="5109973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10140" y="5106977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33940" y="5410566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24790" y="5410566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80288" y="5410566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EAFE4-1E5A-4B2B-8BC8-D0C1B424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1757299"/>
            <a:ext cx="9713343" cy="4420782"/>
          </a:xfrm>
          <a:prstGeom prst="rect">
            <a:avLst/>
          </a:prstGeom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1794CB7D-31C4-413E-AB4E-94A1C7F0DC47}"/>
              </a:ext>
            </a:extLst>
          </p:cNvPr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AUTOGLUON FOR CLASSIFICATION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56F78-C4D2-4F43-86D0-3CD0234D5420}"/>
              </a:ext>
            </a:extLst>
          </p:cNvPr>
          <p:cNvSpPr txBox="1"/>
          <p:nvPr/>
        </p:nvSpPr>
        <p:spPr>
          <a:xfrm>
            <a:off x="2802026" y="1351120"/>
            <a:ext cx="527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>
                <a:solidFill>
                  <a:srgbClr val="FF9900"/>
                </a:solidFill>
              </a:defRPr>
            </a:lvl1pPr>
          </a:lstStyle>
          <a:p>
            <a:pPr algn="ctr"/>
            <a:r>
              <a:rPr lang="en-CA" sz="1600" dirty="0"/>
              <a:t>CHOOSE THE IMAGE AND KERNEL SHOWN BELOW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6552056-1B11-4747-B4D8-2AB620DE9D24}"/>
              </a:ext>
            </a:extLst>
          </p:cNvPr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AUTOGLUON FOR CLASSIFICATION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7FD4C-2642-4010-A809-057F3A52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78" y="1116666"/>
            <a:ext cx="9357360" cy="4774949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186023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6552056-1B11-4747-B4D8-2AB620DE9D24}"/>
              </a:ext>
            </a:extLst>
          </p:cNvPr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AUTOGLUON FOR CLASSIFICATION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4543B-444C-4817-AA47-A97B30CE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3" y="1518214"/>
            <a:ext cx="10034905" cy="4421576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62281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494643" y="1637927"/>
            <a:ext cx="6443217" cy="2581194"/>
            <a:chOff x="544021" y="1501647"/>
            <a:chExt cx="6443217" cy="258119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6443217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kern="1200" dirty="0">
                  <a:solidFill>
                    <a:schemeClr val="tx1"/>
                  </a:solidFill>
                  <a:latin typeface="Montserrat SemiBold" pitchFamily="2" charset="-52"/>
                  <a:ea typeface="Montserrat" charset="0"/>
                  <a:cs typeface="Montserrat" charset="0"/>
                </a:rPr>
                <a:t>DEMO PART #2: CLASSIFICATION MODELS EVALUATION USING AUTOGLUON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4082841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10140" y="5109973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10140" y="5106977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33940" y="5410566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24790" y="5410566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80288" y="5410566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kumimoji="0" sz="2800" b="1" kern="1200" spc="0" normalizeH="0" baseline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PROJECT CARD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42103-EEA5-40BF-ADFD-24D36FA4268E}"/>
              </a:ext>
            </a:extLst>
          </p:cNvPr>
          <p:cNvSpPr/>
          <p:nvPr/>
        </p:nvSpPr>
        <p:spPr>
          <a:xfrm>
            <a:off x="176351" y="611344"/>
            <a:ext cx="793888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600" b="1" u="sng" dirty="0">
                <a:solidFill>
                  <a:schemeClr val="tx1"/>
                </a:solidFill>
                <a:latin typeface="Montserrat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i="1" dirty="0">
                <a:solidFill>
                  <a:schemeClr val="tx1"/>
                </a:solidFill>
                <a:latin typeface="Montserrat" charset="0"/>
              </a:rPr>
              <a:t>Build, train, test and deploy a machine learning classifier model to predict diabetes in patients</a:t>
            </a:r>
            <a:endParaRPr lang="en-CA" sz="1600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600" b="1" u="sng" dirty="0">
                <a:solidFill>
                  <a:schemeClr val="tx1"/>
                </a:solidFill>
                <a:latin typeface="Montserrat" charset="0"/>
              </a:rPr>
              <a:t>TOOL: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i="1" dirty="0" err="1">
                <a:solidFill>
                  <a:schemeClr val="tx1"/>
                </a:solidFill>
                <a:latin typeface="Montserrat" charset="0"/>
              </a:rPr>
              <a:t>AutoGluon</a:t>
            </a:r>
            <a:endParaRPr lang="en-CA" sz="1600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600" b="1" u="sng" dirty="0">
                <a:solidFill>
                  <a:schemeClr val="tx1"/>
                </a:solidFill>
                <a:latin typeface="Montserrat" charset="0"/>
              </a:rPr>
              <a:t>PRACTICAL REAL-WORLD APPLICATION: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i="1" dirty="0">
                <a:solidFill>
                  <a:schemeClr val="tx1"/>
                </a:solidFill>
                <a:latin typeface="Montserrat" charset="0"/>
              </a:rPr>
              <a:t>This project can be effectively used by healthcare professionals to detect diabetes and understand key factors that contribute to the disease.</a:t>
            </a:r>
            <a:endParaRPr lang="en-CA" sz="1600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600" b="1" u="sng" dirty="0">
                <a:solidFill>
                  <a:schemeClr val="tx1"/>
                </a:solidFill>
                <a:latin typeface="Montserrat" charset="0"/>
              </a:rPr>
              <a:t>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chemeClr val="tx1"/>
                </a:solidFill>
                <a:latin typeface="Montserrat" charset="0"/>
              </a:rPr>
              <a:t>INPUTS: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Pregnancies: Number of times pregnant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CA" sz="1600" dirty="0" err="1">
                <a:solidFill>
                  <a:schemeClr val="tx1"/>
                </a:solidFill>
                <a:latin typeface="Montserrat" charset="0"/>
              </a:rPr>
              <a:t>GlucosePlasma</a:t>
            </a: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: glucose concentration a 2 hours in an oral glucose tolerance test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CA" sz="1600" dirty="0" err="1">
                <a:solidFill>
                  <a:schemeClr val="tx1"/>
                </a:solidFill>
                <a:latin typeface="Montserrat" charset="0"/>
              </a:rPr>
              <a:t>BloodPressure</a:t>
            </a: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: Diastolic blood pressure (mm Hg)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Skin: </a:t>
            </a:r>
            <a:r>
              <a:rPr lang="en-CA" sz="1600" dirty="0" err="1">
                <a:solidFill>
                  <a:schemeClr val="tx1"/>
                </a:solidFill>
                <a:latin typeface="Montserrat" charset="0"/>
              </a:rPr>
              <a:t>ThicknessTriceps</a:t>
            </a: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 skin fold thickness (mm)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Insulin: 2-Hour serum insulin (mu U/ml)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BMI: Body mass index (weight in kg/(height in m)^2)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CA" sz="1600" dirty="0" err="1">
                <a:solidFill>
                  <a:schemeClr val="tx1"/>
                </a:solidFill>
                <a:latin typeface="Montserrat" charset="0"/>
              </a:rPr>
              <a:t>DiabetesPedigreeFunction</a:t>
            </a: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: Diabetes pedigree function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Age: Age (years)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CA" sz="1600" b="1" dirty="0">
              <a:solidFill>
                <a:schemeClr val="tx1"/>
              </a:solidFill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chemeClr val="tx1"/>
                </a:solidFill>
                <a:latin typeface="Montserrat" charset="0"/>
              </a:rPr>
              <a:t>OUTPUT: 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Diabetes or no diabetes (0 or 1)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b="1" dirty="0">
              <a:solidFill>
                <a:schemeClr val="tx1"/>
              </a:solidFill>
              <a:latin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49157-0394-4791-92A0-16AFBFE7600A}"/>
              </a:ext>
            </a:extLst>
          </p:cNvPr>
          <p:cNvSpPr txBox="1"/>
          <p:nvPr/>
        </p:nvSpPr>
        <p:spPr>
          <a:xfrm>
            <a:off x="4080379" y="6079215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Image Source: </a:t>
            </a:r>
            <a:r>
              <a:rPr lang="en-CA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https://www.flickr.com/photos/pasa/6757993805</a:t>
            </a:r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Dataset Source: </a:t>
            </a:r>
            <a:r>
              <a:rPr lang="en-CA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https://www.kaggle.com/ljanjughazyan/cars1</a:t>
            </a:r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63F01-50D9-4159-87A5-EDCF1464E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241" y="685285"/>
            <a:ext cx="3799741" cy="2524828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6552056-1B11-4747-B4D8-2AB620DE9D24}"/>
              </a:ext>
            </a:extLst>
          </p:cNvPr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AUTOGLUON FOR CLASSIFICATION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5A6FA-C9B3-4C3F-AC75-23B744CB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85" y="805606"/>
            <a:ext cx="9209977" cy="5870451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36593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6552056-1B11-4747-B4D8-2AB620DE9D24}"/>
              </a:ext>
            </a:extLst>
          </p:cNvPr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AUTOGLUON FOR CLASSIFICATION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D4E18-4C52-41BB-B2C3-6965A38E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" y="2014537"/>
            <a:ext cx="10887075" cy="3438525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50547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6552056-1B11-4747-B4D8-2AB620DE9D24}"/>
              </a:ext>
            </a:extLst>
          </p:cNvPr>
          <p:cNvSpPr/>
          <p:nvPr/>
        </p:nvSpPr>
        <p:spPr>
          <a:xfrm>
            <a:off x="300718" y="18194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AUTOGLUON FOR CLASSIFICATION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5027F-AD73-48A7-A891-E1D3D317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42" y="1049034"/>
            <a:ext cx="5408653" cy="5525755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50402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4959471" cy="2088441"/>
            <a:chOff x="544021" y="1501647"/>
            <a:chExt cx="4959471" cy="2088441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495947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FINAL END-OF-DAY CAPSTONE PROJECT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3590088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993582" cy="231596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461404" y="4476848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69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06910" y="221154"/>
            <a:ext cx="594042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US" dirty="0">
                <a:sym typeface="Montserrat Black"/>
              </a:rPr>
              <a:t>PROJECT OVERVIEW</a:t>
            </a:r>
            <a:endParaRPr dirty="0">
              <a:sym typeface="Montserrat Black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06910" y="676361"/>
            <a:ext cx="11304017" cy="4557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Montserrat" charset="0"/>
                <a:sym typeface="Arial"/>
              </a:rPr>
              <a:t>Breast cancer is the most common cancer among women worldwide, accounting for 25% of all cancer cases and affected 2.1 Million people in 2015.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Montserrat" charset="0"/>
                <a:sym typeface="Arial"/>
              </a:rPr>
              <a:t>Early diagnosis significantly increases the chances of survival. A key challenge in cancer detection is how to classify tumors into (1) malignant or (2) benign.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CA" sz="1600" dirty="0">
                <a:latin typeface="Montserrat" charset="0"/>
                <a:sym typeface="Arial"/>
              </a:rPr>
              <a:t>Machine Learning (ML) dramatically improves the accuracy of diagnosis. Research indicates that most experienced physicians can diagnose cancer with 79.97% accuracy while 91.1% (higher) correct diagnosis is achieved using ML. </a:t>
            </a:r>
            <a:endParaRPr lang="en-US" sz="1600" dirty="0">
              <a:latin typeface="Montserrat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endParaRPr lang="en-US" sz="1600" dirty="0">
              <a:latin typeface="Montserrat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00244" y="6641437"/>
            <a:ext cx="600784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>
                <a:solidFill>
                  <a:srgbClr val="111111"/>
                </a:solidFill>
                <a:latin typeface="Roboto"/>
              </a:rPr>
              <a:t>Breast Cancer Detection with Reduced Feature Set, </a:t>
            </a:r>
            <a:r>
              <a:rPr lang="en-CA" sz="600" i="1" dirty="0"/>
              <a:t>in</a:t>
            </a:r>
            <a:r>
              <a:rPr lang="en-CA" sz="600" dirty="0"/>
              <a:t> Computational and Mathematical Methods in Medicine Article ID 265138(1): 2014 </a:t>
            </a:r>
            <a:endParaRPr lang="en-CA" sz="60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5AE1D-28F9-487A-BF5C-C5F9247FB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53"/>
          <a:stretch/>
        </p:blipFill>
        <p:spPr>
          <a:xfrm>
            <a:off x="86181" y="4863478"/>
            <a:ext cx="2078781" cy="1124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95637-EEC8-43F9-9BFC-6B220F743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84"/>
          <a:stretch/>
        </p:blipFill>
        <p:spPr>
          <a:xfrm>
            <a:off x="86181" y="3795094"/>
            <a:ext cx="2025975" cy="1116041"/>
          </a:xfrm>
          <a:prstGeom prst="rect">
            <a:avLst/>
          </a:prstGeom>
        </p:spPr>
      </p:pic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F44A1211-8618-4D53-9597-7EA081AF240B}"/>
              </a:ext>
            </a:extLst>
          </p:cNvPr>
          <p:cNvSpPr/>
          <p:nvPr/>
        </p:nvSpPr>
        <p:spPr>
          <a:xfrm>
            <a:off x="4396016" y="4111461"/>
            <a:ext cx="2285178" cy="1323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CLASSIFIER</a:t>
            </a:r>
            <a:endParaRPr lang="en-CA" b="1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AFF3D88-49C3-49FA-9452-79500C8B51F8}"/>
              </a:ext>
            </a:extLst>
          </p:cNvPr>
          <p:cNvSpPr/>
          <p:nvPr/>
        </p:nvSpPr>
        <p:spPr>
          <a:xfrm>
            <a:off x="2159449" y="2839831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751D99A-5E69-4AE2-9A3D-75151099606D}"/>
              </a:ext>
            </a:extLst>
          </p:cNvPr>
          <p:cNvSpPr/>
          <p:nvPr/>
        </p:nvSpPr>
        <p:spPr>
          <a:xfrm rot="10800000">
            <a:off x="3787639" y="2839831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8ABCA-991E-4FA3-8EDC-5B0171382BE2}"/>
              </a:ext>
            </a:extLst>
          </p:cNvPr>
          <p:cNvSpPr/>
          <p:nvPr/>
        </p:nvSpPr>
        <p:spPr>
          <a:xfrm>
            <a:off x="2170222" y="3978450"/>
            <a:ext cx="2191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SMOOTHNESS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A9992-51B0-4E5D-AC4F-1F7802D9C284}"/>
              </a:ext>
            </a:extLst>
          </p:cNvPr>
          <p:cNvSpPr/>
          <p:nvPr/>
        </p:nvSpPr>
        <p:spPr>
          <a:xfrm>
            <a:off x="2031095" y="2378129"/>
            <a:ext cx="2527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INPUT: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30 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129EBD-7BF0-45A3-8D7D-6E8A72B50D72}"/>
              </a:ext>
            </a:extLst>
          </p:cNvPr>
          <p:cNvSpPr/>
          <p:nvPr/>
        </p:nvSpPr>
        <p:spPr>
          <a:xfrm>
            <a:off x="4467775" y="59282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ct val="120000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Dataset: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Number of Instances: 569</a:t>
            </a: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Class Distribution: 212 Malignant, 357 Benign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ight Arrow 17">
            <a:extLst>
              <a:ext uri="{FF2B5EF4-FFF2-40B4-BE49-F238E27FC236}">
                <a16:creationId xmlns:a16="http://schemas.microsoft.com/office/drawing/2014/main" id="{ABD7A10B-007C-4FCC-9541-6B6FB00354FB}"/>
              </a:ext>
            </a:extLst>
          </p:cNvPr>
          <p:cNvSpPr/>
          <p:nvPr/>
        </p:nvSpPr>
        <p:spPr>
          <a:xfrm rot="20451916">
            <a:off x="6702467" y="3789271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ight Arrow 18">
            <a:extLst>
              <a:ext uri="{FF2B5EF4-FFF2-40B4-BE49-F238E27FC236}">
                <a16:creationId xmlns:a16="http://schemas.microsoft.com/office/drawing/2014/main" id="{BA5EB874-F59D-47CB-9C6E-DF038A7123E5}"/>
              </a:ext>
            </a:extLst>
          </p:cNvPr>
          <p:cNvSpPr/>
          <p:nvPr/>
        </p:nvSpPr>
        <p:spPr>
          <a:xfrm rot="1637417">
            <a:off x="6640316" y="5347393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774E79-FBD6-4AC6-90FF-739907D73C07}"/>
              </a:ext>
            </a:extLst>
          </p:cNvPr>
          <p:cNvSpPr/>
          <p:nvPr/>
        </p:nvSpPr>
        <p:spPr>
          <a:xfrm>
            <a:off x="7497972" y="3733987"/>
            <a:ext cx="31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MALIGNANT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A56347-0BC4-4BB7-8326-8A722BDDC527}"/>
              </a:ext>
            </a:extLst>
          </p:cNvPr>
          <p:cNvSpPr/>
          <p:nvPr/>
        </p:nvSpPr>
        <p:spPr>
          <a:xfrm>
            <a:off x="7459625" y="5532830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BENIGN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3FBFE6-1D05-4DF3-BBB0-93B59767DC36}"/>
              </a:ext>
            </a:extLst>
          </p:cNvPr>
          <p:cNvSpPr/>
          <p:nvPr/>
        </p:nvSpPr>
        <p:spPr>
          <a:xfrm>
            <a:off x="7015024" y="2716298"/>
            <a:ext cx="2232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CLASS: 2</a:t>
            </a:r>
          </a:p>
        </p:txBody>
      </p:sp>
    </p:spTree>
    <p:extLst>
      <p:ext uri="{BB962C8B-B14F-4D97-AF65-F5344CB8AC3E}">
        <p14:creationId xmlns:p14="http://schemas.microsoft.com/office/powerpoint/2010/main" val="253868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PROJECT TASKS: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481628" y="694492"/>
            <a:ext cx="9499860" cy="501675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complete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the “</a:t>
            </a:r>
            <a:r>
              <a:rPr lang="en-US" i="1" dirty="0"/>
              <a:t>cancer.csv</a:t>
            </a:r>
            <a:r>
              <a:rPr lang="en-US" dirty="0"/>
              <a:t>”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basic 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the data into 80% for training and 20% for testing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‘</a:t>
            </a:r>
            <a:r>
              <a:rPr lang="en-US" dirty="0" err="1"/>
              <a:t>best_quality</a:t>
            </a:r>
            <a:r>
              <a:rPr lang="en-US" dirty="0"/>
              <a:t>’ preset and accuracy metric, train machine linear classification models using </a:t>
            </a:r>
            <a:r>
              <a:rPr lang="en-US" dirty="0" err="1"/>
              <a:t>AutoGluon</a:t>
            </a:r>
            <a:r>
              <a:rPr lang="en-US" dirty="0"/>
              <a:t> to predict the “class” column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Assess trained models performance by plotting the leaderboard and indicating the best model. Plot the confusion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‘optimized for deployment’ preset and AUC metric, train machine linear classification models using </a:t>
            </a:r>
            <a:r>
              <a:rPr lang="en-US" dirty="0" err="1"/>
              <a:t>AutoGluon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Assess trained models performance by plotting the leaderboard and indicating the best model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0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0661" y="791998"/>
            <a:ext cx="120713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This dataset is used to predict whether or not a patient has diabetes, based on given features/diagnostic measurements.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Only female patients are considered with at least 21 years old of Pima Indian heritage.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829A07-070C-6446-AFD5-8134AC8F6E42}"/>
              </a:ext>
            </a:extLst>
          </p:cNvPr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AD8518-8C32-BE40-8E3A-97F4EB75E62A}"/>
              </a:ext>
            </a:extLst>
          </p:cNvPr>
          <p:cNvSpPr txBox="1">
            <a:spLocks/>
          </p:cNvSpPr>
          <p:nvPr/>
        </p:nvSpPr>
        <p:spPr>
          <a:xfrm>
            <a:off x="1409700" y="1573394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12F8B-87CB-40DB-9044-58246632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9856" y="1983871"/>
            <a:ext cx="4592947" cy="363052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F0BFE71-04BE-495D-B5EF-11DCB0401115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kumimoji="0" sz="2800" b="1" kern="1200" spc="0" normalizeH="0" baseline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PROJECT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A3002-49F6-4B25-984D-A37426A04F5E}"/>
              </a:ext>
            </a:extLst>
          </p:cNvPr>
          <p:cNvSpPr txBox="1"/>
          <p:nvPr/>
        </p:nvSpPr>
        <p:spPr>
          <a:xfrm>
            <a:off x="152400" y="5610224"/>
            <a:ext cx="7826928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Acknowledgements: Smith, J.W., Everhart, J.E., Dickson, W.C., </a:t>
            </a:r>
            <a:r>
              <a:rPr lang="en-CA" sz="1200" dirty="0" err="1">
                <a:solidFill>
                  <a:schemeClr val="tx1"/>
                </a:solidFill>
              </a:rPr>
              <a:t>Knowler</a:t>
            </a:r>
            <a:r>
              <a:rPr lang="en-CA" sz="1200" dirty="0">
                <a:solidFill>
                  <a:schemeClr val="tx1"/>
                </a:solidFill>
              </a:rPr>
              <a:t>, W.C., &amp; Johannes, R.S. (1988). Using the ADAP learning algorithm to forecast the onset of diabetes mellitus. In Proceedings of the Symposium on Computer Applications and Medical Care (pp. 261--265). IEEE Computer Society Press.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Image Source: https://iconscout.com/icon/doctor-1659516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tx1"/>
              </a:solidFill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285762" y="820308"/>
            <a:ext cx="114610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Montserrat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Montserrat" charset="0"/>
              </a:rPr>
              <a:t>The available features are: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Pregnancies: Number of times pregnant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solidFill>
                  <a:schemeClr val="tx1"/>
                </a:solidFill>
                <a:latin typeface="Montserrat" charset="0"/>
              </a:rPr>
              <a:t>GlucosePlasma</a:t>
            </a: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: glucose concentration a 2 hours in an oral glucose tolerance test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solidFill>
                  <a:schemeClr val="tx1"/>
                </a:solidFill>
                <a:latin typeface="Montserrat" charset="0"/>
              </a:rPr>
              <a:t>BloodPressure</a:t>
            </a: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: Diastolic blood pressure (mm Hg)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Skin: </a:t>
            </a:r>
            <a:r>
              <a:rPr lang="en-CA" sz="2000" dirty="0" err="1">
                <a:solidFill>
                  <a:schemeClr val="tx1"/>
                </a:solidFill>
                <a:latin typeface="Montserrat" charset="0"/>
              </a:rPr>
              <a:t>ThicknessTriceps</a:t>
            </a: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 skin fold thickness (mm)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Insulin: 2-Hour serum insulin (mu U/ml)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BMI: Body mass index (weight in kg/(height in m)^2)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solidFill>
                  <a:schemeClr val="tx1"/>
                </a:solidFill>
                <a:latin typeface="Montserrat" charset="0"/>
              </a:rPr>
              <a:t>DiabetesPedigreeFunction</a:t>
            </a: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: Diabetes pedigree function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Age: Age (years)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1"/>
              </a:solidFill>
              <a:latin typeface="Montserrat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Montserrat" charset="0"/>
              </a:rPr>
              <a:t>Target (output):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Diabetes or no diabetes (0 or 1)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3" y="237642"/>
            <a:ext cx="9043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DATA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319E3E-ABA5-41B6-8637-988077E92621}"/>
              </a:ext>
            </a:extLst>
          </p:cNvPr>
          <p:cNvSpPr/>
          <p:nvPr/>
        </p:nvSpPr>
        <p:spPr>
          <a:xfrm>
            <a:off x="285762" y="5372259"/>
            <a:ext cx="8157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Acknowledgements</a:t>
            </a:r>
          </a:p>
          <a:p>
            <a:r>
              <a:rPr lang="en-CA" dirty="0">
                <a:solidFill>
                  <a:schemeClr val="tx1"/>
                </a:solidFill>
              </a:rPr>
              <a:t>Smith, J.W., Everhart, J.E., Dickson, W.C., </a:t>
            </a:r>
            <a:r>
              <a:rPr lang="en-CA" dirty="0" err="1">
                <a:solidFill>
                  <a:schemeClr val="tx1"/>
                </a:solidFill>
              </a:rPr>
              <a:t>Knowler</a:t>
            </a:r>
            <a:r>
              <a:rPr lang="en-CA" dirty="0">
                <a:solidFill>
                  <a:schemeClr val="tx1"/>
                </a:solidFill>
              </a:rPr>
              <a:t>, W.C., &amp; Johannes, R.S. (1988). Using the ADAP learning algorithm to forecast the onset of diabetes mellitus. In Proceedings of the Symposium on Computer Applications and Medical Care (pp. 261--265). IEEE Computer Society Press.</a:t>
            </a:r>
          </a:p>
        </p:txBody>
      </p:sp>
    </p:spTree>
    <p:extLst>
      <p:ext uri="{BB962C8B-B14F-4D97-AF65-F5344CB8AC3E}">
        <p14:creationId xmlns:p14="http://schemas.microsoft.com/office/powerpoint/2010/main" val="237663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kumimoji="0" sz="2800" b="1" kern="1200" spc="0" normalizeH="0" baseline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DATA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FA6D3-688F-4150-8811-CACF7196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50" y="1559424"/>
            <a:ext cx="9109949" cy="4292283"/>
          </a:xfrm>
          <a:prstGeom prst="rect">
            <a:avLst/>
          </a:prstGeom>
          <a:noFill/>
          <a:ln w="57150">
            <a:noFill/>
          </a:ln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17DA4C0-C6FF-4646-8CCB-65B7B5265FE0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7974161" y="936731"/>
            <a:ext cx="1108966" cy="582645"/>
          </a:xfrm>
          <a:prstGeom prst="curvedConnector3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576DB7C-5F29-4438-8DDC-A977B4C19998}"/>
              </a:ext>
            </a:extLst>
          </p:cNvPr>
          <p:cNvSpPr txBox="1">
            <a:spLocks/>
          </p:cNvSpPr>
          <p:nvPr/>
        </p:nvSpPr>
        <p:spPr>
          <a:xfrm>
            <a:off x="4987121" y="675120"/>
            <a:ext cx="298704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kumimoji="0" sz="2800" b="1" kern="1200" spc="0" normalizeH="0" baseline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TARGET CLASS</a:t>
            </a:r>
          </a:p>
        </p:txBody>
      </p:sp>
    </p:spTree>
    <p:extLst>
      <p:ext uri="{BB962C8B-B14F-4D97-AF65-F5344CB8AC3E}">
        <p14:creationId xmlns:p14="http://schemas.microsoft.com/office/powerpoint/2010/main" val="396418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22385" y="1344891"/>
            <a:ext cx="5074919" cy="2718236"/>
            <a:chOff x="522385" y="1212811"/>
            <a:chExt cx="5074919" cy="271823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22385" y="1212811"/>
              <a:ext cx="5074919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CLASSIFICATION MODELS KPIs [SKIP IF FAMILIAR]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71022" y="3931047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84318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840188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514377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514377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5143777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0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2083" y="218357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CLASSIFICATION MODEL KPIs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78050" y="1109723"/>
            <a:ext cx="60291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16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sz="16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Misclassiﬁcation rate (Error Rate) = (FP + FN)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sz="16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sz="16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Recall = TP/ Actual TRUE = TP/ (TP+FN) (when the class was actually TRUE, how often did the classiﬁer get it right?)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E762CE-8F12-47BA-85A7-B58CEF80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01214"/>
              </p:ext>
            </p:extLst>
          </p:nvPr>
        </p:nvGraphicFramePr>
        <p:xfrm>
          <a:off x="7424109" y="2886564"/>
          <a:ext cx="4145594" cy="35267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773FCEDB-8FCE-4E95-AB38-867CFAFD1574}"/>
              </a:ext>
            </a:extLst>
          </p:cNvPr>
          <p:cNvSpPr/>
          <p:nvPr/>
        </p:nvSpPr>
        <p:spPr>
          <a:xfrm>
            <a:off x="6780240" y="2879438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3067D01-5B00-4DED-9338-50DCF8C2DD04}"/>
              </a:ext>
            </a:extLst>
          </p:cNvPr>
          <p:cNvSpPr/>
          <p:nvPr/>
        </p:nvSpPr>
        <p:spPr>
          <a:xfrm rot="5400000">
            <a:off x="9304837" y="482695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1E8B0-D862-4519-8E42-447E2D86B319}"/>
              </a:ext>
            </a:extLst>
          </p:cNvPr>
          <p:cNvSpPr txBox="1"/>
          <p:nvPr/>
        </p:nvSpPr>
        <p:spPr>
          <a:xfrm rot="16200000">
            <a:off x="5194099" y="431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A1378-3056-43F5-97F6-0D9EFD730316}"/>
              </a:ext>
            </a:extLst>
          </p:cNvPr>
          <p:cNvSpPr txBox="1"/>
          <p:nvPr/>
        </p:nvSpPr>
        <p:spPr>
          <a:xfrm>
            <a:off x="8378651" y="167932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7900C-CD6F-421E-AA75-BFE7DA05B247}"/>
              </a:ext>
            </a:extLst>
          </p:cNvPr>
          <p:cNvSpPr txBox="1"/>
          <p:nvPr/>
        </p:nvSpPr>
        <p:spPr>
          <a:xfrm>
            <a:off x="7821854" y="3548396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6D9B0-7D6E-4555-B0C6-4893DBAC7DE6}"/>
              </a:ext>
            </a:extLst>
          </p:cNvPr>
          <p:cNvSpPr txBox="1"/>
          <p:nvPr/>
        </p:nvSpPr>
        <p:spPr>
          <a:xfrm>
            <a:off x="9927573" y="5334261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749FD-FFEE-424E-9B42-1F4F221D1554}"/>
              </a:ext>
            </a:extLst>
          </p:cNvPr>
          <p:cNvSpPr txBox="1"/>
          <p:nvPr/>
        </p:nvSpPr>
        <p:spPr>
          <a:xfrm>
            <a:off x="7024524" y="348744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023B1-2183-42BF-8313-4F1136F02919}"/>
              </a:ext>
            </a:extLst>
          </p:cNvPr>
          <p:cNvSpPr txBox="1"/>
          <p:nvPr/>
        </p:nvSpPr>
        <p:spPr>
          <a:xfrm>
            <a:off x="7041281" y="5647851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4330D3-B3EB-4E72-9E5D-FC2D49148135}"/>
              </a:ext>
            </a:extLst>
          </p:cNvPr>
          <p:cNvSpPr txBox="1"/>
          <p:nvPr/>
        </p:nvSpPr>
        <p:spPr>
          <a:xfrm>
            <a:off x="8300383" y="241777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7F8B9-38FB-4E84-B809-F14A275A5AF9}"/>
              </a:ext>
            </a:extLst>
          </p:cNvPr>
          <p:cNvSpPr txBox="1"/>
          <p:nvPr/>
        </p:nvSpPr>
        <p:spPr>
          <a:xfrm>
            <a:off x="10407197" y="2401042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A201D-B945-4B2E-A245-1275DFFA8A0C}"/>
              </a:ext>
            </a:extLst>
          </p:cNvPr>
          <p:cNvSpPr txBox="1"/>
          <p:nvPr/>
        </p:nvSpPr>
        <p:spPr>
          <a:xfrm>
            <a:off x="9823364" y="3558014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D9987-052E-48E9-8B52-5AAD2D735E89}"/>
              </a:ext>
            </a:extLst>
          </p:cNvPr>
          <p:cNvSpPr txBox="1"/>
          <p:nvPr/>
        </p:nvSpPr>
        <p:spPr>
          <a:xfrm>
            <a:off x="7847165" y="5334261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15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6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3EB0C055-FD6D-814B-97D3-04BFC9F14AE5}"/>
              </a:ext>
            </a:extLst>
          </p:cNvPr>
          <p:cNvSpPr/>
          <p:nvPr/>
        </p:nvSpPr>
        <p:spPr>
          <a:xfrm>
            <a:off x="302428" y="0"/>
            <a:ext cx="6805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ROC (RECEIVER OPERATING CHARACTERISTIC CURVE) </a:t>
            </a:r>
          </a:p>
        </p:txBody>
      </p:sp>
      <p:pic>
        <p:nvPicPr>
          <p:cNvPr id="5" name="Picture 2" descr="File:Roccurves.png">
            <a:extLst>
              <a:ext uri="{FF2B5EF4-FFF2-40B4-BE49-F238E27FC236}">
                <a16:creationId xmlns:a16="http://schemas.microsoft.com/office/drawing/2014/main" id="{E6E0F0BD-D841-8D40-8D8D-58A2587D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8" y="1532369"/>
            <a:ext cx="4331630" cy="420168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4720B9-4B52-F64C-A8D3-588C257C8170}"/>
              </a:ext>
            </a:extLst>
          </p:cNvPr>
          <p:cNvSpPr/>
          <p:nvPr/>
        </p:nvSpPr>
        <p:spPr>
          <a:xfrm>
            <a:off x="2775782" y="6223895"/>
            <a:ext cx="5668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Credit: https://commons.wikimedia.org/wiki/File:Roccurves.png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11">
            <a:extLst>
              <a:ext uri="{FF2B5EF4-FFF2-40B4-BE49-F238E27FC236}">
                <a16:creationId xmlns:a16="http://schemas.microsoft.com/office/drawing/2014/main" id="{E60A35AD-E369-FB49-A52C-A2E4E8C7E0A3}"/>
              </a:ext>
            </a:extLst>
          </p:cNvPr>
          <p:cNvSpPr/>
          <p:nvPr/>
        </p:nvSpPr>
        <p:spPr>
          <a:xfrm>
            <a:off x="4838104" y="1769313"/>
            <a:ext cx="71675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ROC Curve is a metric that assesses the model ability to distinguish between binary (0 or 1) classes.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ROC curve is created by plotting the true positive rate (TPR) against the false positive rate (FPR) at various threshold settings.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true-positive rate is also known as sensitivity, recall or probability of detection in machine learning.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false-positive rate is also known as the probability of false alarm and can be calculated as (1 − specificity).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Points above the diagonal line represent good classification (better than random)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model performance improves if it becomes skewed towards the upper left corner. </a:t>
            </a:r>
          </a:p>
        </p:txBody>
      </p:sp>
    </p:spTree>
    <p:extLst>
      <p:ext uri="{BB962C8B-B14F-4D97-AF65-F5344CB8AC3E}">
        <p14:creationId xmlns:p14="http://schemas.microsoft.com/office/powerpoint/2010/main" val="64722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EA9CA3CE-E973-3B42-8CA2-71D9F4FB45C7}"/>
              </a:ext>
            </a:extLst>
          </p:cNvPr>
          <p:cNvSpPr/>
          <p:nvPr/>
        </p:nvSpPr>
        <p:spPr>
          <a:xfrm>
            <a:off x="300081" y="169561"/>
            <a:ext cx="11591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AUC (AREA UNDER CURVE) </a:t>
            </a:r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B4D40B56-A97A-E947-A783-97D7FC660A37}"/>
              </a:ext>
            </a:extLst>
          </p:cNvPr>
          <p:cNvSpPr/>
          <p:nvPr/>
        </p:nvSpPr>
        <p:spPr>
          <a:xfrm>
            <a:off x="6683556" y="1393996"/>
            <a:ext cx="5182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CA" altLang="en-US" sz="1800" dirty="0">
              <a:solidFill>
                <a:schemeClr val="tx1"/>
              </a:solidFill>
              <a:latin typeface="Montserra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CA" altLang="en-US" sz="1800" dirty="0">
              <a:solidFill>
                <a:schemeClr val="tx1"/>
              </a:solidFill>
              <a:latin typeface="Montserra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sz="1800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light blue area represents the area Under the Curve of the Receiver Operating Characteristic (AUROC).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sz="1800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diagonal dashed red line represents the ROC curve of a random predictor with AUROC of 0.5.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sz="1800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If ROC AUC = 1, perfect classifier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sz="1800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Predictor #1 is better than predictor #2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sz="1800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Higher the AUC, the better the model is at predicting 0s as 0s and 1s as 1s. </a:t>
            </a:r>
            <a:endParaRPr lang="en-CA" sz="1800" dirty="0">
              <a:solidFill>
                <a:schemeClr val="tx1"/>
              </a:solidFill>
              <a:latin typeface="Montserrat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5EC3B0-9B07-C543-B0CC-5721376EED9B}"/>
              </a:ext>
            </a:extLst>
          </p:cNvPr>
          <p:cNvCxnSpPr/>
          <p:nvPr/>
        </p:nvCxnSpPr>
        <p:spPr>
          <a:xfrm flipV="1">
            <a:off x="1454530" y="5106927"/>
            <a:ext cx="4795616" cy="32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5F3223-A99B-6747-B1D7-576EC6EE9998}"/>
              </a:ext>
            </a:extLst>
          </p:cNvPr>
          <p:cNvCxnSpPr/>
          <p:nvPr/>
        </p:nvCxnSpPr>
        <p:spPr>
          <a:xfrm flipH="1" flipV="1">
            <a:off x="1455627" y="1454909"/>
            <a:ext cx="18137" cy="37069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DACEDC-D1D4-5640-9D9E-AC324C4840B2}"/>
              </a:ext>
            </a:extLst>
          </p:cNvPr>
          <p:cNvSpPr txBox="1"/>
          <p:nvPr/>
        </p:nvSpPr>
        <p:spPr>
          <a:xfrm>
            <a:off x="2662031" y="5088806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FALSE POSITIVE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B1C53-FC50-B942-9956-2CD2D56A030D}"/>
              </a:ext>
            </a:extLst>
          </p:cNvPr>
          <p:cNvSpPr txBox="1"/>
          <p:nvPr/>
        </p:nvSpPr>
        <p:spPr>
          <a:xfrm rot="16200000">
            <a:off x="-574460" y="2969960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TRUE POSITIVE RATE</a:t>
            </a:r>
          </a:p>
        </p:txBody>
      </p:sp>
      <p:sp>
        <p:nvSpPr>
          <p:cNvPr id="12" name="Freeform 48">
            <a:extLst>
              <a:ext uri="{FF2B5EF4-FFF2-40B4-BE49-F238E27FC236}">
                <a16:creationId xmlns:a16="http://schemas.microsoft.com/office/drawing/2014/main" id="{8E934D5A-D2D4-B448-9BA9-68E1B0E738CA}"/>
              </a:ext>
            </a:extLst>
          </p:cNvPr>
          <p:cNvSpPr/>
          <p:nvPr/>
        </p:nvSpPr>
        <p:spPr>
          <a:xfrm>
            <a:off x="1473764" y="1541580"/>
            <a:ext cx="4795616" cy="3540918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solidFill>
            <a:srgbClr val="8FF6FF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C513F-3D3E-3749-B478-67D61073F53C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1481800" y="1578073"/>
            <a:ext cx="4787580" cy="3536738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6383">
            <a:extLst>
              <a:ext uri="{FF2B5EF4-FFF2-40B4-BE49-F238E27FC236}">
                <a16:creationId xmlns:a16="http://schemas.microsoft.com/office/drawing/2014/main" id="{8AA20804-B102-6345-952B-1E6258506362}"/>
              </a:ext>
            </a:extLst>
          </p:cNvPr>
          <p:cNvSpPr/>
          <p:nvPr/>
        </p:nvSpPr>
        <p:spPr>
          <a:xfrm>
            <a:off x="1702035" y="1633702"/>
            <a:ext cx="4634374" cy="3370747"/>
          </a:xfrm>
          <a:custGeom>
            <a:avLst/>
            <a:gdLst>
              <a:gd name="connsiteX0" fmla="*/ 4791075 w 4791075"/>
              <a:gd name="connsiteY0" fmla="*/ 0 h 3495675"/>
              <a:gd name="connsiteX1" fmla="*/ 4714875 w 4791075"/>
              <a:gd name="connsiteY1" fmla="*/ 3476625 h 3495675"/>
              <a:gd name="connsiteX2" fmla="*/ 0 w 4791075"/>
              <a:gd name="connsiteY2" fmla="*/ 3495675 h 3495675"/>
              <a:gd name="connsiteX3" fmla="*/ 4791075 w 4791075"/>
              <a:gd name="connsiteY3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1075" h="3495675">
                <a:moveTo>
                  <a:pt x="4791075" y="0"/>
                </a:moveTo>
                <a:lnTo>
                  <a:pt x="4714875" y="3476625"/>
                </a:lnTo>
                <a:lnTo>
                  <a:pt x="0" y="3495675"/>
                </a:lnTo>
                <a:lnTo>
                  <a:pt x="4791075" y="0"/>
                </a:lnTo>
                <a:close/>
              </a:path>
            </a:pathLst>
          </a:custGeom>
          <a:solidFill>
            <a:srgbClr val="8FF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5" name="Curved Connector 54">
            <a:extLst>
              <a:ext uri="{FF2B5EF4-FFF2-40B4-BE49-F238E27FC236}">
                <a16:creationId xmlns:a16="http://schemas.microsoft.com/office/drawing/2014/main" id="{A1EFDB69-EC6D-8C42-91BB-573377B314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801" y="2931272"/>
            <a:ext cx="1004801" cy="800104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CD139A-7721-2947-BD9B-53A0F034EB77}"/>
              </a:ext>
            </a:extLst>
          </p:cNvPr>
          <p:cNvSpPr txBox="1"/>
          <p:nvPr/>
        </p:nvSpPr>
        <p:spPr>
          <a:xfrm>
            <a:off x="4612730" y="3772630"/>
            <a:ext cx="140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RANDOM PREDICTOR</a:t>
            </a:r>
          </a:p>
        </p:txBody>
      </p:sp>
      <p:cxnSp>
        <p:nvCxnSpPr>
          <p:cNvPr id="17" name="Curved Connector 56">
            <a:extLst>
              <a:ext uri="{FF2B5EF4-FFF2-40B4-BE49-F238E27FC236}">
                <a16:creationId xmlns:a16="http://schemas.microsoft.com/office/drawing/2014/main" id="{9A511E9D-684D-884D-871F-1CE195C5E3EB}"/>
              </a:ext>
            </a:extLst>
          </p:cNvPr>
          <p:cNvCxnSpPr>
            <a:cxnSpLocks/>
          </p:cNvCxnSpPr>
          <p:nvPr/>
        </p:nvCxnSpPr>
        <p:spPr>
          <a:xfrm rot="10800000">
            <a:off x="3852339" y="1306361"/>
            <a:ext cx="776811" cy="592451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43E024-B9CC-7444-BAE2-8451A75254CB}"/>
              </a:ext>
            </a:extLst>
          </p:cNvPr>
          <p:cNvSpPr txBox="1"/>
          <p:nvPr/>
        </p:nvSpPr>
        <p:spPr>
          <a:xfrm>
            <a:off x="2162997" y="1152475"/>
            <a:ext cx="180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PREDICTOR #1</a:t>
            </a:r>
          </a:p>
        </p:txBody>
      </p:sp>
      <p:sp>
        <p:nvSpPr>
          <p:cNvPr id="19" name="Freeform: Shape 16393">
            <a:extLst>
              <a:ext uri="{FF2B5EF4-FFF2-40B4-BE49-F238E27FC236}">
                <a16:creationId xmlns:a16="http://schemas.microsoft.com/office/drawing/2014/main" id="{D479E3D4-585F-7F45-9E3D-5EE4CD7CC450}"/>
              </a:ext>
            </a:extLst>
          </p:cNvPr>
          <p:cNvSpPr/>
          <p:nvPr/>
        </p:nvSpPr>
        <p:spPr>
          <a:xfrm>
            <a:off x="1497171" y="1560548"/>
            <a:ext cx="4752975" cy="3495675"/>
          </a:xfrm>
          <a:custGeom>
            <a:avLst/>
            <a:gdLst>
              <a:gd name="connsiteX0" fmla="*/ 0 w 4752975"/>
              <a:gd name="connsiteY0" fmla="*/ 3495675 h 3495675"/>
              <a:gd name="connsiteX1" fmla="*/ 1200150 w 4752975"/>
              <a:gd name="connsiteY1" fmla="*/ 1952625 h 3495675"/>
              <a:gd name="connsiteX2" fmla="*/ 2962275 w 4752975"/>
              <a:gd name="connsiteY2" fmla="*/ 762000 h 3495675"/>
              <a:gd name="connsiteX3" fmla="*/ 4752975 w 4752975"/>
              <a:gd name="connsiteY3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3495675">
                <a:moveTo>
                  <a:pt x="0" y="3495675"/>
                </a:moveTo>
                <a:cubicBezTo>
                  <a:pt x="353219" y="2951956"/>
                  <a:pt x="706438" y="2408237"/>
                  <a:pt x="1200150" y="1952625"/>
                </a:cubicBezTo>
                <a:cubicBezTo>
                  <a:pt x="1693862" y="1497013"/>
                  <a:pt x="2370138" y="1087437"/>
                  <a:pt x="2962275" y="762000"/>
                </a:cubicBezTo>
                <a:cubicBezTo>
                  <a:pt x="3554412" y="436563"/>
                  <a:pt x="4470400" y="157163"/>
                  <a:pt x="4752975" y="0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Curved Connector 56">
            <a:extLst>
              <a:ext uri="{FF2B5EF4-FFF2-40B4-BE49-F238E27FC236}">
                <a16:creationId xmlns:a16="http://schemas.microsoft.com/office/drawing/2014/main" id="{70D89880-1B9E-B944-8F83-AA07F2990350}"/>
              </a:ext>
            </a:extLst>
          </p:cNvPr>
          <p:cNvCxnSpPr>
            <a:cxnSpLocks/>
          </p:cNvCxnSpPr>
          <p:nvPr/>
        </p:nvCxnSpPr>
        <p:spPr>
          <a:xfrm rot="10800000">
            <a:off x="3304075" y="1933488"/>
            <a:ext cx="776811" cy="592451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22688F-826B-194B-87EF-C20ED6DC85A5}"/>
              </a:ext>
            </a:extLst>
          </p:cNvPr>
          <p:cNvSpPr txBox="1"/>
          <p:nvPr/>
        </p:nvSpPr>
        <p:spPr>
          <a:xfrm>
            <a:off x="1614733" y="1779602"/>
            <a:ext cx="180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PREDICTOR #2</a:t>
            </a:r>
          </a:p>
        </p:txBody>
      </p:sp>
    </p:spTree>
    <p:extLst>
      <p:ext uri="{BB962C8B-B14F-4D97-AF65-F5344CB8AC3E}">
        <p14:creationId xmlns:p14="http://schemas.microsoft.com/office/powerpoint/2010/main" val="20850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2181</Words>
  <Application>Microsoft Office PowerPoint</Application>
  <PresentationFormat>Widescreen</PresentationFormat>
  <Paragraphs>183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Roboto</vt:lpstr>
      <vt:lpstr>Montserrat SemiBold</vt:lpstr>
      <vt:lpstr>Montserrat Black</vt:lpstr>
      <vt:lpstr>Calibri</vt:lpstr>
      <vt:lpstr>Montserrat</vt:lpstr>
      <vt:lpstr>Courier New</vt:lpstr>
      <vt:lpstr>Calibri Light</vt:lpstr>
      <vt:lpstr>1_Тема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523</cp:revision>
  <dcterms:modified xsi:type="dcterms:W3CDTF">2022-05-14T20:40:57Z</dcterms:modified>
</cp:coreProperties>
</file>