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to Search for Models" id="{6844172C-9703-4DC7-908A-C23538616A3C}">
          <p14:sldIdLst>
            <p14:sldId id="258"/>
            <p14:sldId id="259"/>
          </p14:sldIdLst>
        </p14:section>
        <p14:section name="About Clustering" id="{66737F24-1C36-4DF4-A00F-927A3F1468AC}">
          <p14:sldIdLst>
            <p14:sldId id="260"/>
          </p14:sldIdLst>
        </p14:section>
        <p14:section name="Location Data Providers" id="{A08F0015-E7F5-4E26-BBAF-AEE4F9A16AD2}">
          <p14:sldIdLst>
            <p14:sldId id="261"/>
            <p14:sldId id="262"/>
          </p14:sldIdLst>
        </p14:section>
        <p14:section name="Animate Your 3D Model" id="{B62868DA-F525-4AC5-9E3E-39ECA0154BBD}">
          <p14:sldIdLst>
            <p14:sldId id="263"/>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15-Aug-19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15-Aug-19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9144000" cy="685693"/>
          </a:xfrm>
        </p:spPr>
        <p:txBody>
          <a:bodyPr/>
          <a:lstStyle/>
          <a:p>
            <a:r>
              <a:rPr lang="en-US" dirty="0"/>
              <a:t>Battle of Neighborhood's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141326"/>
            <a:ext cx="9144000" cy="795058"/>
          </a:xfrm>
        </p:spPr>
        <p:txBody>
          <a:bodyPr/>
          <a:lstStyle/>
          <a:p>
            <a:r>
              <a:rPr lang="en-US" dirty="0"/>
              <a:t>Discovering USA’s Best City for opening a Casino/Shopping Mall using Data Science.</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409127"/>
            <a:ext cx="2447364" cy="341698"/>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By Thet Paing Soe</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750000"/>
            <a:ext cx="3760738" cy="795059"/>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Presentation made under IBM’s Professional Data Science Certification Coursera Capstone Project .</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Business Problem</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370948"/>
            <a:ext cx="4276659" cy="256998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libri" panose="020F0502020204030204" pitchFamily="34" charset="0"/>
                <a:ea typeface="+mj-ea"/>
                <a:cs typeface="Calibri" panose="020F0502020204030204" pitchFamily="34" charset="0"/>
              </a:rPr>
              <a:t>A Successful Asian Entrepreneur wants to expand his Business to USA. He wants to open a Casino/Shopping Mall in USA but not sure in which City and Locality he should open the Mall and be Successful.</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496810" y="170873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mj-lt"/>
                <a:ea typeface="+mj-ea"/>
                <a:cs typeface="+mj-cs"/>
              </a:rPr>
              <a:t>Cities of USA</a:t>
            </a:r>
          </a:p>
        </p:txBody>
      </p:sp>
      <p:pic>
        <p:nvPicPr>
          <p:cNvPr id="34" name="Picture 33">
            <a:extLst>
              <a:ext uri="{FF2B5EF4-FFF2-40B4-BE49-F238E27FC236}">
                <a16:creationId xmlns:a16="http://schemas.microsoft.com/office/drawing/2014/main" id="{82780E7F-7839-49C2-AE78-94D7895C2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093" y="2073861"/>
            <a:ext cx="6706473" cy="4481485"/>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DATA</a:t>
            </a:r>
          </a:p>
        </p:txBody>
      </p:sp>
      <p:sp>
        <p:nvSpPr>
          <p:cNvPr id="3" name="TextBox 2">
            <a:extLst>
              <a:ext uri="{FF2B5EF4-FFF2-40B4-BE49-F238E27FC236}">
                <a16:creationId xmlns:a16="http://schemas.microsoft.com/office/drawing/2014/main" id="{4989DE8A-4678-408F-817E-BCFB152D4344}"/>
              </a:ext>
            </a:extLst>
          </p:cNvPr>
          <p:cNvSpPr txBox="1"/>
          <p:nvPr/>
        </p:nvSpPr>
        <p:spPr>
          <a:xfrm>
            <a:off x="604434" y="1378039"/>
            <a:ext cx="9956242" cy="5479961"/>
          </a:xfrm>
          <a:prstGeom prst="rect">
            <a:avLst/>
          </a:prstGeom>
        </p:spPr>
        <p:txBody>
          <a:bodyPr vert="horz" wrap="square" lIns="91440" tIns="45720" rIns="91440" bIns="45720" rtlCol="0">
            <a:noAutofit/>
          </a:bodyPr>
          <a:lstStyle/>
          <a:p>
            <a:pPr>
              <a:lnSpc>
                <a:spcPts val="1800"/>
              </a:lnSpc>
              <a:spcAft>
                <a:spcPts val="600"/>
              </a:spcAft>
            </a:pPr>
            <a:r>
              <a:rPr lang="en-US" sz="2400" dirty="0">
                <a:solidFill>
                  <a:prstClr val="black">
                    <a:lumMod val="75000"/>
                    <a:lumOff val="25000"/>
                  </a:prstClr>
                </a:solidFill>
                <a:cs typeface="Segoe UI" panose="020B0502040204020203" pitchFamily="34" charset="0"/>
              </a:rPr>
              <a:t>REQUIREMENT</a:t>
            </a:r>
          </a:p>
          <a:p>
            <a:pPr>
              <a:lnSpc>
                <a:spcPts val="18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Data that will be required for solving the problem - </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population density and coordinates</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Per Capita Income</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city</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locality in the selected city</a:t>
            </a:r>
          </a:p>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SOURCE</a:t>
            </a: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Wikipedia</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https://en.wikipedia.org/wiki/List_of_United_States_cities_by_population</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https://en.wikipedia.org/wiki/List_of_United_States_counties_by_per_capita_income</a:t>
            </a:r>
          </a:p>
          <a:p>
            <a:pPr>
              <a:lnSpc>
                <a:spcPts val="1800"/>
              </a:lnSpc>
              <a:spcAft>
                <a:spcPts val="600"/>
              </a:spcAft>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Foursquare API</a:t>
            </a:r>
          </a:p>
          <a:p>
            <a:pPr marL="171450" indent="-17145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Venues in City and in Each locality in selected city</a:t>
            </a:r>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METHODOLOGY</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200" y="1432818"/>
            <a:ext cx="4712634" cy="4976554"/>
          </a:xfrm>
        </p:spPr>
        <p:txBody>
          <a:bodyPr>
            <a:normAutofit fontScale="92500"/>
          </a:bodyPr>
          <a:lstStyle/>
          <a:p>
            <a:r>
              <a:rPr lang="en-US" sz="1400" dirty="0"/>
              <a:t>To suggest the best Location ,steps followed are - </a:t>
            </a:r>
          </a:p>
          <a:p>
            <a:pPr marL="457200" lvl="1" indent="-47625">
              <a:lnSpc>
                <a:spcPts val="1800"/>
              </a:lnSpc>
            </a:pPr>
            <a:r>
              <a:rPr lang="en-US" sz="1400" dirty="0"/>
              <a:t>Using Beautiful Soup Library Wikipedia pages containing information about Cities of USA by Population and Per Capita income are scraped into Pandas Dataframe. </a:t>
            </a:r>
          </a:p>
          <a:p>
            <a:pPr marL="457200" lvl="1" indent="-47625">
              <a:lnSpc>
                <a:spcPts val="1800"/>
              </a:lnSpc>
            </a:pPr>
            <a:r>
              <a:rPr lang="en-US" sz="1400" dirty="0"/>
              <a:t>Dataframe contained data about Cities, Coordinates, Area, Per capita Income and Population Density. Than Dataframe was Cleaned and Processed according to requirement of the problem to be solved. Proper benchmarks were set to obtain the best results.</a:t>
            </a:r>
          </a:p>
          <a:p>
            <a:pPr marL="457200" lvl="1" indent="-47625">
              <a:lnSpc>
                <a:spcPts val="1800"/>
              </a:lnSpc>
            </a:pPr>
            <a:r>
              <a:rPr lang="en-US" sz="1400" dirty="0"/>
              <a:t>The List of Venues in a City were obtained using Foursquare API and the city with maximum weight according to the Model is selected.</a:t>
            </a:r>
          </a:p>
          <a:p>
            <a:pPr marL="457200" lvl="1" indent="-47625">
              <a:lnSpc>
                <a:spcPts val="1800"/>
              </a:lnSpc>
            </a:pPr>
            <a:r>
              <a:rPr lang="en-US" sz="1400" dirty="0"/>
              <a:t>With the help of Unsupervised Machine Learning Algorithm (K Means Algorithm) Locality in the city is obtained where opening a Shopping Mall/Casino will be  most benefitted.</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8210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200" y="301723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04200" y="52131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2" name="Oval 11">
            <a:extLst>
              <a:ext uri="{FF2B5EF4-FFF2-40B4-BE49-F238E27FC236}">
                <a16:creationId xmlns:a16="http://schemas.microsoft.com/office/drawing/2014/main" id="{42552617-FAD0-4D2C-9980-0BB9004C7AEB}"/>
              </a:ext>
              <a:ext uri="{C183D7F6-B498-43B3-948B-1728B52AA6E4}">
                <adec:decorative xmlns:adec="http://schemas.microsoft.com/office/drawing/2017/decorative" val="1"/>
              </a:ext>
            </a:extLst>
          </p:cNvPr>
          <p:cNvSpPr/>
          <p:nvPr/>
        </p:nvSpPr>
        <p:spPr bwMode="blackWhite">
          <a:xfrm>
            <a:off x="604200" y="43120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5" name="Picture 14">
            <a:extLst>
              <a:ext uri="{FF2B5EF4-FFF2-40B4-BE49-F238E27FC236}">
                <a16:creationId xmlns:a16="http://schemas.microsoft.com/office/drawing/2014/main" id="{5D1B111A-1E1A-45B5-862C-DFFCD9B32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834" y="1432818"/>
            <a:ext cx="6437854" cy="4736162"/>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K- Means Clustering (Unsupervised Machine Learning Algorithm)</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Unsupervised Learning</a:t>
            </a:r>
          </a:p>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t>A cluster is a group of data points or objects in a dataset that are similar to other objects in the group, and dissimilar to datapoints in other clusters.</a:t>
            </a:r>
            <a:br>
              <a:rPr lang="en-US" sz="1600" dirty="0">
                <a:solidFill>
                  <a:prstClr val="black">
                    <a:lumMod val="75000"/>
                    <a:lumOff val="25000"/>
                  </a:prstClr>
                </a:solidFill>
                <a:latin typeface="Segoe UI" panose="020B0502040204020203" pitchFamily="34" charset="0"/>
                <a:cs typeface="Segoe UI" panose="020B0502040204020203" pitchFamily="34" charset="0"/>
              </a:rPr>
            </a:b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68629" y="5180149"/>
            <a:ext cx="4132948"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K-Means Clustering</a:t>
            </a:r>
            <a:endParaRPr lang="en-IN"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4951A54E-ED5B-4B5D-8D6D-79F818F33B7C}"/>
              </a:ext>
            </a:extLst>
          </p:cNvPr>
          <p:cNvSpPr txBox="1"/>
          <p:nvPr/>
        </p:nvSpPr>
        <p:spPr>
          <a:xfrm>
            <a:off x="751078" y="484762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What is a Cluster?</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Location Data Provider – Foursquare  </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id="{9A6EBE27-2D26-4F28-AE31-DAC56EF36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455" y="381291"/>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Location Data </a:t>
            </a:r>
          </a:p>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Foursquare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Results</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7843234" y="3430785"/>
            <a:ext cx="3902299" cy="938719"/>
          </a:xfrm>
          <a:prstGeom prst="rect">
            <a:avLst/>
          </a:prstGeom>
        </p:spPr>
        <p:txBody>
          <a:bodyPr wrap="square">
            <a:sp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Locality in New Jersey – </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b="1" dirty="0">
                <a:solidFill>
                  <a:prstClr val="black">
                    <a:lumMod val="75000"/>
                    <a:lumOff val="25000"/>
                  </a:prstClr>
                </a:solidFill>
                <a:latin typeface="Segoe UI" panose="020B0502040204020203" pitchFamily="34" charset="0"/>
                <a:cs typeface="Segoe UI" panose="020B0502040204020203" pitchFamily="34" charset="0"/>
              </a:rPr>
              <a:t>Near Jersey Avenue</a:t>
            </a:r>
          </a:p>
        </p:txBody>
      </p:sp>
      <p:pic>
        <p:nvPicPr>
          <p:cNvPr id="17" name="Picture 16">
            <a:extLst>
              <a:ext uri="{FF2B5EF4-FFF2-40B4-BE49-F238E27FC236}">
                <a16:creationId xmlns:a16="http://schemas.microsoft.com/office/drawing/2014/main" id="{F7798EF1-C759-4C00-AD05-A35A01BE3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1452360"/>
            <a:ext cx="7139719" cy="4957011"/>
          </a:xfrm>
          <a:prstGeom prst="rect">
            <a:avLst/>
          </a:prstGeom>
        </p:spPr>
      </p:pic>
      <p:sp>
        <p:nvSpPr>
          <p:cNvPr id="18" name="TextBox 17">
            <a:extLst>
              <a:ext uri="{FF2B5EF4-FFF2-40B4-BE49-F238E27FC236}">
                <a16:creationId xmlns:a16="http://schemas.microsoft.com/office/drawing/2014/main" id="{556CE667-3E09-4EBA-A230-1951AA2FE30C}"/>
              </a:ext>
            </a:extLst>
          </p:cNvPr>
          <p:cNvSpPr txBox="1"/>
          <p:nvPr/>
        </p:nvSpPr>
        <p:spPr>
          <a:xfrm>
            <a:off x="7843234" y="1390918"/>
            <a:ext cx="3744332" cy="1171978"/>
          </a:xfrm>
          <a:prstGeom prst="rect">
            <a:avLst/>
          </a:prstGeom>
        </p:spPr>
        <p:txBody>
          <a:bodyPr vert="horz" wrap="square" lIns="91440" tIns="45720" rIns="91440" bIns="45720" rtlCol="0">
            <a:no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City in USA for opening a Shopping Mall/Casino-</a:t>
            </a:r>
          </a:p>
          <a:p>
            <a:pPr lvl="0">
              <a:lnSpc>
                <a:spcPts val="1800"/>
              </a:lnSpc>
              <a:spcBef>
                <a:spcPts val="1000"/>
              </a:spcBef>
              <a:spcAft>
                <a:spcPts val="2000"/>
              </a:spcAft>
            </a:pPr>
            <a:r>
              <a:rPr lang="en-US" sz="1600" b="1" dirty="0">
                <a:solidFill>
                  <a:prstClr val="black">
                    <a:lumMod val="75000"/>
                    <a:lumOff val="25000"/>
                  </a:prstClr>
                </a:solidFill>
                <a:latin typeface="Segoe UI" panose="020B0502040204020203" pitchFamily="34" charset="0"/>
                <a:cs typeface="Segoe UI" panose="020B0502040204020203" pitchFamily="34" charset="0"/>
              </a:rPr>
              <a:t>NEW JEARSEY</a:t>
            </a:r>
          </a:p>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Discussions and Recommendations</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id="{D5B0031D-06ED-422E-88E1-540D76CD172E}"/>
              </a:ext>
            </a:extLst>
          </p:cNvPr>
          <p:cNvSpPr/>
          <p:nvPr/>
        </p:nvSpPr>
        <p:spPr>
          <a:xfrm>
            <a:off x="1172890" y="1322588"/>
            <a:ext cx="9233240" cy="1631216"/>
          </a:xfrm>
          <a:prstGeom prst="rect">
            <a:avLst/>
          </a:prstGeom>
        </p:spPr>
        <p:txBody>
          <a:bodyPr wrap="square">
            <a:spAutoFit/>
          </a:bodyPr>
          <a:lstStyle/>
          <a:p>
            <a:r>
              <a:rPr lang="en-US" sz="2000" dirty="0">
                <a:solidFill>
                  <a:srgbClr val="595959"/>
                </a:solidFill>
                <a:latin typeface="Yu Gothic UI" panose="020B0500000000000000" pitchFamily="34" charset="-128"/>
              </a:rPr>
              <a:t>In the Foursquare API, we have queried the Venues of a locality by specifying the LIMIT and Radius of our choice. We have chosen less LIMIT as the number of API calls that can be done using a free account in Four Square are less. </a:t>
            </a:r>
            <a:endParaRPr lang="en-IN" sz="3200" dirty="0"/>
          </a:p>
          <a:p>
            <a:r>
              <a:rPr lang="en-US"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limit for more accurate results.</a:t>
            </a:r>
            <a:endParaRPr lang="en-IN" sz="3200" dirty="0"/>
          </a:p>
          <a:p>
            <a:r>
              <a:rPr lang="en-US" sz="2000"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Radius for more venue results from each city</a:t>
            </a:r>
            <a:endParaRPr lang="en-IN" sz="3200" dirty="0"/>
          </a:p>
        </p:txBody>
      </p:sp>
      <p:sp>
        <p:nvSpPr>
          <p:cNvPr id="21" name="Rectangle 20">
            <a:extLst>
              <a:ext uri="{FF2B5EF4-FFF2-40B4-BE49-F238E27FC236}">
                <a16:creationId xmlns:a16="http://schemas.microsoft.com/office/drawing/2014/main" id="{1A0B7505-3C83-44FA-95BA-E4FCA0E8C058}"/>
              </a:ext>
            </a:extLst>
          </p:cNvPr>
          <p:cNvSpPr/>
          <p:nvPr/>
        </p:nvSpPr>
        <p:spPr>
          <a:xfrm>
            <a:off x="1172890" y="3299985"/>
            <a:ext cx="9233240" cy="1323439"/>
          </a:xfrm>
          <a:prstGeom prst="rect">
            <a:avLst/>
          </a:prstGeom>
        </p:spPr>
        <p:txBody>
          <a:bodyPr wrap="square">
            <a:spAutoFit/>
          </a:bodyPr>
          <a:lstStyle/>
          <a:p>
            <a:r>
              <a:rPr lang="en-US" sz="2000" dirty="0">
                <a:solidFill>
                  <a:srgbClr val="595959"/>
                </a:solidFill>
                <a:latin typeface="Yu Gothic UI" panose="020B0500000000000000" pitchFamily="34" charset="-128"/>
              </a:rPr>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IN" sz="3200" dirty="0"/>
          </a:p>
        </p:txBody>
      </p:sp>
    </p:spTree>
    <p:extLst>
      <p:ext uri="{BB962C8B-B14F-4D97-AF65-F5344CB8AC3E}">
        <p14:creationId xmlns:p14="http://schemas.microsoft.com/office/powerpoint/2010/main" val="124910213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to life with 3DTF16411177 (3).potx" id="{9E27ADA6-EA10-4822-B3C1-6E8D86D7E392}" vid="{8B3BFCA4-8458-4DFE-B504-FC98F0D59E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765</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Yu Gothic UI</vt:lpstr>
      <vt:lpstr>Arial</vt:lpstr>
      <vt:lpstr>Calibri</vt:lpstr>
      <vt:lpstr>Segoe UI</vt:lpstr>
      <vt:lpstr>Segoe UI Light</vt:lpstr>
      <vt:lpstr>Segoe UI Semibold</vt:lpstr>
      <vt:lpstr>Get Started with 3D</vt:lpstr>
      <vt:lpstr>Battle of Neighborhood's</vt:lpstr>
      <vt:lpstr>Business Problem</vt:lpstr>
      <vt:lpstr>DATA</vt:lpstr>
      <vt:lpstr>METHODOLOGY</vt:lpstr>
      <vt:lpstr>K- Means Clustering (Unsupervised Machine Learning Algorithm)</vt:lpstr>
      <vt:lpstr>Location Data Provider – Foursquare  </vt:lpstr>
      <vt:lpstr>Results</vt:lpstr>
      <vt:lpstr>Discussions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2019-04-30T06:19:58Z</dcterms:created>
  <dcterms:modified xsi:type="dcterms:W3CDTF">2019-08-15T05:00:12Z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