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7945e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7945e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7945e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7945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7945e1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7945e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7945e1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7945e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7945e1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7945e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7945e1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7945e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7945e1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7945e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7945e1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7945e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f84ee3_5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f84ee3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f84ee3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f84e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67945e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67945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f84ee3_5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f84ee3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7945e1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7945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7945e1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7945e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f84ee3_5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f84ee3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f84ee3_5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f84ee3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7945e1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7945e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67945e1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67945e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7945e1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7945e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f84ee3_5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f84ee3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7945e1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7945e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7945e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7945e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7945e1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67945e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7945e1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7945e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67945e1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67945e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7945e1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7945e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67945e1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67945e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67945e1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67945e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67945e1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67945e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7945e1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7945e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67945e1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67945e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67945e1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67945e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7945e1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7945e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67945e1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67945e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7945e1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7945e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7945e1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7945e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f84ee3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f84ee3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f84ee3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f84ee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84ee3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84ee3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f84ee3_5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f84ee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7945e1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7945e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1pPr>
            <a:lvl2pPr lvl="1"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2pPr>
            <a:lvl3pPr lvl="2"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3pPr>
            <a:lvl4pPr lvl="3"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4pPr>
            <a:lvl5pPr lvl="4"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5pPr>
            <a:lvl6pPr lvl="5"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6pPr>
            <a:lvl7pPr lvl="6"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7pPr>
            <a:lvl8pPr lvl="7"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8pPr>
            <a:lvl9pPr lvl="8"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9pPr>
          </a:lstStyle>
          <a:p/>
        </p:txBody>
      </p:sp>
      <p:sp>
        <p:nvSpPr>
          <p:cNvPr id="10" name="Google Shape;10;p2"/>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l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l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l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l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l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l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l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l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lt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l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l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l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l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l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l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l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l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lt1"/>
                </a:solidFill>
                <a:latin typeface="Arial"/>
                <a:ea typeface="Arial"/>
                <a:cs typeface="Arial"/>
                <a:sym typeface="Arial"/>
              </a:defRPr>
            </a:lvl9pPr>
          </a:lstStyle>
          <a:p/>
        </p:txBody>
      </p:sp>
      <p:sp>
        <p:nvSpPr>
          <p:cNvPr id="16" name="Google Shape;16;p4"/>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l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l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l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l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l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l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l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l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Clr>
                <a:schemeClr val="lt1"/>
              </a:buClr>
              <a:buSzPts val="1800"/>
              <a:buFont typeface="Arial"/>
              <a:buChar char="●"/>
              <a:defRPr sz="1800">
                <a:solidFill>
                  <a:schemeClr val="lt1"/>
                </a:solidFill>
              </a:defRPr>
            </a:lvl1pPr>
            <a:lvl2pPr indent="-342900" lvl="1" marL="914400" rtl="0" algn="ctr">
              <a:lnSpc>
                <a:spcPct val="100000"/>
              </a:lnSpc>
              <a:spcBef>
                <a:spcPts val="0"/>
              </a:spcBef>
              <a:spcAft>
                <a:spcPts val="0"/>
              </a:spcAft>
              <a:buClr>
                <a:schemeClr val="lt1"/>
              </a:buClr>
              <a:buSzPts val="1800"/>
              <a:buFont typeface="Arial"/>
              <a:buChar char="○"/>
              <a:defRPr sz="1800">
                <a:solidFill>
                  <a:schemeClr val="lt1"/>
                </a:solidFill>
              </a:defRPr>
            </a:lvl2pPr>
            <a:lvl3pPr indent="-342900" lvl="2" marL="1371600" rtl="0" algn="ctr">
              <a:lnSpc>
                <a:spcPct val="100000"/>
              </a:lnSpc>
              <a:spcBef>
                <a:spcPts val="0"/>
              </a:spcBef>
              <a:spcAft>
                <a:spcPts val="0"/>
              </a:spcAft>
              <a:buClr>
                <a:schemeClr val="lt1"/>
              </a:buClr>
              <a:buSzPts val="1800"/>
              <a:buFont typeface="Arial"/>
              <a:buChar char="■"/>
              <a:defRPr sz="1800">
                <a:solidFill>
                  <a:schemeClr val="lt1"/>
                </a:solidFill>
              </a:defRPr>
            </a:lvl3pPr>
            <a:lvl4pPr indent="-342900" lvl="3" marL="1828800" rtl="0" algn="ctr">
              <a:lnSpc>
                <a:spcPct val="100000"/>
              </a:lnSpc>
              <a:spcBef>
                <a:spcPts val="0"/>
              </a:spcBef>
              <a:spcAft>
                <a:spcPts val="0"/>
              </a:spcAft>
              <a:buClr>
                <a:schemeClr val="lt1"/>
              </a:buClr>
              <a:buSzPts val="1800"/>
              <a:buFont typeface="Arial"/>
              <a:buChar char="●"/>
              <a:defRPr sz="1800">
                <a:solidFill>
                  <a:schemeClr val="lt1"/>
                </a:solidFill>
              </a:defRPr>
            </a:lvl4pPr>
            <a:lvl5pPr indent="-342900" lvl="4" marL="2286000" rtl="0" algn="ctr">
              <a:lnSpc>
                <a:spcPct val="100000"/>
              </a:lnSpc>
              <a:spcBef>
                <a:spcPts val="0"/>
              </a:spcBef>
              <a:spcAft>
                <a:spcPts val="0"/>
              </a:spcAft>
              <a:buClr>
                <a:schemeClr val="lt1"/>
              </a:buClr>
              <a:buSzPts val="1800"/>
              <a:buFont typeface="Arial"/>
              <a:buChar char="○"/>
              <a:defRPr sz="1800">
                <a:solidFill>
                  <a:schemeClr val="lt1"/>
                </a:solidFill>
              </a:defRPr>
            </a:lvl5pPr>
            <a:lvl6pPr indent="-342900" lvl="5" marL="2743200" rtl="0" algn="ctr">
              <a:lnSpc>
                <a:spcPct val="100000"/>
              </a:lnSpc>
              <a:spcBef>
                <a:spcPts val="0"/>
              </a:spcBef>
              <a:spcAft>
                <a:spcPts val="0"/>
              </a:spcAft>
              <a:buClr>
                <a:schemeClr val="lt1"/>
              </a:buClr>
              <a:buSzPts val="1800"/>
              <a:buFont typeface="Arial"/>
              <a:buChar char="■"/>
              <a:defRPr sz="1800">
                <a:solidFill>
                  <a:schemeClr val="lt1"/>
                </a:solidFill>
              </a:defRPr>
            </a:lvl6pPr>
            <a:lvl7pPr indent="-342900" lvl="6" marL="3200400" rtl="0" algn="ctr">
              <a:lnSpc>
                <a:spcPct val="100000"/>
              </a:lnSpc>
              <a:spcBef>
                <a:spcPts val="0"/>
              </a:spcBef>
              <a:spcAft>
                <a:spcPts val="0"/>
              </a:spcAft>
              <a:buClr>
                <a:schemeClr val="lt1"/>
              </a:buClr>
              <a:buSzPts val="1800"/>
              <a:buFont typeface="Arial"/>
              <a:buChar char="●"/>
              <a:defRPr sz="1800">
                <a:solidFill>
                  <a:schemeClr val="lt1"/>
                </a:solidFill>
              </a:defRPr>
            </a:lvl7pPr>
            <a:lvl8pPr indent="-342900" lvl="7" marL="3657600" rtl="0" algn="ctr">
              <a:lnSpc>
                <a:spcPct val="100000"/>
              </a:lnSpc>
              <a:spcBef>
                <a:spcPts val="0"/>
              </a:spcBef>
              <a:spcAft>
                <a:spcPts val="0"/>
              </a:spcAft>
              <a:buClr>
                <a:schemeClr val="lt1"/>
              </a:buClr>
              <a:buSzPts val="1800"/>
              <a:buFont typeface="Arial"/>
              <a:buChar char="○"/>
              <a:defRPr sz="1800">
                <a:solidFill>
                  <a:schemeClr val="lt1"/>
                </a:solidFill>
              </a:defRPr>
            </a:lvl8pPr>
            <a:lvl9pPr indent="-342900" lvl="8" marL="4114800" rtl="0" algn="ctr">
              <a:lnSpc>
                <a:spcPct val="100000"/>
              </a:lnSpc>
              <a:spcBef>
                <a:spcPts val="0"/>
              </a:spcBef>
              <a:spcAft>
                <a:spcPts val="0"/>
              </a:spcAft>
              <a:buClr>
                <a:schemeClr val="lt1"/>
              </a:buClr>
              <a:buSzPts val="1800"/>
              <a:buFont typeface="Arial"/>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lt1"/>
              </a:buClr>
              <a:buSzPts val="3000"/>
              <a:buFont typeface="Arial"/>
              <a:buChar char="●"/>
              <a:defRPr b="0" i="0" sz="3000" u="none" cap="none" strike="noStrike">
                <a:solidFill>
                  <a:schemeClr val="lt1"/>
                </a:solidFill>
                <a:latin typeface="Arial"/>
                <a:ea typeface="Arial"/>
                <a:cs typeface="Arial"/>
                <a:sym typeface="Arial"/>
              </a:defRPr>
            </a:lvl1pPr>
            <a:lvl2pPr indent="-381000" lvl="1" marL="914400" rtl="0" algn="l">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rtl="0" algn="l">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42900" lvl="3" marL="18288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5"/>
          <p:cNvSpPr txBox="1"/>
          <p:nvPr>
            <p:ph type="ctrTitle"/>
          </p:nvPr>
        </p:nvSpPr>
        <p:spPr>
          <a:xfrm>
            <a:off x="685800" y="138629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solidFill>
                  <a:srgbClr val="00FF00"/>
                </a:solidFill>
              </a:rPr>
              <a:t>*nix 1010</a:t>
            </a:r>
            <a:endParaRPr sz="9600">
              <a:solidFill>
                <a:srgbClr val="00FF00"/>
              </a:solidFill>
            </a:endParaRPr>
          </a:p>
        </p:txBody>
      </p:sp>
      <p:sp>
        <p:nvSpPr>
          <p:cNvPr id="46" name="Google Shape;46;p15"/>
          <p:cNvSpPr txBox="1"/>
          <p:nvPr>
            <p:ph idx="1" type="subTitle"/>
          </p:nvPr>
        </p:nvSpPr>
        <p:spPr>
          <a:xfrm>
            <a:off x="685800" y="3024738"/>
            <a:ext cx="7772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D600"/>
                </a:solidFill>
              </a:rPr>
              <a:t>An Introduction to the Linux / Unix / BSD operating systems.</a:t>
            </a:r>
            <a:endParaRPr>
              <a:solidFill>
                <a:srgbClr val="00D600"/>
              </a:solidFill>
            </a:endParaRPr>
          </a:p>
        </p:txBody>
      </p:sp>
      <p:pic>
        <p:nvPicPr>
          <p:cNvPr id="47" name="Google Shape;47;p15"/>
          <p:cNvPicPr preferRelativeResize="0"/>
          <p:nvPr/>
        </p:nvPicPr>
        <p:blipFill>
          <a:blip r:embed="rId3">
            <a:alphaModFix/>
          </a:blip>
          <a:stretch>
            <a:fillRect/>
          </a:stretch>
        </p:blipFill>
        <p:spPr>
          <a:xfrm>
            <a:off x="4962808" y="4447264"/>
            <a:ext cx="1575631" cy="1774663"/>
          </a:xfrm>
          <a:prstGeom prst="rect">
            <a:avLst/>
          </a:prstGeom>
          <a:noFill/>
          <a:ln>
            <a:noFill/>
          </a:ln>
        </p:spPr>
      </p:pic>
      <p:pic>
        <p:nvPicPr>
          <p:cNvPr id="48" name="Google Shape;48;p15"/>
          <p:cNvPicPr preferRelativeResize="0"/>
          <p:nvPr/>
        </p:nvPicPr>
        <p:blipFill>
          <a:blip r:embed="rId4">
            <a:alphaModFix/>
          </a:blip>
          <a:stretch>
            <a:fillRect/>
          </a:stretch>
        </p:blipFill>
        <p:spPr>
          <a:xfrm>
            <a:off x="441692" y="4439959"/>
            <a:ext cx="1775182" cy="2055985"/>
          </a:xfrm>
          <a:prstGeom prst="rect">
            <a:avLst/>
          </a:prstGeom>
          <a:noFill/>
          <a:ln>
            <a:noFill/>
          </a:ln>
        </p:spPr>
      </p:pic>
      <p:pic>
        <p:nvPicPr>
          <p:cNvPr id="49" name="Google Shape;49;p15"/>
          <p:cNvPicPr preferRelativeResize="0"/>
          <p:nvPr/>
        </p:nvPicPr>
        <p:blipFill>
          <a:blip r:embed="rId5">
            <a:alphaModFix/>
          </a:blip>
          <a:stretch>
            <a:fillRect/>
          </a:stretch>
        </p:blipFill>
        <p:spPr>
          <a:xfrm>
            <a:off x="2287918" y="4505428"/>
            <a:ext cx="2722684" cy="1915017"/>
          </a:xfrm>
          <a:prstGeom prst="rect">
            <a:avLst/>
          </a:prstGeom>
          <a:noFill/>
          <a:ln>
            <a:noFill/>
          </a:ln>
        </p:spPr>
      </p:pic>
      <p:pic>
        <p:nvPicPr>
          <p:cNvPr id="50" name="Google Shape;50;p15"/>
          <p:cNvPicPr preferRelativeResize="0"/>
          <p:nvPr/>
        </p:nvPicPr>
        <p:blipFill>
          <a:blip r:embed="rId6">
            <a:alphaModFix/>
          </a:blip>
          <a:stretch>
            <a:fillRect/>
          </a:stretch>
        </p:blipFill>
        <p:spPr>
          <a:xfrm>
            <a:off x="7034458" y="4458997"/>
            <a:ext cx="1676639" cy="20874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Examples: Unix</a:t>
            </a:r>
            <a:endParaRPr>
              <a:solidFill>
                <a:srgbClr val="00FF00"/>
              </a:solidFill>
            </a:endParaRPr>
          </a:p>
        </p:txBody>
      </p:sp>
      <p:sp>
        <p:nvSpPr>
          <p:cNvPr id="103" name="Google Shape;103;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Solaris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OpenSolaris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HP/UX</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OpenServer</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AIX</a:t>
            </a:r>
            <a:endParaRPr>
              <a:solidFill>
                <a:srgbClr val="00D6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Examples: Unix-Based</a:t>
            </a:r>
            <a:endParaRPr>
              <a:solidFill>
                <a:srgbClr val="00FF00"/>
              </a:solidFill>
            </a:endParaRPr>
          </a:p>
        </p:txBody>
      </p:sp>
      <p:sp>
        <p:nvSpPr>
          <p:cNvPr id="109" name="Google Shape;109;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FreeBSD</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NetBSD</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OpenBSD (fork of NetBSD)</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Mac OS X* (has received UNIX 03 cert.)</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DragonFly BSD</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PCBSD</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NanoBSD</a:t>
            </a:r>
            <a:endParaRPr>
              <a:solidFill>
                <a:srgbClr val="00D6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Examples: Embedded Linux</a:t>
            </a:r>
            <a:endParaRPr>
              <a:solidFill>
                <a:srgbClr val="00FF00"/>
              </a:solidFill>
            </a:endParaRPr>
          </a:p>
        </p:txBody>
      </p:sp>
      <p:sp>
        <p:nvSpPr>
          <p:cNvPr id="115" name="Google Shape;115;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KaeilOS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TimeSys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Ubuntu Mobile</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Android Platform</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OpenMoko Platform</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Open Wrt</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GeeXboX</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Embedded Gentoo</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Flash Linux</a:t>
            </a:r>
            <a:endParaRPr>
              <a:solidFill>
                <a:srgbClr val="00D6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ctrTitle"/>
          </p:nvPr>
        </p:nvSpPr>
        <p:spPr>
          <a:xfrm>
            <a:off x="685800" y="170714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solidFill>
                  <a:srgbClr val="00FF00"/>
                </a:solidFill>
              </a:rPr>
              <a:t>Live Booting</a:t>
            </a:r>
            <a:endParaRPr sz="9600">
              <a:solidFill>
                <a:srgbClr val="00FF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What is Live Booting?</a:t>
            </a:r>
            <a:endParaRPr>
              <a:solidFill>
                <a:srgbClr val="00FF00"/>
              </a:solidFill>
            </a:endParaRPr>
          </a:p>
        </p:txBody>
      </p:sp>
      <p:sp>
        <p:nvSpPr>
          <p:cNvPr id="126" name="Google Shape;126;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Live booting is exactly what it sounds like, it's booting into a fully functioning OS environment.</a:t>
            </a:r>
            <a:endParaRPr>
              <a:solidFill>
                <a:srgbClr val="00D6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Participation Time!!! WOOO!!</a:t>
            </a:r>
            <a:endParaRPr>
              <a:solidFill>
                <a:srgbClr val="00FF00"/>
              </a:solidFill>
            </a:endParaRPr>
          </a:p>
        </p:txBody>
      </p:sp>
      <p:sp>
        <p:nvSpPr>
          <p:cNvPr id="132" name="Google Shape;132;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See US for a FREE LinuxMint Live Boot CD</a:t>
            </a:r>
            <a:endParaRPr>
              <a:solidFill>
                <a:srgbClr val="00D6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ctrTitle"/>
          </p:nvPr>
        </p:nvSpPr>
        <p:spPr>
          <a:xfrm>
            <a:off x="685800" y="170714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solidFill>
                  <a:srgbClr val="00FF00"/>
                </a:solidFill>
              </a:rPr>
              <a:t>Installation</a:t>
            </a:r>
            <a:endParaRPr sz="9600">
              <a:solidFill>
                <a:srgbClr val="00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Installing *nix</a:t>
            </a:r>
            <a:endParaRPr>
              <a:solidFill>
                <a:srgbClr val="00FF00"/>
              </a:solidFill>
            </a:endParaRPr>
          </a:p>
        </p:txBody>
      </p:sp>
      <p:sp>
        <p:nvSpPr>
          <p:cNvPr id="143" name="Google Shape;143;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Partitioning your HDD / SSD</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File System Formats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Packages</a:t>
            </a:r>
            <a:endParaRPr>
              <a:solidFill>
                <a:srgbClr val="00D6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Partitioning HDD/SSD</a:t>
            </a:r>
            <a:endParaRPr>
              <a:solidFill>
                <a:srgbClr val="00FF00"/>
              </a:solidFill>
            </a:endParaRPr>
          </a:p>
        </p:txBody>
      </p:sp>
      <p:sp>
        <p:nvSpPr>
          <p:cNvPr id="149" name="Google Shape;149;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The main partitions in Linux (and most *NIX systems) are / (root) /home /tmp and swap. The / (root) directory holds everything that makes the OS work. /home is where all of the user's home directories are, /tmp is for temporary files, and swap is like the paging file in Windows systems.</a:t>
            </a:r>
            <a:endParaRPr>
              <a:solidFill>
                <a:srgbClr val="00D6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FF00"/>
                </a:solidFill>
              </a:rPr>
              <a:t>File System Types</a:t>
            </a:r>
            <a:endParaRPr>
              <a:solidFill>
                <a:srgbClr val="00FF00"/>
              </a:solidFill>
            </a:endParaRPr>
          </a:p>
        </p:txBody>
      </p:sp>
      <p:sp>
        <p:nvSpPr>
          <p:cNvPr id="155" name="Google Shape;155;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EXT3/EXT4</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JFS (IBM file system)</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XFS (SGI file system)</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BtrFS (Developed by Oracle, similar to ZFS)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ReiserFS/Reiser4</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UFS (BSD specific)</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ZFS (A FS originally developed by Sun M/S)</a:t>
            </a:r>
            <a:endParaRPr>
              <a:solidFill>
                <a:srgbClr val="00D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Outline</a:t>
            </a:r>
            <a:endParaRPr>
              <a:solidFill>
                <a:srgbClr val="00FF00"/>
              </a:solidFill>
            </a:endParaRPr>
          </a:p>
        </p:txBody>
      </p:sp>
      <p:sp>
        <p:nvSpPr>
          <p:cNvPr id="56" name="Google Shape;56;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00D600"/>
              </a:buClr>
              <a:buSzPts val="2400"/>
              <a:buChar char="●"/>
            </a:pPr>
            <a:r>
              <a:rPr lang="en" sz="2400">
                <a:solidFill>
                  <a:srgbClr val="00D600"/>
                </a:solidFill>
              </a:rPr>
              <a:t>Distributions and Platforms</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Live Booting</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Installation</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The Pieces of *nix</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Linux File System Layout</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Window Manager</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Security and Permissions</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The Command Line</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Editing Configurations</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Programs: Package Management</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Process Control</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Scripting</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Remote Access (SSH)</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Demo?</a:t>
            </a:r>
            <a:endParaRPr sz="2400">
              <a:solidFill>
                <a:srgbClr val="00D600"/>
              </a:solidFill>
            </a:endParaRPr>
          </a:p>
          <a:p>
            <a:pPr indent="0" lvl="0" marL="0" rtl="0" algn="l">
              <a:spcBef>
                <a:spcPts val="600"/>
              </a:spcBef>
              <a:spcAft>
                <a:spcPts val="0"/>
              </a:spcAft>
              <a:buNone/>
            </a:pPr>
            <a:r>
              <a:t/>
            </a:r>
            <a:endParaRPr>
              <a:solidFill>
                <a:srgbClr val="00D6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idx="1" type="body"/>
          </p:nvPr>
        </p:nvSpPr>
        <p:spPr>
          <a:xfrm>
            <a:off x="457200" y="1471113"/>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Programs in the world of Linux are installed via packages, a package system is how a given Linux distribution tracks package versions, dependencies, and which packages are installed. The most common package types are currently RPMs and DEBs. The RPM packge was developed by the Red Hat Linux team, and the DEB packaged was delvoped by the Debian team.</a:t>
            </a:r>
            <a:endParaRPr>
              <a:solidFill>
                <a:srgbClr val="00D600"/>
              </a:solidFill>
            </a:endParaRPr>
          </a:p>
        </p:txBody>
      </p:sp>
      <p:sp>
        <p:nvSpPr>
          <p:cNvPr id="161" name="Google Shape;161;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Packages</a:t>
            </a:r>
            <a:endParaRPr>
              <a:solidFill>
                <a:srgbClr val="00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ctrTitle"/>
          </p:nvPr>
        </p:nvSpPr>
        <p:spPr>
          <a:xfrm>
            <a:off x="685800" y="170714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9600">
              <a:solidFill>
                <a:srgbClr val="00FF00"/>
              </a:solidFill>
            </a:endParaRPr>
          </a:p>
          <a:p>
            <a:pPr indent="0" lvl="0" marL="0" rtl="0" algn="ctr">
              <a:spcBef>
                <a:spcPts val="0"/>
              </a:spcBef>
              <a:spcAft>
                <a:spcPts val="0"/>
              </a:spcAft>
              <a:buNone/>
            </a:pPr>
            <a:r>
              <a:rPr lang="en" sz="9600">
                <a:solidFill>
                  <a:srgbClr val="00FF00"/>
                </a:solidFill>
              </a:rPr>
              <a:t>Linux Parts</a:t>
            </a:r>
            <a:endParaRPr sz="9600">
              <a:solidFill>
                <a:srgbClr val="00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Pieces of Linux</a:t>
            </a:r>
            <a:endParaRPr>
              <a:solidFill>
                <a:srgbClr val="00FF00"/>
              </a:solidFill>
            </a:endParaRPr>
          </a:p>
        </p:txBody>
      </p:sp>
      <p:sp>
        <p:nvSpPr>
          <p:cNvPr id="172" name="Google Shape;172;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What is a Linux?</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What the ^5$D$$% is the Kernel?</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Userland VS Kernel Space</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Everything is a file</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Everything is made up of small tiny parts that work together.</a:t>
            </a:r>
            <a:endParaRPr>
              <a:solidFill>
                <a:srgbClr val="00D6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Userland vs Kernel space</a:t>
            </a:r>
            <a:endParaRPr>
              <a:solidFill>
                <a:srgbClr val="00FF00"/>
              </a:solidFill>
            </a:endParaRPr>
          </a:p>
        </p:txBody>
      </p:sp>
      <p:sp>
        <p:nvSpPr>
          <p:cNvPr id="178" name="Google Shape;178;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Userland is where all of the "non-privileged" code gets run, basically all the code that doesn't run the system is executed here. </a:t>
            </a:r>
            <a:endParaRPr>
              <a:solidFill>
                <a:srgbClr val="00D600"/>
              </a:solidFill>
            </a:endParaRPr>
          </a:p>
          <a:p>
            <a:pPr indent="0" lvl="0" marL="0" rtl="0" algn="l">
              <a:spcBef>
                <a:spcPts val="600"/>
              </a:spcBef>
              <a:spcAft>
                <a:spcPts val="0"/>
              </a:spcAft>
              <a:buNone/>
            </a:pPr>
            <a:r>
              <a:t/>
            </a:r>
            <a:endParaRPr>
              <a:solidFill>
                <a:srgbClr val="00D600"/>
              </a:solidFill>
            </a:endParaRPr>
          </a:p>
          <a:p>
            <a:pPr indent="0" lvl="0" marL="0" rtl="0" algn="l">
              <a:spcBef>
                <a:spcPts val="600"/>
              </a:spcBef>
              <a:spcAft>
                <a:spcPts val="0"/>
              </a:spcAft>
              <a:buNone/>
            </a:pPr>
            <a:r>
              <a:rPr lang="en">
                <a:solidFill>
                  <a:srgbClr val="00D600"/>
                </a:solidFill>
              </a:rPr>
              <a:t>Kernel space is where all of the code that manages the system hardware, schedules threads/programs, and usually where the device drivers reside.</a:t>
            </a:r>
            <a:endParaRPr>
              <a:solidFill>
                <a:srgbClr val="00D6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1" type="body"/>
          </p:nvPr>
        </p:nvSpPr>
        <p:spPr>
          <a:xfrm>
            <a:off x="457200" y="263736"/>
            <a:ext cx="8229600" cy="630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In Linux (and other *NIX systems) everything is a file, even devices, this makes interfacing with devices a simple task.</a:t>
            </a:r>
            <a:endParaRPr>
              <a:solidFill>
                <a:srgbClr val="00D600"/>
              </a:solidFill>
            </a:endParaRPr>
          </a:p>
          <a:p>
            <a:pPr indent="0" lvl="0" marL="0" rtl="0" algn="l">
              <a:spcBef>
                <a:spcPts val="600"/>
              </a:spcBef>
              <a:spcAft>
                <a:spcPts val="0"/>
              </a:spcAft>
              <a:buNone/>
            </a:pPr>
            <a:r>
              <a:t/>
            </a:r>
            <a:endParaRPr>
              <a:solidFill>
                <a:srgbClr val="00D600"/>
              </a:solidFill>
            </a:endParaRPr>
          </a:p>
          <a:p>
            <a:pPr indent="0" lvl="0" marL="0" rtl="0" algn="l">
              <a:spcBef>
                <a:spcPts val="600"/>
              </a:spcBef>
              <a:spcAft>
                <a:spcPts val="0"/>
              </a:spcAft>
              <a:buNone/>
            </a:pPr>
            <a:r>
              <a:rPr lang="en">
                <a:solidFill>
                  <a:srgbClr val="00D600"/>
                </a:solidFill>
              </a:rPr>
              <a:t>The entire Linux/*NIX system is also a collection of simple programs that do one or two things very well.</a:t>
            </a:r>
            <a:endParaRPr>
              <a:solidFill>
                <a:srgbClr val="00D6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9"/>
          <p:cNvSpPr txBox="1"/>
          <p:nvPr>
            <p:ph type="ctrTitle"/>
          </p:nvPr>
        </p:nvSpPr>
        <p:spPr>
          <a:xfrm>
            <a:off x="685800" y="170714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9600">
              <a:solidFill>
                <a:srgbClr val="00FF00"/>
              </a:solidFill>
            </a:endParaRPr>
          </a:p>
          <a:p>
            <a:pPr indent="0" lvl="0" marL="0" rtl="0" algn="ctr">
              <a:spcBef>
                <a:spcPts val="0"/>
              </a:spcBef>
              <a:spcAft>
                <a:spcPts val="0"/>
              </a:spcAft>
              <a:buNone/>
            </a:pPr>
            <a:r>
              <a:rPr lang="en" sz="9600">
                <a:solidFill>
                  <a:srgbClr val="00FF00"/>
                </a:solidFill>
              </a:rPr>
              <a:t>File System</a:t>
            </a:r>
            <a:endParaRPr sz="9600">
              <a:solidFill>
                <a:srgbClr val="00F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FileSystem</a:t>
            </a:r>
            <a:endParaRPr>
              <a:solidFill>
                <a:srgbClr val="00FF00"/>
              </a:solidFill>
            </a:endParaRPr>
          </a:p>
        </p:txBody>
      </p:sp>
      <p:sp>
        <p:nvSpPr>
          <p:cNvPr id="194" name="Google Shape;194;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Where are the files? (In the computer)</a:t>
            </a:r>
            <a:endParaRPr>
              <a:solidFill>
                <a:srgbClr val="00D600"/>
              </a:solidFill>
            </a:endParaRPr>
          </a:p>
          <a:p>
            <a:pPr indent="-381000" lvl="1" marL="914400" rtl="0" algn="l">
              <a:spcBef>
                <a:spcPts val="0"/>
              </a:spcBef>
              <a:spcAft>
                <a:spcPts val="0"/>
              </a:spcAft>
              <a:buClr>
                <a:srgbClr val="00D600"/>
              </a:buClr>
              <a:buSzPts val="2400"/>
              <a:buChar char="○"/>
            </a:pPr>
            <a:r>
              <a:rPr lang="en">
                <a:solidFill>
                  <a:srgbClr val="00D600"/>
                </a:solidFill>
              </a:rPr>
              <a:t>Configuration Files</a:t>
            </a:r>
            <a:endParaRPr>
              <a:solidFill>
                <a:srgbClr val="00D600"/>
              </a:solidFill>
            </a:endParaRPr>
          </a:p>
          <a:p>
            <a:pPr indent="-381000" lvl="1" marL="914400" rtl="0" algn="l">
              <a:spcBef>
                <a:spcPts val="0"/>
              </a:spcBef>
              <a:spcAft>
                <a:spcPts val="0"/>
              </a:spcAft>
              <a:buClr>
                <a:srgbClr val="00D600"/>
              </a:buClr>
              <a:buSzPts val="2400"/>
              <a:buChar char="○"/>
            </a:pPr>
            <a:r>
              <a:rPr lang="en">
                <a:solidFill>
                  <a:srgbClr val="00D600"/>
                </a:solidFill>
              </a:rPr>
              <a:t>Program Files</a:t>
            </a:r>
            <a:endParaRPr>
              <a:solidFill>
                <a:srgbClr val="00D600"/>
              </a:solidFill>
            </a:endParaRPr>
          </a:p>
          <a:p>
            <a:pPr indent="-381000" lvl="1" marL="914400" rtl="0" algn="l">
              <a:spcBef>
                <a:spcPts val="0"/>
              </a:spcBef>
              <a:spcAft>
                <a:spcPts val="0"/>
              </a:spcAft>
              <a:buClr>
                <a:srgbClr val="00D600"/>
              </a:buClr>
              <a:buSzPts val="2400"/>
              <a:buChar char="○"/>
            </a:pPr>
            <a:r>
              <a:rPr lang="en">
                <a:solidFill>
                  <a:srgbClr val="00D600"/>
                </a:solidFill>
              </a:rPr>
              <a:t>Log Files are $#%#$% friends</a:t>
            </a:r>
            <a:endParaRPr>
              <a:solidFill>
                <a:srgbClr val="00D600"/>
              </a:solidFill>
            </a:endParaRPr>
          </a:p>
          <a:p>
            <a:pPr indent="-381000" lvl="1" marL="914400" rtl="0" algn="l">
              <a:spcBef>
                <a:spcPts val="0"/>
              </a:spcBef>
              <a:spcAft>
                <a:spcPts val="0"/>
              </a:spcAft>
              <a:buClr>
                <a:srgbClr val="00D600"/>
              </a:buClr>
              <a:buSzPts val="2400"/>
              <a:buChar char="○"/>
            </a:pPr>
            <a:r>
              <a:rPr lang="en">
                <a:solidFill>
                  <a:srgbClr val="00D600"/>
                </a:solidFill>
              </a:rPr>
              <a:t>Devices. Where are the thingies?</a:t>
            </a:r>
            <a:endParaRPr>
              <a:solidFill>
                <a:srgbClr val="00D600"/>
              </a:solidFill>
            </a:endParaRPr>
          </a:p>
          <a:p>
            <a:pPr indent="-381000" lvl="1" marL="914400" rtl="0" algn="l">
              <a:spcBef>
                <a:spcPts val="0"/>
              </a:spcBef>
              <a:spcAft>
                <a:spcPts val="0"/>
              </a:spcAft>
              <a:buClr>
                <a:srgbClr val="00D600"/>
              </a:buClr>
              <a:buSzPts val="2400"/>
              <a:buChar char="○"/>
            </a:pPr>
            <a:r>
              <a:rPr lang="en">
                <a:solidFill>
                  <a:srgbClr val="00D600"/>
                </a:solidFill>
              </a:rPr>
              <a:t>Home Directories. Where are MY files?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Links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Mount Points (Rawr)</a:t>
            </a:r>
            <a:endParaRPr>
              <a:solidFill>
                <a:srgbClr val="00D6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type="ctrTitle"/>
          </p:nvPr>
        </p:nvSpPr>
        <p:spPr>
          <a:xfrm>
            <a:off x="685800" y="1707148"/>
            <a:ext cx="7772400" cy="26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00FF00"/>
                </a:solidFill>
              </a:rPr>
              <a:t>The Windowing System</a:t>
            </a:r>
            <a:endParaRPr sz="7200">
              <a:solidFill>
                <a:srgbClr val="00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2"/>
          <p:cNvSpPr txBox="1"/>
          <p:nvPr/>
        </p:nvSpPr>
        <p:spPr>
          <a:xfrm>
            <a:off x="871800" y="435306"/>
            <a:ext cx="7400400" cy="54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FF00"/>
                </a:solidFill>
              </a:rPr>
              <a:t>There are tons of windows managers, the main ones are Gnome, KDE, and XFCE4. Today we'll be using the XFCE flavor, it's simple, lean and small so it provides a very responsive and enjoyable experience even on aged hardware.</a:t>
            </a:r>
            <a:endParaRPr sz="3000">
              <a:solidFill>
                <a:srgbClr val="00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ph type="ctrTitle"/>
          </p:nvPr>
        </p:nvSpPr>
        <p:spPr>
          <a:xfrm>
            <a:off x="685800" y="1707148"/>
            <a:ext cx="7772400" cy="307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9600">
              <a:solidFill>
                <a:srgbClr val="00FF00"/>
              </a:solidFill>
            </a:endParaRPr>
          </a:p>
          <a:p>
            <a:pPr indent="0" lvl="0" marL="0" rtl="0" algn="ctr">
              <a:spcBef>
                <a:spcPts val="0"/>
              </a:spcBef>
              <a:spcAft>
                <a:spcPts val="0"/>
              </a:spcAft>
              <a:buNone/>
            </a:pPr>
            <a:r>
              <a:rPr lang="en" sz="9600">
                <a:solidFill>
                  <a:srgbClr val="00FF00"/>
                </a:solidFill>
              </a:rPr>
              <a:t>Security and</a:t>
            </a:r>
            <a:endParaRPr sz="9600">
              <a:solidFill>
                <a:srgbClr val="00FF00"/>
              </a:solidFill>
            </a:endParaRPr>
          </a:p>
          <a:p>
            <a:pPr indent="0" lvl="0" marL="0" rtl="0" algn="ctr">
              <a:spcBef>
                <a:spcPts val="0"/>
              </a:spcBef>
              <a:spcAft>
                <a:spcPts val="0"/>
              </a:spcAft>
              <a:buNone/>
            </a:pPr>
            <a:r>
              <a:rPr lang="en" sz="9600">
                <a:solidFill>
                  <a:srgbClr val="00FF00"/>
                </a:solidFill>
              </a:rPr>
              <a:t>Permissions</a:t>
            </a:r>
            <a:endParaRPr sz="9600">
              <a:solidFill>
                <a:srgbClr val="00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7"/>
          <p:cNvSpPr txBox="1"/>
          <p:nvPr>
            <p:ph type="ctrTitle"/>
          </p:nvPr>
        </p:nvSpPr>
        <p:spPr>
          <a:xfrm>
            <a:off x="685800" y="1271420"/>
            <a:ext cx="7772400" cy="441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solidFill>
                  <a:srgbClr val="00FF00"/>
                </a:solidFill>
              </a:rPr>
              <a:t>Distributions</a:t>
            </a:r>
            <a:endParaRPr sz="9600">
              <a:solidFill>
                <a:srgbClr val="00FF00"/>
              </a:solidFill>
            </a:endParaRPr>
          </a:p>
          <a:p>
            <a:pPr indent="0" lvl="0" marL="0" rtl="0" algn="ctr">
              <a:spcBef>
                <a:spcPts val="0"/>
              </a:spcBef>
              <a:spcAft>
                <a:spcPts val="0"/>
              </a:spcAft>
              <a:buNone/>
            </a:pPr>
            <a:r>
              <a:rPr lang="en" sz="9600">
                <a:solidFill>
                  <a:srgbClr val="00FF00"/>
                </a:solidFill>
              </a:rPr>
              <a:t>and</a:t>
            </a:r>
            <a:endParaRPr sz="9600">
              <a:solidFill>
                <a:srgbClr val="00FF00"/>
              </a:solidFill>
            </a:endParaRPr>
          </a:p>
          <a:p>
            <a:pPr indent="0" lvl="0" marL="0" rtl="0" algn="ctr">
              <a:spcBef>
                <a:spcPts val="0"/>
              </a:spcBef>
              <a:spcAft>
                <a:spcPts val="0"/>
              </a:spcAft>
              <a:buNone/>
            </a:pPr>
            <a:r>
              <a:rPr lang="en" sz="9600">
                <a:solidFill>
                  <a:srgbClr val="00FF00"/>
                </a:solidFill>
              </a:rPr>
              <a:t>Platforms</a:t>
            </a:r>
            <a:endParaRPr sz="9600">
              <a:solidFill>
                <a:srgbClr val="00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Permissions. Let's lock this down!</a:t>
            </a:r>
            <a:endParaRPr>
              <a:solidFill>
                <a:srgbClr val="00FF00"/>
              </a:solidFill>
            </a:endParaRPr>
          </a:p>
        </p:txBody>
      </p:sp>
      <p:sp>
        <p:nvSpPr>
          <p:cNvPr id="215" name="Google Shape;215;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00D600"/>
              </a:buClr>
              <a:buSzPts val="2400"/>
              <a:buChar char="●"/>
            </a:pPr>
            <a:r>
              <a:rPr lang="en" sz="2400">
                <a:solidFill>
                  <a:srgbClr val="00D600"/>
                </a:solidFill>
              </a:rPr>
              <a:t>Users and Groups</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If I can't SU, FU.</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File Permissions</a:t>
            </a:r>
            <a:endParaRPr sz="2400">
              <a:solidFill>
                <a:srgbClr val="00D600"/>
              </a:solidFill>
            </a:endParaRPr>
          </a:p>
          <a:p>
            <a:pPr indent="-381000" lvl="0" marL="457200" rtl="0" algn="l">
              <a:spcBef>
                <a:spcPts val="0"/>
              </a:spcBef>
              <a:spcAft>
                <a:spcPts val="0"/>
              </a:spcAft>
              <a:buClr>
                <a:srgbClr val="00D600"/>
              </a:buClr>
              <a:buSzPts val="2400"/>
              <a:buChar char="●"/>
            </a:pPr>
            <a:r>
              <a:rPr lang="en" sz="2400">
                <a:solidFill>
                  <a:srgbClr val="00D600"/>
                </a:solidFill>
              </a:rPr>
              <a:t>Advanced Permissions: SELinux / AppArmor / etc</a:t>
            </a:r>
            <a:endParaRPr>
              <a:solidFill>
                <a:srgbClr val="00D6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5"/>
          <p:cNvSpPr txBox="1"/>
          <p:nvPr>
            <p:ph type="ctrTitle"/>
          </p:nvPr>
        </p:nvSpPr>
        <p:spPr>
          <a:xfrm>
            <a:off x="685800" y="1707148"/>
            <a:ext cx="7772400" cy="26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00FF00"/>
                </a:solidFill>
              </a:rPr>
              <a:t>The Command Line</a:t>
            </a:r>
            <a:endParaRPr sz="7200">
              <a:solidFill>
                <a:srgbClr val="00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What is the Shell?</a:t>
            </a:r>
            <a:endParaRPr>
              <a:solidFill>
                <a:srgbClr val="00FF00"/>
              </a:solidFill>
            </a:endParaRPr>
          </a:p>
        </p:txBody>
      </p:sp>
      <p:sp>
        <p:nvSpPr>
          <p:cNvPr id="226" name="Google Shape;226;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The shell is a program that resides as a layer between the user and the operating system, it's what converts stupid human language into machine code, the stuff that computer hardware understands.</a:t>
            </a:r>
            <a:endParaRPr>
              <a:solidFill>
                <a:srgbClr val="00D6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Basic Commands</a:t>
            </a:r>
            <a:endParaRPr>
              <a:solidFill>
                <a:srgbClr val="00FF00"/>
              </a:solidFill>
            </a:endParaRPr>
          </a:p>
        </p:txBody>
      </p:sp>
      <p:sp>
        <p:nvSpPr>
          <p:cNvPr id="232" name="Google Shape;232;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MAN / APROPOS / INFO</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File System Commands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File Creation</a:t>
            </a:r>
            <a:endParaRPr>
              <a:solidFill>
                <a:srgbClr val="00D6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Bad Stuff</a:t>
            </a:r>
            <a:endParaRPr>
              <a:solidFill>
                <a:srgbClr val="00FF00"/>
              </a:solidFill>
            </a:endParaRPr>
          </a:p>
        </p:txBody>
      </p:sp>
      <p:sp>
        <p:nvSpPr>
          <p:cNvPr id="238" name="Google Shape;238;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Things you should never do.</a:t>
            </a:r>
            <a:endParaRPr>
              <a:solidFill>
                <a:srgbClr val="00D600"/>
              </a:solidFill>
            </a:endParaRPr>
          </a:p>
          <a:p>
            <a:pPr indent="-381000" lvl="1" marL="914400" rtl="0" algn="l">
              <a:spcBef>
                <a:spcPts val="0"/>
              </a:spcBef>
              <a:spcAft>
                <a:spcPts val="0"/>
              </a:spcAft>
              <a:buClr>
                <a:srgbClr val="00D600"/>
              </a:buClr>
              <a:buSzPts val="2400"/>
              <a:buChar char="○"/>
            </a:pPr>
            <a:r>
              <a:rPr lang="en">
                <a:solidFill>
                  <a:srgbClr val="00D600"/>
                </a:solidFill>
              </a:rPr>
              <a:t>rm -rf /</a:t>
            </a:r>
            <a:endParaRPr>
              <a:solidFill>
                <a:srgbClr val="00D6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type="ctrTitle"/>
          </p:nvPr>
        </p:nvSpPr>
        <p:spPr>
          <a:xfrm>
            <a:off x="685800" y="1508240"/>
            <a:ext cx="7772400" cy="284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00FF00"/>
                </a:solidFill>
              </a:rPr>
              <a:t>Programs.</a:t>
            </a:r>
            <a:endParaRPr sz="7200">
              <a:solidFill>
                <a:srgbClr val="00FF00"/>
              </a:solidFill>
            </a:endParaRPr>
          </a:p>
          <a:p>
            <a:pPr indent="0" lvl="0" marL="0" rtl="0" algn="ctr">
              <a:spcBef>
                <a:spcPts val="0"/>
              </a:spcBef>
              <a:spcAft>
                <a:spcPts val="0"/>
              </a:spcAft>
              <a:buNone/>
            </a:pPr>
            <a:r>
              <a:rPr lang="en">
                <a:solidFill>
                  <a:srgbClr val="00FF00"/>
                </a:solidFill>
              </a:rPr>
              <a:t>(Package Management)</a:t>
            </a:r>
            <a:endParaRPr>
              <a:solidFill>
                <a:srgbClr val="00FF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ph type="ctrTitle"/>
          </p:nvPr>
        </p:nvSpPr>
        <p:spPr>
          <a:xfrm>
            <a:off x="685800" y="1508240"/>
            <a:ext cx="7772400" cy="372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00FF00"/>
                </a:solidFill>
              </a:rPr>
              <a:t>Editing Configuration Files</a:t>
            </a:r>
            <a:endParaRPr sz="7200">
              <a:solidFill>
                <a:srgbClr val="00FF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Editors</a:t>
            </a:r>
            <a:endParaRPr>
              <a:solidFill>
                <a:srgbClr val="00FF00"/>
              </a:solidFill>
            </a:endParaRPr>
          </a:p>
        </p:txBody>
      </p:sp>
      <p:sp>
        <p:nvSpPr>
          <p:cNvPr id="254" name="Google Shape;254;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Vi or Vim (Vi Improved) (Powerfullers)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Nano / Pico (Simple!)</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EMacs (Beards and Beer)</a:t>
            </a:r>
            <a:endParaRPr>
              <a:solidFill>
                <a:srgbClr val="00D600"/>
              </a:solidFill>
            </a:endParaRPr>
          </a:p>
          <a:p>
            <a:pPr indent="0" lvl="0" marL="0" rtl="0" algn="l">
              <a:spcBef>
                <a:spcPts val="600"/>
              </a:spcBef>
              <a:spcAft>
                <a:spcPts val="0"/>
              </a:spcAft>
              <a:buNone/>
            </a:pPr>
            <a:r>
              <a:t/>
            </a:r>
            <a:endParaRPr>
              <a:solidFill>
                <a:srgbClr val="00D6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2"/>
          <p:cNvSpPr txBox="1"/>
          <p:nvPr>
            <p:ph type="ctrTitle"/>
          </p:nvPr>
        </p:nvSpPr>
        <p:spPr>
          <a:xfrm>
            <a:off x="685800" y="1707148"/>
            <a:ext cx="7772400" cy="162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00FF00"/>
                </a:solidFill>
              </a:rPr>
              <a:t>Process Control</a:t>
            </a:r>
            <a:endParaRPr sz="7200">
              <a:solidFill>
                <a:srgbClr val="00FF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Process Control</a:t>
            </a:r>
            <a:endParaRPr>
              <a:solidFill>
                <a:srgbClr val="00FF00"/>
              </a:solidFill>
            </a:endParaRPr>
          </a:p>
        </p:txBody>
      </p:sp>
      <p:sp>
        <p:nvSpPr>
          <p:cNvPr id="265" name="Google Shape;265;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t/>
            </a:r>
            <a:endParaRPr>
              <a:solidFill>
                <a:srgbClr val="00D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00FF00"/>
              </a:solidFill>
            </a:endParaRPr>
          </a:p>
        </p:txBody>
      </p:sp>
      <p:sp>
        <p:nvSpPr>
          <p:cNvPr id="67" name="Google Shape;67;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What is Unix?</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What is Linux?</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What is BSD?</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Distribution vs Platform</a:t>
            </a:r>
            <a:endParaRPr>
              <a:solidFill>
                <a:srgbClr val="00D6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4"/>
          <p:cNvSpPr txBox="1"/>
          <p:nvPr>
            <p:ph type="ctrTitle"/>
          </p:nvPr>
        </p:nvSpPr>
        <p:spPr>
          <a:xfrm>
            <a:off x="685800" y="170714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9600">
              <a:solidFill>
                <a:srgbClr val="00FF00"/>
              </a:solidFill>
            </a:endParaRPr>
          </a:p>
          <a:p>
            <a:pPr indent="0" lvl="0" marL="0" rtl="0" algn="ctr">
              <a:spcBef>
                <a:spcPts val="0"/>
              </a:spcBef>
              <a:spcAft>
                <a:spcPts val="0"/>
              </a:spcAft>
              <a:buNone/>
            </a:pPr>
            <a:r>
              <a:rPr lang="en" sz="9600">
                <a:solidFill>
                  <a:srgbClr val="00FF00"/>
                </a:solidFill>
              </a:rPr>
              <a:t>Scripting</a:t>
            </a:r>
            <a:endParaRPr sz="9600">
              <a:solidFill>
                <a:srgbClr val="00FF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5"/>
          <p:cNvSpPr txBox="1"/>
          <p:nvPr>
            <p:ph type="ctrTitle"/>
          </p:nvPr>
        </p:nvSpPr>
        <p:spPr>
          <a:xfrm>
            <a:off x="685800" y="170714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9600">
              <a:solidFill>
                <a:srgbClr val="00FF00"/>
              </a:solidFill>
            </a:endParaRPr>
          </a:p>
          <a:p>
            <a:pPr indent="0" lvl="0" marL="0" rtl="0" algn="ctr">
              <a:spcBef>
                <a:spcPts val="0"/>
              </a:spcBef>
              <a:spcAft>
                <a:spcPts val="0"/>
              </a:spcAft>
              <a:buNone/>
            </a:pPr>
            <a:r>
              <a:rPr lang="en" sz="9600">
                <a:solidFill>
                  <a:srgbClr val="00FF00"/>
                </a:solidFill>
              </a:rPr>
              <a:t>SSH</a:t>
            </a:r>
            <a:endParaRPr sz="9600">
              <a:solidFill>
                <a:srgbClr val="00FF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6"/>
          <p:cNvSpPr txBox="1"/>
          <p:nvPr>
            <p:ph type="ctrTitle"/>
          </p:nvPr>
        </p:nvSpPr>
        <p:spPr>
          <a:xfrm>
            <a:off x="685800" y="1707148"/>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9600">
              <a:solidFill>
                <a:srgbClr val="00FF00"/>
              </a:solidFill>
            </a:endParaRPr>
          </a:p>
          <a:p>
            <a:pPr indent="0" lvl="0" marL="0" rtl="0" algn="ctr">
              <a:spcBef>
                <a:spcPts val="0"/>
              </a:spcBef>
              <a:spcAft>
                <a:spcPts val="0"/>
              </a:spcAft>
              <a:buNone/>
            </a:pPr>
            <a:r>
              <a:rPr lang="en" sz="9600">
                <a:solidFill>
                  <a:srgbClr val="00FF00"/>
                </a:solidFill>
              </a:rPr>
              <a:t>DEMO</a:t>
            </a:r>
            <a:endParaRPr sz="9600">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What is UNIX</a:t>
            </a:r>
            <a:endParaRPr>
              <a:solidFill>
                <a:srgbClr val="00FF00"/>
              </a:solidFill>
            </a:endParaRPr>
          </a:p>
        </p:txBody>
      </p:sp>
      <p:sp>
        <p:nvSpPr>
          <p:cNvPr id="73" name="Google Shape;73;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Unix is an Operating system from Bell Systems at AT&amp;T, development was started in 1969 on a DEC PDP-7 and then on a DEC PDP-11/20. It was not sold on the market, instead you could buy a license and get access to the source code. </a:t>
            </a:r>
            <a:endParaRPr>
              <a:solidFill>
                <a:srgbClr val="00D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What is Linux</a:t>
            </a:r>
            <a:endParaRPr>
              <a:solidFill>
                <a:srgbClr val="00FF00"/>
              </a:solidFill>
            </a:endParaRPr>
          </a:p>
        </p:txBody>
      </p:sp>
      <p:sp>
        <p:nvSpPr>
          <p:cNvPr id="79" name="Google Shape;79;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Linux is an open source Unix clone, it is just a Kernel, nothing more nothing less. The Linux kernel is used in what's called a GNU/Linux distribution. The Linux ecosystem is often described as chaotic.</a:t>
            </a:r>
            <a:endParaRPr>
              <a:solidFill>
                <a:srgbClr val="00D6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1417638"/>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BSD (Berkeley Software Distribution) originally started out as a series of patches to the original UNIX code from Bell Systems however by the early 1990s there was enough BSD code written to where you could replace almost all of AT&amp;T's code in UNIX and that is how we now have all of those *BSD platforms.</a:t>
            </a:r>
            <a:endParaRPr>
              <a:solidFill>
                <a:srgbClr val="00D600"/>
              </a:solidFill>
            </a:endParaRPr>
          </a:p>
        </p:txBody>
      </p:sp>
      <p:sp>
        <p:nvSpPr>
          <p:cNvPr id="85" name="Google Shape;85;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What is BSD</a:t>
            </a:r>
            <a:endParaRPr>
              <a:solidFill>
                <a:srgbClr val="00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Distribution vs Platform</a:t>
            </a:r>
            <a:endParaRPr>
              <a:solidFill>
                <a:srgbClr val="00FF00"/>
              </a:solidFill>
            </a:endParaRPr>
          </a:p>
        </p:txBody>
      </p:sp>
      <p:sp>
        <p:nvSpPr>
          <p:cNvPr id="91" name="Google Shape;91;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D600"/>
                </a:solidFill>
              </a:rPr>
              <a:t>In the world of Linux we have Distributions, groups take the Linux kernel and then slap all the remaining software needed to create a functional OS.</a:t>
            </a:r>
            <a:endParaRPr>
              <a:solidFill>
                <a:srgbClr val="00D600"/>
              </a:solidFill>
            </a:endParaRPr>
          </a:p>
          <a:p>
            <a:pPr indent="0" lvl="0" marL="0" rtl="0" algn="l">
              <a:spcBef>
                <a:spcPts val="600"/>
              </a:spcBef>
              <a:spcAft>
                <a:spcPts val="0"/>
              </a:spcAft>
              <a:buNone/>
            </a:pPr>
            <a:r>
              <a:t/>
            </a:r>
            <a:endParaRPr>
              <a:solidFill>
                <a:srgbClr val="00D600"/>
              </a:solidFill>
            </a:endParaRPr>
          </a:p>
          <a:p>
            <a:pPr indent="0" lvl="0" marL="0" rtl="0" algn="l">
              <a:spcBef>
                <a:spcPts val="600"/>
              </a:spcBef>
              <a:spcAft>
                <a:spcPts val="0"/>
              </a:spcAft>
              <a:buNone/>
            </a:pPr>
            <a:r>
              <a:rPr lang="en">
                <a:solidFill>
                  <a:srgbClr val="00D600"/>
                </a:solidFill>
              </a:rPr>
              <a:t>In the world of *BSD we have something more akin to a platform, the *BSD kernel is developed alongside the entire base system resulting in a much more controlled and organized ecosystem unlike Linux.</a:t>
            </a:r>
            <a:endParaRPr>
              <a:solidFill>
                <a:srgbClr val="00D6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FF00"/>
                </a:solidFill>
              </a:rPr>
              <a:t>Examples: Linux</a:t>
            </a:r>
            <a:endParaRPr>
              <a:solidFill>
                <a:srgbClr val="00FF00"/>
              </a:solidFill>
            </a:endParaRPr>
          </a:p>
        </p:txBody>
      </p:sp>
      <p:sp>
        <p:nvSpPr>
          <p:cNvPr id="97" name="Google Shape;97;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D600"/>
              </a:buClr>
              <a:buSzPts val="3000"/>
              <a:buChar char="●"/>
            </a:pPr>
            <a:r>
              <a:rPr lang="en">
                <a:solidFill>
                  <a:srgbClr val="00D600"/>
                </a:solidFill>
              </a:rPr>
              <a:t>Ubuntu</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Debian</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Arch Linux</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RHEL (Red Hat Enterprise Linux)</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Fedora</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Suse/SLES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CentOS</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Slackware</a:t>
            </a:r>
            <a:endParaRPr>
              <a:solidFill>
                <a:srgbClr val="00D600"/>
              </a:solidFill>
            </a:endParaRPr>
          </a:p>
          <a:p>
            <a:pPr indent="-419100" lvl="0" marL="457200" rtl="0" algn="l">
              <a:spcBef>
                <a:spcPts val="0"/>
              </a:spcBef>
              <a:spcAft>
                <a:spcPts val="0"/>
              </a:spcAft>
              <a:buClr>
                <a:srgbClr val="00D600"/>
              </a:buClr>
              <a:buSzPts val="3000"/>
              <a:buChar char="●"/>
            </a:pPr>
            <a:r>
              <a:rPr lang="en">
                <a:solidFill>
                  <a:srgbClr val="00D600"/>
                </a:solidFill>
              </a:rPr>
              <a:t>Gento</a:t>
            </a:r>
            <a:endParaRPr>
              <a:solidFill>
                <a:srgbClr val="00D6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