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</p:sldIdLst>
  <p:sldSz cy="5143500" cx="9144000"/>
  <p:notesSz cx="6858000" cy="9144000"/>
  <p:embeddedFontLst>
    <p:embeddedFont>
      <p:font typeface="Average"/>
      <p:regular r:id="rId78"/>
    </p:embeddedFont>
    <p:embeddedFont>
      <p:font typeface="Oswald"/>
      <p:regular r:id="rId79"/>
      <p:bold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font" Target="fonts/Oswald-regular.fntdata"/><Relationship Id="rId34" Type="http://schemas.openxmlformats.org/officeDocument/2006/relationships/slide" Target="slides/slide30.xml"/><Relationship Id="rId78" Type="http://schemas.openxmlformats.org/officeDocument/2006/relationships/font" Target="fonts/Average-regular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f2b0cbb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f2b0cbb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f2b0cbb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f2b0cbb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f2b0cbb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f2b0cbb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f2b0cbb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f2b0cbb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f2b0cbb8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f2b0cbb8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f2b0cbb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f2b0cbb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f2b0cbb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f2b0cbb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f2b0cbb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f2b0cbb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f2b0cbb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f2b0cbb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f2b0cbb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f2b0cbb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f2b0cbb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f2b0cbb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f2b0cbb8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f2b0cbb8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f2b0cbb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f2b0cbb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f2b0cbb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f2b0cbb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f2b0cbb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f2b0cbb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f2b0cbb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f2b0cbb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f2b0cbb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f2b0cbb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f2b0cbb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f2b0cbb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f2b0cbb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4f2b0cbb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f2b0cbb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4f2b0cbb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f2b0cbb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4f2b0cbb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f2b0cbb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f2b0cbb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4f2b0cbb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4f2b0cbb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f2b0cbb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f2b0cbb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f2b0cbb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4f2b0cbb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4f2b0cbb8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4f2b0cbb8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f2b0cbb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4f2b0cbb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f2b0cbb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4f2b0cbb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4f2b0cbb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4f2b0cbb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f2b0cbb8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4f2b0cbb8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f2b0cbb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4f2b0cbb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f2b0cbb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4f2b0cbb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f2b0cbb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f2b0cbb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f2b0cbb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4f2b0cbb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f2b0cbb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4f2b0cbb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f2b0cbb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4f2b0cbb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f2b0cbb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4f2b0cbb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f2b0cbb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4f2b0cbb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4f2b0cbb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4f2b0cbb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f2b0cbb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4f2b0cbb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f2b0cbb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4f2b0cbb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f2b0cbb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4f2b0cbb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f2b0cbb8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4f2b0cbb8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f2b0cbb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f2b0cbb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f2b0cbb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4f2b0cbb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f2b0cbb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4f2b0cbb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f2b0cbb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4f2b0cbb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4f2b0cbb8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4f2b0cbb8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f2b0cbb8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4f2b0cbb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4f2b0cbb8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4f2b0cbb8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4f2b0cbb8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4f2b0cbb8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4f2b0cbb8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4f2b0cbb8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4f2b0cbb8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4f2b0cbb8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4f2b0cbb8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4f2b0cbb8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f2b0cbb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f2b0cbb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4f2b0cbb8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4f2b0cbb8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4f2b0cbb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4f2b0cbb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4f2b0cbb8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4f2b0cbb8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4f2b0cbb8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4f2b0cbb8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4f2b0cbb8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4f2b0cbb8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4f2b0cbb8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4f2b0cbb8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4f2b0cbb8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4f2b0cbb8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4f2b0cbb8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4f2b0cbb8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4f2b0cbb8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4f2b0cbb8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4f2b0cbb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4f2b0cbb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f2b0cbb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f2b0cbb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4f2b0cbb8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4f2b0cbb8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4f2b0cbb8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4f2b0cbb8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4f2b0cbb8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4f2b0cbb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4f2b0cbb8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4f2b0cbb8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f2b0cbb8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f2b0cbb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f2b0cbb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f2b0cbb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allLogo-Raster.png"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894175" y="3968250"/>
            <a:ext cx="938125" cy="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allLogo-Raster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894175" y="3968250"/>
            <a:ext cx="938125" cy="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allLogo-Raster.png"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894175" y="3968250"/>
            <a:ext cx="938125" cy="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allLogo-Raster.png"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894175" y="3968250"/>
            <a:ext cx="938125" cy="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allLogo-Raster.png"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894175" y="3968250"/>
            <a:ext cx="938125" cy="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allLogo-Raster.png"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894175" y="3968250"/>
            <a:ext cx="938125" cy="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ech.slashdot.org/story/14/04/22/001239/intentional-backdoor-in-consumer-routers-found" TargetMode="External"/><Relationship Id="rId4" Type="http://schemas.openxmlformats.org/officeDocument/2006/relationships/hyperlink" Target="http://securityaffairs.co/wordpress/20941/hacking/netgear-linkys-routers-backdoor.html" TargetMode="External"/><Relationship Id="rId5" Type="http://schemas.openxmlformats.org/officeDocument/2006/relationships/hyperlink" Target="https://www.wired.com/2013/09/nsa-router-hacking/" TargetMode="External"/><Relationship Id="rId6" Type="http://schemas.openxmlformats.org/officeDocument/2006/relationships/hyperlink" Target="https://www.wired.com/2015/12/juniper-networks-hidden-backdoors-show-the-risk-of-government-backdoors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671258" y="7622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OpenBSD Router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671250" y="2946274"/>
            <a:ext cx="78015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OpenBSD to make your perfect Firewall / Router.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Yukaia and d3c4f</a:t>
            </a:r>
            <a:endParaRPr/>
          </a:p>
        </p:txBody>
      </p:sp>
      <p:pic>
        <p:nvPicPr>
          <p:cNvPr descr="SmallLogo-Raster.png"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975" y="2328075"/>
            <a:ext cx="827975" cy="8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use a commercial router?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updates.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Seriously, how often did you update your LinkSys firmware?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are always WAY behind the actual distro / BSD they are running 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use a commercial router?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updates.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Seriously, how often did you update your LinkSys firmware?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are always WAY behind the actual distro / BSD they are running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Weak hardware.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Home / Small business routers have very limited resources.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you build your own, you can scale to the size you need.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use a commercial router?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updates.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Seriously, how often did you update your LinkSys firmware?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are always WAY behind the actual distro / BSD they are running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Weak hardware.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Home / Small business routers have very limited resources.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you build your own, you can scale to the size you need.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interfaces / Mystery Meat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it ACTUALLY doing when you click that?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use a commercial router?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updates.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Seriously, how often did you update your LinkSys firmware?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are always WAY behind the actual distro / BSD they are running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Weak hardware.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Home / Small business routers have very limited resources.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you build your own, you can scale to the size you need.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interfaces / Mystery Meat.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it ACTUALLY doing when you click that?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(or non-existent) Logging / Debugging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 / DHCP / Traffic / Hardware Resource Utilization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use a commercial router?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updates.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Seriously, how often did you update your LinkSys firmware?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are always WAY behind the actual distro / BSD they are running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Weak hardware.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Home / Small business routers have very limited resources.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you build your own, you can scale to the size you need.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interfaces / Mystery Meat.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it ACTUALLY doing when you click that?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(or non-existent) Logging / Debugging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 / DHCP / Traffic / Hardware Resource Utilization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customization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DHCP Options? Caching DNS / Traffic? etc.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use a commercial router?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</a:t>
            </a:r>
            <a:r>
              <a:rPr lang="en" sz="1400"/>
              <a:t>(aside from Updates / Logging / etc)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use a commercial router?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</a:t>
            </a:r>
            <a:r>
              <a:rPr lang="en" sz="1400"/>
              <a:t>(aside from Updates / Logging / etc)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IDS / IPS available (usually)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use a commercial router?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</a:t>
            </a:r>
            <a:r>
              <a:rPr lang="en" sz="1400"/>
              <a:t>(aside from Updates / Logging / etc)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IDS / IPS available (usually)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Backdoors. </a:t>
            </a:r>
            <a:r>
              <a:rPr lang="en"/>
              <a:t>That’s right, your commercial router is almost certainly backdoored. And don’t think the vendor is the only one with knowledge of this.</a:t>
            </a:r>
            <a:endParaRPr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https://tech.slashdot.org/story/14/04/22/001239/intentional-backdoor-in-consumer-routers-found</a:t>
            </a:r>
            <a:endParaRPr sz="1200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http://securityaffairs.co/wordpress/20941/hacking/netgear-linkys-routers-backdoor.html</a:t>
            </a:r>
            <a:endParaRPr sz="1200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https://www.wired.com/2013/09/nsa-router-hacking/</a:t>
            </a:r>
            <a:endParaRPr sz="1200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https://www.wired.com/2015/12/juniper-networks-hidden-backdoors-show-the-risk-of-government-backdoors</a:t>
            </a:r>
            <a:endParaRPr sz="1200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use OPNSense / PFSense / etc?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use OPNSense / PFSense / etc?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 a bad option at all!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Gives you a simple / quick interface to make common changes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actually REALLY like OPNSense!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671250" y="2141250"/>
            <a:ext cx="7852200" cy="14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*new presentation warning*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fancy graphics have been skimped on :(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use OPNSense / PFSense / etc?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 a bad option at all!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Gives you a simple / quick interface to make common changes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actually REALLY like OPNSense!</a:t>
            </a:r>
            <a:endParaRPr sz="18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Granularity / Customization / Freedom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Maybe you want to know what is actually happening on the backend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Maybe you want to install a feature / package / tool that isn’t available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Maybe you don’t like GUIs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Maybe you want SQUEEZE every ounce of performance from your hardware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Maybe you want to learn more about OpenBSD / PF / etc.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OpenBSD?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OpenBSD?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SOLID network stack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OpenBSD?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SOLID network stack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Awesome security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OpenBSD?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SOLID network stack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Awesome security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PF (Packet Filter - Traffic Filtering, NAT/PAT, QoS, and more!)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OpenBSD?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SOLID network stack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Awesome security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PF (Packet Filter - Traffic Filtering, NAT/PAT, QoS, and more!)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Stability!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OpenBSD?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SOLID network stack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Awesome security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PF (Packet Filter - Traffic Filtering, NAT/PAT, QoS, and more!)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Stability!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...and more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Requirements</a:t>
            </a:r>
            <a:endParaRPr/>
          </a:p>
        </p:txBody>
      </p:sp>
      <p:pic>
        <p:nvPicPr>
          <p:cNvPr descr="$T2eC16NHJGYFFkmj8cVfBSSNBfwftw~~60_59.JPG"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675" y="1638800"/>
            <a:ext cx="4194650" cy="31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Minimums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Dual Core Atom 800mhz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1GB DDR3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least 2x 100Mbps NICs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Verify that the chipset is supported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 GB Disk Space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Spindle Disks will work great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Power / Low Noise is a Plus :)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managed network switch is always nice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not required, by any means</a:t>
            </a:r>
            <a:endParaRPr/>
          </a:p>
        </p:txBody>
      </p:sp>
      <p:pic>
        <p:nvPicPr>
          <p:cNvPr descr="51ojQJ5cQLL.jpg" id="233" name="Google Shape;233;p41"/>
          <p:cNvPicPr preferRelativeResize="0"/>
          <p:nvPr/>
        </p:nvPicPr>
        <p:blipFill rotWithShape="1">
          <a:blip r:embed="rId3">
            <a:alphaModFix/>
          </a:blip>
          <a:srcRect b="6455" l="0" r="0" t="9820"/>
          <a:stretch/>
        </p:blipFill>
        <p:spPr>
          <a:xfrm>
            <a:off x="4881550" y="613275"/>
            <a:ext cx="3593350" cy="30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dd7e83a27a6265cafc142dcd220a396.png"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571500"/>
            <a:ext cx="40005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OpenBSD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OpenBSD</a:t>
            </a:r>
            <a:endParaRPr/>
          </a:p>
        </p:txBody>
      </p:sp>
      <p:pic>
        <p:nvPicPr>
          <p:cNvPr id="244" name="Google Shape;2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100" y="934037"/>
            <a:ext cx="2693176" cy="385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OpenBSD</a:t>
            </a:r>
            <a:endParaRPr/>
          </a:p>
        </p:txBody>
      </p:sp>
      <p:pic>
        <p:nvPicPr>
          <p:cNvPr id="250" name="Google Shape;2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125" y="1077575"/>
            <a:ext cx="4523750" cy="36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832400" y="1152475"/>
            <a:ext cx="39999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Yukaia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Systems Administrator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Automobile Enthusiast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PortAParty Co-Creator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theTransistor Founder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OpenWest Core Team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Blackhat NOC Team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Dr.Pepper Connoisseur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Hardware / Server Nerd</a:t>
            </a:r>
            <a:endParaRPr/>
          </a:p>
        </p:txBody>
      </p:sp>
      <p:pic>
        <p:nvPicPr>
          <p:cNvPr descr="DSCF3178.JPG"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13978"/>
          <a:stretch/>
        </p:blipFill>
        <p:spPr>
          <a:xfrm>
            <a:off x="5918775" y="1152475"/>
            <a:ext cx="1652600" cy="10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3999900" cy="3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d3c4f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Systems Admin / DevOps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Software Developer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PortAParty Co-Creator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theTransistor Founder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OpenWest Core Team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BlackHat NOC Team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Caffeine Addict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Electronic Badge Designer</a:t>
            </a:r>
            <a:endParaRPr/>
          </a:p>
        </p:txBody>
      </p:sp>
      <p:pic>
        <p:nvPicPr>
          <p:cNvPr descr="IMG_0943.JPG"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12633" t="0"/>
          <a:stretch/>
        </p:blipFill>
        <p:spPr>
          <a:xfrm>
            <a:off x="1485349" y="1154438"/>
            <a:ext cx="1652599" cy="1063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the OpenBSD Operating System</a:t>
            </a:r>
            <a:endParaRPr/>
          </a:p>
        </p:txBody>
      </p:sp>
      <p:sp>
        <p:nvSpPr>
          <p:cNvPr id="291" name="Google Shape;29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packages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the OpenBSD Operating System</a:t>
            </a:r>
            <a:endParaRPr/>
          </a:p>
        </p:txBody>
      </p:sp>
      <p:sp>
        <p:nvSpPr>
          <p:cNvPr id="312" name="Google Shape;31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packages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Module - Enable routing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7"/>
          <p:cNvSpPr txBox="1"/>
          <p:nvPr/>
        </p:nvSpPr>
        <p:spPr>
          <a:xfrm>
            <a:off x="307050" y="4185275"/>
            <a:ext cx="6858000" cy="426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vim /etc/sysctl.conf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8" name="Google Shape;318;p57"/>
          <p:cNvSpPr txBox="1"/>
          <p:nvPr/>
        </p:nvSpPr>
        <p:spPr>
          <a:xfrm>
            <a:off x="307050" y="296750"/>
            <a:ext cx="6858000" cy="383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net.inet.ip.forwarding=1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the OpenBSD Operating System</a:t>
            </a:r>
            <a:endParaRPr/>
          </a:p>
        </p:txBody>
      </p:sp>
      <p:sp>
        <p:nvSpPr>
          <p:cNvPr id="324" name="Google Shape;32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packages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Module - Enable routing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 Network Interfaces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9"/>
          <p:cNvSpPr txBox="1"/>
          <p:nvPr/>
        </p:nvSpPr>
        <p:spPr>
          <a:xfrm>
            <a:off x="307050" y="4185275"/>
            <a:ext cx="6858000" cy="426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vim /etc/hostname.em0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0" name="Google Shape;330;p59"/>
          <p:cNvSpPr txBox="1"/>
          <p:nvPr/>
        </p:nvSpPr>
        <p:spPr>
          <a:xfrm>
            <a:off x="307050" y="296750"/>
            <a:ext cx="6858000" cy="383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dhcp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0"/>
          <p:cNvSpPr txBox="1"/>
          <p:nvPr/>
        </p:nvSpPr>
        <p:spPr>
          <a:xfrm>
            <a:off x="307050" y="4185275"/>
            <a:ext cx="6858000" cy="426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vim /etc/hostname.em1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6" name="Google Shape;336;p60"/>
          <p:cNvSpPr txBox="1"/>
          <p:nvPr/>
        </p:nvSpPr>
        <p:spPr>
          <a:xfrm>
            <a:off x="307050" y="296750"/>
            <a:ext cx="6858000" cy="383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inet 10.10.10.1 255.255.255.0 10.10.10.255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DHCP Daemon</a:t>
            </a:r>
            <a:endParaRPr/>
          </a:p>
        </p:txBody>
      </p:sp>
      <p:sp>
        <p:nvSpPr>
          <p:cNvPr id="342" name="Google Shape;34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DHCPD start on boot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Info&gt;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d3c4f@sausage.land</a:t>
            </a:r>
            <a:endParaRPr sz="4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/>
              <a:t>yukaia@sausage.land</a:t>
            </a:r>
            <a:endParaRPr sz="4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/>
          <p:nvPr/>
        </p:nvSpPr>
        <p:spPr>
          <a:xfrm>
            <a:off x="304800" y="4191450"/>
            <a:ext cx="6858000" cy="426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vim /etc/rc.conf.local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8" name="Google Shape;348;p62"/>
          <p:cNvSpPr txBox="1"/>
          <p:nvPr/>
        </p:nvSpPr>
        <p:spPr>
          <a:xfrm>
            <a:off x="307050" y="296750"/>
            <a:ext cx="6858000" cy="383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dhcp_flags=””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DHCP Daemon</a:t>
            </a:r>
            <a:endParaRPr/>
          </a:p>
        </p:txBody>
      </p:sp>
      <p:sp>
        <p:nvSpPr>
          <p:cNvPr id="354" name="Google Shape;354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DHCPD start on boot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 DHCPD options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4"/>
          <p:cNvSpPr txBox="1"/>
          <p:nvPr/>
        </p:nvSpPr>
        <p:spPr>
          <a:xfrm>
            <a:off x="304800" y="4197650"/>
            <a:ext cx="6858000" cy="426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vim /etc/dhcpd.conf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0" name="Google Shape;360;p64"/>
          <p:cNvSpPr txBox="1"/>
          <p:nvPr/>
        </p:nvSpPr>
        <p:spPr>
          <a:xfrm>
            <a:off x="307050" y="296750"/>
            <a:ext cx="6858000" cy="383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subnet 10.10.10.0 netmask 255.255.255.0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{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default-lease-time 604800;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option domain-name “PooFlinger2000”;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option domain-name-servers 4.2.2.2, 4.4.4.4;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option routers 10.10.10.1;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option subnet-mask 255.255.255.0;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option broadcast-address 10.10.10.255;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range 10.10.10.50 10.10.10.254;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}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DNSMasq</a:t>
            </a:r>
            <a:endParaRPr/>
          </a:p>
        </p:txBody>
      </p:sp>
      <p:sp>
        <p:nvSpPr>
          <p:cNvPr id="366" name="Google Shape;366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DNSMasq start on boot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6"/>
          <p:cNvSpPr txBox="1"/>
          <p:nvPr/>
        </p:nvSpPr>
        <p:spPr>
          <a:xfrm>
            <a:off x="307050" y="4185275"/>
            <a:ext cx="6858000" cy="426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vim /etc/rc.local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2" name="Google Shape;372;p66"/>
          <p:cNvSpPr txBox="1"/>
          <p:nvPr/>
        </p:nvSpPr>
        <p:spPr>
          <a:xfrm>
            <a:off x="307050" y="296750"/>
            <a:ext cx="6858000" cy="383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if [ -x /usr/local/sbin/dnsmasq ]; then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echo ‘ starting: dnsmasq ‘; /usr/local/sbin/dnsmasq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fi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7"/>
          <p:cNvSpPr txBox="1"/>
          <p:nvPr>
            <p:ph type="title"/>
          </p:nvPr>
        </p:nvSpPr>
        <p:spPr>
          <a:xfrm>
            <a:off x="370500" y="33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DNSMasq</a:t>
            </a:r>
            <a:endParaRPr/>
          </a:p>
        </p:txBody>
      </p:sp>
      <p:sp>
        <p:nvSpPr>
          <p:cNvPr id="378" name="Google Shape;37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DNSMasq start on boot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 DNSMasq options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8"/>
          <p:cNvSpPr txBox="1"/>
          <p:nvPr/>
        </p:nvSpPr>
        <p:spPr>
          <a:xfrm>
            <a:off x="304800" y="4185275"/>
            <a:ext cx="6858000" cy="426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vim /etc/dnsmasq.conf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4" name="Google Shape;384;p68"/>
          <p:cNvSpPr txBox="1"/>
          <p:nvPr/>
        </p:nvSpPr>
        <p:spPr>
          <a:xfrm>
            <a:off x="307050" y="296750"/>
            <a:ext cx="6858000" cy="383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no-poll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no-resolv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no-hosts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server=75.75.75.75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server=8.8.8.8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cache-size=9001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local-ttl=90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auth-ttl=120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max-ttl=90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max-cache-ttl=90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log-queries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log-facility=/var/log/dnsmasq_queries.log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# LOCAL DNS REWRITES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address=/bing.com/10.10.10.5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address=/.bing.com/10.10.10.5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PF</a:t>
            </a:r>
            <a:endParaRPr/>
          </a:p>
        </p:txBody>
      </p:sp>
      <p:sp>
        <p:nvSpPr>
          <p:cNvPr id="390" name="Google Shape;390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PF start on boot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(It already does!)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PF</a:t>
            </a:r>
            <a:endParaRPr/>
          </a:p>
        </p:txBody>
      </p:sp>
      <p:sp>
        <p:nvSpPr>
          <p:cNvPr id="396" name="Google Shape;396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PF start on boot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(It already does!)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 PF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1"/>
          <p:cNvSpPr txBox="1"/>
          <p:nvPr/>
        </p:nvSpPr>
        <p:spPr>
          <a:xfrm>
            <a:off x="304800" y="4185275"/>
            <a:ext cx="6858000" cy="426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vim /etc/pf.conf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2" name="Google Shape;402;p71"/>
          <p:cNvSpPr txBox="1"/>
          <p:nvPr/>
        </p:nvSpPr>
        <p:spPr>
          <a:xfrm>
            <a:off x="307050" y="296750"/>
            <a:ext cx="6858000" cy="383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set limit states 1000000 </a:t>
            </a:r>
            <a:r>
              <a:rPr lang="en">
                <a:solidFill>
                  <a:schemeClr val="dk2"/>
                </a:solidFill>
              </a:rPr>
              <a:t># one million states! Bwahahaha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set skip on lo0 </a:t>
            </a:r>
            <a:r>
              <a:rPr lang="en">
                <a:solidFill>
                  <a:schemeClr val="dk2"/>
                </a:solidFill>
              </a:rPr>
              <a:t># skip processing on loopback device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match out on em0 inet from em1:network nat-to (em0) </a:t>
            </a:r>
            <a:r>
              <a:rPr lang="en">
                <a:solidFill>
                  <a:schemeClr val="dk2"/>
                </a:solidFill>
              </a:rPr>
              <a:t># enable NAT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block quick inet6 </a:t>
            </a:r>
            <a:r>
              <a:rPr lang="en">
                <a:solidFill>
                  <a:schemeClr val="dk2"/>
                </a:solidFill>
              </a:rPr>
              <a:t># kill all IPv6 traffic. Dead. Bam.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block all </a:t>
            </a:r>
            <a:r>
              <a:rPr lang="en">
                <a:solidFill>
                  <a:schemeClr val="dk2"/>
                </a:solidFill>
              </a:rPr>
              <a:t># default block rule. no “quick” so last matching rule wins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pass from { self, em1:network }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 rewrite DNS requests to local DNSMasq Service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pass in quick on em1 proto udp from any to port 53 \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rdr-to 127.0.0.1 tag dns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pass inet proto icmp icmp-type echoreq </a:t>
            </a:r>
            <a:r>
              <a:rPr lang="en">
                <a:solidFill>
                  <a:schemeClr val="dk2"/>
                </a:solidFill>
              </a:rPr>
              <a:t># allow ping requests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 Allow external-&gt;internal SSH from tcp port 2222, translated to tcp port 22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pass in on egress inet proto tcp from any to (egress) port 2222 \ </a:t>
            </a:r>
            <a:endParaRPr>
              <a:solidFill>
                <a:schemeClr val="lt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rdr-to 10.10.10.5 port 22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be talking about today?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 (why build your own router?, why use OpenBSD?)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Installing OpenBSD (a very brief outline)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Configuring the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Configuring your DHCP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Configuring your DNS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Configuring PF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Monitoring your traffic / OS /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Updates to your new Router / Firewall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your new firewall / router</a:t>
            </a:r>
            <a:endParaRPr/>
          </a:p>
        </p:txBody>
      </p:sp>
      <p:sp>
        <p:nvSpPr>
          <p:cNvPr id="408" name="Google Shape;408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CPU / Memory Utilization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HTOP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your new firewall / router</a:t>
            </a:r>
            <a:endParaRPr/>
          </a:p>
        </p:txBody>
      </p:sp>
      <p:sp>
        <p:nvSpPr>
          <p:cNvPr id="414" name="Google Shape;414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CPU / Memory Utilization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HTOP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IFTOP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NLOAD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VNSTAT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stats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Collectd / Grafana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5"/>
          <p:cNvSpPr txBox="1"/>
          <p:nvPr/>
        </p:nvSpPr>
        <p:spPr>
          <a:xfrm>
            <a:off x="304800" y="4185275"/>
            <a:ext cx="6858000" cy="426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vim /etc/rc.conf.local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5" name="Google Shape;425;p75"/>
          <p:cNvSpPr txBox="1"/>
          <p:nvPr/>
        </p:nvSpPr>
        <p:spPr>
          <a:xfrm>
            <a:off x="307050" y="296750"/>
            <a:ext cx="6858000" cy="383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dhcpd_flags=””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pkg_scripts=”vnstatd”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your new firewall / router</a:t>
            </a:r>
            <a:endParaRPr/>
          </a:p>
        </p:txBody>
      </p:sp>
      <p:sp>
        <p:nvSpPr>
          <p:cNvPr id="436" name="Google Shape;436;p77"/>
          <p:cNvSpPr txBox="1"/>
          <p:nvPr>
            <p:ph idx="1" type="body"/>
          </p:nvPr>
        </p:nvSpPr>
        <p:spPr>
          <a:xfrm>
            <a:off x="311700" y="1152475"/>
            <a:ext cx="85206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CPU / Memory Utilization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HTOP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IFTOP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NLOAD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VNSTAT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stats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Collectd / Grafana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 Leases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tail -f /var/db/dhcpd.leases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your new firewall / router</a:t>
            </a:r>
            <a:endParaRPr/>
          </a:p>
        </p:txBody>
      </p:sp>
      <p:sp>
        <p:nvSpPr>
          <p:cNvPr id="442" name="Google Shape;442;p78"/>
          <p:cNvSpPr txBox="1"/>
          <p:nvPr>
            <p:ph idx="1" type="body"/>
          </p:nvPr>
        </p:nvSpPr>
        <p:spPr>
          <a:xfrm>
            <a:off x="311700" y="1152475"/>
            <a:ext cx="85206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CPU / Memory Utilization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HTOP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IFTOP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NLOAD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VNSTAT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stats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Collectd / Grafana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 Leases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tail -f /var/db/dhcpd.leases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Queries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tail -f /var/log/dnsmasq_queries.log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your new firewall / router</a:t>
            </a:r>
            <a:endParaRPr/>
          </a:p>
        </p:txBody>
      </p:sp>
      <p:sp>
        <p:nvSpPr>
          <p:cNvPr id="448" name="Google Shape;448;p79"/>
          <p:cNvSpPr txBox="1"/>
          <p:nvPr>
            <p:ph idx="1" type="body"/>
          </p:nvPr>
        </p:nvSpPr>
        <p:spPr>
          <a:xfrm>
            <a:off x="311700" y="1017725"/>
            <a:ext cx="8520600" cy="3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/>
              <a:t>CPU / Memory Utilization</a:t>
            </a:r>
            <a:endParaRPr sz="16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HTOP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Network</a:t>
            </a:r>
            <a:endParaRPr sz="16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IFTOP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NLOAD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VNSTAT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System stats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Collectd / Grafana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DHCP Leases</a:t>
            </a:r>
            <a:endParaRPr sz="16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tail -f /var/db/dhcpd.leases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DNS Queries</a:t>
            </a:r>
            <a:endParaRPr sz="16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tail -f /var/log/dnsmasq_queries.log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PF Information</a:t>
            </a:r>
            <a:endParaRPr sz="16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pfctl -ss ; pfcfl -si ; pfctl -sr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5" y="942975"/>
            <a:ext cx="46672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updates to consider</a:t>
            </a:r>
            <a:endParaRPr/>
          </a:p>
        </p:txBody>
      </p:sp>
      <p:sp>
        <p:nvSpPr>
          <p:cNvPr id="459" name="Google Shape;459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QoS (Quality of Service)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 easy to implement via PF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not use a commercial router?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not use OPNSense / PFSense / Etc?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updates to consider</a:t>
            </a:r>
            <a:endParaRPr/>
          </a:p>
        </p:txBody>
      </p:sp>
      <p:sp>
        <p:nvSpPr>
          <p:cNvPr id="465" name="Google Shape;465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QoS (Quality of Service)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 easy to implement via PF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IDS / IPS / “NextGen Firewall” options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SNORT / OpenAppID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Suricata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updates to consider</a:t>
            </a:r>
            <a:endParaRPr/>
          </a:p>
        </p:txBody>
      </p:sp>
      <p:sp>
        <p:nvSpPr>
          <p:cNvPr id="471" name="Google Shape;471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QoS (Quality of Service)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 easy to implement via PF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IDS / IPS / “NextGen Firewall” options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SNORT / OpenAppID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Suricata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Redundancy / Failover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CARP / PFSync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updates to consider</a:t>
            </a:r>
            <a:endParaRPr/>
          </a:p>
        </p:txBody>
      </p:sp>
      <p:sp>
        <p:nvSpPr>
          <p:cNvPr id="477" name="Google Shape;477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QoS (Quality of Service)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 easy to implement via PF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IDS / IPS / “NextGen Firewall” options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SNORT / OpenAppID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Suricata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Redundancy / Failover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CARP / PFSync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...and whatever else you can think of.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coming!</a:t>
            </a:r>
            <a:endParaRPr/>
          </a:p>
        </p:txBody>
      </p:sp>
      <p:sp>
        <p:nvSpPr>
          <p:cNvPr id="483" name="Google Shape;483;p8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ask any questions now, before we escape!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950" y="543448"/>
            <a:ext cx="5242101" cy="405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use a commercial router?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