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7b51c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7b51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arduino libraries, it's really easy to do common things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43039_14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43039_1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With the arduino libraries, it's really easy to do common things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43039_14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43039_1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With the arduino libraries, it's really easy to do common things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43039_14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43039_1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 wanted to mention this, as it's very relevent to the event today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7b51c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7b5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7b51c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7b5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43039_1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43039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43039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4303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43039_4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43039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43039_4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43039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67b51c_2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67b51c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43039_8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43039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Why is this here? It's not exactly central to the talk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43039_8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43039_8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43039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743039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were going to have the MTG counter here, but ran into technical difficulties last night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43039_1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743039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7b51c_2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7b51c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43039_1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43039_1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43039_9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43039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maybe you want to put this in the comments? that way what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potatoes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7b51c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7b51c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d8e74c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d8e74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Typically, when people think of the arduino, the tendency is to think just of the board itself, but arduino is much more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43039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4303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demographic is this product after?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started going through all the people that would benifit from the arduino, but I realized that it's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personally consider the arduino the best way to learn and really understand principles of programming,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especially good for kinesthetic learners, as you immediately see the results of your 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It's really robust, I've put 12 volts through it before, shorted pins, I haven't killed one yet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7b51c_2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7b51c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Written in java, presumably for compatibility reasons, it takes care of all the compiling/programming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Easy to work with, but also very basic. Eventually you're going to want to use an external editor.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Here's where you write your code, it's very basic,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7b51c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7b51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arduino uno, (their primary model) you're provided 14 I/O pins, these are pins that can be used for outputing a signal, or reading one.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They're just on or off.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analog pins are used to measure from sources that have a varying voltage.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case someone has any questions about other specs: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 Current per I/O Pin	40 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 Current for 3.3V Pin	50 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Memory	32 KB (ATmega328) of which 0.5 KB used by bootloader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SRAM	2 KB (ATmega328)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EEPROM	1 KB (ATmega328)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Speed	16 MHz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43039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4303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 ton of shields out there, and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5" name="Google Shape;35;p11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/>
        </p:nvSpPr>
        <p:spPr>
          <a:xfrm rot="214">
            <a:off x="2157450" y="5691465"/>
            <a:ext cx="48291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Brought to you by: The Transistor</a:t>
            </a:r>
            <a:endParaRPr sz="2400">
              <a:solidFill>
                <a:schemeClr val="accent5"/>
              </a:solidFill>
            </a:endParaRPr>
          </a:p>
        </p:txBody>
      </p:sp>
      <p:pic>
        <p:nvPicPr>
          <p:cNvPr id="46" name="Google Shape;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463" y="843090"/>
            <a:ext cx="7077075" cy="4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Language	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457200" y="1600200"/>
            <a:ext cx="82296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000"/>
              <a:buChar char="●"/>
            </a:pPr>
            <a:r>
              <a:rPr lang="en">
                <a:solidFill>
                  <a:schemeClr val="accent5"/>
                </a:solidFill>
              </a:rPr>
              <a:t>Based on Wiring</a:t>
            </a:r>
            <a:endParaRPr>
              <a:solidFill>
                <a:schemeClr val="accent5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Char char="●"/>
            </a:pPr>
            <a:r>
              <a:rPr lang="en">
                <a:solidFill>
                  <a:schemeClr val="accent5"/>
                </a:solidFill>
              </a:rPr>
              <a:t>Syntactically similar to C++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457200" y="3221796"/>
            <a:ext cx="8229600" cy="3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// will run at the beginning of sketch, only once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void setup(){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	// setup stuff here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void loop(){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	// infinite loop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}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Language - common functions	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457200" y="1778001"/>
            <a:ext cx="8229600" cy="47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Digital I/O:</a:t>
            </a:r>
            <a:endParaRPr/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/>
              <a:t>pinMode()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/>
              <a:t>digitalWrite()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/>
              <a:t>digitalRead()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Analog I/O:</a:t>
            </a:r>
            <a:endParaRPr/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/>
              <a:t>analogReference()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/>
              <a:t>analogRead()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/>
              <a:t>analogWrite() - PWM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Language - blink an LED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// Pin 13 has an LED connected on most Arduino boards.</a:t>
            </a:r>
            <a:br>
              <a:rPr lang="en" sz="1800"/>
            </a:br>
            <a:r>
              <a:rPr lang="en" sz="1800"/>
              <a:t>// give it a name:</a:t>
            </a:r>
            <a:br>
              <a:rPr lang="en" sz="1800"/>
            </a:br>
            <a:r>
              <a:rPr lang="en" sz="1800"/>
              <a:t>int led = 13;</a:t>
            </a:r>
            <a:br>
              <a:rPr lang="en" sz="1800"/>
            </a:br>
            <a:br>
              <a:rPr lang="en" sz="1800"/>
            </a:br>
            <a:r>
              <a:rPr lang="en" sz="1800"/>
              <a:t>// the setup routine runs once when you press reset:</a:t>
            </a:r>
            <a:br>
              <a:rPr lang="en" sz="1800"/>
            </a:br>
            <a:r>
              <a:rPr lang="en" sz="1800"/>
              <a:t>void setup() {                </a:t>
            </a:r>
            <a:br>
              <a:rPr lang="en" sz="1800"/>
            </a:br>
            <a:r>
              <a:rPr lang="en" sz="1800"/>
              <a:t>  // initialize the digital pin as an output.</a:t>
            </a:r>
            <a:br>
              <a:rPr lang="en" sz="1800"/>
            </a:br>
            <a:r>
              <a:rPr lang="en" sz="1800"/>
              <a:t>  pinMode(led, OUTPUT);     </a:t>
            </a:r>
            <a:br>
              <a:rPr lang="en" sz="1800"/>
            </a:br>
            <a:r>
              <a:rPr lang="en" sz="1800"/>
              <a:t>}</a:t>
            </a:r>
            <a:br>
              <a:rPr lang="en" sz="1800"/>
            </a:br>
            <a:br>
              <a:rPr lang="en" sz="1800"/>
            </a:br>
            <a:r>
              <a:rPr lang="en" sz="1800"/>
              <a:t>// the loop routine runs over and over again forever:</a:t>
            </a:r>
            <a:br>
              <a:rPr lang="en" sz="1800"/>
            </a:br>
            <a:r>
              <a:rPr lang="en" sz="1800"/>
              <a:t>void loop() {</a:t>
            </a:r>
            <a:br>
              <a:rPr lang="en" sz="1800"/>
            </a:br>
            <a:r>
              <a:rPr lang="en" sz="1800"/>
              <a:t>  digitalWrite(led, HIGH);   // turn the LED on (HIGH is the voltage level)</a:t>
            </a:r>
            <a:br>
              <a:rPr lang="en" sz="1800"/>
            </a:br>
            <a:r>
              <a:rPr lang="en" sz="1800"/>
              <a:t>  delay(1000);               // wait for a second</a:t>
            </a:r>
            <a:br>
              <a:rPr lang="en" sz="1800"/>
            </a:br>
            <a:r>
              <a:rPr lang="en" sz="1800"/>
              <a:t>  digitalWrite(led, LOW);    // turn the LED off by making the voltage LOW</a:t>
            </a:r>
            <a:br>
              <a:rPr lang="en" sz="1800"/>
            </a:br>
            <a:r>
              <a:rPr lang="en" sz="1800"/>
              <a:t>  delay(1000);               // wait for a second</a:t>
            </a:r>
            <a:br>
              <a:rPr lang="en" sz="1800"/>
            </a:br>
            <a:r>
              <a:rPr lang="en" sz="1800"/>
              <a:t>}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Android ADK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457200" y="1600200"/>
            <a:ext cx="44967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solidFill>
                  <a:schemeClr val="accent5"/>
                </a:solidFill>
              </a:rPr>
              <a:t>Android Accessory Development kit</a:t>
            </a:r>
            <a:endParaRPr>
              <a:solidFill>
                <a:schemeClr val="accent5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solidFill>
                  <a:schemeClr val="accent5"/>
                </a:solidFill>
              </a:rPr>
              <a:t>Uses Arduino core libraries</a:t>
            </a:r>
            <a:endParaRPr>
              <a:solidFill>
                <a:schemeClr val="accent5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solidFill>
                  <a:schemeClr val="accent5"/>
                </a:solidFill>
              </a:rPr>
              <a:t>Supports Android 2.3.4+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226" y="2353283"/>
            <a:ext cx="3673574" cy="3677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Arduino compatible dev boards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rial"/>
              <a:buChar char="●"/>
            </a:pPr>
            <a:r>
              <a:rPr lang="en">
                <a:solidFill>
                  <a:schemeClr val="accent5"/>
                </a:solidFill>
              </a:rPr>
              <a:t>Freeduino </a:t>
            </a:r>
            <a:endParaRPr>
              <a:solidFill>
                <a:schemeClr val="accent5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Char char="●"/>
            </a:pPr>
            <a:r>
              <a:rPr lang="en">
                <a:solidFill>
                  <a:schemeClr val="accent5"/>
                </a:solidFill>
              </a:rPr>
              <a:t>Teensy</a:t>
            </a:r>
            <a:endParaRPr>
              <a:solidFill>
                <a:schemeClr val="accent5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Char char="●"/>
            </a:pPr>
            <a:r>
              <a:rPr lang="en">
                <a:solidFill>
                  <a:schemeClr val="accent5"/>
                </a:solidFill>
              </a:rPr>
              <a:t>Seeeduino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780" y="4833299"/>
            <a:ext cx="1976439" cy="112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4228424"/>
            <a:ext cx="3120728" cy="233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0220" y="3618607"/>
            <a:ext cx="3128473" cy="2344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457200" y="274638"/>
            <a:ext cx="8229600" cy="12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Open Source projects utilizing Arduino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1" name="Google Shape;141;p2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000"/>
              <a:buChar char="●"/>
            </a:pPr>
            <a:r>
              <a:rPr lang="en">
                <a:solidFill>
                  <a:schemeClr val="accent5"/>
                </a:solidFill>
              </a:rPr>
              <a:t>Amblone (ambient display lighting system)</a:t>
            </a:r>
            <a:endParaRPr>
              <a:solidFill>
                <a:schemeClr val="accent5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Char char="●"/>
            </a:pPr>
            <a:r>
              <a:rPr lang="en">
                <a:solidFill>
                  <a:schemeClr val="accent5"/>
                </a:solidFill>
              </a:rPr>
              <a:t>Grbl (CNC project)</a:t>
            </a:r>
            <a:endParaRPr>
              <a:solidFill>
                <a:schemeClr val="accent5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Char char="●"/>
            </a:pPr>
            <a:r>
              <a:rPr lang="en">
                <a:solidFill>
                  <a:schemeClr val="accent5"/>
                </a:solidFill>
              </a:rPr>
              <a:t>Ardupilot</a:t>
            </a:r>
            <a:endParaRPr>
              <a:solidFill>
                <a:schemeClr val="accent5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Char char="●"/>
            </a:pPr>
            <a:r>
              <a:rPr lang="en">
                <a:solidFill>
                  <a:schemeClr val="accent5"/>
                </a:solidFill>
              </a:rPr>
              <a:t>arducopter</a:t>
            </a:r>
            <a:endParaRPr>
              <a:solidFill>
                <a:schemeClr val="accent5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Char char="●"/>
            </a:pPr>
            <a:r>
              <a:rPr lang="en">
                <a:solidFill>
                  <a:schemeClr val="accent5"/>
                </a:solidFill>
              </a:rPr>
              <a:t>WSDL (Weather Station Data Logger)</a:t>
            </a:r>
            <a:endParaRPr>
              <a:solidFill>
                <a:schemeClr val="accent5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Char char="●"/>
            </a:pPr>
            <a:r>
              <a:rPr lang="en">
                <a:solidFill>
                  <a:schemeClr val="accent5"/>
                </a:solidFill>
              </a:rPr>
              <a:t>RepRap (3D printer)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457200" y="188728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Let's take a look at one of those projects~!!!!!!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457200" y="204271"/>
            <a:ext cx="8229600" cy="7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Amblone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457200" y="1068125"/>
            <a:ext cx="4648500" cy="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&gt;&gt;Philips Ambilight.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192" y="1969251"/>
            <a:ext cx="7495616" cy="421746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1"/>
          <p:cNvSpPr txBox="1"/>
          <p:nvPr/>
        </p:nvSpPr>
        <p:spPr>
          <a:xfrm>
            <a:off x="457200" y="62768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Photo by Stephan Legachev. 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title"/>
          </p:nvPr>
        </p:nvSpPr>
        <p:spPr>
          <a:xfrm>
            <a:off x="457200" y="204271"/>
            <a:ext cx="8229600" cy="7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Amblone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457200" y="1186950"/>
            <a:ext cx="8229600" cy="5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&gt;&gt;Philips Ambilight.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&gt;&gt;Amblone is an open source project that is a clone of Philips Ambilight.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457200" y="204271"/>
            <a:ext cx="8229600" cy="7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Amblone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66" name="Google Shape;166;p33"/>
          <p:cNvSpPr txBox="1"/>
          <p:nvPr>
            <p:ph idx="1" type="body"/>
          </p:nvPr>
        </p:nvSpPr>
        <p:spPr>
          <a:xfrm>
            <a:off x="457200" y="1186950"/>
            <a:ext cx="82383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&gt;&gt;And this is what Amblone looks like.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67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926" y="1869450"/>
            <a:ext cx="5864848" cy="439792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3"/>
          <p:cNvSpPr txBox="1"/>
          <p:nvPr/>
        </p:nvSpPr>
        <p:spPr>
          <a:xfrm>
            <a:off x="581775" y="6452525"/>
            <a:ext cx="40812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Photo taken from amblone.com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</a:rPr>
              <a:t>About us, and why we're here.</a:t>
            </a:r>
            <a:endParaRPr u="sng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u="sng">
              <a:solidFill>
                <a:schemeClr val="accent5"/>
              </a:solidFill>
            </a:endParaRPr>
          </a:p>
        </p:txBody>
      </p:sp>
      <p:sp>
        <p:nvSpPr>
          <p:cNvPr id="52" name="Google Shape;52;p16"/>
          <p:cNvSpPr txBox="1"/>
          <p:nvPr/>
        </p:nvSpPr>
        <p:spPr>
          <a:xfrm rot="-3130">
            <a:off x="912574" y="910250"/>
            <a:ext cx="3624901" cy="5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5"/>
                </a:solidFill>
              </a:rPr>
              <a:t>Zack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53" name="Google Shape;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275" y="1359650"/>
            <a:ext cx="3636174" cy="288105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6"/>
          <p:cNvSpPr txBox="1"/>
          <p:nvPr/>
        </p:nvSpPr>
        <p:spPr>
          <a:xfrm>
            <a:off x="1867425" y="4671524"/>
            <a:ext cx="6236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5"/>
                </a:solidFill>
              </a:rPr>
              <a:t>We're both active members a hackerspace in provo, The Transistor.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" name="Google Shape;55;p16"/>
          <p:cNvSpPr txBox="1"/>
          <p:nvPr/>
        </p:nvSpPr>
        <p:spPr>
          <a:xfrm>
            <a:off x="5464534" y="840900"/>
            <a:ext cx="22029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5"/>
                </a:solidFill>
              </a:rPr>
              <a:t>Aaron</a:t>
            </a:r>
            <a:endParaRPr sz="2400">
              <a:solidFill>
                <a:schemeClr val="accent5"/>
              </a:solidFill>
            </a:endParaRPr>
          </a:p>
        </p:txBody>
      </p:sp>
      <p:pic>
        <p:nvPicPr>
          <p:cNvPr id="56" name="Google Shape;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6777" y="1302901"/>
            <a:ext cx="2238416" cy="2994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57200" y="204271"/>
            <a:ext cx="8229600" cy="7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Materials needed for Amblone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74" name="Google Shape;174;p34"/>
          <p:cNvSpPr txBox="1"/>
          <p:nvPr/>
        </p:nvSpPr>
        <p:spPr>
          <a:xfrm>
            <a:off x="634675" y="1313425"/>
            <a:ext cx="7871700" cy="51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&gt;&gt;Arduino Mega, Uno, Duemilanova, or other Arduino compatible development boards.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&gt;&gt;RGB LEDs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&gt;&gt;Resistors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&gt;&gt;USB cable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&gt;&gt;Amblone software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&gt;&gt;Soldering Iron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&gt;&gt;Transistors</a:t>
            </a:r>
            <a:endParaRPr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457200" y="204271"/>
            <a:ext cx="8229600" cy="7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How Amblone works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80" name="Google Shape;180;p35"/>
          <p:cNvSpPr txBox="1"/>
          <p:nvPr/>
        </p:nvSpPr>
        <p:spPr>
          <a:xfrm>
            <a:off x="634675" y="1313425"/>
            <a:ext cx="7871700" cy="51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5"/>
                </a:solidFill>
              </a:rPr>
              <a:t>&gt;&gt;Host side software takes the average of the colors on regions that you specify.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5"/>
                </a:solidFill>
              </a:rPr>
              <a:t>&gt;&gt;The Arduino takes the average screen color for the given regions and then takes care of the all the gritty PWM work.</a:t>
            </a:r>
            <a:endParaRPr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457200" y="198259"/>
            <a:ext cx="8229600" cy="8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Practical Applications with Arduinos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457200" y="1192800"/>
            <a:ext cx="8229600" cy="54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&gt;&gt;Weather Station.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&gt;&gt;TF2 indicator lights.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&gt;&gt;Blinkin Lights :p (network traffic indicator)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&gt;&gt;Flight Computer.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&gt;&gt;Magic the Gathering Life Counter.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&gt;&gt;Entry Door control.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&gt;&gt;Spectrum Analyzer.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&gt;&gt;Whatever your imagination can come up with.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457200" y="2584750"/>
            <a:ext cx="8229600" cy="14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Now let's take a look at some alternative development/prototyping platforms.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Alternative Developer/Prototyping Boards.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&gt;&gt;Raspberry Pi $25/35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&gt;&gt;Beagle Board $89/149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&gt;&gt;terasIC DE0-Nano $79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&gt;&gt;TI Launchpad $6~15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457200" y="2805425"/>
            <a:ext cx="82296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Questions</a:t>
            </a:r>
            <a:endParaRPr sz="6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457200" y="7499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</a:rPr>
              <a:t>About us, and why we're here.</a:t>
            </a:r>
            <a:endParaRPr u="sng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u="sng">
              <a:solidFill>
                <a:schemeClr val="accent5"/>
              </a:solidFill>
            </a:endParaRPr>
          </a:p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457200" y="2340300"/>
            <a:ext cx="8229600" cy="1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 u="sng">
                <a:solidFill>
                  <a:schemeClr val="accent5"/>
                </a:solidFill>
              </a:rPr>
              <a:t>I have no experience using Arduinos.  So I've enlisted the help of Aaron, a fellow member at The Transistor that knows what he's doing with arduinos.</a:t>
            </a:r>
            <a:endParaRPr b="1" sz="2400" u="sng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Basic overview of the Arduino platform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68" name="Google Shape;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240" y="1417638"/>
            <a:ext cx="6987519" cy="488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741428" y="274638"/>
            <a:ext cx="7945500" cy="10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The Arduino platform</a:t>
            </a:r>
            <a:endParaRPr sz="3000">
              <a:solidFill>
                <a:schemeClr val="accent5"/>
              </a:solidFill>
            </a:endParaRPr>
          </a:p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283328" y="1447295"/>
            <a:ext cx="84036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●"/>
            </a:pPr>
            <a:r>
              <a:rPr lang="en">
                <a:solidFill>
                  <a:schemeClr val="accent5"/>
                </a:solidFill>
              </a:rPr>
              <a:t>IDE (programming environment)</a:t>
            </a:r>
            <a:endParaRPr>
              <a:solidFill>
                <a:schemeClr val="accent5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●"/>
            </a:pPr>
            <a:r>
              <a:rPr lang="en">
                <a:solidFill>
                  <a:schemeClr val="accent5"/>
                </a:solidFill>
              </a:rPr>
              <a:t>C/C++ microcontroller libraries </a:t>
            </a:r>
            <a:endParaRPr>
              <a:solidFill>
                <a:schemeClr val="accent5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●"/>
            </a:pPr>
            <a:r>
              <a:rPr lang="en">
                <a:solidFill>
                  <a:schemeClr val="accent5"/>
                </a:solidFill>
              </a:rPr>
              <a:t>Dev board built around Atmel ATmega series microcontrollers.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Who should use Arduino?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Everybody!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IDE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402200" y="1600200"/>
            <a:ext cx="41304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000"/>
              <a:buChar char="●"/>
            </a:pPr>
            <a:r>
              <a:rPr lang="en">
                <a:solidFill>
                  <a:schemeClr val="accent5"/>
                </a:solidFill>
              </a:rPr>
              <a:t>Written in Java</a:t>
            </a:r>
            <a:endParaRPr>
              <a:solidFill>
                <a:schemeClr val="accent5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Char char="●"/>
            </a:pPr>
            <a:r>
              <a:rPr lang="en">
                <a:solidFill>
                  <a:schemeClr val="accent5"/>
                </a:solidFill>
              </a:rPr>
              <a:t>Simple</a:t>
            </a:r>
            <a:endParaRPr>
              <a:solidFill>
                <a:schemeClr val="accent5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Char char="●"/>
            </a:pPr>
            <a:r>
              <a:rPr lang="en">
                <a:solidFill>
                  <a:schemeClr val="accent5"/>
                </a:solidFill>
              </a:rPr>
              <a:t>Handles compiling and uploading sketches automatically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87" name="Google Shape;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950" y="938625"/>
            <a:ext cx="3752850" cy="56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I/O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457200" y="1600200"/>
            <a:ext cx="8310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Digital I/O:	14 (of which 6 provide PWM output)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Analog Input: 6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Shields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457200" y="1600200"/>
            <a:ext cx="38397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Shields are boards containing various components that allow you to easily extend the functionality of the Arduino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00" name="Google Shape;1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626" y="1938645"/>
            <a:ext cx="4519501" cy="3016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