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y="5143500" cx="9144000"/>
  <p:notesSz cx="6858000" cy="9144000"/>
  <p:embeddedFontLst>
    <p:embeddedFont>
      <p:font typeface="Oxygen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font" Target="fonts/Oxygen-regular.fntdata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Oxygen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21cd5cd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21cd5cd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1cd5cdb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1cd5cdb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1cd5cd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1cd5cd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1cd5cd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1cd5cd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1cd5cdb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1cd5cd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1cd5cdb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1cd5cdb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1cd5cd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1cd5cd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1cd5cd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1cd5cd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1cd5cdb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1cd5cd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1cd5cdb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1cd5cd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1cd5cdb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1cd5cdb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1cd5cd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1cd5cd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1cd5cdb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1cd5cdb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1cd5cdb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1cd5cdb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1cd5cdb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1cd5cdb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1cd5cd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1cd5cd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1cd5cdb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1cd5cd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1cd5cdb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1cd5cdb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1cd5cdb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1cd5cdb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1cd5cdb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1cd5cdb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1cd5cdb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1cd5cdb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1cd5c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21cd5c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1cd5cdb_6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1cd5cdb_6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1cd5cdb_6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1cd5cdb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1cd5cdb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1cd5cdb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1cd5cdb_6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1cd5cdb_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1cd5cdb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1cd5cdb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1cd5cd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1cd5cd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1cd5cdb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1cd5cdb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1cd5cdb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21cd5cdb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1cd5cdb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1cd5cdb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1cd5cdb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1cd5cdb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1cd5cd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21cd5cd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1cd5cdb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1cd5cdb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1cd5cdb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1cd5cdb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1cd5cdb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1cd5cdb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1cd5cdb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1cd5cdb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1cd5cdb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1cd5cdb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1cd5cdb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1cd5cdb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1cd5cd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1cd5cd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1cd5cdb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1cd5cdb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1cd5cdb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1cd5cdb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1cd5cdb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1cd5cdb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1cd5cd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21cd5cd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1cd5cdb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1cd5cdb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1cd5cdb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1cd5cdb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1cd5cdb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21cd5cdb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1cd5cdb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21cd5cdb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1cd5cdb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1cd5cdb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1cd5cdb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21cd5cdb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1cd5cdb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1cd5cdb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1cd5cd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21cd5cd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1cd5cdb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21cd5cdb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1cd5cdb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21cd5cdb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1cd5cd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1cd5cd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1cd5cdb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1cd5cdb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1cd5cdb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21cd5cdb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1cd5cdb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1cd5cdb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21cd5cdb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21cd5cdb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21cd5cdb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21cd5cdb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1cd5cdb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21cd5cdb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1cd5cdb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1cd5cdb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1cd5cdb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1cd5cdb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1cd5cdb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1cd5cdb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1cd5cdb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1cd5cdb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cd5cd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cd5cd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21cd5cdb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21cd5cdb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21cd5cd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21cd5cd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1cd5cd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21cd5cd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1cd5cd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1cd5cd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1cd5cd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21cd5cd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1cd5cd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21cd5cd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1cd5cdb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21cd5cdb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21cd5cdb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21cd5cdb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1cd5cdb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21cd5cdb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21cd5cdb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21cd5cdb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1cd5cd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1cd5cd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21cd5cdb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21cd5cdb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21cd5cdb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21cd5cdb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1cd5cdb_6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21cd5cdb_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1cd5cdb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21cd5cdb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1cd5cd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1cd5cd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  <a:defRPr sz="4800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Oxygen"/>
              <a:buNone/>
              <a:defRPr b="1" sz="3200">
                <a:solidFill>
                  <a:srgbClr val="FF0000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1" sz="36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1" sz="36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1" sz="36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1" sz="36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1" sz="36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1" sz="36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1" sz="36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1" sz="3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xygen"/>
              <a:buChar char="●"/>
              <a:defRPr sz="24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xygen"/>
              <a:buChar char="○"/>
              <a:defRPr sz="2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xygen"/>
              <a:buChar char="■"/>
              <a:defRPr sz="18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Oxygen"/>
              <a:buChar char="●"/>
              <a:defRPr sz="16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Oxygen"/>
              <a:buChar char="○"/>
              <a:defRPr sz="16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Oxygen"/>
              <a:buChar char="■"/>
              <a:defRPr sz="16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Oxygen"/>
              <a:buChar char="●"/>
              <a:defRPr sz="16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Oxygen"/>
              <a:buChar char="○"/>
              <a:defRPr sz="16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Oxygen"/>
              <a:buChar char="■"/>
              <a:defRPr sz="16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eastie.png"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1375" y="3507725"/>
            <a:ext cx="1997676" cy="14683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nk_correctly__by_colinunderscore.png"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00" y="-1228025"/>
            <a:ext cx="9316426" cy="74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use FreeBSD for?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Things we actually are using it for, or have used FreeBSD for in the past.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use FreeBSD for?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PortAParty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GameCache, File Shares, Web Servers, (future) Game Servers, ELK / Data, Firewall, SNORT IDS/IPS, Network QOS, Routing</a:t>
            </a:r>
            <a:endParaRPr sz="1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OpenVPN, NAS, Web Servers, GIT Server, Seedboxes, Disaster Recovery, Firewall, IDS/IPS, QOS, Routing</a:t>
            </a:r>
            <a:endParaRPr sz="1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/ Fun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Web Servers, IRC Bouncers, Disaster Recovery, OpenVPN, Asterisk, Data Collection and Analysis, Firewalls, IDS / IPS, QOS, Routing, etc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1969</a:t>
            </a:r>
            <a:endParaRPr b="1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UNIX is created at Bell Labs. This was mostly written in PDP-7 assembly.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1973</a:t>
            </a:r>
            <a:endParaRPr b="1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UNIX is rewritten in 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1974</a:t>
            </a:r>
            <a:endParaRPr b="1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UNIX is licensed to universities. For educational purposes, it is distributed with source code.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1974-1980</a:t>
            </a:r>
            <a:endParaRPr b="1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Berkley releases free patches for all of it’s work on UNIX, so long as you have a license for UNIX.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1980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4BSD (Berkeley Software Distribution) is released by Berkeley as a complete system. It comes with Curses, Job Control in CSH, and more. At this point, it still does not have networking support.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1984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4.2BSD is released. This includes; Fast File System (or UFS), a modified version of BBNs TCP/IP implementation, and a handful of other changes. This is also the first version that Beastie the BSD Daemon appears (USENIX). DARPA begins funding the BSD project.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1986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4.3BSD is released. Machine dependent code is broken out to help make BSD more portable. BSD creates its own TCP/IP implementation, but DARPA pushes for BBNs TCP/IP implementation and that is included instead.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like FreeBSD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Yukaia &amp; d3c4f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1989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Network Release 1, a separate release of just the networking code from 4.3BSD, is made freely available under the BSD license.  This contained no AT&amp;T code, which would have required users to pay for it. This is one of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first projects under BSD license.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1991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Net/2 is released. This is almost a complete OS. It is a rewrite of all the AT&amp;T utilities in BSD. There are only a few AT&amp;T files remaining in the Kernel, these are removed for the release of Net/2.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1991 (Later)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Net/2 becomes the base for two x86 ports: the open-source 386BSD, and closed-source BSD/386 (later BSD/OS) from BSDi. 386BSD doesn’t last very long, but becomes the foundation for NetBSD and FreeBSD.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1992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AT&amp;T/USL sues BSDi and Berkeley over licensing concerns. An injunction on the distribution of Net/2 was issued for the duration of the lawsuit.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Note: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Linus Torvalds has said that if 386BSD had been available at the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time, he probably would not have created Linux.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1993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FreeBSD 1.0 is released.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1994, January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4.4BSD is released. The AT&amp;T/USL lawsuit  against BSDi and Berkeley is settled, Berkeley wins! 3 Files have to be removed and 70 have to be updated to show AT&amp;T/USL copyright notices (out of 18,000 files).  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1994, June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4.4BSD-Lite and 4.4BSD-Encumbered are released. 4.4BSD-Lite contains no AT&amp;T code.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FreeBSD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1994, November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FreeBSD 2.0 is released. The original 386BSD code is replaced with 4.4BSD-Lite code.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BSD Versions and Projects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BSD Versions and Projects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HardenedBSD (shout-out to lattera)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OpenBSD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NetBSD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PFSense / OPNSense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(built on FreeBSD, for now)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DragonflyBSD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OpenDarwin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PC-BSD</a:t>
            </a:r>
            <a:endParaRPr/>
          </a:p>
        </p:txBody>
      </p:sp>
      <p:pic>
        <p:nvPicPr>
          <p:cNvPr descr="hbsd mascot transparent.png"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425" y="3455750"/>
            <a:ext cx="1463050" cy="15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BSD Versions and Projects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HardenedBSD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security-hardened edition of FreeBSD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ASLR ( Address-Space Layout Randomization 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SECADM ( Security Admin 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IntegriForce: Kernel-Based File Integrity System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ASLR can be enabled on a per jail/binary.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Segvgaurd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many more security features</a:t>
            </a:r>
            <a:endParaRPr/>
          </a:p>
        </p:txBody>
      </p:sp>
      <p:pic>
        <p:nvPicPr>
          <p:cNvPr descr="hbsd mascot transparent.png"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425" y="3455750"/>
            <a:ext cx="1463050" cy="15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BSD Versions and Projects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OpenBSD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by Theo de Raadt (a NetBSD Founder)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xygen"/>
              <a:buChar char="●"/>
            </a:pPr>
            <a:r>
              <a:rPr lang="en"/>
              <a:t>Fork of NetBSD 1.0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OpenSSH, OpenNTPD, PF, LibreSSL, OpenBGPD, and more are project that all originate from OpenBSD.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BSD Versions and Projects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DragonflyBSD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Fork of FreeBSD 4.8 by Matthew Dillon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Largely considered a research OS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 now very different from FreeBSD on a technical level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BSD Versions and Projects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PC-BSD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most popular graphical BSD desktop environment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FreeBSD (not a fork)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 graphical installer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Creators of Lumina desktop environment, which is written for FreeBSD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/ *BSD Stats &amp; Who uses *BSD?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/ *BSD Stats &amp; Who uses *BSD?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NetFlix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About 36.5% of ALL *peak* internet traffic in North America!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NOTE: It’s been estimated that about ½ of all North American internet traffic is running on FreeBSD. 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/ *BSD Stats &amp; Who uses *BSD?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Juniper, Cisco, Brocade, etc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Cisco: IronPort and their malware sandbox infrastructure as ran by their Talos Security Research Group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Many major products built on FreeBSD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Gateways, Firewalls, Routers, etc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/ *BSD Stats &amp; Who uses *BSD?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Mach Kernal (OSX)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OSX is based on NeXTSTEP which is based on the Mach Kernel and contains portions of BSD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kernel that Apple uses/maintains is the XNU Kernel XNU stands for X is Not Unix, it’s opensource and is used in iOS, OSX and Darwin.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/ *BSD Stats &amp; Who uses *BSD?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Sony’s Orbis OS (PS4)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/ *BSD Stats &amp; Who uses *BSD?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FreeBSD TCP/IP stack is considered the reference.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Yukaia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SCF3178.JPG"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0" y="352500"/>
            <a:ext cx="2830548" cy="2122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out the safeword. Time to talk BSD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out the safeword. Time to talk BSD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We’re going to cover, a little more in-depth: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FreeBSD -vs- Linux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Similarities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Differences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WE like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ZFS, Jails, BHYVE, Consistency of file locations, Speed / Security, PortMaster, ZSH/OMZSH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Similarities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Similarities</a:t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Installation / CLI is very much the same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Both are heavily based around the CLI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file locations are the same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of the same packages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(as in source)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Both intend to be POSIX compliant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Heavily technical user 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Enterprise support is available for both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Differences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Differences</a:t>
            </a:r>
            <a:endParaRPr/>
          </a:p>
        </p:txBody>
      </p:sp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FreeBSD is developed as an entire OS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 other BSD systems are the same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BSD OSes are developed independently of each other (including the Kernel). They often share patches and applications.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Linux is just a Kernel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Differences</a:t>
            </a:r>
            <a:endParaRPr/>
          </a:p>
        </p:txBody>
      </p:sp>
      <p:sp>
        <p:nvSpPr>
          <p:cNvPr id="303" name="Google Shape;303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 locations are actually consistent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Many Linux distros like to a ignore /usr/local/ or even worse, ignore it just most of the time.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FreeBSD keeps software that is not part of the base OS install pretty much limited to /usr/local/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ex. /usr/local/etc/ for configs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ex. /usr/local/bin/ for binaries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ex. /usr/local/sbin/ for system daemons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...and so on. (It’s Consistent)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Differences</a:t>
            </a:r>
            <a:endParaRPr/>
          </a:p>
        </p:txBody>
      </p:sp>
      <p:sp>
        <p:nvSpPr>
          <p:cNvPr id="309" name="Google Shape;309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FreeBSD is a democracy. LINUX is a </a:t>
            </a:r>
            <a:r>
              <a:rPr lang="en" strike="sngStrike"/>
              <a:t>dicktatorship</a:t>
            </a:r>
            <a:r>
              <a:rPr lang="en"/>
              <a:t> dictatorship.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xygen"/>
              <a:buChar char="○"/>
            </a:pPr>
            <a:r>
              <a:rPr lang="en"/>
              <a:t>FreeBSD changes are guided a core-team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Responsible for deciding overall goals and managing areas of development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If you have a “Commit Bit” you can vote in core-team elections.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Linux changes are controlled by Linus Torvalds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Differences</a:t>
            </a:r>
            <a:endParaRPr/>
          </a:p>
        </p:txBody>
      </p:sp>
      <p:sp>
        <p:nvSpPr>
          <p:cNvPr id="315" name="Google Shape;315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Oxygen"/>
              <a:buChar char="●"/>
            </a:pPr>
            <a:r>
              <a:rPr lang="en"/>
              <a:t>FreeBSD comes directly from UNIX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Forked from BSD, which was started by a group at Berkeley as a research project by Bill Joy to extend UNIX functionality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Linux was developed from the ground up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Started by Linus Torvalds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Differences</a:t>
            </a:r>
            <a:endParaRPr/>
          </a:p>
        </p:txBody>
      </p:sp>
      <p:sp>
        <p:nvSpPr>
          <p:cNvPr id="321" name="Google Shape;321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Oxygen"/>
              <a:buChar char="●"/>
            </a:pPr>
            <a:r>
              <a:rPr lang="en"/>
              <a:t>FreeBSD is mostly POSIX compliant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Linux, while currently mostly POSIX compliant, is moving away from these standards (ex. SystemD).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Yukaia</a:t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Systems Administrator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Automobile Enthusiast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PortAParty Co-Creator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theTransistor Founder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Blackhat Volunteer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Dr.Pepper Connoisseur</a:t>
            </a:r>
            <a:endParaRPr/>
          </a:p>
        </p:txBody>
      </p:sp>
      <p:pic>
        <p:nvPicPr>
          <p:cNvPr descr="DSCF3178.JPG"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0" y="352500"/>
            <a:ext cx="2830548" cy="21228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Differences</a:t>
            </a:r>
            <a:endParaRPr/>
          </a:p>
        </p:txBody>
      </p:sp>
      <p:sp>
        <p:nvSpPr>
          <p:cNvPr id="327" name="Google Shape;327;p57"/>
          <p:cNvSpPr txBox="1"/>
          <p:nvPr>
            <p:ph idx="1" type="body"/>
          </p:nvPr>
        </p:nvSpPr>
        <p:spPr>
          <a:xfrm>
            <a:off x="457200" y="1200150"/>
            <a:ext cx="7962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FreeBSD is licensed under the BSD License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VERY permissive license. Not copy-left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Focus is on the user, only need to keep headers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Simplified 2-clause license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Linux is licensed under GPLv2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Code is guaranteed freedom. Not the user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Comparatively complex code publishing requirements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Differences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457200" y="1200150"/>
            <a:ext cx="7962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FreeBSD has a nicer (ioho) Init System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Linux SysV / Upstart were a bit of a pain. Got replaced with a whole OS. (SystemD, yuck!)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-vs- Linux: Differences</a:t>
            </a:r>
            <a:endParaRPr/>
          </a:p>
        </p:txBody>
      </p:sp>
      <p:sp>
        <p:nvSpPr>
          <p:cNvPr id="339" name="Google Shape;339;p59"/>
          <p:cNvSpPr txBox="1"/>
          <p:nvPr>
            <p:ph idx="1" type="body"/>
          </p:nvPr>
        </p:nvSpPr>
        <p:spPr>
          <a:xfrm>
            <a:off x="457200" y="1200150"/>
            <a:ext cx="7962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FreeBSD has better support for building packages from scratch. And promotes this method. (Still has pre-built packages)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Linux promotes installing pre-built packages instead of building. (Still has build-from-source option)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350" name="Google Shape;350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Speed / Security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FreeBSD is very organized. This helps greatly!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FreeBSD is developed around speed and stability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Includes many security features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Check out HardenedBSD!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Kernel-Level File Integrity Checks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ASLR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and tons more!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https://www.freebsd.org/features.html for more information.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Ports</a:t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Found in /usr/ports/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individual port has its own directory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has its own makefile, and description file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includes patches it needs to build and run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Ports</a:t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a couple ways to install/upgrade the ports tree: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portsnap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subversion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368" name="Google Shape;368;p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Ports</a:t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portsnap ports tree installation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Download compressed Ports tree to /var/db/portsnap/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■"/>
            </a:pPr>
            <a:r>
              <a:rPr i="1" lang="en">
                <a:solidFill>
                  <a:srgbClr val="FFFF00"/>
                </a:solidFill>
              </a:rPr>
              <a:t># portsnap fetch</a:t>
            </a:r>
            <a:endParaRPr i="1">
              <a:solidFill>
                <a:srgbClr val="FF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Extract to /usr/ports/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■"/>
            </a:pPr>
            <a:r>
              <a:rPr i="1" lang="en">
                <a:solidFill>
                  <a:srgbClr val="FFFF00"/>
                </a:solidFill>
              </a:rPr>
              <a:t># portsnap extract</a:t>
            </a:r>
            <a:endParaRPr i="1">
              <a:solidFill>
                <a:srgbClr val="FF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Update at a later time: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■"/>
            </a:pPr>
            <a:r>
              <a:rPr i="1" lang="en">
                <a:solidFill>
                  <a:srgbClr val="FFFF00"/>
                </a:solidFill>
              </a:rPr>
              <a:t># portsnap fetch update</a:t>
            </a:r>
            <a:endParaRPr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374" name="Google Shape;374;p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Ports</a:t>
            </a:r>
            <a:endParaRPr b="1"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xygen"/>
              <a:buChar char="●"/>
            </a:pPr>
            <a:r>
              <a:rPr lang="en" sz="2400"/>
              <a:t>subversion ports tree installation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little more involved (not bad though)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used if you need more control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 aren’t going to cover this in this talk.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Building and Installing Ports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d3c4f</a:t>
            </a:r>
            <a:endParaRPr sz="2400"/>
          </a:p>
        </p:txBody>
      </p:sp>
      <p:pic>
        <p:nvPicPr>
          <p:cNvPr descr="IMG_0943.JPG"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0" y="619240"/>
            <a:ext cx="2830548" cy="15894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386" name="Google Shape;386;p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Building and Installing Ports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Ports can be built and installed using a few methods.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Using normal make commands to build packages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portmaster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Package management for port building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392" name="Google Shape;392;p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Portmaster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398" name="Google Shape;398;p6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Portmaster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build portmaster (after you install ports)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○"/>
            </a:pPr>
            <a:r>
              <a:rPr i="1" lang="en">
                <a:solidFill>
                  <a:srgbClr val="FFFF00"/>
                </a:solidFill>
              </a:rPr>
              <a:t># cd /usr/ports/ports-mgmt/portmaster</a:t>
            </a:r>
            <a:endParaRPr i="1">
              <a:solidFill>
                <a:srgbClr val="FF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○"/>
            </a:pPr>
            <a:r>
              <a:rPr i="1" lang="en">
                <a:solidFill>
                  <a:srgbClr val="FFFF00"/>
                </a:solidFill>
              </a:rPr>
              <a:t># make install clean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04" name="Google Shape;404;p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Portmaster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a port to install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○"/>
            </a:pPr>
            <a:r>
              <a:rPr i="1" lang="en">
                <a:solidFill>
                  <a:srgbClr val="FFFF00"/>
                </a:solidFill>
              </a:rPr>
              <a:t># whereis [program name]</a:t>
            </a:r>
            <a:endParaRPr i="1">
              <a:solidFill>
                <a:srgbClr val="FFFF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Browse the /usr/ports/ directory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 https://freshports.org/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10" name="Google Shape;410;p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Portmaster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and Install a port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○"/>
            </a:pPr>
            <a:r>
              <a:rPr i="1" lang="en">
                <a:solidFill>
                  <a:srgbClr val="FFFF00"/>
                </a:solidFill>
              </a:rPr>
              <a:t># portmaster [category]/[port_name]</a:t>
            </a:r>
            <a:endParaRPr i="1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Update all outdated ports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○"/>
            </a:pPr>
            <a:r>
              <a:rPr i="1" lang="en">
                <a:solidFill>
                  <a:srgbClr val="FFFF00"/>
                </a:solidFill>
              </a:rPr>
              <a:t># portmaster -a</a:t>
            </a:r>
            <a:endParaRPr i="1" sz="24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Update all outdated, and clean distfiles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○"/>
            </a:pPr>
            <a:r>
              <a:rPr i="1" lang="en">
                <a:solidFill>
                  <a:srgbClr val="FFFF00"/>
                </a:solidFill>
              </a:rPr>
              <a:t># portmaster -ad</a:t>
            </a:r>
            <a:endParaRPr i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16" name="Google Shape;416;p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pkg (pkgng)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pkg (pkgng)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/>
              <a:t>“I don’t like building ports, it’s scary and takes a long time. Can’t I just get prebuilt binaries with default options?”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(yes, yes you can.)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28" name="Google Shape;428;p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pkg (pkgng)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information about a specific package: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○"/>
            </a:pPr>
            <a:r>
              <a:rPr i="1" lang="en">
                <a:solidFill>
                  <a:srgbClr val="FFFF00"/>
                </a:solidFill>
              </a:rPr>
              <a:t># pkg info [packagename]</a:t>
            </a:r>
            <a:endParaRPr i="1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Install a package: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○"/>
            </a:pPr>
            <a:r>
              <a:rPr i="1" lang="en">
                <a:solidFill>
                  <a:srgbClr val="FFFF00"/>
                </a:solidFill>
              </a:rPr>
              <a:t># pkg install [packagename]</a:t>
            </a:r>
            <a:endParaRPr i="1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 a package: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○"/>
            </a:pPr>
            <a:r>
              <a:rPr i="1" lang="en">
                <a:solidFill>
                  <a:srgbClr val="FFFF00"/>
                </a:solidFill>
              </a:rPr>
              <a:t># pkg delete [packagename]</a:t>
            </a:r>
            <a:endParaRPr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34" name="Google Shape;434;p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pkg (pkgng)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Audit installed packages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○"/>
            </a:pPr>
            <a:r>
              <a:rPr i="1" lang="en">
                <a:solidFill>
                  <a:srgbClr val="FFFF00"/>
                </a:solidFill>
              </a:rPr>
              <a:t># pkg audit -F</a:t>
            </a:r>
            <a:endParaRPr i="1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Automatically remove leaf dependencies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○"/>
            </a:pPr>
            <a:r>
              <a:rPr i="1" lang="en">
                <a:solidFill>
                  <a:srgbClr val="FFFF00"/>
                </a:solidFill>
              </a:rPr>
              <a:t># pkg autoremove</a:t>
            </a:r>
            <a:endParaRPr i="1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Remove stale packages: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○"/>
            </a:pPr>
            <a:r>
              <a:rPr i="1" lang="en">
                <a:solidFill>
                  <a:srgbClr val="FFFF00"/>
                </a:solidFill>
              </a:rPr>
              <a:t># pkg clean</a:t>
            </a:r>
            <a:endParaRPr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40" name="Google Shape;440;p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pkg (pkgng) and portmaster notes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xygen"/>
              <a:buChar char="●"/>
            </a:pPr>
            <a:r>
              <a:rPr lang="en" sz="2400"/>
              <a:t>Ports is latest stable release. pkg is usually only a few </a:t>
            </a:r>
            <a:r>
              <a:rPr lang="en"/>
              <a:t>days </a:t>
            </a:r>
            <a:r>
              <a:rPr lang="en" sz="2400"/>
              <a:t>behind</a:t>
            </a:r>
            <a:r>
              <a:rPr lang="en"/>
              <a:t>. FreeBSD does weekly package builds on Wednesdays.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xygen"/>
              <a:buChar char="●"/>
            </a:pPr>
            <a:r>
              <a:rPr lang="en" sz="2400"/>
              <a:t>If using both systems, you should not upgrade packages with pkg, it can break things. Only upgrade with ports.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best option is just to pick one or the other.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d3c4f</a:t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 Developer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Systems, DB, Net Administrator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PortAParty Co-Creator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theTransistor Founder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Caffeine Addict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OpenWest Core Team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BlackHat Volunteer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Electronic Badge Designer</a:t>
            </a:r>
            <a:endParaRPr b="1"/>
          </a:p>
        </p:txBody>
      </p:sp>
      <p:pic>
        <p:nvPicPr>
          <p:cNvPr descr="IMG_0943.JPG"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0" y="619240"/>
            <a:ext cx="2830548" cy="158941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46" name="Google Shape;446;p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Service installation notes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automatically start a newly installed service, you typically just edit the </a:t>
            </a:r>
            <a:r>
              <a:rPr lang="en" sz="2400" u="sng"/>
              <a:t>/etc/rc.conf</a:t>
            </a:r>
            <a:r>
              <a:rPr lang="en" sz="2400"/>
              <a:t> file.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sure the following is inside that file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Char char="○"/>
            </a:pPr>
            <a:r>
              <a:rPr lang="en">
                <a:solidFill>
                  <a:srgbClr val="00FF00"/>
                </a:solidFill>
              </a:rPr>
              <a:t>[service_name]_enable=”YES”</a:t>
            </a:r>
            <a:endParaRPr>
              <a:solidFill>
                <a:srgbClr val="00FF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start or stop the service manually</a:t>
            </a:r>
            <a:endParaRPr sz="24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○"/>
            </a:pPr>
            <a:r>
              <a:rPr i="1" lang="en">
                <a:solidFill>
                  <a:srgbClr val="FFFF00"/>
                </a:solidFill>
              </a:rPr>
              <a:t># service [service_name] start</a:t>
            </a:r>
            <a:endParaRPr i="1">
              <a:solidFill>
                <a:srgbClr val="FF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○"/>
            </a:pPr>
            <a:r>
              <a:rPr i="1" lang="en">
                <a:solidFill>
                  <a:srgbClr val="FFFF00"/>
                </a:solidFill>
              </a:rPr>
              <a:t># service [service_name] stop</a:t>
            </a:r>
            <a:endParaRPr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52" name="Google Shape;452;p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ZFS ( ZetaByte File System 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128 Bit, B-Tree, Copy-On-Write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Block of Data has a checksum, stored in pointer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Built-In Volume Manager, no need for LVM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Block-level DeDup, snapshots, compression &amp; clones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RAID 0, 1, Z, Z2, Z3, and more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Block-Caching Levels to RAM and SSD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Keeps an intent log (ZIL) for data writes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Offloaded ZILs enable asynchronous writes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58" name="Google Shape;458;p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BHYVE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BSD Licensed, legacy-free HyperVisor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Still fairly new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run FreeBSD, OpenBSD, NetBSD and Linux VMs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Windows support is in progress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Supports AMD64 and i386 architectures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64" name="Google Shape;464;p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Jails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OS Level Virtualization (aka containerization)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been in FreeBSD since version 4 (March 2000)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safe environment, away from the rest of the system.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Processes ran inside a Jail cannot access files or resources outside of the Jail.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70" name="Google Shape;470;p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PF ( OpenBSD Packet Filter)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Integrated as part of the base since FreeBSD 5.3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Complete, full featured firewall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QOS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Utilizes ALTQ for traffic shaping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Easy to read rules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PF ( OpenBSD Packet Filter)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PF by editing /etc/rc.conf, add: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○"/>
            </a:pPr>
            <a:r>
              <a:rPr lang="en">
                <a:solidFill>
                  <a:srgbClr val="00FF00"/>
                </a:solidFill>
              </a:rPr>
              <a:t>pf_enable=”YES”</a:t>
            </a:r>
            <a:endParaRPr>
              <a:solidFill>
                <a:srgbClr val="00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○"/>
            </a:pPr>
            <a:r>
              <a:rPr lang="en">
                <a:solidFill>
                  <a:srgbClr val="00FF00"/>
                </a:solidFill>
              </a:rPr>
              <a:t>pf_flags=”” #additional flags for pfctl startup</a:t>
            </a:r>
            <a:endParaRPr>
              <a:solidFill>
                <a:srgbClr val="00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○"/>
            </a:pPr>
            <a:r>
              <a:rPr lang="en">
                <a:solidFill>
                  <a:srgbClr val="00FF00"/>
                </a:solidFill>
              </a:rPr>
              <a:t>pf_rules=”/etc/pf.conf” #default ruleset</a:t>
            </a:r>
            <a:endParaRPr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If there is a LAN behind the firewall, or NAT is required</a:t>
            </a:r>
            <a:endParaRPr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○"/>
            </a:pPr>
            <a:r>
              <a:rPr lang="en">
                <a:solidFill>
                  <a:srgbClr val="00FF00"/>
                </a:solidFill>
              </a:rPr>
              <a:t>gateway_enable=”YES”</a:t>
            </a:r>
            <a:endParaRPr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PF manually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○"/>
            </a:pPr>
            <a:r>
              <a:rPr i="1" lang="en">
                <a:solidFill>
                  <a:srgbClr val="FFFF00"/>
                </a:solidFill>
              </a:rPr>
              <a:t># service pf start</a:t>
            </a:r>
            <a:endParaRPr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82" name="Google Shape;482;p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PF ( OpenBSD Packet Filter)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PF Logging by editing /etc/rc.conf, add: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○"/>
            </a:pPr>
            <a:r>
              <a:rPr lang="en">
                <a:solidFill>
                  <a:srgbClr val="00FF00"/>
                </a:solidFill>
              </a:rPr>
              <a:t>pflog_enable=”YES”</a:t>
            </a:r>
            <a:endParaRPr>
              <a:solidFill>
                <a:srgbClr val="00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○"/>
            </a:pPr>
            <a:r>
              <a:rPr lang="en">
                <a:solidFill>
                  <a:srgbClr val="00FF00"/>
                </a:solidFill>
              </a:rPr>
              <a:t>pflog_logfile=”/var/log/pflog”</a:t>
            </a:r>
            <a:endParaRPr>
              <a:solidFill>
                <a:srgbClr val="00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○"/>
            </a:pPr>
            <a:r>
              <a:rPr lang="en">
                <a:solidFill>
                  <a:srgbClr val="00FF00"/>
                </a:solidFill>
              </a:rPr>
              <a:t>pflog_flags=”” #additional options</a:t>
            </a:r>
            <a:endParaRPr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PF manually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○"/>
            </a:pPr>
            <a:r>
              <a:rPr i="1" lang="en">
                <a:solidFill>
                  <a:srgbClr val="FFFF00"/>
                </a:solidFill>
              </a:rPr>
              <a:t># service pflog start</a:t>
            </a:r>
            <a:endParaRPr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PF ( OpenBSD Packet Filter)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control PF, use </a:t>
            </a:r>
            <a:r>
              <a:rPr i="1" lang="en"/>
              <a:t>pfctl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Enable PF: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■"/>
            </a:pPr>
            <a:r>
              <a:rPr i="1" lang="en">
                <a:solidFill>
                  <a:srgbClr val="FFFF00"/>
                </a:solidFill>
              </a:rPr>
              <a:t># pfctl -e</a:t>
            </a:r>
            <a:endParaRPr i="1">
              <a:solidFill>
                <a:srgbClr val="FF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Disable PF: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■"/>
            </a:pPr>
            <a:r>
              <a:rPr i="1" lang="en">
                <a:solidFill>
                  <a:srgbClr val="FFFF00"/>
                </a:solidFill>
              </a:rPr>
              <a:t># pfctl -d</a:t>
            </a:r>
            <a:endParaRPr i="1">
              <a:solidFill>
                <a:srgbClr val="FF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Flush NAT, Filter, State, and Table Rules, and reload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■"/>
            </a:pPr>
            <a:r>
              <a:rPr i="1" lang="en">
                <a:solidFill>
                  <a:srgbClr val="FFFF00"/>
                </a:solidFill>
              </a:rPr>
              <a:t># pfctl -F all -f /etc/pf.conf</a:t>
            </a:r>
            <a:endParaRPr i="1">
              <a:solidFill>
                <a:srgbClr val="FFFF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Check configuration for error, do not load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■"/>
            </a:pPr>
            <a:r>
              <a:rPr i="1" lang="en">
                <a:solidFill>
                  <a:srgbClr val="FFFF00"/>
                </a:solidFill>
              </a:rPr>
              <a:t># pfctl -vnf /etc/pf.conf</a:t>
            </a:r>
            <a:endParaRPr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494" name="Google Shape;494;p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Linux Binary Compatibility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FreeBSD provides a Kernel Module that enables the use of most 32-bit Linux binaries (unmodified). In some situations Linux applications actually perform better on FreeBSD then they do on Linux.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http://www.phoronix.com/scan.php?page=article&amp;item=linux_games_bsd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http://www.phoronix.com/vr.php?view=18989 </a:t>
            </a:r>
            <a:endParaRPr sz="16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features we like</a:t>
            </a:r>
            <a:endParaRPr/>
          </a:p>
        </p:txBody>
      </p:sp>
      <p:sp>
        <p:nvSpPr>
          <p:cNvPr id="500" name="Google Shape;500;p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Linux Binary Compatibility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enable 32-bit Linux Binary Support run: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○"/>
            </a:pPr>
            <a:r>
              <a:rPr i="1" lang="en">
                <a:solidFill>
                  <a:srgbClr val="FFFF00"/>
                </a:solidFill>
              </a:rPr>
              <a:t># kldload linux</a:t>
            </a:r>
            <a:endParaRPr i="1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Kernel Module has been loaded: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○"/>
            </a:pPr>
            <a:r>
              <a:rPr i="1" lang="en">
                <a:solidFill>
                  <a:srgbClr val="FFFF00"/>
                </a:solidFill>
              </a:rPr>
              <a:t># kldstat</a:t>
            </a:r>
            <a:endParaRPr i="1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enable at runtime, edit /etc/rc.conf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○"/>
            </a:pPr>
            <a:r>
              <a:rPr lang="en">
                <a:solidFill>
                  <a:srgbClr val="00FF00"/>
                </a:solidFill>
              </a:rPr>
              <a:t>linux_enable=”YES”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 we like about FreeBSD?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FreeBSD Handbook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Some of the best project documentation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https://www.freebsd.org/doc/handbook/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Books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http://www.nostarch.com/abs_bsd2.htm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Links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https://www.over-yonder.net/~fullermd/rants/bsd4linux/01</a:t>
            </a:r>
            <a:r>
              <a:rPr lang="en"/>
              <a:t> 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https://youtu.be/5mv_oKFzACM 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http://www.bsdnow.tv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http://bsdmag.org </a:t>
            </a:r>
            <a:endParaRPr/>
          </a:p>
        </p:txBody>
      </p:sp>
      <p:sp>
        <p:nvSpPr>
          <p:cNvPr id="506" name="Google Shape;506;p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&amp; References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(time-permitting)</a:t>
            </a:r>
            <a:endParaRPr/>
          </a:p>
        </p:txBody>
      </p:sp>
      <p:sp>
        <p:nvSpPr>
          <p:cNvPr id="512" name="Google Shape;512;p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and extract the ports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and install portmaster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portmaster to build and install vim-lite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Show /etc/rc.d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Start/Stop Service(s)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Show directory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518" name="Google Shape;518;p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(Ask now)</a:t>
            </a:r>
            <a:endParaRPr/>
          </a:p>
        </p:txBody>
      </p:sp>
      <p:pic>
        <p:nvPicPr>
          <p:cNvPr descr="hbsd mascot transparent.png" id="519" name="Google Shape;51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425" y="3455750"/>
            <a:ext cx="1463050" cy="15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all, Folks!</a:t>
            </a:r>
            <a:endParaRPr/>
          </a:p>
        </p:txBody>
      </p:sp>
      <p:sp>
        <p:nvSpPr>
          <p:cNvPr id="525" name="Google Shape;525;p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hope you enjoyed this presentation. Now get out there and install some FreeBSD / *BSD systems!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 we like about FreeBSD?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 &amp; Stability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Adheres to its standards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ZFS (Zetabyte Filesystem)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 &amp; Lightweight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Ports / Portmaster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Jails / BHYVE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FreeBSD Handbook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eeBSD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