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p:cViewPr varScale="1">
        <p:scale>
          <a:sx n="86" d="100"/>
          <a:sy n="86" d="100"/>
        </p:scale>
        <p:origin x="514" y="5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3/17/2023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3/17/2023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3/17/2023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3/17/2023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3/17/2023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3/17/2023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3/17/2023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3/17/2023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3/17/2023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3/17/2023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3/17/2023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3/17/2023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bridgeandtunneloperators.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DAB103 – ANALYTICAL TOOLS &amp; DECISION MAKING </a:t>
            </a:r>
          </a:p>
        </p:txBody>
      </p:sp>
      <p:sp>
        <p:nvSpPr>
          <p:cNvPr id="3" name="Subtitle 2"/>
          <p:cNvSpPr>
            <a:spLocks noGrp="1"/>
          </p:cNvSpPr>
          <p:nvPr>
            <p:ph type="subTitle" idx="1"/>
          </p:nvPr>
        </p:nvSpPr>
        <p:spPr/>
        <p:txBody>
          <a:bodyPr/>
          <a:lstStyle/>
          <a:p>
            <a:r>
              <a:rPr lang="en-US" dirty="0"/>
              <a:t>Project Submission 1</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Introduction</a:t>
            </a:r>
          </a:p>
        </p:txBody>
      </p:sp>
      <p:sp>
        <p:nvSpPr>
          <p:cNvPr id="3" name="Content Placeholder 2"/>
          <p:cNvSpPr>
            <a:spLocks noGrp="1"/>
          </p:cNvSpPr>
          <p:nvPr>
            <p:ph idx="1"/>
          </p:nvPr>
        </p:nvSpPr>
        <p:spPr/>
        <p:txBody>
          <a:bodyPr/>
          <a:lstStyle/>
          <a:p>
            <a:r>
              <a:rPr lang="en-US" dirty="0"/>
              <a:t>Sai Ganesh Darisa (0803967)</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Parth Harishbhai Tripathi (0826520)</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Mohamed </a:t>
            </a:r>
            <a:r>
              <a:rPr lang="en-US" dirty="0" err="1"/>
              <a:t>Fiazul</a:t>
            </a:r>
            <a:r>
              <a:rPr lang="en-US" dirty="0"/>
              <a:t> Hasan Raja Abdul </a:t>
            </a:r>
            <a:r>
              <a:rPr lang="en-US" dirty="0" err="1"/>
              <a:t>Rahaman</a:t>
            </a:r>
            <a:r>
              <a:rPr lang="en-US" dirty="0"/>
              <a:t> (0821989)</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590E-B9CA-F014-560F-4CE7A6FE22DD}"/>
              </a:ext>
            </a:extLst>
          </p:cNvPr>
          <p:cNvSpPr>
            <a:spLocks noGrp="1"/>
          </p:cNvSpPr>
          <p:nvPr>
            <p:ph type="title"/>
          </p:nvPr>
        </p:nvSpPr>
        <p:spPr>
          <a:xfrm>
            <a:off x="838200" y="365126"/>
            <a:ext cx="10515600" cy="1145224"/>
          </a:xfrm>
        </p:spPr>
        <p:txBody>
          <a:bodyPr anchor="b">
            <a:normAutofit/>
          </a:bodyPr>
          <a:lstStyle/>
          <a:p>
            <a:r>
              <a:rPr lang="en-US" b="1" kern="100">
                <a:effectLst/>
              </a:rPr>
              <a:t>Background:</a:t>
            </a:r>
            <a:br>
              <a:rPr lang="en-CA" kern="100">
                <a:effectLst/>
              </a:rPr>
            </a:br>
            <a:endParaRPr lang="en-CA" dirty="0"/>
          </a:p>
        </p:txBody>
      </p:sp>
      <p:sp>
        <p:nvSpPr>
          <p:cNvPr id="14" name="Content Placeholder 2">
            <a:extLst>
              <a:ext uri="{FF2B5EF4-FFF2-40B4-BE49-F238E27FC236}">
                <a16:creationId xmlns:a16="http://schemas.microsoft.com/office/drawing/2014/main" id="{AACF4AD3-59C9-7BF3-2882-7B14B014BCA8}"/>
              </a:ext>
            </a:extLst>
          </p:cNvPr>
          <p:cNvSpPr>
            <a:spLocks noGrp="1"/>
          </p:cNvSpPr>
          <p:nvPr>
            <p:ph idx="1"/>
          </p:nvPr>
        </p:nvSpPr>
        <p:spPr>
          <a:xfrm>
            <a:off x="838200" y="1825625"/>
            <a:ext cx="10515600" cy="4351338"/>
          </a:xfrm>
        </p:spPr>
        <p:txBody>
          <a:bodyPr>
            <a:normAutofit/>
          </a:bodyPr>
          <a:lstStyle/>
          <a:p>
            <a:pPr marL="342900" lvl="0" indent="-342900">
              <a:buFont typeface="Symbol" panose="05050102010706020507" pitchFamily="18" charset="2"/>
              <a:buChar char=""/>
            </a:pPr>
            <a:r>
              <a:rPr lang="en-US" sz="1700" kern="100">
                <a:effectLst/>
              </a:rPr>
              <a:t>The dataset contain data about vehicles crossing border between Canada (Ontario) and USA (Michigan &amp; New York), we are using this data set to better understand the patterns, trends, and factors affecting the movement of people and goods across the border. </a:t>
            </a:r>
            <a:endParaRPr lang="en-CA" sz="1700" kern="100">
              <a:effectLst/>
            </a:endParaRPr>
          </a:p>
          <a:p>
            <a:pPr marL="342900" lvl="0" indent="-342900">
              <a:buFont typeface="Symbol" panose="05050102010706020507" pitchFamily="18" charset="2"/>
              <a:buChar char=""/>
            </a:pPr>
            <a:r>
              <a:rPr lang="en-US" sz="1700" kern="100">
                <a:effectLst/>
              </a:rPr>
              <a:t>The border crossing between the USA and Canada is one of the busiest land borders in the world, with a large volume of trade and travel between the two countries. </a:t>
            </a:r>
            <a:endParaRPr lang="en-CA" sz="1700" kern="100">
              <a:effectLst/>
            </a:endParaRPr>
          </a:p>
          <a:p>
            <a:pPr marL="342900" lvl="0" indent="-342900">
              <a:buFont typeface="Symbol" panose="05050102010706020507" pitchFamily="18" charset="2"/>
              <a:buChar char=""/>
            </a:pPr>
            <a:r>
              <a:rPr lang="en-IN" sz="1700" kern="100">
                <a:effectLst/>
              </a:rPr>
              <a:t>There are 25 vehicular international bridges and tunnels and 14 international railway structures between Canada and the United States that fall under the International Bridges and Tunnels Act. </a:t>
            </a:r>
            <a:endParaRPr lang="en-CA" sz="1700" kern="100">
              <a:effectLst/>
            </a:endParaRPr>
          </a:p>
          <a:p>
            <a:pPr marL="342900" lvl="0" indent="-342900">
              <a:buFont typeface="Symbol" panose="05050102010706020507" pitchFamily="18" charset="2"/>
              <a:buChar char=""/>
            </a:pPr>
            <a:r>
              <a:rPr lang="en-IN" sz="1700" kern="100">
                <a:effectLst/>
              </a:rPr>
              <a:t>We are using the data of</a:t>
            </a:r>
            <a:r>
              <a:rPr lang="en-US" sz="1700" kern="100">
                <a:effectLst/>
              </a:rPr>
              <a:t> vehicles crossing border between Canada (Ontario) and USA (Michigan &amp; New York) which consists of 11 different locations.</a:t>
            </a:r>
            <a:endParaRPr lang="en-CA" sz="1700" kern="100">
              <a:effectLst/>
            </a:endParaRPr>
          </a:p>
          <a:p>
            <a:pPr marL="342900" lvl="0" indent="-342900">
              <a:spcAft>
                <a:spcPts val="800"/>
              </a:spcAft>
              <a:buFont typeface="Symbol" panose="05050102010706020507" pitchFamily="18" charset="2"/>
              <a:buChar char=""/>
            </a:pPr>
            <a:r>
              <a:rPr lang="en-US" sz="1700" kern="100">
                <a:effectLst/>
              </a:rPr>
              <a:t>Transport and trade between the two countries have benefited greatly by the operation of the bridge and tunnel between Canada and the United States.</a:t>
            </a:r>
            <a:endParaRPr lang="en-CA" sz="1700" kern="100">
              <a:effectLst/>
            </a:endParaRPr>
          </a:p>
          <a:p>
            <a:endParaRPr lang="en-CA" sz="1700"/>
          </a:p>
        </p:txBody>
      </p:sp>
    </p:spTree>
    <p:extLst>
      <p:ext uri="{BB962C8B-B14F-4D97-AF65-F5344CB8AC3E}">
        <p14:creationId xmlns:p14="http://schemas.microsoft.com/office/powerpoint/2010/main" val="2268793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BAA5-BB25-EB22-A608-643297345F01}"/>
              </a:ext>
            </a:extLst>
          </p:cNvPr>
          <p:cNvSpPr>
            <a:spLocks noGrp="1"/>
          </p:cNvSpPr>
          <p:nvPr>
            <p:ph type="title"/>
          </p:nvPr>
        </p:nvSpPr>
        <p:spPr/>
        <p:txBody>
          <a:bodyPr>
            <a:normAutofit/>
          </a:bodyPr>
          <a:lstStyle/>
          <a:p>
            <a:r>
              <a:rPr lang="en-IN" sz="30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br>
              <a:rPr lang="en-CA" sz="3000" kern="100" dirty="0">
                <a:effectLst/>
                <a:latin typeface="Calibri" panose="020F0502020204030204" pitchFamily="34" charset="0"/>
                <a:ea typeface="Calibri" panose="020F0502020204030204" pitchFamily="34" charset="0"/>
                <a:cs typeface="Times New Roman" panose="02020603050405020304" pitchFamily="18" charset="0"/>
              </a:rPr>
            </a:br>
            <a:endParaRPr lang="en-CA" sz="3000" dirty="0"/>
          </a:p>
        </p:txBody>
      </p:sp>
      <p:sp>
        <p:nvSpPr>
          <p:cNvPr id="3" name="Content Placeholder 2">
            <a:extLst>
              <a:ext uri="{FF2B5EF4-FFF2-40B4-BE49-F238E27FC236}">
                <a16:creationId xmlns:a16="http://schemas.microsoft.com/office/drawing/2014/main" id="{BF13A540-ABAC-4E88-599D-BB3104429BDA}"/>
              </a:ext>
            </a:extLst>
          </p:cNvPr>
          <p:cNvSpPr>
            <a:spLocks noGrp="1"/>
          </p:cNvSpPr>
          <p:nvPr>
            <p:ph idx="1"/>
          </p:nvPr>
        </p:nvSpPr>
        <p:spPr>
          <a:xfrm>
            <a:off x="838200" y="1412776"/>
            <a:ext cx="10515600" cy="4764187"/>
          </a:xfrm>
        </p:spPr>
        <p:txBody>
          <a:bodyPr/>
          <a:lstStyle/>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Both the Canadian and American governments can make choices on building new infrastructure for the flow of automobiles, and the Bridge and Tunnel Operators Association (BTOA) can do so more effectively with help of this analysis.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Both governments can keep track of the vehicles coming in and going out, determine how frequently they travel, and streamline the process.</a:t>
            </a:r>
          </a:p>
          <a:p>
            <a:pPr>
              <a:lnSpc>
                <a:spcPct val="106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With the help of this analysis, they can further strengthen the import/export through the road channel.</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912712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E845-FD6D-F5CA-3AC8-1B4E955EE1CF}"/>
              </a:ext>
            </a:extLst>
          </p:cNvPr>
          <p:cNvSpPr>
            <a:spLocks noGrp="1"/>
          </p:cNvSpPr>
          <p:nvPr>
            <p:ph type="title"/>
          </p:nvPr>
        </p:nvSpPr>
        <p:spPr/>
        <p:txBody>
          <a:bodyPr>
            <a:normAutofit/>
          </a:bodyPr>
          <a:lstStyle/>
          <a:p>
            <a:r>
              <a:rPr lang="en-IN" sz="3000" b="1" kern="100" dirty="0">
                <a:effectLst/>
                <a:latin typeface="Calibri" panose="020F0502020204030204" pitchFamily="34" charset="0"/>
                <a:ea typeface="Calibri" panose="020F0502020204030204" pitchFamily="34" charset="0"/>
                <a:cs typeface="Times New Roman" panose="02020603050405020304" pitchFamily="18" charset="0"/>
              </a:rPr>
              <a:t>Project Proposal:</a:t>
            </a:r>
            <a:br>
              <a:rPr lang="en-CA" sz="3000" kern="100" dirty="0">
                <a:effectLst/>
                <a:latin typeface="Calibri" panose="020F0502020204030204" pitchFamily="34" charset="0"/>
                <a:ea typeface="Calibri" panose="020F0502020204030204" pitchFamily="34" charset="0"/>
                <a:cs typeface="Times New Roman" panose="02020603050405020304" pitchFamily="18" charset="0"/>
              </a:rPr>
            </a:br>
            <a:endParaRPr lang="en-CA" sz="3000" dirty="0"/>
          </a:p>
        </p:txBody>
      </p:sp>
      <p:sp>
        <p:nvSpPr>
          <p:cNvPr id="3" name="Content Placeholder 2">
            <a:extLst>
              <a:ext uri="{FF2B5EF4-FFF2-40B4-BE49-F238E27FC236}">
                <a16:creationId xmlns:a16="http://schemas.microsoft.com/office/drawing/2014/main" id="{C14111B7-021E-DDEE-9BA9-F7DDB4B6FEC6}"/>
              </a:ext>
            </a:extLst>
          </p:cNvPr>
          <p:cNvSpPr>
            <a:spLocks noGrp="1"/>
          </p:cNvSpPr>
          <p:nvPr>
            <p:ph idx="1"/>
          </p:nvPr>
        </p:nvSpPr>
        <p:spPr>
          <a:xfrm>
            <a:off x="838200" y="1412776"/>
            <a:ext cx="10515600" cy="4764187"/>
          </a:xfrm>
        </p:spPr>
        <p:txBody>
          <a:bodyPr/>
          <a:lstStyle/>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aim to explore this data to identify trends and patterns and provide recommendations to improve the operations.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will collect, clean, and visualize the data, as well as use predictive analysis to forecast future trends. </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analysis can inform decision-making related to the bridge and tunnel operations, ultimately improving transportation and trade between the two countries.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Based on the analysis and insights gained, we can provide recommendations to improve the efficiency and effectiveness of the bridge and tunnel operations.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058726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7C70-DAC1-14E7-FAC8-820956B65782}"/>
              </a:ext>
            </a:extLst>
          </p:cNvPr>
          <p:cNvSpPr>
            <a:spLocks noGrp="1"/>
          </p:cNvSpPr>
          <p:nvPr>
            <p:ph type="title"/>
          </p:nvPr>
        </p:nvSpPr>
        <p:spPr/>
        <p:txBody>
          <a:bodyPr>
            <a:normAutofit/>
          </a:bodyPr>
          <a:lstStyle/>
          <a:p>
            <a:r>
              <a:rPr lang="en-US" sz="3000" b="1" kern="100" dirty="0">
                <a:effectLst/>
                <a:latin typeface="Calibri" panose="020F0502020204030204" pitchFamily="34" charset="0"/>
                <a:ea typeface="Calibri" panose="020F0502020204030204" pitchFamily="34" charset="0"/>
                <a:cs typeface="Calibri" panose="020F0502020204030204" pitchFamily="34" charset="0"/>
              </a:rPr>
              <a:t>Analysis questions:</a:t>
            </a:r>
            <a:br>
              <a:rPr lang="en-CA" sz="3000" kern="100" dirty="0">
                <a:effectLst/>
                <a:latin typeface="Calibri" panose="020F0502020204030204" pitchFamily="34" charset="0"/>
                <a:ea typeface="Calibri" panose="020F0502020204030204" pitchFamily="34" charset="0"/>
                <a:cs typeface="Times New Roman" panose="02020603050405020304" pitchFamily="18" charset="0"/>
              </a:rPr>
            </a:br>
            <a:endParaRPr lang="en-CA" sz="3000" dirty="0"/>
          </a:p>
        </p:txBody>
      </p:sp>
      <p:sp>
        <p:nvSpPr>
          <p:cNvPr id="3" name="Content Placeholder 2">
            <a:extLst>
              <a:ext uri="{FF2B5EF4-FFF2-40B4-BE49-F238E27FC236}">
                <a16:creationId xmlns:a16="http://schemas.microsoft.com/office/drawing/2014/main" id="{7DE3B958-FE66-06AF-EE89-D5DC0504846B}"/>
              </a:ext>
            </a:extLst>
          </p:cNvPr>
          <p:cNvSpPr>
            <a:spLocks noGrp="1"/>
          </p:cNvSpPr>
          <p:nvPr>
            <p:ph idx="1"/>
          </p:nvPr>
        </p:nvSpPr>
        <p:spPr>
          <a:xfrm>
            <a:off x="838200" y="1412776"/>
            <a:ext cx="10515600" cy="4764187"/>
          </a:xfrm>
        </p:spPr>
        <p:txBody>
          <a:bodyPr/>
          <a:lstStyle/>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Identify the busiest border crossings and analyze the crossing trends. </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Identify the most common types of vehicles crossing the border and analyze the trends over time.</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Identify the trends for 11 different locations.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Analyze the trends for Passenger cars, Trucks, Buses &amp; Misc. for all the locations.</a:t>
            </a: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analysis of the bridge and tunnel operations data using Python can help in identifying key trends and patterns, which can inform decision-making and improve the overall operations.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103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4F94-2F93-CE66-81BD-E893FE75F656}"/>
              </a:ext>
            </a:extLst>
          </p:cNvPr>
          <p:cNvSpPr>
            <a:spLocks noGrp="1"/>
          </p:cNvSpPr>
          <p:nvPr>
            <p:ph type="title"/>
          </p:nvPr>
        </p:nvSpPr>
        <p:spPr/>
        <p:txBody>
          <a:bodyPr>
            <a:noAutofit/>
          </a:bodyPr>
          <a:lstStyle/>
          <a:p>
            <a:pPr>
              <a:lnSpc>
                <a:spcPct val="107000"/>
              </a:lnSpc>
              <a:spcAft>
                <a:spcPts val="800"/>
              </a:spcAft>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t>
            </a:r>
            <a:br>
              <a:rPr lang="en-CA" sz="3000" kern="100" dirty="0">
                <a:effectLst/>
                <a:latin typeface="Calibri" panose="020F0502020204030204" pitchFamily="34" charset="0"/>
                <a:ea typeface="Calibri" panose="020F0502020204030204" pitchFamily="34" charset="0"/>
                <a:cs typeface="Times New Roman" panose="02020603050405020304" pitchFamily="18" charset="0"/>
              </a:rPr>
            </a:br>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About Dataset:</a:t>
            </a:r>
            <a:r>
              <a:rPr lang="en-US" sz="3000" kern="100" dirty="0">
                <a:effectLst/>
                <a:latin typeface="Calibri" panose="020F0502020204030204" pitchFamily="34" charset="0"/>
                <a:ea typeface="Calibri" panose="020F0502020204030204" pitchFamily="34" charset="0"/>
                <a:cs typeface="Calibri" panose="020F0502020204030204" pitchFamily="34" charset="0"/>
              </a:rPr>
              <a:t> </a:t>
            </a:r>
            <a:br>
              <a:rPr lang="en-CA" sz="3000" kern="100" dirty="0">
                <a:effectLst/>
                <a:latin typeface="Calibri" panose="020F0502020204030204" pitchFamily="34" charset="0"/>
                <a:ea typeface="Calibri" panose="020F0502020204030204" pitchFamily="34" charset="0"/>
                <a:cs typeface="Times New Roman" panose="02020603050405020304" pitchFamily="18" charset="0"/>
              </a:rPr>
            </a:br>
            <a:endParaRPr lang="en-CA" sz="3000" dirty="0"/>
          </a:p>
        </p:txBody>
      </p:sp>
      <p:sp>
        <p:nvSpPr>
          <p:cNvPr id="3" name="Content Placeholder 2">
            <a:extLst>
              <a:ext uri="{FF2B5EF4-FFF2-40B4-BE49-F238E27FC236}">
                <a16:creationId xmlns:a16="http://schemas.microsoft.com/office/drawing/2014/main" id="{99DCAD6A-AEE2-BD15-E11D-139D94D8FDD0}"/>
              </a:ext>
            </a:extLst>
          </p:cNvPr>
          <p:cNvSpPr>
            <a:spLocks noGrp="1"/>
          </p:cNvSpPr>
          <p:nvPr>
            <p:ph idx="1"/>
          </p:nvPr>
        </p:nvSpPr>
        <p:spPr>
          <a:xfrm>
            <a:off x="838200" y="1268760"/>
            <a:ext cx="10515600" cy="4908203"/>
          </a:xfrm>
        </p:spPr>
        <p:txBody>
          <a:bodyPr/>
          <a:lstStyle/>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Dataset Link: </a:t>
            </a:r>
            <a:r>
              <a:rPr lang="en-IN"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Bridge and Tunnel Operators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dataset includes multiple sheets, and we are considering only few sheets for analysis and to visualize the data.</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data which we have is from the year 2006 to 2023, but we are just considering the data from 2006 to 2022.</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data set contains columns like year, vehicle classification, monthly traffic statistics. </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939746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41EC-589C-CA18-3A83-4CB05F572B68}"/>
              </a:ext>
            </a:extLst>
          </p:cNvPr>
          <p:cNvSpPr>
            <a:spLocks noGrp="1"/>
          </p:cNvSpPr>
          <p:nvPr>
            <p:ph type="title"/>
          </p:nvPr>
        </p:nvSpPr>
        <p:spPr/>
        <p:txBody>
          <a:bodyPr/>
          <a:lstStyle/>
          <a:p>
            <a:r>
              <a:rPr lang="en-CA" dirty="0"/>
              <a:t>Thank You </a:t>
            </a:r>
          </a:p>
        </p:txBody>
      </p:sp>
    </p:spTree>
    <p:extLst>
      <p:ext uri="{BB962C8B-B14F-4D97-AF65-F5344CB8AC3E}">
        <p14:creationId xmlns:p14="http://schemas.microsoft.com/office/powerpoint/2010/main" val="292409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82</TotalTime>
  <Words>546</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Schoolbook</vt:lpstr>
      <vt:lpstr>Symbol</vt:lpstr>
      <vt:lpstr>CITY SKETCH 16X9</vt:lpstr>
      <vt:lpstr>DAB103 – ANALYTICAL TOOLS &amp; DECISION MAKING </vt:lpstr>
      <vt:lpstr>Team Introduction</vt:lpstr>
      <vt:lpstr>Background: </vt:lpstr>
      <vt:lpstr>Problem Statement: </vt:lpstr>
      <vt:lpstr>Project Proposal: </vt:lpstr>
      <vt:lpstr>Analysis questions: </vt:lpstr>
      <vt:lpstr>  About Dataset: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DAB103 – ANALYTICAL TOOLS &amp; DECISION MAKING</dc:title>
  <dc:creator>Sai Ganesh Darisa</dc:creator>
  <cp:lastModifiedBy>Parth Harishbhai Tripathi</cp:lastModifiedBy>
  <cp:revision>4</cp:revision>
  <dcterms:created xsi:type="dcterms:W3CDTF">2023-03-17T17:29:47Z</dcterms:created>
  <dcterms:modified xsi:type="dcterms:W3CDTF">2023-03-17T20:14:52Z</dcterms:modified>
</cp:coreProperties>
</file>