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32c09a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32c09a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32c09aba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d32c09aba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d361ffde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d361ffde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32c09a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d32c09a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32c09ab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32c09ab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d32c09ab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d32c09ab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d32c09ab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d32c09ab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d32c09ab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d32c09ab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d32c09ab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d32c09a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d32c09aba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d32c09ab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d32c09aba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d32c09aba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ố cục tùy chỉnh 1">
  <p:cSld name="AUTOLAYOUT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 amt="64000"/>
          </a:blip>
          <a:srcRect b="7820" l="0" r="0" t="7820"/>
          <a:stretch/>
        </p:blipFill>
        <p:spPr>
          <a:xfrm>
            <a:off x="-1" y="-3"/>
            <a:ext cx="914400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/>
          <p:nvPr/>
        </p:nvSpPr>
        <p:spPr>
          <a:xfrm>
            <a:off x="821835" y="27654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type="ctrTitle"/>
          </p:nvPr>
        </p:nvSpPr>
        <p:spPr>
          <a:xfrm>
            <a:off x="714825" y="2998550"/>
            <a:ext cx="4868400" cy="14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20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7.png"/><Relationship Id="rId7" Type="http://schemas.openxmlformats.org/officeDocument/2006/relationships/image" Target="../media/image15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56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CC0000"/>
                </a:solidFill>
              </a:rPr>
              <a:t>GameBroad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52475"/>
            <a:ext cx="561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vi"/>
              <a:t>GameBroad là nơi xử lý logic và các tương tác của người chơi.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vi"/>
              <a:t>GameBroad gồm 21 hàng và 12 cột, mảng hai chiều UIColor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750" y="345000"/>
            <a:ext cx="2693699" cy="450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ctrTitle"/>
          </p:nvPr>
        </p:nvSpPr>
        <p:spPr>
          <a:xfrm>
            <a:off x="714825" y="2998550"/>
            <a:ext cx="48684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CC0000"/>
                </a:solidFill>
              </a:rPr>
              <a:t>Cảm ơn các bạn và thầy đã lắng nghe!!!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CC0000"/>
                </a:solidFill>
              </a:rPr>
              <a:t>Game Tetris là gì?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563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vi">
                <a:solidFill>
                  <a:srgbClr val="E69138"/>
                </a:solidFill>
              </a:rPr>
              <a:t>Game Tetris</a:t>
            </a:r>
            <a:r>
              <a:rPr lang="vi"/>
              <a:t> là một trò chơi điện tử đầu tiên được thiết kế bởi </a:t>
            </a:r>
            <a:r>
              <a:rPr lang="vi">
                <a:solidFill>
                  <a:srgbClr val="E69138"/>
                </a:solidFill>
              </a:rPr>
              <a:t>Alexey Pajitnov</a:t>
            </a:r>
            <a:r>
              <a:rPr lang="vi"/>
              <a:t>, nhà khoa học người Nga tạo ra Tetris vào năm 1986.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vi">
                <a:solidFill>
                  <a:schemeClr val="accent1"/>
                </a:solidFill>
              </a:rPr>
              <a:t>Tetris</a:t>
            </a:r>
            <a:r>
              <a:rPr lang="vi"/>
              <a:t> là một trong những game thịnh hành nhất, nó đã bán được hơn 170 triệu phiên bản.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vi"/>
              <a:t>Được tạp chí Electronic Gaming Monthly gọi Tetris là "</a:t>
            </a:r>
            <a:r>
              <a:rPr lang="vi">
                <a:solidFill>
                  <a:schemeClr val="accent1"/>
                </a:solidFill>
              </a:rPr>
              <a:t>Trò chơi Vĩ đại nhất trong Mọi thời đại</a:t>
            </a:r>
            <a:r>
              <a:rPr lang="vi"/>
              <a:t>".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750" y="352825"/>
            <a:ext cx="2711100" cy="451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52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CC0000"/>
                </a:solidFill>
              </a:rPr>
              <a:t>Các đối tượng trong trò chơi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563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vi">
                <a:solidFill>
                  <a:srgbClr val="E69138"/>
                </a:solidFill>
              </a:rPr>
              <a:t>Khối gạch đang rơi:</a:t>
            </a:r>
            <a:r>
              <a:rPr lang="vi"/>
              <a:t> Là một trong 7 khối gạch sẽ được Random lây ra bất kì khi khối gạch trước đó đã chạm vào những khối gạch đã rơi ở đáy.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vi">
                <a:solidFill>
                  <a:srgbClr val="E69138"/>
                </a:solidFill>
              </a:rPr>
              <a:t>Khối gạch đã rơi ở đáy:</a:t>
            </a:r>
            <a:r>
              <a:rPr lang="vi"/>
              <a:t> Là những khối gạch đã rơi từ trước và chưa được ăn.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750" y="352825"/>
            <a:ext cx="2697200" cy="4500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56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CC0000"/>
                </a:solidFill>
              </a:rPr>
              <a:t>Tương tác người chơi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561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vi">
                <a:solidFill>
                  <a:srgbClr val="E69138"/>
                </a:solidFill>
              </a:rPr>
              <a:t>Bắt đầu trò chơi:</a:t>
            </a:r>
            <a:r>
              <a:rPr lang="vi"/>
              <a:t> Nhấn Button “Play"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vi">
                <a:solidFill>
                  <a:srgbClr val="E69138"/>
                </a:solidFill>
              </a:rPr>
              <a:t>Tạm dừng trò chơi:</a:t>
            </a:r>
            <a:r>
              <a:rPr lang="vi"/>
              <a:t> Nhấn Button “Pause”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vi">
                <a:solidFill>
                  <a:srgbClr val="E69138"/>
                </a:solidFill>
              </a:rPr>
              <a:t>Xoay khối:</a:t>
            </a:r>
            <a:r>
              <a:rPr lang="vi"/>
              <a:t> Vuốt lên trên gạch sẽ xoay một góc 90 độ theo chiều kim đồng hồ.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vi"/>
              <a:t> </a:t>
            </a:r>
            <a:r>
              <a:rPr lang="vi">
                <a:solidFill>
                  <a:srgbClr val="E69138"/>
                </a:solidFill>
              </a:rPr>
              <a:t>Di chuyển sang trái:</a:t>
            </a:r>
            <a:r>
              <a:rPr lang="vi"/>
              <a:t> vuốt sang trái, gạch di chuyển sang trái một ô.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vi">
                <a:solidFill>
                  <a:srgbClr val="E69138"/>
                </a:solidFill>
              </a:rPr>
              <a:t>Di chuyển sang phải:</a:t>
            </a:r>
            <a:r>
              <a:rPr lang="vi"/>
              <a:t> vuốt sang phải, gạch di chuyển sang phải một ô.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vi">
                <a:solidFill>
                  <a:srgbClr val="E69138"/>
                </a:solidFill>
              </a:rPr>
              <a:t>Tăng tốc độ rơi:</a:t>
            </a:r>
            <a:r>
              <a:rPr lang="vi"/>
              <a:t> Vuốt xuống dưới, gạch di chuyển nhanh xuống dưới đến khi dừng.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750" y="349525"/>
            <a:ext cx="2705049" cy="450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5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CC0000"/>
                </a:solidFill>
              </a:rPr>
              <a:t>Cấu trúc Game Tetris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562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vi" sz="2400"/>
              <a:t>MainViewController.swift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vi" sz="2400"/>
              <a:t>GameView.swift</a:t>
            </a:r>
            <a:endParaRPr sz="24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vi" sz="2200"/>
              <a:t>GameScore.swift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vi" sz="2200"/>
              <a:t>Brick.swift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vi" sz="2200"/>
              <a:t>GameBroad.swift</a:t>
            </a:r>
            <a:endParaRPr sz="22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vi" sz="2400"/>
              <a:t>SoundManager.swift</a:t>
            </a:r>
            <a:endParaRPr sz="24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750" y="349525"/>
            <a:ext cx="2697200" cy="450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43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CC0000"/>
                </a:solidFill>
              </a:rPr>
              <a:t>Brick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437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vi"/>
              <a:t>Trong Tetris có 7 loại khối gạch: I (thẳng đứng), J, L, O (vuông), S, T, Z.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vi"/>
              <a:t>Mỗi khối được tạo từ 4 điểm poin nối lại với nhau.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vi"/>
              <a:t>Các khối khác được tạo ra khi xoay các khối cơ bản này các góc tương ứng 90 độ, 180 độ, 270 độ.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571900" y="2236188"/>
            <a:ext cx="64770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5308725" y="2864850"/>
            <a:ext cx="12763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7213713" y="2864850"/>
            <a:ext cx="12763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7563" y="1899688"/>
            <a:ext cx="12763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94400" y="1272538"/>
            <a:ext cx="12763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8475" y="610700"/>
            <a:ext cx="19145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3925" y="1272550"/>
            <a:ext cx="1276350" cy="1904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CC0000"/>
                </a:solidFill>
              </a:rPr>
              <a:t>Brick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4000"/>
            <a:ext cx="64770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311775" y="1203925"/>
            <a:ext cx="6477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</a:rPr>
              <a:t>(0,0)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</a:rPr>
              <a:t>(0,1)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</a:rPr>
              <a:t>(0,2)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</a:rPr>
              <a:t>(0,3)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6013" y="1204000"/>
            <a:ext cx="12763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3467113" y="1201625"/>
            <a:ext cx="12763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8213" y="1201625"/>
            <a:ext cx="12763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82125" y="3295275"/>
            <a:ext cx="12763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81125" y="3290513"/>
            <a:ext cx="19145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36925" y="1204009"/>
            <a:ext cx="1276350" cy="1904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1580725" y="1204000"/>
            <a:ext cx="6477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</a:rPr>
              <a:t>(0,0)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</a:rPr>
              <a:t>(0,1)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</a:rPr>
              <a:t>(0,2)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2228425" y="2457350"/>
            <a:ext cx="6300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</a:rPr>
              <a:t>(1,2)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088800" y="1203875"/>
            <a:ext cx="6477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</a:rPr>
              <a:t>(1,0)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</a:rPr>
              <a:t>(1,1)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</a:rPr>
              <a:t>(1,2)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3473325" y="2478100"/>
            <a:ext cx="6300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</a:rPr>
              <a:t>(0,2)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5351350" y="1211975"/>
            <a:ext cx="6477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</a:rPr>
              <a:t>(0,0)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</a:rPr>
              <a:t>(0,1)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5999050" y="1855725"/>
            <a:ext cx="6300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</a:rPr>
              <a:t>(1,1)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</a:rPr>
              <a:t>(1,2)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7229325" y="1832725"/>
            <a:ext cx="6477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</a:rPr>
              <a:t>(0,1)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</a:rPr>
              <a:t>(0,2)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7865825" y="1221750"/>
            <a:ext cx="6300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</a:rPr>
              <a:t>(1,0)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</a:rPr>
              <a:t>(1,1)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581413" y="3295275"/>
            <a:ext cx="6477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</a:rPr>
              <a:t>(0,0)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</a:rPr>
              <a:t>(0,1)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2228413" y="3295275"/>
            <a:ext cx="6300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</a:rPr>
              <a:t>(0,1)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</a:rPr>
              <a:t>(0,2)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3481125" y="3290525"/>
            <a:ext cx="19146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</a:rPr>
              <a:t> (0,0)     (1,0)     (2,0)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lt1"/>
                </a:solidFill>
              </a:rPr>
              <a:t>(1,1)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561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CC0000"/>
                </a:solidFill>
              </a:rPr>
              <a:t>GameScore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5619900" cy="3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vi"/>
              <a:t>Là nơi để hiện thông tin Level, Score, Line, Button Play/Stop: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vi" sz="1600">
                <a:solidFill>
                  <a:srgbClr val="E69138"/>
                </a:solidFill>
              </a:rPr>
              <a:t>Level:</a:t>
            </a:r>
            <a:r>
              <a:rPr lang="vi" sz="1600"/>
              <a:t> Hiển thị Level người chơi đang chơi. Game gồm có 6 Level từ 1-6 tốc độ mỗi Level sẽ tăng dần.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vi" sz="1600">
                <a:solidFill>
                  <a:schemeClr val="accent1"/>
                </a:solidFill>
              </a:rPr>
              <a:t>Line:</a:t>
            </a:r>
            <a:r>
              <a:rPr lang="vi" sz="1600"/>
              <a:t> Hiển thị số hàng mà mình đã ăn được.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vi" sz="1600">
                <a:solidFill>
                  <a:srgbClr val="E69138"/>
                </a:solidFill>
              </a:rPr>
              <a:t>Score:</a:t>
            </a:r>
            <a:r>
              <a:rPr lang="vi" sz="1600"/>
              <a:t> Hiển thị điểm của người chơi, sẽ có bốn thang điểm khi người chơi ăn cùng lúc ăn nhiều hàng với nhau.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vi" sz="1600">
                <a:solidFill>
                  <a:schemeClr val="accent1"/>
                </a:solidFill>
              </a:rPr>
              <a:t>Button Play/Pause:</a:t>
            </a:r>
            <a:r>
              <a:rPr lang="vi" sz="1600"/>
              <a:t> Dùng để bắt đầu và tạm dừng game.</a:t>
            </a:r>
            <a:endParaRPr sz="1600"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450" y="345000"/>
            <a:ext cx="2686500" cy="450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170400" y="452875"/>
            <a:ext cx="57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CC0000"/>
                </a:solidFill>
              </a:rPr>
              <a:t>GameScore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152475"/>
            <a:ext cx="560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vi">
                <a:solidFill>
                  <a:srgbClr val="E69138"/>
                </a:solidFill>
              </a:rPr>
              <a:t>Score:</a:t>
            </a:r>
            <a:r>
              <a:rPr lang="vi"/>
              <a:t> Game sẽ có 4 thang điểm tương ứng với số hàng được xoá trong một lượt ăn.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vi">
                <a:solidFill>
                  <a:srgbClr val="E69138"/>
                </a:solidFill>
              </a:rPr>
              <a:t>Level: </a:t>
            </a:r>
            <a:r>
              <a:rPr lang="vi"/>
              <a:t>Game có tất cả 6 level tương ứng với thời gian nhanh dần theo cấp độ level.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vi">
                <a:solidFill>
                  <a:schemeClr val="accent1"/>
                </a:solidFill>
              </a:rPr>
              <a:t>Line:</a:t>
            </a:r>
            <a:r>
              <a:rPr lang="vi"/>
              <a:t> mỗi hàng được xoá thì line sẽ được cộng thêm 1 đơn vị.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075" y="352825"/>
            <a:ext cx="2728550" cy="45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