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ế Trưởng Vũ" initials="TTV" lastIdx="5" clrIdx="0">
    <p:extLst>
      <p:ext uri="{19B8F6BF-5375-455C-9EA6-DF929625EA0E}">
        <p15:presenceInfo xmlns:p15="http://schemas.microsoft.com/office/powerpoint/2012/main" userId="519a71c6096c2e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8T09:42:35.027" idx="2">
    <p:pos x="5341" y="3140"/>
    <p:text>Ví dụ: project tutorial1</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8T09:41:50.227" idx="1">
    <p:pos x="6876" y="3144"/>
    <p:text>Ví dụ: project tutorial2. tutorial3</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08T11:05:31.301" idx="3">
    <p:pos x="2592" y="3294"/>
    <p:text>Ví dụ tutorial4</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0-08T14:55:38.376" idx="4">
    <p:pos x="4380" y="2142"/>
    <p:text>Ví dụ tutorial6</p:text>
    <p:extLst>
      <p:ext uri="{C676402C-5697-4E1C-873F-D02D1690AC5C}">
        <p15:threadingInfo xmlns:p15="http://schemas.microsoft.com/office/powerpoint/2012/main" timeZoneBias="-420"/>
      </p:ext>
    </p:extLst>
  </p:cm>
  <p:cm authorId="1" dt="2021-10-08T14:55:57.390" idx="5">
    <p:pos x="5682" y="1602"/>
    <p:text>Ví dụ: tutorial5</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viblo.asia/p/libgdx-tutorial-8-lam-viec-voi-audio-0bDM6knoG2X4" TargetMode="External"/><Relationship Id="rId13" Type="http://schemas.openxmlformats.org/officeDocument/2006/relationships/hyperlink" Target="https://libgdx.com/dev/setup/" TargetMode="External"/><Relationship Id="rId3" Type="http://schemas.openxmlformats.org/officeDocument/2006/relationships/hyperlink" Target="https://viblo.asia/p/libgdx-tutorial-2-do-hoa-trong-libgdx-2p1PvQL5Gldr" TargetMode="External"/><Relationship Id="rId7" Type="http://schemas.openxmlformats.org/officeDocument/2006/relationships/hyperlink" Target="https://viblo.asia/p/libgdx-tutorial-7-su-dung-camera-WkwGnJW9G75g" TargetMode="External"/><Relationship Id="rId12" Type="http://schemas.openxmlformats.org/officeDocument/2006/relationships/hyperlink" Target="https://libgdx.info/" TargetMode="External"/><Relationship Id="rId2" Type="http://schemas.openxmlformats.org/officeDocument/2006/relationships/hyperlink" Target="https://viblo.asia/p/libgdx-tutorial-1-cai-dat-moi-truong-lam-viec-tao-va-chay-project-oaKYMNk2G83E" TargetMode="External"/><Relationship Id="rId1" Type="http://schemas.openxmlformats.org/officeDocument/2006/relationships/slideLayout" Target="../slideLayouts/slideLayout2.xml"/><Relationship Id="rId6" Type="http://schemas.openxmlformats.org/officeDocument/2006/relationships/hyperlink" Target="https://viblo.asia/p/libgdx-tutorial-5-xu-ly-dau-vao-phan-2-xu-ly-cham-da-diem-va-cac-cu-chi-z3NVRk6ov9xn" TargetMode="External"/><Relationship Id="rId11" Type="http://schemas.openxmlformats.org/officeDocument/2006/relationships/hyperlink" Target="https://thienmaonline.vn/libgdx-la-gi/" TargetMode="External"/><Relationship Id="rId5" Type="http://schemas.openxmlformats.org/officeDocument/2006/relationships/hyperlink" Target="https://viblo.asia/p/libgdx-tutorial-4-xu-ly-dau-vao-phan-1-chuot-va-ban-phim-YrEBRAwNG8Zj" TargetMode="External"/><Relationship Id="rId10" Type="http://schemas.openxmlformats.org/officeDocument/2006/relationships/hyperlink" Target="https://viblo.asia/p/libgdx-tutorial-11-scene2d-phan-3-quan-ly-doi-tuong-trong-scene-dWrvwWBgvw38" TargetMode="External"/><Relationship Id="rId4" Type="http://schemas.openxmlformats.org/officeDocument/2006/relationships/hyperlink" Target="https://viblo.asia/p/libgdx-tutorial-3-do-hoa-trong-libgdx-phan-2-su-dung-animation-ZWApGx0YG06y" TargetMode="External"/><Relationship Id="rId9" Type="http://schemas.openxmlformats.org/officeDocument/2006/relationships/hyperlink" Target="https://viblo.asia/p/libgdx-tutorial-9-scene2d-pVYRPjllG4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Libgdx</a:t>
            </a:r>
            <a:r>
              <a:rPr lang="en-US" dirty="0" smtClean="0"/>
              <a:t> </a:t>
            </a:r>
            <a:r>
              <a:rPr lang="en-US" dirty="0" err="1" smtClean="0"/>
              <a:t>FrameWork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52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game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Texture, </a:t>
            </a:r>
            <a:r>
              <a:rPr lang="en-US" sz="2400" dirty="0" err="1" smtClean="0">
                <a:latin typeface="Times New Roman" panose="02020603050405020304" pitchFamily="18" charset="0"/>
                <a:cs typeface="Times New Roman" panose="02020603050405020304" pitchFamily="18" charset="0"/>
              </a:rPr>
              <a:t>Pixmap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TextureAtlas</a:t>
            </a:r>
            <a:r>
              <a:rPr lang="en-US" sz="2400" dirty="0" smtClean="0">
                <a:latin typeface="Times New Roman" panose="02020603050405020304" pitchFamily="18" charset="0"/>
                <a:cs typeface="Times New Roman" panose="02020603050405020304" pitchFamily="18" charset="0"/>
              </a:rPr>
              <a:t>, Animation</a:t>
            </a:r>
          </a:p>
          <a:p>
            <a:r>
              <a:rPr lang="en-US" sz="2400" dirty="0" smtClean="0">
                <a:latin typeface="Times New Roman" panose="02020603050405020304" pitchFamily="18" charset="0"/>
                <a:cs typeface="Times New Roman" panose="02020603050405020304" pitchFamily="18" charset="0"/>
              </a:rPr>
              <a:t>Texture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thị</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ảnh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a:t>
            </a:r>
          </a:p>
          <a:p>
            <a:r>
              <a:rPr lang="en-US" sz="2400" dirty="0" err="1" smtClean="0">
                <a:latin typeface="Times New Roman" panose="02020603050405020304" pitchFamily="18" charset="0"/>
                <a:cs typeface="Times New Roman" panose="02020603050405020304" pitchFamily="18" charset="0"/>
              </a:rPr>
              <a:t>Pixmap</a:t>
            </a:r>
            <a:r>
              <a:rPr lang="en-US" sz="2400" dirty="0" smtClean="0">
                <a:latin typeface="Times New Roman" panose="02020603050405020304" pitchFamily="18" charset="0"/>
                <a:cs typeface="Times New Roman" panose="02020603050405020304" pitchFamily="18" charset="0"/>
              </a:rPr>
              <a:t> dung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ui</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Texture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nén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1 file atlas (</a:t>
            </a:r>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thị</a:t>
            </a:r>
            <a:r>
              <a:rPr lang="en-US" sz="2400" dirty="0" smtClean="0">
                <a:latin typeface="Times New Roman" panose="02020603050405020304" pitchFamily="18" charset="0"/>
                <a:cs typeface="Times New Roman" panose="02020603050405020304" pitchFamily="18" charset="0"/>
              </a:rPr>
              <a:t> animation).</a:t>
            </a:r>
          </a:p>
          <a:p>
            <a:r>
              <a:rPr lang="en-US" sz="2400" dirty="0" smtClean="0">
                <a:latin typeface="Times New Roman" panose="02020603050405020304" pitchFamily="18" charset="0"/>
                <a:cs typeface="Times New Roman" panose="02020603050405020304" pitchFamily="18" charset="0"/>
              </a:rPr>
              <a:t>Animation dung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họa</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76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err="1" smtClean="0">
                <a:solidFill>
                  <a:schemeClr val="tx1"/>
                </a:solidFill>
                <a:latin typeface="Times New Roman" panose="02020603050405020304" pitchFamily="18" charset="0"/>
                <a:cs typeface="Times New Roman" panose="02020603050405020304" pitchFamily="18" charset="0"/>
              </a:rPr>
              <a:t>Đầu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bàn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phím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sử</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dụng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Gdx.input.isKeyPressed</a:t>
            </a:r>
            <a:r>
              <a:rPr lang="en-US" sz="2400" dirty="0" smtClean="0">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xác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định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phím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nào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đang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được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ấn</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err="1" smtClean="0">
                <a:solidFill>
                  <a:schemeClr val="tx1"/>
                </a:solidFill>
                <a:latin typeface="Times New Roman" panose="02020603050405020304" pitchFamily="18" charset="0"/>
                <a:cs typeface="Times New Roman" panose="02020603050405020304" pitchFamily="18" charset="0"/>
              </a:rPr>
              <a:t>Đầu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chuột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dụng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Gdx.input.isButtonPressed</a:t>
            </a:r>
            <a:r>
              <a:rPr lang="en-US" sz="2400" dirty="0" smtClean="0">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xác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định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nút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nào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đang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được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ấn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Gdx.input.isTouched</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xác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định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việc</a:t>
            </a:r>
            <a:r>
              <a:rPr lang="en-US" sz="2400" dirty="0" smtClean="0">
                <a:solidFill>
                  <a:schemeClr val="tx1"/>
                </a:solidFill>
                <a:latin typeface="Times New Roman" panose="02020603050405020304" pitchFamily="18" charset="0"/>
                <a:cs typeface="Times New Roman" panose="02020603050405020304" pitchFamily="18" charset="0"/>
              </a:rPr>
              <a:t> con </a:t>
            </a:r>
            <a:r>
              <a:rPr lang="en-US" sz="2400" dirty="0" err="1" smtClean="0">
                <a:solidFill>
                  <a:schemeClr val="tx1"/>
                </a:solidFill>
                <a:latin typeface="Times New Roman" panose="02020603050405020304" pitchFamily="18" charset="0"/>
                <a:cs typeface="Times New Roman" panose="02020603050405020304" pitchFamily="18" charset="0"/>
              </a:rPr>
              <a:t>trỏ</a:t>
            </a:r>
            <a:r>
              <a:rPr lang="en-US" sz="2400" dirty="0" smtClean="0">
                <a:solidFill>
                  <a:schemeClr val="tx1"/>
                </a:solidFill>
                <a:latin typeface="Times New Roman" panose="02020603050405020304" pitchFamily="18" charset="0"/>
                <a:cs typeface="Times New Roman" panose="02020603050405020304" pitchFamily="18" charset="0"/>
              </a:rPr>
              <a:t> di </a:t>
            </a:r>
            <a:r>
              <a:rPr lang="en-US" sz="2400" dirty="0" err="1" smtClean="0">
                <a:solidFill>
                  <a:schemeClr val="tx1"/>
                </a:solidFill>
                <a:latin typeface="Times New Roman" panose="02020603050405020304" pitchFamily="18" charset="0"/>
                <a:cs typeface="Times New Roman" panose="02020603050405020304" pitchFamily="18" charset="0"/>
              </a:rPr>
              <a:t>chuyển</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err="1" smtClean="0">
                <a:solidFill>
                  <a:schemeClr val="tx1"/>
                </a:solidFill>
                <a:latin typeface="Times New Roman" panose="02020603050405020304" pitchFamily="18" charset="0"/>
                <a:cs typeface="Times New Roman" panose="02020603050405020304" pitchFamily="18" charset="0"/>
              </a:rPr>
              <a:t>Đầu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thiết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bị</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cảm</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ứng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thì</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sử</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dụng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Gdx.input.isTouched</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hoặc</a:t>
            </a:r>
            <a:r>
              <a:rPr lang="en-US" sz="2400" dirty="0" smtClean="0">
                <a:solidFill>
                  <a:schemeClr val="tx1"/>
                </a:solidFill>
                <a:latin typeface="Times New Roman" panose="02020603050405020304" pitchFamily="18" charset="0"/>
                <a:cs typeface="Times New Roman" panose="02020603050405020304" pitchFamily="18" charset="0"/>
              </a:rPr>
              <a:t> implement </a:t>
            </a:r>
            <a:r>
              <a:rPr lang="en-US" sz="2400" dirty="0" err="1" smtClean="0">
                <a:solidFill>
                  <a:srgbClr val="FF0000"/>
                </a:solidFill>
                <a:latin typeface="Times New Roman" panose="02020603050405020304" pitchFamily="18" charset="0"/>
                <a:cs typeface="Times New Roman" panose="02020603050405020304" pitchFamily="18" charset="0"/>
              </a:rPr>
              <a:t>InputProcessor</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GestureDetector.GestureListener</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Nếu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muốn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có</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đầu</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cho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cả</a:t>
            </a:r>
            <a:r>
              <a:rPr lang="en-US" sz="2400" dirty="0" smtClean="0">
                <a:solidFill>
                  <a:schemeClr val="tx1"/>
                </a:solidFill>
                <a:latin typeface="Times New Roman" panose="02020603050405020304" pitchFamily="18" charset="0"/>
                <a:cs typeface="Times New Roman" panose="02020603050405020304" pitchFamily="18" charset="0"/>
              </a:rPr>
              <a:t> pc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mobile </a:t>
            </a:r>
            <a:r>
              <a:rPr lang="en-US" sz="2400" dirty="0" err="1" smtClean="0">
                <a:solidFill>
                  <a:schemeClr val="tx1"/>
                </a:solidFill>
                <a:latin typeface="Times New Roman" panose="02020603050405020304" pitchFamily="18" charset="0"/>
                <a:cs typeface="Times New Roman" panose="02020603050405020304" pitchFamily="18" charset="0"/>
              </a:rPr>
              <a:t>thì</a:t>
            </a:r>
            <a:r>
              <a:rPr lang="en-US" sz="2400" dirty="0">
                <a:solidFill>
                  <a:schemeClr val="tx1"/>
                </a:solidFill>
                <a:latin typeface="Times New Roman" panose="02020603050405020304" pitchFamily="18" charset="0"/>
                <a:cs typeface="Times New Roman" panose="02020603050405020304" pitchFamily="18" charset="0"/>
              </a:rPr>
              <a:t> dung </a:t>
            </a:r>
            <a:r>
              <a:rPr lang="en-US" sz="2400" dirty="0" err="1" smtClean="0">
                <a:solidFill>
                  <a:srgbClr val="FF0000"/>
                </a:solidFill>
                <a:latin typeface="Times New Roman" panose="02020603050405020304" pitchFamily="18" charset="0"/>
                <a:cs typeface="Times New Roman" panose="02020603050405020304" pitchFamily="18" charset="0"/>
              </a:rPr>
              <a:t>InputMultiplexer</a:t>
            </a:r>
            <a:r>
              <a:rPr lang="en-US" sz="2400" dirty="0">
                <a:solidFill>
                  <a:schemeClr val="tx1"/>
                </a:solidFill>
                <a:latin typeface="Times New Roman" panose="02020603050405020304" pitchFamily="18" charset="0"/>
                <a:cs typeface="Times New Roman" panose="02020603050405020304" pitchFamily="18" charset="0"/>
              </a:rPr>
              <a:t>.</a:t>
            </a:r>
            <a:endParaRPr lang="en-US" sz="24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55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Camera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dirty="0" smtClean="0">
                <a:solidFill>
                  <a:schemeClr val="tx1"/>
                </a:solidFill>
                <a:latin typeface="Times New Roman" panose="02020603050405020304" pitchFamily="18" charset="0"/>
                <a:cs typeface="Times New Roman" panose="02020603050405020304" pitchFamily="18" charset="0"/>
              </a:rPr>
              <a:t>Camera </a:t>
            </a:r>
            <a:r>
              <a:rPr lang="en-US" sz="2400" dirty="0" err="1" smtClean="0">
                <a:solidFill>
                  <a:schemeClr val="tx1"/>
                </a:solidFill>
                <a:latin typeface="Times New Roman" panose="02020603050405020304" pitchFamily="18" charset="0"/>
                <a:cs typeface="Times New Roman" panose="02020603050405020304" pitchFamily="18" charset="0"/>
              </a:rPr>
              <a:t>được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sử</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dụng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xử</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lý</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ảnh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phù</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hợp</a:t>
            </a:r>
            <a:r>
              <a:rPr lang="en-US" sz="2400" dirty="0" smtClean="0">
                <a:solidFill>
                  <a:schemeClr val="tx1"/>
                </a:solidFill>
                <a:latin typeface="Times New Roman" panose="02020603050405020304" pitchFamily="18" charset="0"/>
                <a:cs typeface="Times New Roman" panose="02020603050405020304" pitchFamily="18" charset="0"/>
              </a:rPr>
              <a:t> với </a:t>
            </a:r>
            <a:r>
              <a:rPr lang="en-US" sz="2400" dirty="0" err="1" smtClean="0">
                <a:solidFill>
                  <a:schemeClr val="tx1"/>
                </a:solidFill>
                <a:latin typeface="Times New Roman" panose="02020603050405020304" pitchFamily="18" charset="0"/>
                <a:cs typeface="Times New Roman" panose="02020603050405020304" pitchFamily="18" charset="0"/>
              </a:rPr>
              <a:t>độ</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phân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giải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của</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thiết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bị</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cung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cấp</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phương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thức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di </a:t>
            </a:r>
            <a:r>
              <a:rPr lang="en-US" sz="2400" dirty="0" err="1" smtClean="0">
                <a:solidFill>
                  <a:schemeClr val="tx1"/>
                </a:solidFill>
                <a:latin typeface="Times New Roman" panose="02020603050405020304" pitchFamily="18" charset="0"/>
                <a:cs typeface="Times New Roman" panose="02020603050405020304" pitchFamily="18" charset="0"/>
              </a:rPr>
              <a:t>chuyển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màn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hình</a:t>
            </a:r>
            <a:r>
              <a:rPr lang="en-US" sz="2400" dirty="0" smtClean="0">
                <a:solidFill>
                  <a:schemeClr val="tx1"/>
                </a:solidFill>
                <a:latin typeface="Times New Roman" panose="02020603050405020304" pitchFamily="18" charset="0"/>
                <a:cs typeface="Times New Roman" panose="02020603050405020304" pitchFamily="18" charset="0"/>
              </a:rPr>
              <a:t> view </a:t>
            </a:r>
            <a:r>
              <a:rPr lang="en-US" sz="2400" dirty="0" err="1" smtClean="0">
                <a:solidFill>
                  <a:schemeClr val="tx1"/>
                </a:solidFill>
                <a:latin typeface="Times New Roman" panose="02020603050405020304" pitchFamily="18" charset="0"/>
                <a:cs typeface="Times New Roman" panose="02020603050405020304" pitchFamily="18" charset="0"/>
              </a:rPr>
              <a:t>nhìn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toàn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bộ</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khung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cảnh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lớn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hơn</a:t>
            </a:r>
            <a:r>
              <a:rPr lang="en-US" sz="2400" dirty="0" smtClean="0">
                <a:solidFill>
                  <a:schemeClr val="tx1"/>
                </a:solidFill>
                <a:latin typeface="Times New Roman" panose="02020603050405020304" pitchFamily="18" charset="0"/>
                <a:cs typeface="Times New Roman" panose="02020603050405020304" pitchFamily="18" charset="0"/>
              </a:rPr>
              <a:t> so với </a:t>
            </a:r>
            <a:r>
              <a:rPr lang="en-US" sz="2400" dirty="0" err="1" smtClean="0">
                <a:solidFill>
                  <a:schemeClr val="tx1"/>
                </a:solidFill>
                <a:latin typeface="Times New Roman" panose="02020603050405020304" pitchFamily="18" charset="0"/>
                <a:cs typeface="Times New Roman" panose="02020603050405020304" pitchFamily="18" charset="0"/>
              </a:rPr>
              <a:t>kích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thước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màn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hình</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err="1"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sử</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dụng</a:t>
            </a:r>
            <a:r>
              <a:rPr lang="en-US" sz="2400" dirty="0" smtClean="0">
                <a:solidFill>
                  <a:schemeClr val="tx1"/>
                </a:solidFill>
                <a:latin typeface="Times New Roman" panose="02020603050405020304" pitchFamily="18" charset="0"/>
                <a:cs typeface="Times New Roman" panose="02020603050405020304" pitchFamily="18" charset="0"/>
              </a:rPr>
              <a:t> camera </a:t>
            </a:r>
            <a:r>
              <a:rPr lang="en-US" sz="2400" dirty="0" err="1" smtClean="0">
                <a:solidFill>
                  <a:schemeClr val="tx1"/>
                </a:solidFill>
                <a:latin typeface="Times New Roman" panose="02020603050405020304" pitchFamily="18" charset="0"/>
                <a:cs typeface="Times New Roman" panose="02020603050405020304" pitchFamily="18" charset="0"/>
              </a:rPr>
              <a:t>khởi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tạo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Orthographic </a:t>
            </a:r>
            <a:r>
              <a:rPr lang="en-US" sz="2400" dirty="0" err="1" smtClean="0">
                <a:solidFill>
                  <a:schemeClr val="tx1"/>
                </a:solidFill>
                <a:latin typeface="Times New Roman" panose="02020603050405020304" pitchFamily="18" charset="0"/>
                <a:cs typeface="Times New Roman" panose="02020603050405020304" pitchFamily="18" charset="0"/>
              </a:rPr>
              <a:t>hoặc</a:t>
            </a:r>
            <a:r>
              <a:rPr lang="en-US" sz="2400" dirty="0" smtClean="0">
                <a:solidFill>
                  <a:srgbClr val="FF0000"/>
                </a:solidFill>
                <a:latin typeface="Times New Roman" panose="02020603050405020304" pitchFamily="18" charset="0"/>
                <a:cs typeface="Times New Roman" panose="02020603050405020304" pitchFamily="18" charset="0"/>
              </a:rPr>
              <a:t> Perspective</a:t>
            </a:r>
            <a:r>
              <a:rPr lang="en-US" sz="2400" dirty="0" smtClean="0">
                <a:solidFill>
                  <a:schemeClr val="tx1"/>
                </a:solidFill>
                <a:latin typeface="Times New Roman" panose="02020603050405020304" pitchFamily="18" charset="0"/>
                <a:cs typeface="Times New Roman" panose="02020603050405020304" pitchFamily="18" charset="0"/>
              </a:rPr>
              <a:t>.</a:t>
            </a:r>
          </a:p>
          <a:p>
            <a:pPr lvl="1"/>
            <a:r>
              <a:rPr lang="en-US" sz="2200" dirty="0" smtClean="0">
                <a:solidFill>
                  <a:schemeClr val="tx1"/>
                </a:solidFill>
                <a:latin typeface="Times New Roman" panose="02020603050405020304" pitchFamily="18" charset="0"/>
                <a:cs typeface="Times New Roman" panose="02020603050405020304" pitchFamily="18" charset="0"/>
              </a:rPr>
              <a:t>Orthographic </a:t>
            </a:r>
            <a:r>
              <a:rPr lang="en-US" sz="2200" dirty="0" err="1" smtClean="0">
                <a:solidFill>
                  <a:schemeClr val="tx1"/>
                </a:solidFill>
                <a:latin typeface="Times New Roman" panose="02020603050405020304" pitchFamily="18" charset="0"/>
                <a:cs typeface="Times New Roman" panose="02020603050405020304" pitchFamily="18" charset="0"/>
              </a:rPr>
              <a:t>hiển</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thị</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chính</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xác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kích</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thước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của</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vật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thể</a:t>
            </a:r>
            <a:endParaRPr lang="en-US" sz="2200" dirty="0" smtClean="0">
              <a:solidFill>
                <a:schemeClr val="tx1"/>
              </a:solidFill>
              <a:latin typeface="Times New Roman" panose="02020603050405020304" pitchFamily="18" charset="0"/>
              <a:cs typeface="Times New Roman" panose="02020603050405020304" pitchFamily="18" charset="0"/>
            </a:endParaRPr>
          </a:p>
          <a:p>
            <a:pPr lvl="1"/>
            <a:r>
              <a:rPr lang="en-US" sz="2200" dirty="0" smtClean="0">
                <a:solidFill>
                  <a:schemeClr val="tx1"/>
                </a:solidFill>
                <a:latin typeface="Times New Roman" panose="02020603050405020304" pitchFamily="18" charset="0"/>
                <a:cs typeface="Times New Roman" panose="02020603050405020304" pitchFamily="18" charset="0"/>
              </a:rPr>
              <a:t>Perspective </a:t>
            </a:r>
            <a:r>
              <a:rPr lang="en-US" sz="2200" dirty="0" err="1" smtClean="0">
                <a:solidFill>
                  <a:schemeClr val="tx1"/>
                </a:solidFill>
                <a:latin typeface="Times New Roman" panose="02020603050405020304" pitchFamily="18" charset="0"/>
                <a:cs typeface="Times New Roman" panose="02020603050405020304" pitchFamily="18" charset="0"/>
              </a:rPr>
              <a:t>mô</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phỏng</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lại</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hoạt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động</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của</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mắt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người</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bằng</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cách</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cho</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vật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thể</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nỏ</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hơn</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khi</a:t>
            </a:r>
            <a:r>
              <a:rPr lang="en-US" sz="2200" dirty="0" smtClean="0">
                <a:solidFill>
                  <a:schemeClr val="tx1"/>
                </a:solidFill>
                <a:latin typeface="Times New Roman" panose="02020603050405020304" pitchFamily="18" charset="0"/>
                <a:cs typeface="Times New Roman" panose="02020603050405020304" pitchFamily="18" charset="0"/>
              </a:rPr>
              <a:t> ở </a:t>
            </a:r>
            <a:r>
              <a:rPr lang="en-US" sz="2200" dirty="0" err="1" smtClean="0">
                <a:solidFill>
                  <a:schemeClr val="tx1"/>
                </a:solidFill>
                <a:latin typeface="Times New Roman" panose="02020603050405020304" pitchFamily="18" charset="0"/>
                <a:cs typeface="Times New Roman" panose="02020603050405020304" pitchFamily="18" charset="0"/>
              </a:rPr>
              <a:t>xa</a:t>
            </a:r>
            <a:endParaRPr lang="en-US" sz="2200" dirty="0" smtClean="0">
              <a:solidFill>
                <a:schemeClr val="tx1"/>
              </a:solidFill>
              <a:latin typeface="Times New Roman" panose="02020603050405020304" pitchFamily="18" charset="0"/>
              <a:cs typeface="Times New Roman" panose="02020603050405020304" pitchFamily="18" charset="0"/>
            </a:endParaRPr>
          </a:p>
          <a:p>
            <a:r>
              <a:rPr lang="en-US" sz="2400" dirty="0" err="1"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di </a:t>
            </a:r>
            <a:r>
              <a:rPr lang="en-US" sz="2400" dirty="0" err="1" smtClean="0">
                <a:solidFill>
                  <a:schemeClr val="tx1"/>
                </a:solidFill>
                <a:latin typeface="Times New Roman" panose="02020603050405020304" pitchFamily="18" charset="0"/>
                <a:cs typeface="Times New Roman" panose="02020603050405020304" pitchFamily="18" charset="0"/>
              </a:rPr>
              <a:t>chuyển</a:t>
            </a:r>
            <a:r>
              <a:rPr lang="en-US" sz="2400" dirty="0" smtClean="0">
                <a:solidFill>
                  <a:schemeClr val="tx1"/>
                </a:solidFill>
                <a:latin typeface="Times New Roman" panose="02020603050405020304" pitchFamily="18" charset="0"/>
                <a:cs typeface="Times New Roman" panose="02020603050405020304" pitchFamily="18" charset="0"/>
              </a:rPr>
              <a:t> camera </a:t>
            </a:r>
            <a:r>
              <a:rPr lang="en-US" sz="2400" dirty="0" err="1" smtClean="0">
                <a:solidFill>
                  <a:schemeClr val="tx1"/>
                </a:solidFill>
                <a:latin typeface="Times New Roman" panose="02020603050405020304" pitchFamily="18" charset="0"/>
                <a:cs typeface="Times New Roman" panose="02020603050405020304" pitchFamily="18" charset="0"/>
              </a:rPr>
              <a:t>sử</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dụng</a:t>
            </a:r>
            <a:r>
              <a:rPr lang="en-US" sz="2400" dirty="0" smtClean="0">
                <a:solidFill>
                  <a:schemeClr val="tx1"/>
                </a:solidFill>
                <a:latin typeface="Times New Roman" panose="02020603050405020304" pitchFamily="18" charset="0"/>
                <a:cs typeface="Times New Roman" panose="02020603050405020304" pitchFamily="18" charset="0"/>
              </a:rPr>
              <a:t> 2 </a:t>
            </a:r>
            <a:r>
              <a:rPr lang="en-US" sz="2400" dirty="0" err="1" smtClean="0">
                <a:solidFill>
                  <a:schemeClr val="tx1"/>
                </a:solidFill>
                <a:latin typeface="Times New Roman" panose="02020603050405020304" pitchFamily="18" charset="0"/>
                <a:cs typeface="Times New Roman" panose="02020603050405020304" pitchFamily="18" charset="0"/>
              </a:rPr>
              <a:t>phương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thức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là</a:t>
            </a:r>
            <a:r>
              <a:rPr lang="en-US" sz="2400" dirty="0" smtClean="0">
                <a:solidFill>
                  <a:schemeClr val="tx1"/>
                </a:solidFill>
                <a:latin typeface="Times New Roman" panose="02020603050405020304" pitchFamily="18" charset="0"/>
                <a:cs typeface="Times New Roman" panose="02020603050405020304" pitchFamily="18" charset="0"/>
              </a:rPr>
              <a:t> translate()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update().</a:t>
            </a:r>
          </a:p>
        </p:txBody>
      </p:sp>
    </p:spTree>
    <p:extLst>
      <p:ext uri="{BB962C8B-B14F-4D97-AF65-F5344CB8AC3E}">
        <p14:creationId xmlns:p14="http://schemas.microsoft.com/office/powerpoint/2010/main" val="23411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Audio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2400" dirty="0" err="1" smtClean="0">
                <a:solidFill>
                  <a:schemeClr val="tx1"/>
                </a:solidFill>
                <a:latin typeface="Times New Roman" panose="02020603050405020304" pitchFamily="18" charset="0"/>
                <a:cs typeface="Times New Roman" panose="02020603050405020304" pitchFamily="18" charset="0"/>
              </a:rPr>
              <a:t>Libdgx</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hỗ</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trợ</a:t>
            </a:r>
            <a:r>
              <a:rPr lang="en-US" sz="2400" dirty="0" smtClean="0">
                <a:solidFill>
                  <a:schemeClr val="tx1"/>
                </a:solidFill>
                <a:latin typeface="Times New Roman" panose="02020603050405020304" pitchFamily="18" charset="0"/>
                <a:cs typeface="Times New Roman" panose="02020603050405020304" pitchFamily="18" charset="0"/>
              </a:rPr>
              <a:t> 3 </a:t>
            </a:r>
            <a:r>
              <a:rPr lang="en-US" sz="2400" dirty="0" err="1" smtClean="0">
                <a:solidFill>
                  <a:schemeClr val="tx1"/>
                </a:solidFill>
                <a:latin typeface="Times New Roman" panose="02020603050405020304" pitchFamily="18" charset="0"/>
                <a:cs typeface="Times New Roman" panose="02020603050405020304" pitchFamily="18" charset="0"/>
              </a:rPr>
              <a:t>định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dạng</a:t>
            </a:r>
            <a:r>
              <a:rPr lang="en-US" sz="2400" dirty="0" smtClean="0">
                <a:solidFill>
                  <a:schemeClr val="tx1"/>
                </a:solidFill>
                <a:latin typeface="Times New Roman" panose="02020603050405020304" pitchFamily="18" charset="0"/>
                <a:cs typeface="Times New Roman" panose="02020603050405020304" pitchFamily="18" charset="0"/>
              </a:rPr>
              <a:t> Audio: </a:t>
            </a:r>
            <a:r>
              <a:rPr lang="en-US" sz="2400" dirty="0" err="1" smtClean="0">
                <a:solidFill>
                  <a:schemeClr val="tx1"/>
                </a:solidFill>
                <a:latin typeface="Times New Roman" panose="02020603050405020304" pitchFamily="18" charset="0"/>
                <a:cs typeface="Times New Roman" panose="02020603050405020304" pitchFamily="18" charset="0"/>
              </a:rPr>
              <a:t>ogg</a:t>
            </a:r>
            <a:r>
              <a:rPr lang="en-US" sz="2400" dirty="0" smtClean="0">
                <a:solidFill>
                  <a:schemeClr val="tx1"/>
                </a:solidFill>
                <a:latin typeface="Times New Roman" panose="02020603050405020304" pitchFamily="18" charset="0"/>
                <a:cs typeface="Times New Roman" panose="02020603050405020304" pitchFamily="18" charset="0"/>
              </a:rPr>
              <a:t>, mp3, wav.</a:t>
            </a:r>
          </a:p>
          <a:p>
            <a:r>
              <a:rPr lang="en-US" sz="2400" dirty="0" err="1"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sử</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dụng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cần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tạo</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đối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tượng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Sound</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và</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Gdx.audio.newSound</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đọc</a:t>
            </a:r>
            <a:r>
              <a:rPr lang="en-US" sz="2400" dirty="0" smtClean="0">
                <a:solidFill>
                  <a:schemeClr val="tx1"/>
                </a:solidFill>
                <a:latin typeface="Times New Roman" panose="02020603050405020304" pitchFamily="18" charset="0"/>
                <a:cs typeface="Times New Roman" panose="02020603050405020304" pitchFamily="18" charset="0"/>
              </a:rPr>
              <a:t> file audio.</a:t>
            </a:r>
          </a:p>
          <a:p>
            <a:r>
              <a:rPr lang="en-US" sz="2400" dirty="0" err="1" smtClean="0">
                <a:solidFill>
                  <a:schemeClr val="tx1"/>
                </a:solidFill>
                <a:latin typeface="Times New Roman" panose="02020603050405020304" pitchFamily="18" charset="0"/>
                <a:cs typeface="Times New Roman" panose="02020603050405020304" pitchFamily="18" charset="0"/>
              </a:rPr>
              <a:t>Đối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tượng</a:t>
            </a:r>
            <a:r>
              <a:rPr lang="en-US" sz="2400" dirty="0" smtClean="0">
                <a:solidFill>
                  <a:schemeClr val="tx1"/>
                </a:solidFill>
                <a:latin typeface="Times New Roman" panose="02020603050405020304" pitchFamily="18" charset="0"/>
                <a:cs typeface="Times New Roman" panose="02020603050405020304" pitchFamily="18" charset="0"/>
              </a:rPr>
              <a:t> sound </a:t>
            </a:r>
            <a:r>
              <a:rPr lang="en-US" sz="2400" dirty="0" err="1" smtClean="0">
                <a:solidFill>
                  <a:schemeClr val="tx1"/>
                </a:solidFill>
                <a:latin typeface="Times New Roman" panose="02020603050405020304" pitchFamily="18" charset="0"/>
                <a:cs typeface="Times New Roman" panose="02020603050405020304" pitchFamily="18" charset="0"/>
              </a:rPr>
              <a:t>có</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các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phương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thức</a:t>
            </a:r>
            <a:r>
              <a:rPr lang="en-US" sz="2400" dirty="0" smtClean="0">
                <a:solidFill>
                  <a:schemeClr val="tx1"/>
                </a:solidFill>
                <a:latin typeface="Times New Roman" panose="02020603050405020304" pitchFamily="18" charset="0"/>
                <a:cs typeface="Times New Roman" panose="02020603050405020304" pitchFamily="18" charset="0"/>
              </a:rPr>
              <a:t> </a:t>
            </a:r>
          </a:p>
          <a:p>
            <a:pPr lvl="1"/>
            <a:r>
              <a:rPr lang="en-US" sz="2200" dirty="0" smtClean="0">
                <a:solidFill>
                  <a:srgbClr val="FF0000"/>
                </a:solidFill>
                <a:latin typeface="Times New Roman" panose="02020603050405020304" pitchFamily="18" charset="0"/>
                <a:cs typeface="Times New Roman" panose="02020603050405020304" pitchFamily="18" charset="0"/>
              </a:rPr>
              <a:t>play() </a:t>
            </a:r>
            <a:r>
              <a:rPr lang="en-US" sz="2200" dirty="0" err="1" smtClean="0">
                <a:solidFill>
                  <a:schemeClr val="tx1"/>
                </a:solidFill>
                <a:latin typeface="Times New Roman" panose="02020603050405020304" pitchFamily="18" charset="0"/>
                <a:cs typeface="Times New Roman" panose="02020603050405020304" pitchFamily="18" charset="0"/>
              </a:rPr>
              <a:t>để</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phát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nhạc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và</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có</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thể</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truyền</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tham</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số</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cho</a:t>
            </a:r>
            <a:r>
              <a:rPr lang="en-US" sz="2200" dirty="0" smtClean="0">
                <a:solidFill>
                  <a:schemeClr val="tx1"/>
                </a:solidFill>
                <a:latin typeface="Times New Roman" panose="02020603050405020304" pitchFamily="18" charset="0"/>
                <a:cs typeface="Times New Roman" panose="02020603050405020304" pitchFamily="18" charset="0"/>
              </a:rPr>
              <a:t> play() </a:t>
            </a:r>
            <a:r>
              <a:rPr lang="en-US" sz="2200" dirty="0" err="1" smtClean="0">
                <a:solidFill>
                  <a:schemeClr val="tx1"/>
                </a:solidFill>
                <a:latin typeface="Times New Roman" panose="02020603050405020304" pitchFamily="18" charset="0"/>
                <a:cs typeface="Times New Roman" panose="02020603050405020304" pitchFamily="18" charset="0"/>
              </a:rPr>
              <a:t>để</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xác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định</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âm</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lượng</a:t>
            </a:r>
            <a:r>
              <a:rPr lang="en-US" sz="2200" dirty="0" smtClean="0">
                <a:solidFill>
                  <a:schemeClr val="tx1"/>
                </a:solidFill>
                <a:latin typeface="Times New Roman" panose="02020603050405020304" pitchFamily="18" charset="0"/>
                <a:cs typeface="Times New Roman" panose="02020603050405020304" pitchFamily="18" charset="0"/>
              </a:rPr>
              <a:t> ban </a:t>
            </a:r>
            <a:r>
              <a:rPr lang="en-US" sz="2200" dirty="0" err="1" smtClean="0">
                <a:solidFill>
                  <a:schemeClr val="tx1"/>
                </a:solidFill>
                <a:latin typeface="Times New Roman" panose="02020603050405020304" pitchFamily="18" charset="0"/>
                <a:cs typeface="Times New Roman" panose="02020603050405020304" pitchFamily="18" charset="0"/>
              </a:rPr>
              <a:t>đầu</a:t>
            </a:r>
            <a:r>
              <a:rPr lang="en-US" sz="2200" dirty="0" smtClean="0">
                <a:solidFill>
                  <a:schemeClr val="tx1"/>
                </a:solidFill>
                <a:latin typeface="Times New Roman" panose="02020603050405020304" pitchFamily="18" charset="0"/>
                <a:cs typeface="Times New Roman" panose="02020603050405020304" pitchFamily="18" charset="0"/>
              </a:rPr>
              <a:t>. </a:t>
            </a:r>
          </a:p>
          <a:p>
            <a:pPr lvl="1"/>
            <a:r>
              <a:rPr lang="en-US" sz="2200" dirty="0" smtClean="0">
                <a:solidFill>
                  <a:srgbClr val="FF0000"/>
                </a:solidFill>
                <a:latin typeface="Times New Roman" panose="02020603050405020304" pitchFamily="18" charset="0"/>
                <a:cs typeface="Times New Roman" panose="02020603050405020304" pitchFamily="18" charset="0"/>
              </a:rPr>
              <a:t>Stop() </a:t>
            </a:r>
            <a:r>
              <a:rPr lang="en-US" sz="2200" dirty="0" err="1" smtClean="0">
                <a:solidFill>
                  <a:schemeClr val="tx1"/>
                </a:solidFill>
                <a:latin typeface="Times New Roman" panose="02020603050405020304" pitchFamily="18" charset="0"/>
                <a:cs typeface="Times New Roman" panose="02020603050405020304" pitchFamily="18" charset="0"/>
              </a:rPr>
              <a:t>dừng</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lại</a:t>
            </a:r>
            <a:r>
              <a:rPr lang="en-US" sz="2200" dirty="0" smtClean="0">
                <a:solidFill>
                  <a:schemeClr val="tx1"/>
                </a:solidFill>
                <a:latin typeface="Times New Roman" panose="02020603050405020304" pitchFamily="18" charset="0"/>
                <a:cs typeface="Times New Roman" panose="02020603050405020304" pitchFamily="18" charset="0"/>
              </a:rPr>
              <a:t>.</a:t>
            </a:r>
          </a:p>
          <a:p>
            <a:pPr lvl="1"/>
            <a:r>
              <a:rPr lang="en-US" sz="2200" dirty="0" smtClean="0">
                <a:solidFill>
                  <a:srgbClr val="FF0000"/>
                </a:solidFill>
                <a:latin typeface="Times New Roman" panose="02020603050405020304" pitchFamily="18" charset="0"/>
                <a:cs typeface="Times New Roman" panose="02020603050405020304" pitchFamily="18" charset="0"/>
              </a:rPr>
              <a:t>Loop() </a:t>
            </a:r>
            <a:r>
              <a:rPr lang="en-US" sz="2200" dirty="0" err="1" smtClean="0">
                <a:solidFill>
                  <a:schemeClr val="tx1"/>
                </a:solidFill>
                <a:latin typeface="Times New Roman" panose="02020603050405020304" pitchFamily="18" charset="0"/>
                <a:cs typeface="Times New Roman" panose="02020603050405020304" pitchFamily="18" charset="0"/>
              </a:rPr>
              <a:t>để</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tạo</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vòng</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lặp</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nhạc</a:t>
            </a:r>
            <a:r>
              <a:rPr lang="en-US" sz="2200" dirty="0" smtClean="0">
                <a:solidFill>
                  <a:schemeClr val="tx1"/>
                </a:solidFill>
                <a:latin typeface="Times New Roman" panose="02020603050405020304" pitchFamily="18" charset="0"/>
                <a:cs typeface="Times New Roman" panose="02020603050405020304" pitchFamily="18" charset="0"/>
              </a:rPr>
              <a:t>.</a:t>
            </a:r>
          </a:p>
          <a:p>
            <a:pPr lvl="1"/>
            <a:r>
              <a:rPr lang="en-US" sz="2200" dirty="0" err="1" smtClean="0">
                <a:solidFill>
                  <a:srgbClr val="FF0000"/>
                </a:solidFill>
                <a:latin typeface="Times New Roman" panose="02020603050405020304" pitchFamily="18" charset="0"/>
                <a:cs typeface="Times New Roman" panose="02020603050405020304" pitchFamily="18" charset="0"/>
              </a:rPr>
              <a:t>SetVolume</a:t>
            </a:r>
            <a:r>
              <a:rPr lang="en-US" sz="2200" dirty="0" smtClean="0">
                <a:solidFill>
                  <a:srgbClr val="FF0000"/>
                </a:solidFill>
                <a:latin typeface="Times New Roman" panose="02020603050405020304" pitchFamily="18" charset="0"/>
                <a:cs typeface="Times New Roman" panose="02020603050405020304" pitchFamily="18" charset="0"/>
              </a:rPr>
              <a:t>(), Pan():  </a:t>
            </a:r>
            <a:r>
              <a:rPr lang="en-US" sz="2200" dirty="0" err="1" smtClean="0">
                <a:solidFill>
                  <a:schemeClr val="tx1"/>
                </a:solidFill>
                <a:latin typeface="Times New Roman" panose="02020603050405020304" pitchFamily="18" charset="0"/>
                <a:cs typeface="Times New Roman" panose="02020603050405020304" pitchFamily="18" charset="0"/>
              </a:rPr>
              <a:t>điều</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chỉnh</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âm</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lượng</a:t>
            </a:r>
            <a:r>
              <a:rPr lang="en-US" sz="2200" dirty="0" smtClean="0">
                <a:solidFill>
                  <a:schemeClr val="tx1"/>
                </a:solidFill>
                <a:latin typeface="Times New Roman" panose="02020603050405020304" pitchFamily="18" charset="0"/>
                <a:cs typeface="Times New Roman" panose="02020603050405020304" pitchFamily="18" charset="0"/>
              </a:rPr>
              <a:t>.</a:t>
            </a:r>
          </a:p>
          <a:p>
            <a:pPr lvl="1"/>
            <a:r>
              <a:rPr lang="en-US" sz="2200" dirty="0" err="1" smtClean="0">
                <a:solidFill>
                  <a:srgbClr val="FF0000"/>
                </a:solidFill>
                <a:latin typeface="Times New Roman" panose="02020603050405020304" pitchFamily="18" charset="0"/>
                <a:cs typeface="Times New Roman" panose="02020603050405020304" pitchFamily="18" charset="0"/>
              </a:rPr>
              <a:t>SetPitch</a:t>
            </a:r>
            <a:r>
              <a:rPr lang="en-US" sz="2200" dirty="0" smtClean="0">
                <a:solidFill>
                  <a:srgbClr val="FF0000"/>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xác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định</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tốc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độ</a:t>
            </a:r>
            <a:r>
              <a:rPr lang="en-US" sz="2200" dirty="0" smtClean="0">
                <a:solidFill>
                  <a:schemeClr val="tx1"/>
                </a:solidFill>
                <a:latin typeface="Times New Roman" panose="02020603050405020304" pitchFamily="18" charset="0"/>
                <a:cs typeface="Times New Roman" panose="02020603050405020304" pitchFamily="18" charset="0"/>
              </a:rPr>
              <a:t> audio.</a:t>
            </a:r>
          </a:p>
          <a:p>
            <a:pPr lvl="1"/>
            <a:endParaRPr lang="en-US" sz="2200" dirty="0" smtClean="0">
              <a:solidFill>
                <a:srgbClr val="FF0000"/>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01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Audio (Stream Music)</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err="1" smtClean="0">
                <a:latin typeface="Times New Roman" panose="02020603050405020304" pitchFamily="18" charset="0"/>
                <a:cs typeface="Times New Roman" panose="02020603050405020304" pitchFamily="18" charset="0"/>
              </a:rPr>
              <a:t>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a:t>
            </a:r>
          </a:p>
          <a:p>
            <a:pPr lvl="1"/>
            <a:r>
              <a:rPr lang="en-US" sz="2200" dirty="0" smtClean="0">
                <a:latin typeface="Times New Roman" panose="02020603050405020304" pitchFamily="18" charset="0"/>
                <a:cs typeface="Times New Roman" panose="02020603050405020304" pitchFamily="18" charset="0"/>
              </a:rPr>
              <a:t>stream music so với </a:t>
            </a:r>
            <a:r>
              <a:rPr lang="en-US" sz="2200" dirty="0" err="1" smtClean="0">
                <a:latin typeface="Times New Roman" panose="02020603050405020304" pitchFamily="18" charset="0"/>
                <a:cs typeface="Times New Roman" panose="02020603050405020304" pitchFamily="18" charset="0"/>
              </a:rPr>
              <a:t>phát</a:t>
            </a:r>
            <a:r>
              <a:rPr lang="en-US" sz="2200" dirty="0" smtClean="0">
                <a:latin typeface="Times New Roman" panose="02020603050405020304" pitchFamily="18" charset="0"/>
                <a:cs typeface="Times New Roman" panose="02020603050405020304" pitchFamily="18" charset="0"/>
              </a:rPr>
              <a:t> audio </a:t>
            </a:r>
            <a:r>
              <a:rPr lang="en-US" sz="2200" dirty="0" err="1" smtClean="0">
                <a:latin typeface="Times New Roman" panose="02020603050405020304" pitchFamily="18" charset="0"/>
                <a:cs typeface="Times New Roman" panose="02020603050405020304" pitchFamily="18" charset="0"/>
              </a:rPr>
              <a:t>thông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thường</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giảm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cầu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nhớ</a:t>
            </a:r>
            <a:r>
              <a:rPr lang="en-US" sz="2200" dirty="0" smtClean="0">
                <a:latin typeface="Times New Roman" panose="02020603050405020304" pitchFamily="18" charset="0"/>
                <a:cs typeface="Times New Roman" panose="02020603050405020304" pitchFamily="18" charset="0"/>
              </a:rPr>
              <a:t>.</a:t>
            </a:r>
          </a:p>
          <a:p>
            <a:pPr lvl="1"/>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cho</a:t>
            </a:r>
            <a:r>
              <a:rPr lang="en-US" sz="2200" dirty="0" smtClean="0">
                <a:latin typeface="Times New Roman" panose="02020603050405020304" pitchFamily="18" charset="0"/>
                <a:cs typeface="Times New Roman" panose="02020603050405020304" pitchFamily="18" charset="0"/>
              </a:rPr>
              <a:t> 1 file music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lúc</a:t>
            </a:r>
            <a:r>
              <a:rPr lang="en-US" sz="2200" dirty="0" smtClean="0">
                <a:latin typeface="Times New Roman" panose="02020603050405020304" pitchFamily="18" charset="0"/>
                <a:cs typeface="Times New Roman" panose="02020603050405020304" pitchFamily="18" charset="0"/>
              </a:rPr>
              <a:t> do </a:t>
            </a:r>
            <a:r>
              <a:rPr lang="en-US" sz="2200" dirty="0" err="1" smtClean="0">
                <a:latin typeface="Times New Roman" panose="02020603050405020304" pitchFamily="18" charset="0"/>
                <a:cs typeface="Times New Roman" panose="02020603050405020304" pitchFamily="18" charset="0"/>
              </a:rPr>
              <a:t>không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ID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Sound</a:t>
            </a:r>
          </a:p>
          <a:p>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khởi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Music</a:t>
            </a:r>
            <a:r>
              <a:rPr lang="en-US" sz="2400" dirty="0" smtClean="0">
                <a:latin typeface="Times New Roman" panose="02020603050405020304" pitchFamily="18" charset="0"/>
                <a:cs typeface="Times New Roman" panose="02020603050405020304" pitchFamily="18" charset="0"/>
              </a:rPr>
              <a:t>.</a:t>
            </a:r>
          </a:p>
          <a:p>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a:t>
            </a:r>
          </a:p>
          <a:p>
            <a:pPr lvl="1"/>
            <a:r>
              <a:rPr lang="en-US" sz="2200" dirty="0" smtClean="0">
                <a:solidFill>
                  <a:srgbClr val="FF0000"/>
                </a:solidFill>
                <a:latin typeface="Times New Roman" panose="02020603050405020304" pitchFamily="18" charset="0"/>
                <a:cs typeface="Times New Roman" panose="02020603050405020304" pitchFamily="18" charset="0"/>
              </a:rPr>
              <a:t>Play(): </a:t>
            </a:r>
            <a:r>
              <a:rPr lang="en-US" sz="2200" dirty="0" err="1" smtClean="0">
                <a:latin typeface="Times New Roman" panose="02020603050405020304" pitchFamily="18" charset="0"/>
                <a:cs typeface="Times New Roman" panose="02020603050405020304" pitchFamily="18" charset="0"/>
              </a:rPr>
              <a:t>phát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nhạc</a:t>
            </a:r>
            <a:r>
              <a:rPr lang="en-US" sz="2200" dirty="0" smtClean="0">
                <a:latin typeface="Times New Roman" panose="02020603050405020304" pitchFamily="18" charset="0"/>
                <a:cs typeface="Times New Roman" panose="02020603050405020304" pitchFamily="18" charset="0"/>
              </a:rPr>
              <a:t>.</a:t>
            </a:r>
          </a:p>
          <a:p>
            <a:pPr lvl="1"/>
            <a:r>
              <a:rPr lang="en-US" sz="2200" dirty="0" smtClean="0">
                <a:solidFill>
                  <a:srgbClr val="FF0000"/>
                </a:solidFill>
                <a:latin typeface="Times New Roman" panose="02020603050405020304" pitchFamily="18" charset="0"/>
                <a:cs typeface="Times New Roman" panose="02020603050405020304" pitchFamily="18" charset="0"/>
              </a:rPr>
              <a:t>Pause(): </a:t>
            </a:r>
            <a:r>
              <a:rPr lang="en-US" sz="2200" dirty="0" err="1" smtClean="0">
                <a:latin typeface="Times New Roman" panose="02020603050405020304" pitchFamily="18" charset="0"/>
                <a:cs typeface="Times New Roman" panose="02020603050405020304" pitchFamily="18" charset="0"/>
              </a:rPr>
              <a:t>tạm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dừng</a:t>
            </a:r>
            <a:r>
              <a:rPr lang="en-US" sz="2200" dirty="0" smtClean="0">
                <a:latin typeface="Times New Roman" panose="02020603050405020304" pitchFamily="18" charset="0"/>
                <a:cs typeface="Times New Roman" panose="02020603050405020304" pitchFamily="18" charset="0"/>
              </a:rPr>
              <a:t>.</a:t>
            </a:r>
          </a:p>
          <a:p>
            <a:pPr lvl="1"/>
            <a:r>
              <a:rPr lang="en-US" sz="2200" dirty="0" err="1" smtClean="0">
                <a:solidFill>
                  <a:srgbClr val="FF0000"/>
                </a:solidFill>
                <a:latin typeface="Times New Roman" panose="02020603050405020304" pitchFamily="18" charset="0"/>
                <a:cs typeface="Times New Roman" panose="02020603050405020304" pitchFamily="18" charset="0"/>
              </a:rPr>
              <a:t>setVolume</a:t>
            </a:r>
            <a:r>
              <a:rPr lang="en-US" sz="2200" dirty="0" smtClean="0">
                <a:solidFill>
                  <a:srgbClr val="FF0000"/>
                </a:solidFill>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chỉnh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âm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lượng</a:t>
            </a:r>
            <a:r>
              <a:rPr lang="en-US" sz="2200" dirty="0" smtClean="0">
                <a:latin typeface="Times New Roman" panose="02020603050405020304" pitchFamily="18" charset="0"/>
                <a:cs typeface="Times New Roman" panose="02020603050405020304" pitchFamily="18" charset="0"/>
              </a:rPr>
              <a:t>.</a:t>
            </a:r>
          </a:p>
          <a:p>
            <a:pPr lvl="1"/>
            <a:r>
              <a:rPr lang="en-US" sz="2200" dirty="0" smtClean="0">
                <a:solidFill>
                  <a:srgbClr val="FF0000"/>
                </a:solidFill>
                <a:latin typeface="Times New Roman" panose="02020603050405020304" pitchFamily="18" charset="0"/>
                <a:cs typeface="Times New Roman" panose="02020603050405020304" pitchFamily="18" charset="0"/>
              </a:rPr>
              <a:t>Stop(): </a:t>
            </a:r>
            <a:r>
              <a:rPr lang="en-US" sz="2200" dirty="0" err="1" smtClean="0">
                <a:latin typeface="Times New Roman" panose="02020603050405020304" pitchFamily="18" charset="0"/>
                <a:cs typeface="Times New Roman" panose="02020603050405020304" pitchFamily="18" charset="0"/>
              </a:rPr>
              <a:t>dừng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lại</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91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Scene2D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Scene2D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game world.</a:t>
            </a:r>
          </a:p>
          <a:p>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giữa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game object,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tuyến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action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node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gian</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Scene2D </a:t>
            </a:r>
            <a:r>
              <a:rPr lang="en-US" sz="2400" dirty="0" err="1" smtClean="0">
                <a:latin typeface="Times New Roman" panose="02020603050405020304" pitchFamily="18" charset="0"/>
                <a:cs typeface="Times New Roman" panose="02020603050405020304" pitchFamily="18" charset="0"/>
              </a:rPr>
              <a:t>xây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màn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diễn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stage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viewport, </a:t>
            </a:r>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Actor(</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ánh</a:t>
            </a:r>
            <a:r>
              <a:rPr lang="en-US" sz="2400" dirty="0" smtClean="0">
                <a:latin typeface="Times New Roman" panose="02020603050405020304" pitchFamily="18" charset="0"/>
                <a:cs typeface="Times New Roman" panose="02020603050405020304" pitchFamily="18" charset="0"/>
              </a:rPr>
              <a:t> sang, </a:t>
            </a: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cảnh</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Scene2D </a:t>
            </a:r>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actor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hơn</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3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Scene2D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Actor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vật</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vật</a:t>
            </a:r>
            <a:r>
              <a:rPr lang="en-US" sz="2400" dirty="0" smtClean="0">
                <a:latin typeface="Times New Roman" panose="02020603050405020304" pitchFamily="18" charset="0"/>
                <a:cs typeface="Times New Roman" panose="02020603050405020304" pitchFamily="18" charset="0"/>
              </a:rPr>
              <a:t> dung)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game world.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actor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mới</a:t>
            </a:r>
            <a:r>
              <a:rPr lang="en-US" sz="2400" dirty="0" smtClean="0">
                <a:latin typeface="Times New Roman" panose="02020603050405020304" pitchFamily="18" charset="0"/>
                <a:cs typeface="Times New Roman" panose="02020603050405020304" pitchFamily="18" charset="0"/>
              </a:rPr>
              <a:t> add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stage.</a:t>
            </a:r>
          </a:p>
          <a:p>
            <a:r>
              <a:rPr lang="en-US" sz="2400" dirty="0" smtClean="0">
                <a:latin typeface="Times New Roman" panose="02020603050405020304" pitchFamily="18" charset="0"/>
                <a:cs typeface="Times New Roman" panose="02020603050405020304" pitchFamily="18" charset="0"/>
              </a:rPr>
              <a:t>Group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actor </a:t>
            </a:r>
            <a:r>
              <a:rPr lang="en-US" sz="2400" dirty="0" err="1" smtClean="0">
                <a:latin typeface="Times New Roman" panose="02020603050405020304" pitchFamily="18" charset="0"/>
                <a:cs typeface="Times New Roman" panose="02020603050405020304" pitchFamily="18" charset="0"/>
              </a:rPr>
              <a:t>gắn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liền</a:t>
            </a:r>
            <a:r>
              <a:rPr lang="en-US" sz="2400" dirty="0" smtClean="0">
                <a:latin typeface="Times New Roman" panose="02020603050405020304" pitchFamily="18" charset="0"/>
                <a:cs typeface="Times New Roman" panose="02020603050405020304" pitchFamily="18" charset="0"/>
              </a:rPr>
              <a:t> với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game</a:t>
            </a:r>
          </a:p>
          <a:p>
            <a:r>
              <a:rPr lang="en-US" sz="2400" dirty="0" smtClean="0">
                <a:latin typeface="Times New Roman" panose="02020603050405020304" pitchFamily="18" charset="0"/>
                <a:cs typeface="Times New Roman" panose="02020603050405020304" pitchFamily="18" charset="0"/>
              </a:rPr>
              <a:t>Hit()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a:t>
            </a:r>
            <a:r>
              <a:rPr lang="en-US" sz="2400" dirty="0" smtClean="0">
                <a:latin typeface="Times New Roman" panose="02020603050405020304" pitchFamily="18" charset="0"/>
                <a:cs typeface="Times New Roman" panose="02020603050405020304" pitchFamily="18" charset="0"/>
              </a:rPr>
              <a:t> Scene2d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chạm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cập</a:t>
            </a:r>
            <a:r>
              <a:rPr lang="en-US" sz="2400" dirty="0" smtClean="0">
                <a:latin typeface="Times New Roman" panose="02020603050405020304" pitchFamily="18" charset="0"/>
                <a:cs typeface="Times New Roman" panose="02020603050405020304" pitchFamily="18" charset="0"/>
              </a:rPr>
              <a:t> với actor </a:t>
            </a:r>
            <a:r>
              <a:rPr lang="en-US" sz="2400" dirty="0" err="1" smtClean="0">
                <a:latin typeface="Times New Roman" panose="02020603050405020304" pitchFamily="18" charset="0"/>
                <a:cs typeface="Times New Roman" panose="02020603050405020304" pitchFamily="18" charset="0"/>
              </a:rPr>
              <a:t>mà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tọa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Hit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tròn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quanh</a:t>
            </a:r>
            <a:r>
              <a:rPr lang="en-US" sz="2400" dirty="0" smtClean="0">
                <a:latin typeface="Times New Roman" panose="02020603050405020304" pitchFamily="18" charset="0"/>
                <a:cs typeface="Times New Roman" panose="02020603050405020304" pitchFamily="18" charset="0"/>
              </a:rPr>
              <a:t> actor.</a:t>
            </a:r>
          </a:p>
        </p:txBody>
      </p:sp>
    </p:spTree>
    <p:extLst>
      <p:ext uri="{BB962C8B-B14F-4D97-AF65-F5344CB8AC3E}">
        <p14:creationId xmlns:p14="http://schemas.microsoft.com/office/powerpoint/2010/main" val="233103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589212" y="1409699"/>
            <a:ext cx="8915400" cy="5448301"/>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viblo.asia/p/libgdx-tutorial-1-cai-dat-moi-truong-lam-viec-tao-va-chay-project-oaKYMNk2G83E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hlinkClick r:id="rId3"/>
              </a:rPr>
              <a:t>https://</a:t>
            </a:r>
            <a:r>
              <a:rPr lang="en-US" dirty="0" smtClean="0">
                <a:latin typeface="Times New Roman" panose="02020603050405020304" pitchFamily="18" charset="0"/>
                <a:cs typeface="Times New Roman" panose="02020603050405020304" pitchFamily="18" charset="0"/>
                <a:hlinkClick r:id="rId3"/>
              </a:rPr>
              <a:t>viblo.asia/p/libgdx-tutorial-2-do-hoa-trong-libgdx-2p1PvQL5Gldr</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hlinkClick r:id="rId4"/>
              </a:rPr>
              <a:t>https://</a:t>
            </a:r>
            <a:r>
              <a:rPr lang="en-US" dirty="0" smtClean="0">
                <a:latin typeface="Times New Roman" panose="02020603050405020304" pitchFamily="18" charset="0"/>
                <a:cs typeface="Times New Roman" panose="02020603050405020304" pitchFamily="18" charset="0"/>
                <a:hlinkClick r:id="rId4"/>
              </a:rPr>
              <a:t>viblo.asia/p/libgdx-tutorial-3-do-hoa-trong-libgdx-phan-2-su-dung-animation-ZWApGx0YG06y</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https://</a:t>
            </a:r>
            <a:r>
              <a:rPr lang="en-US" dirty="0" smtClean="0">
                <a:latin typeface="Times New Roman" panose="02020603050405020304" pitchFamily="18" charset="0"/>
                <a:cs typeface="Times New Roman" panose="02020603050405020304" pitchFamily="18" charset="0"/>
                <a:hlinkClick r:id="rId5"/>
              </a:rPr>
              <a:t>viblo.asia/p/libgdx-tutorial-4-xu-ly-dau-vao-phan-1-chuot-va-ban-phim-YrEBRAwNG8Zj</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6"/>
              </a:rPr>
              <a:t>https://</a:t>
            </a:r>
            <a:r>
              <a:rPr lang="en-US" dirty="0" smtClean="0">
                <a:latin typeface="Times New Roman" panose="02020603050405020304" pitchFamily="18" charset="0"/>
                <a:cs typeface="Times New Roman" panose="02020603050405020304" pitchFamily="18" charset="0"/>
                <a:hlinkClick r:id="rId6"/>
              </a:rPr>
              <a:t>viblo.asia/p/libgdx-tutorial-5-xu-ly-dau-vao-phan-2-xu-ly-cham-da-diem-va-cac-cu-chi-z3NVRk6ov9xn</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7"/>
              </a:rPr>
              <a:t>https://</a:t>
            </a:r>
            <a:r>
              <a:rPr lang="en-US" dirty="0" smtClean="0">
                <a:latin typeface="Times New Roman" panose="02020603050405020304" pitchFamily="18" charset="0"/>
                <a:cs typeface="Times New Roman" panose="02020603050405020304" pitchFamily="18" charset="0"/>
                <a:hlinkClick r:id="rId7"/>
              </a:rPr>
              <a:t>viblo.asia/p/libgdx-tutorial-7-su-dung-camera-WkwGnJW9G75g</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8"/>
              </a:rPr>
              <a:t>https://</a:t>
            </a:r>
            <a:r>
              <a:rPr lang="en-US" dirty="0" smtClean="0">
                <a:latin typeface="Times New Roman" panose="02020603050405020304" pitchFamily="18" charset="0"/>
                <a:cs typeface="Times New Roman" panose="02020603050405020304" pitchFamily="18" charset="0"/>
                <a:hlinkClick r:id="rId8"/>
              </a:rPr>
              <a:t>viblo.asia/p/libgdx-tutorial-8-lam-viec-voi-audio-0bDM6knoG2X4</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9"/>
              </a:rPr>
              <a:t>https://</a:t>
            </a:r>
            <a:r>
              <a:rPr lang="en-US" dirty="0" smtClean="0">
                <a:latin typeface="Times New Roman" panose="02020603050405020304" pitchFamily="18" charset="0"/>
                <a:cs typeface="Times New Roman" panose="02020603050405020304" pitchFamily="18" charset="0"/>
                <a:hlinkClick r:id="rId9"/>
              </a:rPr>
              <a:t>viblo.asia/p/libgdx-tutorial-9-scene2d-pVYRPjllG4ng</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https://viblo.asia/p/libgdx-tutorial-10-scene2d-phan-2-su-dung-cac-actions-l0rvmm9jvyqA</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10"/>
              </a:rPr>
              <a:t>https://</a:t>
            </a:r>
            <a:r>
              <a:rPr lang="en-US" dirty="0" smtClean="0">
                <a:latin typeface="Times New Roman" panose="02020603050405020304" pitchFamily="18" charset="0"/>
                <a:cs typeface="Times New Roman" panose="02020603050405020304" pitchFamily="18" charset="0"/>
                <a:hlinkClick r:id="rId10"/>
              </a:rPr>
              <a:t>viblo.asia/p/libgdx-tutorial-11-scene2d-phan-3-quan-ly-doi-tuong-trong-scene-dWrvwWBgvw38</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11"/>
              </a:rPr>
              <a:t>https://thienmaonline.vn/libgdx-la-gi</a:t>
            </a:r>
            <a:r>
              <a:rPr lang="en-US" dirty="0" smtClean="0">
                <a:latin typeface="Times New Roman" panose="02020603050405020304" pitchFamily="18" charset="0"/>
                <a:cs typeface="Times New Roman" panose="02020603050405020304" pitchFamily="18" charset="0"/>
                <a:hlinkClick r:id="rId11"/>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12"/>
              </a:rPr>
              <a:t>https://libgdx.info</a:t>
            </a:r>
            <a:r>
              <a:rPr lang="en-US" dirty="0" smtClean="0">
                <a:latin typeface="Times New Roman" panose="02020603050405020304" pitchFamily="18" charset="0"/>
                <a:cs typeface="Times New Roman" panose="02020603050405020304" pitchFamily="18" charset="0"/>
                <a:hlinkClick r:id="rId12"/>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13"/>
              </a:rPr>
              <a:t>https://libgdx.com/dev/setup</a:t>
            </a:r>
            <a:r>
              <a:rPr lang="en-US" dirty="0" smtClean="0">
                <a:latin typeface="Times New Roman" panose="02020603050405020304" pitchFamily="18" charset="0"/>
                <a:cs typeface="Times New Roman" panose="02020603050405020304" pitchFamily="18" charset="0"/>
                <a:hlinkClick r:id="rId13"/>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https://www.youtube.com/playlist?list=PLfd-5Q3Fwq0WKrkEKw12nqpfER3MG5_Wi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73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3702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Libgdx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vời</a:t>
            </a:r>
            <a:r>
              <a:rPr lang="en-US" sz="2400" dirty="0">
                <a:latin typeface="Times New Roman" panose="02020603050405020304" pitchFamily="18" charset="0"/>
                <a:cs typeface="Times New Roman" panose="02020603050405020304" pitchFamily="18" charset="0"/>
              </a:rPr>
              <a:t> với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xuyên</a:t>
            </a:r>
            <a:r>
              <a:rPr lang="en-US" sz="2400" dirty="0">
                <a:latin typeface="Times New Roman" panose="02020603050405020304" pitchFamily="18" charset="0"/>
                <a:cs typeface="Times New Roman" panose="02020603050405020304" pitchFamily="18" charset="0"/>
              </a:rPr>
              <a:t>.</a:t>
            </a:r>
          </a:p>
          <a:p>
            <a:pPr lvl="1"/>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đầy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đủ</a:t>
            </a:r>
            <a:r>
              <a:rPr lang="en-US" sz="2400" dirty="0" smtClean="0">
                <a:latin typeface="Times New Roman" panose="02020603050405020304" pitchFamily="18" charset="0"/>
                <a:cs typeface="Times New Roman" panose="02020603050405020304" pitchFamily="18" charset="0"/>
              </a:rPr>
              <a:t> với Javadoc. </a:t>
            </a:r>
            <a:r>
              <a:rPr lang="vi-VN" sz="2400" dirty="0">
                <a:latin typeface="Times New Roman" panose="02020603050405020304" pitchFamily="18" charset="0"/>
                <a:cs typeface="Times New Roman" panose="02020603050405020304" pitchFamily="18" charset="0"/>
              </a:rPr>
              <a:t>LibGDX cũng cung cấp rất nhiều các ví dụ với đầy đủ các chức năng từ đơn giản đến phức </a:t>
            </a:r>
            <a:r>
              <a:rPr lang="vi-VN" sz="2400" dirty="0" smtClean="0">
                <a:latin typeface="Times New Roman" panose="02020603050405020304" pitchFamily="18" charset="0"/>
                <a:cs typeface="Times New Roman" panose="02020603050405020304" pitchFamily="18" charset="0"/>
              </a:rPr>
              <a:t>tạp</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741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err="1" smtClean="0">
                <a:latin typeface="Times New Roman" panose="02020603050405020304" pitchFamily="18" charset="0"/>
                <a:cs typeface="Times New Roman" panose="02020603050405020304" pitchFamily="18" charset="0"/>
              </a:rPr>
              <a:t>Libgdx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framework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triển</a:t>
            </a:r>
            <a:r>
              <a:rPr lang="en-US" sz="2400" dirty="0" smtClean="0">
                <a:latin typeface="Times New Roman" panose="02020603050405020304" pitchFamily="18" charset="0"/>
                <a:cs typeface="Times New Roman" panose="02020603050405020304" pitchFamily="18" charset="0"/>
              </a:rPr>
              <a:t> game </a:t>
            </a:r>
            <a:r>
              <a:rPr lang="en-US" sz="2400" dirty="0" err="1" smtClean="0">
                <a:latin typeface="Times New Roman" panose="02020603050405020304" pitchFamily="18" charset="0"/>
                <a:cs typeface="Times New Roman" panose="02020603050405020304" pitchFamily="18" charset="0"/>
              </a:rPr>
              <a:t>đa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java,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C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C++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hơn</a:t>
            </a:r>
            <a:r>
              <a:rPr lang="en-US" sz="2400" dirty="0" smtClean="0">
                <a:latin typeface="Times New Roman" panose="02020603050405020304" pitchFamily="18" charset="0"/>
                <a:cs typeface="Times New Roman" panose="02020603050405020304" pitchFamily="18" charset="0"/>
              </a:rPr>
              <a:t>.</a:t>
            </a:r>
          </a:p>
          <a:p>
            <a:r>
              <a:rPr lang="en-US" sz="2400" dirty="0" err="1" smtClean="0">
                <a:latin typeface="Times New Roman" panose="02020603050405020304" pitchFamily="18" charset="0"/>
                <a:cs typeface="Times New Roman" panose="02020603050405020304" pitchFamily="18" charset="0"/>
              </a:rPr>
              <a:t>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a:t>
            </a:r>
          </a:p>
          <a:p>
            <a:pPr lvl="1"/>
            <a:r>
              <a:rPr lang="en-US" sz="2400" dirty="0" err="1" smtClean="0">
                <a:latin typeface="Times New Roman" panose="02020603050405020304" pitchFamily="18" charset="0"/>
                <a:cs typeface="Times New Roman" panose="02020603050405020304" pitchFamily="18" charset="0"/>
              </a:rPr>
              <a:t>Đa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viêt</a:t>
            </a:r>
            <a:r>
              <a:rPr lang="en-US" sz="2400" dirty="0" smtClean="0">
                <a:latin typeface="Times New Roman" panose="02020603050405020304" pitchFamily="18" charset="0"/>
                <a:cs typeface="Times New Roman" panose="02020603050405020304" pitchFamily="18" charset="0"/>
              </a:rPr>
              <a:t> code 1 </a:t>
            </a:r>
            <a:r>
              <a:rPr lang="en-US" sz="2400" dirty="0" err="1" smtClean="0">
                <a:latin typeface="Times New Roman" panose="02020603050405020304" pitchFamily="18" charset="0"/>
                <a:cs typeface="Times New Roman" panose="02020603050405020304" pitchFamily="18" charset="0"/>
              </a:rPr>
              <a:t>lần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chạy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a:t>
            </a:r>
          </a:p>
          <a:p>
            <a:pPr lvl="1"/>
            <a:r>
              <a:rPr lang="en-US" sz="2400" dirty="0" err="1" smtClean="0">
                <a:latin typeface="Times New Roman" panose="02020603050405020304" pitchFamily="18" charset="0"/>
                <a:cs typeface="Times New Roman" panose="02020603050405020304" pitchFamily="18" charset="0"/>
              </a:rPr>
              <a:t>Hiệu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libgdx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ấn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551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Mã nguồn: mã nguồn mở với thiết kế rất rõ ràng và phù hợp với việc phát triển ứng dụng cho di động. LibGDX cho phép người lập trình khả năng sử dụng các API từ các lớp thấp đến cao, tùy theo yêu cầu của người sử dụng</a:t>
            </a:r>
            <a:r>
              <a:rPr lang="vi-VN" dirty="0" smtClean="0"/>
              <a:t>.</a:t>
            </a:r>
            <a:endParaRPr lang="en-US" dirty="0" smtClean="0"/>
          </a:p>
          <a:p>
            <a:r>
              <a:rPr lang="vi-VN" dirty="0"/>
              <a:t>Tính năng: LibGDX có rất nhiều tính năng như tạo hình, xử lý đồ họa 2D, 3D, xử lý âm thanh, quản lý các thiết bị vào ra, quản lý file hệ thống. Cùng với đó là các công cụ đi kèm rất hữu ích như Texture Packer và Particle Editor.</a:t>
            </a:r>
            <a:endParaRPr lang="en-US" dirty="0"/>
          </a:p>
        </p:txBody>
      </p:sp>
    </p:spTree>
    <p:extLst>
      <p:ext uri="{BB962C8B-B14F-4D97-AF65-F5344CB8AC3E}">
        <p14:creationId xmlns:p14="http://schemas.microsoft.com/office/powerpoint/2010/main" val="243354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Project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28309" y="1547003"/>
            <a:ext cx="3990579" cy="4664015"/>
          </a:xfrm>
        </p:spPr>
        <p:txBody>
          <a:bodyPr>
            <a:normAutofit/>
          </a:bodyPr>
          <a:lstStyle/>
          <a:p>
            <a:r>
              <a:rPr lang="en-US" sz="2400" dirty="0" err="1" smtClean="0">
                <a:latin typeface="Times New Roman" panose="02020603050405020304" pitchFamily="18" charset="0"/>
                <a:cs typeface="Times New Roman" panose="02020603050405020304" pitchFamily="18" charset="0"/>
              </a:rPr>
              <a:t>Bước</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Mở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cmd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chạy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Libgdx</a:t>
            </a:r>
            <a:r>
              <a:rPr lang="en-US" sz="2400" dirty="0" smtClean="0">
                <a:latin typeface="Times New Roman" panose="02020603050405020304" pitchFamily="18" charset="0"/>
                <a:cs typeface="Times New Roman" panose="02020603050405020304" pitchFamily="18" charset="0"/>
              </a:rPr>
              <a:t>:</a:t>
            </a:r>
          </a:p>
          <a:p>
            <a:pPr lvl="1"/>
            <a:r>
              <a:rPr lang="en-US" sz="2200" dirty="0">
                <a:latin typeface="Times New Roman" panose="02020603050405020304" pitchFamily="18" charset="0"/>
                <a:cs typeface="Times New Roman" panose="02020603050405020304" pitchFamily="18" charset="0"/>
              </a:rPr>
              <a:t>“"E:\Android\Android Studio\</a:t>
            </a:r>
            <a:r>
              <a:rPr lang="en-US" sz="2200" dirty="0" err="1">
                <a:latin typeface="Times New Roman" panose="02020603050405020304" pitchFamily="18" charset="0"/>
                <a:cs typeface="Times New Roman" panose="02020603050405020304" pitchFamily="18" charset="0"/>
              </a:rPr>
              <a:t>jre</a:t>
            </a:r>
            <a:r>
              <a:rPr lang="en-US" sz="2200" dirty="0">
                <a:latin typeface="Times New Roman" panose="02020603050405020304" pitchFamily="18" charset="0"/>
                <a:cs typeface="Times New Roman" panose="02020603050405020304" pitchFamily="18" charset="0"/>
              </a:rPr>
              <a:t>\bin\java.exe" -jar ./gdx-setup_latest.jar</a:t>
            </a:r>
            <a:r>
              <a:rPr lang="en-US" sz="2200" dirty="0" smtClean="0">
                <a:latin typeface="Times New Roman" panose="02020603050405020304" pitchFamily="18" charset="0"/>
                <a:cs typeface="Times New Roman" panose="02020603050405020304" pitchFamily="18" charset="0"/>
              </a:rPr>
              <a:t>” </a:t>
            </a:r>
          </a:p>
          <a:p>
            <a:pPr lvl="1"/>
            <a:r>
              <a:rPr lang="en-US" sz="2200" dirty="0" err="1" smtClean="0">
                <a:latin typeface="Times New Roman" panose="02020603050405020304" pitchFamily="18" charset="0"/>
                <a:cs typeface="Times New Roman" panose="02020603050405020304" pitchFamily="18" charset="0"/>
              </a:rPr>
              <a:t>Hoặc</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“java -jar ./gdx-setup_latest.jar”</a:t>
            </a:r>
          </a:p>
        </p:txBody>
      </p:sp>
      <p:pic>
        <p:nvPicPr>
          <p:cNvPr id="4" name="Picture 3"/>
          <p:cNvPicPr>
            <a:picLocks noChangeAspect="1"/>
          </p:cNvPicPr>
          <p:nvPr/>
        </p:nvPicPr>
        <p:blipFill>
          <a:blip r:embed="rId2"/>
          <a:stretch>
            <a:fillRect/>
          </a:stretch>
        </p:blipFill>
        <p:spPr>
          <a:xfrm>
            <a:off x="6318888" y="129834"/>
            <a:ext cx="5730737" cy="6477561"/>
          </a:xfrm>
          <a:prstGeom prst="rect">
            <a:avLst/>
          </a:prstGeom>
        </p:spPr>
      </p:pic>
    </p:spTree>
    <p:extLst>
      <p:ext uri="{BB962C8B-B14F-4D97-AF65-F5344CB8AC3E}">
        <p14:creationId xmlns:p14="http://schemas.microsoft.com/office/powerpoint/2010/main" val="54460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24110"/>
            <a:ext cx="3802962" cy="3777622"/>
          </a:xfrm>
        </p:spPr>
        <p:txBody>
          <a:bodyPr>
            <a:normAutofit fontScale="92500"/>
          </a:bodyPr>
          <a:lstStyle/>
          <a:p>
            <a:r>
              <a:rPr lang="en-US" sz="2400" dirty="0" err="1" smtClean="0">
                <a:latin typeface="Times New Roman" panose="02020603050405020304" pitchFamily="18" charset="0"/>
                <a:cs typeface="Times New Roman" panose="02020603050405020304" pitchFamily="18" charset="0"/>
              </a:rPr>
              <a:t>Bước</a:t>
            </a:r>
            <a:r>
              <a:rPr lang="en-US" sz="2400" dirty="0" smtClean="0">
                <a:latin typeface="Times New Roman" panose="02020603050405020304" pitchFamily="18" charset="0"/>
                <a:cs typeface="Times New Roman" panose="02020603050405020304" pitchFamily="18" charset="0"/>
              </a:rPr>
              <a:t> 2: </a:t>
            </a:r>
          </a:p>
          <a:p>
            <a:pPr lvl="1"/>
            <a:r>
              <a:rPr lang="en-US" sz="2200" dirty="0" err="1" smtClean="0">
                <a:latin typeface="Times New Roman" panose="02020603050405020304" pitchFamily="18" charset="0"/>
                <a:cs typeface="Times New Roman" panose="02020603050405020304" pitchFamily="18" charset="0"/>
              </a:rPr>
              <a:t>Đặt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name, package, game class,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destination, </a:t>
            </a:r>
            <a:r>
              <a:rPr lang="en-US" sz="2200" dirty="0" err="1" smtClean="0">
                <a:latin typeface="Times New Roman" panose="02020603050405020304" pitchFamily="18" charset="0"/>
                <a:cs typeface="Times New Roman" panose="02020603050405020304" pitchFamily="18" charset="0"/>
              </a:rPr>
              <a:t>androidSDK</a:t>
            </a:r>
            <a:r>
              <a:rPr lang="en-US" sz="2200" dirty="0" smtClean="0">
                <a:latin typeface="Times New Roman" panose="02020603050405020304" pitchFamily="18" charset="0"/>
                <a:cs typeface="Times New Roman" panose="02020603050405020304" pitchFamily="18" charset="0"/>
              </a:rPr>
              <a:t>,</a:t>
            </a:r>
          </a:p>
          <a:p>
            <a:pPr lvl="1"/>
            <a:r>
              <a:rPr lang="en-US" sz="2200" dirty="0" err="1" smtClean="0">
                <a:latin typeface="Times New Roman" panose="02020603050405020304" pitchFamily="18" charset="0"/>
                <a:cs typeface="Times New Roman" panose="02020603050405020304" pitchFamily="18" charset="0"/>
              </a:rPr>
              <a:t>Chọn</a:t>
            </a:r>
            <a:r>
              <a:rPr lang="en-US" sz="2200" dirty="0" smtClean="0">
                <a:latin typeface="Times New Roman" panose="02020603050405020304" pitchFamily="18" charset="0"/>
                <a:cs typeface="Times New Roman" panose="02020603050405020304" pitchFamily="18" charset="0"/>
              </a:rPr>
              <a:t> platform </a:t>
            </a:r>
            <a:r>
              <a:rPr lang="en-US" sz="2200" dirty="0" err="1" smtClean="0">
                <a:latin typeface="Times New Roman" panose="02020603050405020304" pitchFamily="18" charset="0"/>
                <a:cs typeface="Times New Roman" panose="02020603050405020304" pitchFamily="18" charset="0"/>
              </a:rPr>
              <a:t>muốn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thêm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vào</a:t>
            </a:r>
            <a:r>
              <a:rPr lang="en-US" sz="2200" dirty="0" smtClean="0">
                <a:latin typeface="Times New Roman" panose="02020603050405020304" pitchFamily="18" charset="0"/>
                <a:cs typeface="Times New Roman" panose="02020603050405020304" pitchFamily="18" charset="0"/>
              </a:rPr>
              <a:t>.</a:t>
            </a:r>
          </a:p>
          <a:p>
            <a:pPr lvl="1"/>
            <a:r>
              <a:rPr lang="en-US" sz="2200" dirty="0" smtClean="0">
                <a:latin typeface="Times New Roman" panose="02020603050405020304" pitchFamily="18" charset="0"/>
                <a:cs typeface="Times New Roman" panose="02020603050405020304" pitchFamily="18" charset="0"/>
              </a:rPr>
              <a:t>Generate project</a:t>
            </a:r>
          </a:p>
          <a:p>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project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IDE (Android Studio, IntelliJ, NetBeans, Eclipse )</a:t>
            </a:r>
          </a:p>
          <a:p>
            <a:endParaRPr lang="en-US"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92174" y="196834"/>
            <a:ext cx="5730737" cy="6447079"/>
          </a:xfrm>
          <a:prstGeom prst="rect">
            <a:avLst/>
          </a:prstGeom>
        </p:spPr>
      </p:pic>
    </p:spTree>
    <p:extLst>
      <p:ext uri="{BB962C8B-B14F-4D97-AF65-F5344CB8AC3E}">
        <p14:creationId xmlns:p14="http://schemas.microsoft.com/office/powerpoint/2010/main" val="102049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3639060" cy="3777622"/>
          </a:xfrm>
        </p:spPr>
        <p:txBody>
          <a:bodyPr>
            <a:normAutofit/>
          </a:bodyPr>
          <a:lstStyle/>
          <a:p>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android, desktop, </a:t>
            </a:r>
            <a:r>
              <a:rPr lang="en-US" sz="2400" dirty="0" err="1" smtClean="0">
                <a:latin typeface="Times New Roman" panose="02020603050405020304" pitchFamily="18" charset="0"/>
                <a:cs typeface="Times New Roman" panose="02020603050405020304" pitchFamily="18" charset="0"/>
              </a:rPr>
              <a:t>ios</a:t>
            </a:r>
            <a:r>
              <a:rPr lang="en-US" sz="2400" dirty="0" smtClean="0">
                <a:latin typeface="Times New Roman" panose="02020603050405020304" pitchFamily="18" charset="0"/>
                <a:cs typeface="Times New Roman" panose="02020603050405020304" pitchFamily="18" charset="0"/>
              </a:rPr>
              <a:t>, html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file </a:t>
            </a:r>
            <a:r>
              <a:rPr lang="en-US" sz="2400" dirty="0" err="1" smtClean="0">
                <a:latin typeface="Times New Roman" panose="02020603050405020304" pitchFamily="18" charset="0"/>
                <a:cs typeface="Times New Roman" panose="02020603050405020304" pitchFamily="18" charset="0"/>
              </a:rPr>
              <a:t>ảnh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class java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code </a:t>
            </a:r>
            <a:r>
              <a:rPr lang="en-US" sz="2400" dirty="0" err="1" smtClean="0">
                <a:latin typeface="Times New Roman" panose="02020603050405020304" pitchFamily="18" charset="0"/>
                <a:cs typeface="Times New Roman" panose="02020603050405020304" pitchFamily="18" charset="0"/>
              </a:rPr>
              <a:t>config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từng</a:t>
            </a:r>
            <a:r>
              <a:rPr lang="en-US" sz="2400" dirty="0" smtClean="0">
                <a:latin typeface="Times New Roman" panose="02020603050405020304" pitchFamily="18" charset="0"/>
                <a:cs typeface="Times New Roman" panose="02020603050405020304" pitchFamily="18" charset="0"/>
              </a:rPr>
              <a:t> platform.</a:t>
            </a:r>
          </a:p>
          <a:p>
            <a:r>
              <a:rPr lang="en-US" sz="2400" dirty="0" err="1" smtClean="0">
                <a:latin typeface="Times New Roman" panose="02020603050405020304" pitchFamily="18" charset="0"/>
                <a:cs typeface="Times New Roman" panose="02020603050405020304" pitchFamily="18" charset="0"/>
              </a:rPr>
              <a:t>Thự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core: </a:t>
            </a:r>
            <a:r>
              <a:rPr lang="en-US" sz="2400" dirty="0" err="1" smtClean="0">
                <a:latin typeface="Times New Roman" panose="02020603050405020304" pitchFamily="18" charset="0"/>
                <a:cs typeface="Times New Roman" panose="02020603050405020304" pitchFamily="18" charset="0"/>
              </a:rPr>
              <a:t>chứ</a:t>
            </a:r>
            <a:r>
              <a:rPr lang="en-US" sz="2400" dirty="0" smtClean="0">
                <a:latin typeface="Times New Roman" panose="02020603050405020304" pitchFamily="18" charset="0"/>
                <a:cs typeface="Times New Roman" panose="02020603050405020304" pitchFamily="18" charset="0"/>
              </a:rPr>
              <a:t> code logic, </a:t>
            </a:r>
            <a:r>
              <a:rPr lang="en-US" sz="2400" dirty="0" err="1" smtClean="0">
                <a:latin typeface="Times New Roman" panose="02020603050405020304" pitchFamily="18" charset="0"/>
                <a:cs typeface="Times New Roman" panose="02020603050405020304" pitchFamily="18" charset="0"/>
              </a:rPr>
              <a:t>ui</a:t>
            </a:r>
            <a:r>
              <a:rPr lang="en-US" sz="2400" dirty="0" smtClean="0">
                <a:latin typeface="Times New Roman" panose="02020603050405020304" pitchFamily="18" charset="0"/>
                <a:cs typeface="Times New Roman" panose="02020603050405020304" pitchFamily="18" charset="0"/>
              </a:rPr>
              <a:t>.</a:t>
            </a:r>
            <a:endParaRPr lang="en-US" sz="2400" dirty="0"/>
          </a:p>
        </p:txBody>
      </p:sp>
      <p:pic>
        <p:nvPicPr>
          <p:cNvPr id="4" name="Picture 3"/>
          <p:cNvPicPr>
            <a:picLocks noChangeAspect="1"/>
          </p:cNvPicPr>
          <p:nvPr/>
        </p:nvPicPr>
        <p:blipFill>
          <a:blip r:embed="rId2"/>
          <a:stretch>
            <a:fillRect/>
          </a:stretch>
        </p:blipFill>
        <p:spPr>
          <a:xfrm>
            <a:off x="6733151" y="463344"/>
            <a:ext cx="4557155" cy="5845047"/>
          </a:xfrm>
          <a:prstGeom prst="rect">
            <a:avLst/>
          </a:prstGeom>
        </p:spPr>
      </p:pic>
    </p:spTree>
    <p:extLst>
      <p:ext uri="{BB962C8B-B14F-4D97-AF65-F5344CB8AC3E}">
        <p14:creationId xmlns:p14="http://schemas.microsoft.com/office/powerpoint/2010/main" val="237716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865" y="1399007"/>
            <a:ext cx="5924550" cy="4905375"/>
          </a:xfrm>
          <a:prstGeom prst="rect">
            <a:avLst/>
          </a:prstGeom>
        </p:spPr>
      </p:pic>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4200782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89212" y="1564256"/>
            <a:ext cx="8915400" cy="3777622"/>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Create(): </a:t>
            </a:r>
            <a:r>
              <a:rPr lang="en-US" sz="2400" dirty="0" err="1" smtClean="0">
                <a:latin typeface="Times New Roman" panose="02020603050405020304" pitchFamily="18" charset="0"/>
                <a:cs typeface="Times New Roman" panose="02020603050405020304" pitchFamily="18" charset="0"/>
              </a:rPr>
              <a:t>gọi</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lần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application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dung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khởi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game.</a:t>
            </a:r>
          </a:p>
          <a:p>
            <a:r>
              <a:rPr lang="en-US" sz="2400" dirty="0" smtClean="0">
                <a:latin typeface="Times New Roman" panose="02020603050405020304" pitchFamily="18" charset="0"/>
                <a:cs typeface="Times New Roman" panose="02020603050405020304" pitchFamily="18" charset="0"/>
              </a:rPr>
              <a:t>Resize(): </a:t>
            </a:r>
            <a:r>
              <a:rPr lang="en-US" sz="2400" dirty="0" err="1" smtClean="0">
                <a:latin typeface="Times New Roman" panose="02020603050405020304" pitchFamily="18" charset="0"/>
                <a:cs typeface="Times New Roman" panose="02020603050405020304" pitchFamily="18" charset="0"/>
              </a:rPr>
              <a:t>thự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game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Render():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 game.</a:t>
            </a:r>
          </a:p>
          <a:p>
            <a:r>
              <a:rPr lang="en-US" sz="2400" dirty="0" smtClean="0">
                <a:latin typeface="Times New Roman" panose="02020603050405020304" pitchFamily="18" charset="0"/>
                <a:cs typeface="Times New Roman" panose="02020603050405020304" pitchFamily="18" charset="0"/>
              </a:rPr>
              <a:t>Pause(): game ở </a:t>
            </a:r>
            <a:r>
              <a:rPr lang="en-US" sz="2400" dirty="0" err="1" smtClean="0">
                <a:latin typeface="Times New Roman" panose="02020603050405020304" pitchFamily="18" charset="0"/>
                <a:cs typeface="Times New Roman" panose="02020603050405020304" pitchFamily="18" charset="0"/>
              </a:rPr>
              <a:t>trạng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dừng</a:t>
            </a:r>
            <a:r>
              <a:rPr lang="en-US" sz="2400" dirty="0" smtClean="0">
                <a:latin typeface="Times New Roman" panose="02020603050405020304" pitchFamily="18" charset="0"/>
                <a:cs typeface="Times New Roman" panose="02020603050405020304" pitchFamily="18" charset="0"/>
              </a:rPr>
              <a:t>. Ở mobile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gọi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ở </a:t>
            </a:r>
            <a:r>
              <a:rPr lang="en-US" sz="2400" dirty="0" err="1" smtClean="0">
                <a:latin typeface="Times New Roman" panose="02020603050405020304" pitchFamily="18" charset="0"/>
                <a:cs typeface="Times New Roman" panose="02020603050405020304" pitchFamily="18" charset="0"/>
              </a:rPr>
              <a:t>trạng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chờ</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Resume():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gọi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mobile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game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chờ</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Dispose():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gọi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thúc</a:t>
            </a:r>
            <a:r>
              <a:rPr lang="en-US" sz="2400" dirty="0" smtClean="0">
                <a:latin typeface="Times New Roman" panose="02020603050405020304" pitchFamily="18" charset="0"/>
                <a:cs typeface="Times New Roman" panose="02020603050405020304" pitchFamily="18" charset="0"/>
              </a:rPr>
              <a:t> game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73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680</TotalTime>
  <Words>1131</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Tahoma</vt:lpstr>
      <vt:lpstr>Times New Roman</vt:lpstr>
      <vt:lpstr>Wingdings 3</vt:lpstr>
      <vt:lpstr>Wisp</vt:lpstr>
      <vt:lpstr>Libgdx FrameWork</vt:lpstr>
      <vt:lpstr>PowerPoint Presentation</vt:lpstr>
      <vt:lpstr>Giới Thiệu</vt:lpstr>
      <vt:lpstr>PowerPoint Presentation</vt:lpstr>
      <vt:lpstr>Tạo Project</vt:lpstr>
      <vt:lpstr>PowerPoint Presentation</vt:lpstr>
      <vt:lpstr>Cấu trúc thư mục</vt:lpstr>
      <vt:lpstr>Vòng đời của ứng dụng</vt:lpstr>
      <vt:lpstr>PowerPoint Presentation</vt:lpstr>
      <vt:lpstr>Xử lý đồ họa</vt:lpstr>
      <vt:lpstr>Xử lý đầu vào</vt:lpstr>
      <vt:lpstr>Sử dụng Camera</vt:lpstr>
      <vt:lpstr>Xử lý Audio</vt:lpstr>
      <vt:lpstr>Xử lý Audio (Stream Music)</vt:lpstr>
      <vt:lpstr>Scene2D</vt:lpstr>
      <vt:lpstr>Một số thành phần của Scene2D</vt:lpstr>
      <vt:lpstr>Tài liệu tham khảo </vt:lpstr>
      <vt:lpstr>Project ví dụ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Libgdx FrameWork</dc:title>
  <dc:creator>Thế Trưởng Vũ</dc:creator>
  <cp:lastModifiedBy>Thế Trưởng Vũ</cp:lastModifiedBy>
  <cp:revision>35</cp:revision>
  <dcterms:created xsi:type="dcterms:W3CDTF">2021-10-07T06:55:47Z</dcterms:created>
  <dcterms:modified xsi:type="dcterms:W3CDTF">2021-10-08T09:08:02Z</dcterms:modified>
</cp:coreProperties>
</file>