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D75F5-2CBF-4465-A092-31F58093246D}" v="5" dt="2023-09-27T23:13:40.861"/>
    <p1510:client id="{70E2BBA7-275F-D772-A21D-1924219B8E2B}" v="2" dt="2022-12-08T13:36:19.982"/>
    <p1510:client id="{86B822B8-ED88-4473-ADB9-19BC9B1A7C04}" v="1" dt="2023-09-27T22:48:20.284"/>
    <p1510:client id="{9B7A4DB0-D5BE-5800-97D9-C2391892CC1E}" v="10" dt="2023-09-27T23:13:32.764"/>
    <p1510:client id="{9FB8B35F-5E1B-4795-9B69-6305E690A4D0}" v="2426" dt="2022-11-18T23:43:17.045"/>
    <p1510:client id="{A08D7FDE-D8DF-4C3D-AE0D-561EADB8B371}" v="1" dt="2023-09-27T22:55:26.398"/>
    <p1510:client id="{AFE7B954-EBDF-4A77-81E1-EB5C84E8BBE5}" v="2" dt="2023-09-27T23:04:59.702"/>
    <p1510:client id="{C5C86F32-DD7A-4A6B-950E-EA17CACE635E}" v="1" dt="2023-09-27T22:46:57.448"/>
    <p1510:client id="{D80298FD-A27D-18C1-6CCF-354CD1B9C2D4}" v="117" dt="2022-11-19T01:34:26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heme" Target="theme/theme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viewProps" Target="viewProps.xml" Id="rId12" /><Relationship Type="http://schemas.openxmlformats.org/officeDocument/2006/relationships/slide" Target="slides/slide1.xml" Id="rId2" /><Relationship Type="http://schemas.microsoft.com/office/2015/10/relationships/revisionInfo" Target="revisionInfo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presProps" Target="presProps.xml" Id="rId11" /><Relationship Type="http://schemas.openxmlformats.org/officeDocument/2006/relationships/slide" Target="slides/slide4.xml" Id="rId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ableStyles" Target="tableStyle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9/27/2023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8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2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9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9/27/2023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6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9/27/2023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9/27/2023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60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9/27/2023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4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420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938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9/27/2023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7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ápis de cor dentro do suporte de um lápis que está na parte superior de uma mesa de madeira">
            <a:extLst>
              <a:ext uri="{FF2B5EF4-FFF2-40B4-BE49-F238E27FC236}">
                <a16:creationId xmlns:a16="http://schemas.microsoft.com/office/drawing/2014/main" id="{FD9686E9-26F9-FE7F-F953-BABCF8327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 fontScale="90000"/>
          </a:bodyPr>
          <a:lstStyle/>
          <a:p>
            <a:pPr algn="l"/>
            <a:r>
              <a:rPr lang="de-DE" sz="6600"/>
              <a:t>DO Python </a:t>
            </a:r>
            <a:r>
              <a:rPr lang="de-DE" sz="6600" err="1"/>
              <a:t>ao</a:t>
            </a:r>
            <a:r>
              <a:rPr lang="de-DE" sz="6600"/>
              <a:t> JavaScript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de-DE" sz="2800"/>
              <a:t>Quiz de </a:t>
            </a:r>
            <a:r>
              <a:rPr lang="pt-BR" sz="2800"/>
              <a:t>verificação</a:t>
            </a:r>
            <a:r>
              <a:rPr lang="de-DE" sz="2800"/>
              <a:t> de </a:t>
            </a:r>
            <a:r>
              <a:rPr lang="de-DE" sz="2800" err="1"/>
              <a:t>aprendizagem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2BF481-AF89-2D08-B91E-A34C76341421}"/>
              </a:ext>
            </a:extLst>
          </p:cNvPr>
          <p:cNvSpPr txBox="1"/>
          <p:nvPr/>
        </p:nvSpPr>
        <p:spPr>
          <a:xfrm>
            <a:off x="817684" y="817684"/>
            <a:ext cx="1040432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1. Você vai declarar um </a:t>
            </a:r>
            <a:r>
              <a:rPr lang="pt-BR" sz="3200" i="1" err="1">
                <a:solidFill>
                  <a:srgbClr val="F2F2F2"/>
                </a:solidFill>
                <a:latin typeface="Calibri"/>
                <a:cs typeface="Calibri"/>
              </a:rPr>
              <a:t>array</a:t>
            </a:r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 no seu código, e quer ter certeza de que </a:t>
            </a:r>
            <a:r>
              <a:rPr lang="pt-BR" sz="3200" b="1">
                <a:solidFill>
                  <a:srgbClr val="F2F2F2"/>
                </a:solidFill>
                <a:latin typeface="Calibri"/>
                <a:cs typeface="Calibri"/>
              </a:rPr>
              <a:t>os dados desse </a:t>
            </a:r>
            <a:r>
              <a:rPr lang="pt-BR" sz="3200" b="1" i="1" err="1">
                <a:solidFill>
                  <a:srgbClr val="F2F2F2"/>
                </a:solidFill>
                <a:latin typeface="Calibri"/>
                <a:cs typeface="Calibri"/>
              </a:rPr>
              <a:t>array</a:t>
            </a:r>
            <a:r>
              <a:rPr lang="pt-BR" sz="3200" b="1" i="1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lang="pt-BR" sz="3200" b="1">
                <a:solidFill>
                  <a:srgbClr val="F2F2F2"/>
                </a:solidFill>
                <a:latin typeface="Calibri"/>
                <a:cs typeface="Calibri"/>
              </a:rPr>
              <a:t>não serão apagados ou alterados</a:t>
            </a:r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 no resto do seu código. Qual declaração é a mais recomendável?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90F2B5-8D34-49C7-C33E-8F6C9100AE73}"/>
              </a:ext>
            </a:extLst>
          </p:cNvPr>
          <p:cNvSpPr txBox="1"/>
          <p:nvPr/>
        </p:nvSpPr>
        <p:spPr>
          <a:xfrm>
            <a:off x="818803" y="3086792"/>
            <a:ext cx="948897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a) </a:t>
            </a:r>
            <a:r>
              <a:rPr lang="pt-BR" sz="2400" err="1">
                <a:solidFill>
                  <a:schemeClr val="accent1"/>
                </a:solidFill>
                <a:latin typeface="Calibri"/>
                <a:ea typeface="+mn-lt"/>
                <a:cs typeface="Calibri"/>
              </a:rPr>
              <a:t>estoqueDeProdutos</a:t>
            </a:r>
            <a:r>
              <a:rPr lang="pt-BR" sz="2400">
                <a:solidFill>
                  <a:srgbClr val="F2F2F2"/>
                </a:solidFill>
                <a:latin typeface="Calibri"/>
                <a:ea typeface="+mn-lt"/>
                <a:cs typeface="Calibri"/>
              </a:rPr>
              <a:t> = [</a:t>
            </a:r>
            <a:r>
              <a:rPr lang="pt-BR" sz="2400">
                <a:solidFill>
                  <a:schemeClr val="accent5"/>
                </a:solidFill>
                <a:latin typeface="Calibri"/>
                <a:ea typeface="+mn-lt"/>
                <a:cs typeface="Calibri"/>
              </a:rPr>
              <a:t>"cadeira"</a:t>
            </a:r>
            <a:r>
              <a:rPr lang="pt-BR" sz="2400">
                <a:solidFill>
                  <a:srgbClr val="F2F2F2"/>
                </a:solidFill>
                <a:latin typeface="Calibri"/>
                <a:ea typeface="+mn-lt"/>
                <a:cs typeface="Calibri"/>
              </a:rPr>
              <a:t>, </a:t>
            </a:r>
            <a:r>
              <a:rPr lang="pt-BR" sz="2400">
                <a:solidFill>
                  <a:schemeClr val="accent5"/>
                </a:solidFill>
                <a:latin typeface="Calibri"/>
                <a:ea typeface="+mn-lt"/>
                <a:cs typeface="Calibri"/>
              </a:rPr>
              <a:t>"mesa"</a:t>
            </a:r>
            <a:r>
              <a:rPr lang="pt-BR" sz="2400">
                <a:solidFill>
                  <a:srgbClr val="F2F2F2"/>
                </a:solidFill>
                <a:latin typeface="Calibri"/>
                <a:ea typeface="+mn-lt"/>
                <a:cs typeface="Calibri"/>
              </a:rPr>
              <a:t>, </a:t>
            </a:r>
            <a:r>
              <a:rPr lang="pt-BR" sz="2400">
                <a:solidFill>
                  <a:schemeClr val="accent5"/>
                </a:solidFill>
                <a:latin typeface="Calibri"/>
                <a:ea typeface="+mn-lt"/>
                <a:cs typeface="Calibri"/>
              </a:rPr>
              <a:t>"</a:t>
            </a:r>
            <a:r>
              <a:rPr lang="pt-BR" sz="2400" err="1">
                <a:solidFill>
                  <a:schemeClr val="accent5"/>
                </a:solidFill>
                <a:latin typeface="Calibri"/>
                <a:ea typeface="+mn-lt"/>
                <a:cs typeface="Calibri"/>
              </a:rPr>
              <a:t>lampada</a:t>
            </a:r>
            <a:r>
              <a:rPr lang="pt-BR" sz="2400">
                <a:solidFill>
                  <a:schemeClr val="accent5"/>
                </a:solidFill>
                <a:latin typeface="Calibri"/>
                <a:ea typeface="+mn-lt"/>
                <a:cs typeface="Calibri"/>
              </a:rPr>
              <a:t>"</a:t>
            </a:r>
            <a:r>
              <a:rPr lang="pt-BR" sz="2400">
                <a:solidFill>
                  <a:srgbClr val="F2F2F2"/>
                </a:solidFill>
                <a:latin typeface="Calibri"/>
                <a:ea typeface="+mn-lt"/>
                <a:cs typeface="Calibri"/>
              </a:rPr>
              <a:t>];</a:t>
            </a:r>
            <a:endParaRPr lang="pt-BR">
              <a:solidFill>
                <a:srgbClr val="F2F2F2"/>
              </a:solidFill>
              <a:latin typeface="Calibri"/>
              <a:ea typeface="+mn-lt"/>
              <a:cs typeface="Calibri"/>
            </a:endParaRPr>
          </a:p>
          <a:p>
            <a:endParaRPr lang="pt-BR" sz="24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b) </a:t>
            </a:r>
            <a:r>
              <a:rPr lang="pt-BR" sz="2400" err="1">
                <a:solidFill>
                  <a:schemeClr val="accent3"/>
                </a:solidFill>
                <a:latin typeface="Calibri"/>
                <a:cs typeface="Calibri"/>
              </a:rPr>
              <a:t>const</a:t>
            </a:r>
            <a:r>
              <a:rPr lang="pt-BR" sz="2400">
                <a:solidFill>
                  <a:schemeClr val="accent3"/>
                </a:solidFill>
                <a:latin typeface="Calibri"/>
                <a:cs typeface="Calibri"/>
              </a:rPr>
              <a:t> </a:t>
            </a:r>
            <a:r>
              <a:rPr lang="pt-BR" sz="2400" err="1">
                <a:solidFill>
                  <a:schemeClr val="accent1"/>
                </a:solidFill>
                <a:latin typeface="Calibri"/>
                <a:cs typeface="Calibri"/>
              </a:rPr>
              <a:t>estoqueDeProdutos</a:t>
            </a:r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 = [</a:t>
            </a:r>
            <a:r>
              <a:rPr lang="pt-BR" sz="2400">
                <a:solidFill>
                  <a:schemeClr val="accent5"/>
                </a:solidFill>
                <a:latin typeface="Calibri"/>
                <a:cs typeface="Calibri"/>
              </a:rPr>
              <a:t>"cadeira"</a:t>
            </a:r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, </a:t>
            </a:r>
            <a:r>
              <a:rPr lang="pt-BR" sz="2400">
                <a:solidFill>
                  <a:schemeClr val="accent5"/>
                </a:solidFill>
                <a:latin typeface="Calibri"/>
                <a:cs typeface="Calibri"/>
              </a:rPr>
              <a:t>"mesa"</a:t>
            </a:r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, </a:t>
            </a:r>
            <a:r>
              <a:rPr lang="pt-BR" sz="2400">
                <a:solidFill>
                  <a:schemeClr val="accent5"/>
                </a:solidFill>
                <a:latin typeface="Calibri"/>
                <a:cs typeface="Calibri"/>
              </a:rPr>
              <a:t>"</a:t>
            </a:r>
            <a:r>
              <a:rPr lang="pt-BR" sz="2400" err="1">
                <a:solidFill>
                  <a:schemeClr val="accent5"/>
                </a:solidFill>
                <a:latin typeface="Calibri"/>
                <a:cs typeface="Calibri"/>
              </a:rPr>
              <a:t>lampada</a:t>
            </a:r>
            <a:r>
              <a:rPr lang="pt-BR" sz="2400">
                <a:solidFill>
                  <a:schemeClr val="accent5"/>
                </a:solidFill>
                <a:latin typeface="Calibri"/>
                <a:cs typeface="Calibri"/>
              </a:rPr>
              <a:t>"</a:t>
            </a:r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];</a:t>
            </a:r>
            <a:endParaRPr lang="pt-BR">
              <a:solidFill>
                <a:srgbClr val="000000"/>
              </a:solidFill>
              <a:latin typeface="Franklin Gothic Medium"/>
              <a:cs typeface="Calibri"/>
            </a:endParaRPr>
          </a:p>
          <a:p>
            <a:endParaRPr lang="pt-BR" sz="24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c) </a:t>
            </a:r>
            <a:r>
              <a:rPr lang="pt-BR" sz="2400" err="1">
                <a:solidFill>
                  <a:schemeClr val="accent3"/>
                </a:solidFill>
                <a:latin typeface="Calibri"/>
                <a:cs typeface="Calibri"/>
              </a:rPr>
              <a:t>let</a:t>
            </a:r>
            <a:r>
              <a:rPr lang="pt-BR" sz="2400">
                <a:solidFill>
                  <a:schemeClr val="accent3"/>
                </a:solidFill>
                <a:latin typeface="Calibri"/>
                <a:cs typeface="Calibri"/>
              </a:rPr>
              <a:t> </a:t>
            </a:r>
            <a:r>
              <a:rPr lang="pt-BR" sz="2400" err="1">
                <a:solidFill>
                  <a:schemeClr val="accent1"/>
                </a:solidFill>
                <a:latin typeface="Calibri"/>
                <a:cs typeface="Calibri"/>
              </a:rPr>
              <a:t>estoqueDeProdutos</a:t>
            </a:r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 = [</a:t>
            </a:r>
            <a:r>
              <a:rPr lang="pt-BR" sz="2400">
                <a:solidFill>
                  <a:schemeClr val="accent5"/>
                </a:solidFill>
                <a:latin typeface="Calibri"/>
                <a:cs typeface="Calibri"/>
              </a:rPr>
              <a:t>"cadeira"</a:t>
            </a:r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, </a:t>
            </a:r>
            <a:r>
              <a:rPr lang="pt-BR" sz="2400">
                <a:solidFill>
                  <a:schemeClr val="accent5"/>
                </a:solidFill>
                <a:latin typeface="Calibri"/>
                <a:cs typeface="Calibri"/>
              </a:rPr>
              <a:t>"mesa"</a:t>
            </a:r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, </a:t>
            </a:r>
            <a:r>
              <a:rPr lang="pt-BR" sz="2400">
                <a:solidFill>
                  <a:schemeClr val="accent5"/>
                </a:solidFill>
                <a:latin typeface="Calibri"/>
                <a:cs typeface="Calibri"/>
              </a:rPr>
              <a:t>"</a:t>
            </a:r>
            <a:r>
              <a:rPr lang="pt-BR" sz="2400" err="1">
                <a:solidFill>
                  <a:schemeClr val="accent5"/>
                </a:solidFill>
                <a:latin typeface="Calibri"/>
                <a:cs typeface="Calibri"/>
              </a:rPr>
              <a:t>lampada</a:t>
            </a:r>
            <a:r>
              <a:rPr lang="pt-BR" sz="2400">
                <a:solidFill>
                  <a:schemeClr val="accent5"/>
                </a:solidFill>
                <a:latin typeface="Calibri"/>
                <a:cs typeface="Calibri"/>
              </a:rPr>
              <a:t>"</a:t>
            </a:r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];</a:t>
            </a:r>
            <a:endParaRPr lang="pt-BR">
              <a:cs typeface="Calibri"/>
            </a:endParaRPr>
          </a:p>
          <a:p>
            <a:endParaRPr lang="pt-BR" sz="24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d) </a:t>
            </a:r>
            <a:r>
              <a:rPr lang="pt-BR" sz="2400">
                <a:solidFill>
                  <a:schemeClr val="accent3"/>
                </a:solidFill>
                <a:latin typeface="Calibri"/>
                <a:cs typeface="Calibri"/>
              </a:rPr>
              <a:t>var </a:t>
            </a:r>
            <a:r>
              <a:rPr lang="pt-BR" sz="2400" err="1">
                <a:solidFill>
                  <a:schemeClr val="accent1"/>
                </a:solidFill>
                <a:latin typeface="Calibri"/>
                <a:cs typeface="Calibri"/>
              </a:rPr>
              <a:t>estoqueDeProdutos</a:t>
            </a:r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 = [</a:t>
            </a:r>
            <a:r>
              <a:rPr lang="pt-BR" sz="2400">
                <a:solidFill>
                  <a:schemeClr val="accent5"/>
                </a:solidFill>
                <a:latin typeface="Calibri"/>
                <a:cs typeface="Calibri"/>
              </a:rPr>
              <a:t>"cadeira"</a:t>
            </a:r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, </a:t>
            </a:r>
            <a:r>
              <a:rPr lang="pt-BR" sz="2400">
                <a:solidFill>
                  <a:schemeClr val="accent5"/>
                </a:solidFill>
                <a:latin typeface="Calibri"/>
                <a:cs typeface="Calibri"/>
              </a:rPr>
              <a:t>"mesa"</a:t>
            </a:r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, </a:t>
            </a:r>
            <a:r>
              <a:rPr lang="pt-BR" sz="2400">
                <a:solidFill>
                  <a:schemeClr val="accent5"/>
                </a:solidFill>
                <a:latin typeface="Calibri"/>
                <a:cs typeface="Calibri"/>
              </a:rPr>
              <a:t>"</a:t>
            </a:r>
            <a:r>
              <a:rPr lang="pt-BR" sz="2400" err="1">
                <a:solidFill>
                  <a:schemeClr val="accent5"/>
                </a:solidFill>
                <a:latin typeface="Calibri"/>
                <a:cs typeface="Calibri"/>
              </a:rPr>
              <a:t>lampada</a:t>
            </a:r>
            <a:r>
              <a:rPr lang="pt-BR" sz="2400">
                <a:solidFill>
                  <a:schemeClr val="accent5"/>
                </a:solidFill>
                <a:latin typeface="Calibri"/>
                <a:cs typeface="Calibri"/>
              </a:rPr>
              <a:t>"</a:t>
            </a:r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];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93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2BF481-AF89-2D08-B91E-A34C76341421}"/>
              </a:ext>
            </a:extLst>
          </p:cNvPr>
          <p:cNvSpPr txBox="1"/>
          <p:nvPr/>
        </p:nvSpPr>
        <p:spPr>
          <a:xfrm>
            <a:off x="817684" y="817684"/>
            <a:ext cx="655641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2. Você precisa </a:t>
            </a:r>
            <a:r>
              <a:rPr lang="pt-BR" sz="3200" b="1">
                <a:solidFill>
                  <a:srgbClr val="F2F2F2"/>
                </a:solidFill>
                <a:latin typeface="Calibri"/>
                <a:cs typeface="Calibri"/>
              </a:rPr>
              <a:t>atualizar a quantidade de alunos</a:t>
            </a:r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, porém, ao executar seu código ele dispara uma mensagem de erro. Porque?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90F2B5-8D34-49C7-C33E-8F6C9100AE73}"/>
              </a:ext>
            </a:extLst>
          </p:cNvPr>
          <p:cNvSpPr txBox="1"/>
          <p:nvPr/>
        </p:nvSpPr>
        <p:spPr>
          <a:xfrm>
            <a:off x="818803" y="3086792"/>
            <a:ext cx="948897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a) As variáveis do tipo '</a:t>
            </a:r>
            <a:r>
              <a:rPr lang="pt-BR" sz="2400" err="1">
                <a:solidFill>
                  <a:srgbClr val="F2F2F2"/>
                </a:solidFill>
                <a:latin typeface="Calibri"/>
                <a:cs typeface="Calibri"/>
              </a:rPr>
              <a:t>let</a:t>
            </a:r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' </a:t>
            </a:r>
            <a:r>
              <a:rPr lang="pt-BR" sz="2400" b="1">
                <a:solidFill>
                  <a:srgbClr val="F2F2F2"/>
                </a:solidFill>
                <a:latin typeface="Calibri"/>
                <a:cs typeface="Calibri"/>
              </a:rPr>
              <a:t>não permitem alterar</a:t>
            </a:r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 seus valores</a:t>
            </a:r>
            <a:endParaRPr lang="pt-BR"/>
          </a:p>
          <a:p>
            <a:endParaRPr lang="pt-BR" sz="24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b) As variáveis do tipo '</a:t>
            </a:r>
            <a:r>
              <a:rPr lang="pt-BR" sz="2400" err="1">
                <a:solidFill>
                  <a:srgbClr val="F2F2F2"/>
                </a:solidFill>
                <a:latin typeface="Calibri"/>
                <a:cs typeface="Calibri"/>
              </a:rPr>
              <a:t>let</a:t>
            </a:r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' precisam ser atualizadas com a função </a:t>
            </a:r>
            <a:r>
              <a:rPr lang="pt-BR" sz="2400" b="1" err="1">
                <a:solidFill>
                  <a:srgbClr val="F2F2F2"/>
                </a:solidFill>
                <a:latin typeface="Calibri"/>
                <a:cs typeface="Calibri"/>
              </a:rPr>
              <a:t>alter</a:t>
            </a:r>
            <a:r>
              <a:rPr lang="pt-BR" sz="2400" b="1">
                <a:solidFill>
                  <a:srgbClr val="F2F2F2"/>
                </a:solidFill>
                <a:latin typeface="Calibri"/>
                <a:cs typeface="Calibri"/>
              </a:rPr>
              <a:t>();</a:t>
            </a:r>
            <a:endParaRPr lang="pt-BR"/>
          </a:p>
          <a:p>
            <a:endParaRPr lang="pt-BR" sz="24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c) Para atualizar valores usamos apenas o </a:t>
            </a:r>
            <a:r>
              <a:rPr lang="pt-BR" sz="2400" b="1">
                <a:solidFill>
                  <a:srgbClr val="F2F2F2"/>
                </a:solidFill>
                <a:latin typeface="Calibri"/>
                <a:cs typeface="Calibri"/>
              </a:rPr>
              <a:t>nome da variável</a:t>
            </a:r>
          </a:p>
          <a:p>
            <a:endParaRPr lang="pt-BR" sz="24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d) Para atualizar a variável devemos usar a palavra reservada </a:t>
            </a:r>
            <a:r>
              <a:rPr lang="pt-BR" sz="2400" b="1">
                <a:solidFill>
                  <a:srgbClr val="F2F2F2"/>
                </a:solidFill>
                <a:latin typeface="Calibri"/>
                <a:cs typeface="Calibri"/>
              </a:rPr>
              <a:t>var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42D4E7D-F288-9933-3338-582ED5E94817}"/>
              </a:ext>
            </a:extLst>
          </p:cNvPr>
          <p:cNvSpPr/>
          <p:nvPr/>
        </p:nvSpPr>
        <p:spPr>
          <a:xfrm>
            <a:off x="7629855" y="728382"/>
            <a:ext cx="4003964" cy="214745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err="1">
                <a:solidFill>
                  <a:schemeClr val="accent3"/>
                </a:solidFill>
                <a:latin typeface="Calibri"/>
                <a:cs typeface="Calibri"/>
              </a:rPr>
              <a:t>let</a:t>
            </a:r>
            <a:r>
              <a:rPr lang="pt-BR" sz="3600">
                <a:solidFill>
                  <a:schemeClr val="accent3"/>
                </a:solidFill>
                <a:latin typeface="Calibri"/>
                <a:cs typeface="Calibri"/>
              </a:rPr>
              <a:t> </a:t>
            </a:r>
            <a:r>
              <a:rPr lang="pt-BR" sz="3600" err="1">
                <a:solidFill>
                  <a:schemeClr val="accent1"/>
                </a:solidFill>
                <a:latin typeface="Calibri"/>
                <a:cs typeface="Calibri"/>
              </a:rPr>
              <a:t>qtdAlunos</a:t>
            </a:r>
            <a:r>
              <a:rPr lang="pt-BR" sz="3600">
                <a:solidFill>
                  <a:srgbClr val="F2F2F2"/>
                </a:solidFill>
                <a:latin typeface="Calibri"/>
                <a:cs typeface="Calibri"/>
              </a:rPr>
              <a:t> = </a:t>
            </a:r>
            <a:r>
              <a:rPr lang="pt-BR" sz="3600">
                <a:solidFill>
                  <a:schemeClr val="accent2"/>
                </a:solidFill>
                <a:latin typeface="Calibri"/>
                <a:cs typeface="Calibri"/>
              </a:rPr>
              <a:t>32</a:t>
            </a:r>
            <a:r>
              <a:rPr lang="pt-BR" sz="3600">
                <a:solidFill>
                  <a:srgbClr val="F2F2F2"/>
                </a:solidFill>
                <a:latin typeface="Calibri"/>
                <a:cs typeface="Calibri"/>
              </a:rPr>
              <a:t>;</a:t>
            </a:r>
            <a:endParaRPr lang="pt-BR"/>
          </a:p>
          <a:p>
            <a:endParaRPr lang="pt-BR" sz="36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3600" err="1">
                <a:solidFill>
                  <a:schemeClr val="accent3"/>
                </a:solidFill>
                <a:latin typeface="Calibri"/>
                <a:cs typeface="Calibri"/>
              </a:rPr>
              <a:t>let</a:t>
            </a:r>
            <a:r>
              <a:rPr lang="pt-BR" sz="3600">
                <a:solidFill>
                  <a:schemeClr val="accent3"/>
                </a:solidFill>
                <a:latin typeface="Calibri"/>
                <a:cs typeface="Calibri"/>
              </a:rPr>
              <a:t> </a:t>
            </a:r>
            <a:r>
              <a:rPr lang="pt-BR" sz="3600" err="1">
                <a:solidFill>
                  <a:schemeClr val="accent1"/>
                </a:solidFill>
                <a:latin typeface="Calibri"/>
                <a:cs typeface="Calibri"/>
              </a:rPr>
              <a:t>qtdAlunos</a:t>
            </a:r>
            <a:r>
              <a:rPr lang="pt-BR" sz="3600">
                <a:solidFill>
                  <a:srgbClr val="F2F2F2"/>
                </a:solidFill>
                <a:latin typeface="Calibri"/>
                <a:cs typeface="Calibri"/>
              </a:rPr>
              <a:t> = </a:t>
            </a:r>
            <a:r>
              <a:rPr lang="pt-BR" sz="3600">
                <a:solidFill>
                  <a:schemeClr val="accent2"/>
                </a:solidFill>
                <a:latin typeface="Calibri"/>
                <a:cs typeface="Calibri"/>
              </a:rPr>
              <a:t>38</a:t>
            </a:r>
            <a:r>
              <a:rPr lang="pt-BR" sz="3600">
                <a:solidFill>
                  <a:srgbClr val="F2F2F2"/>
                </a:solidFill>
                <a:latin typeface="Calibri"/>
                <a:cs typeface="Calibri"/>
              </a:rPr>
              <a:t>;</a:t>
            </a:r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321437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2BF481-AF89-2D08-B91E-A34C76341421}"/>
              </a:ext>
            </a:extLst>
          </p:cNvPr>
          <p:cNvSpPr txBox="1"/>
          <p:nvPr/>
        </p:nvSpPr>
        <p:spPr>
          <a:xfrm>
            <a:off x="817684" y="817684"/>
            <a:ext cx="1060220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3. Ao executar o seguinte código, </a:t>
            </a:r>
            <a:r>
              <a:rPr lang="pt-BR" sz="3200" b="1">
                <a:solidFill>
                  <a:srgbClr val="F2F2F2"/>
                </a:solidFill>
                <a:latin typeface="Calibri"/>
                <a:cs typeface="Calibri"/>
              </a:rPr>
              <a:t>qual resultado será impresso no terminal?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90F2B5-8D34-49C7-C33E-8F6C9100AE73}"/>
              </a:ext>
            </a:extLst>
          </p:cNvPr>
          <p:cNvSpPr txBox="1"/>
          <p:nvPr/>
        </p:nvSpPr>
        <p:spPr>
          <a:xfrm>
            <a:off x="818803" y="2497320"/>
            <a:ext cx="948897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a) </a:t>
            </a:r>
            <a:r>
              <a:rPr lang="pt-BR" sz="3200" err="1">
                <a:solidFill>
                  <a:srgbClr val="F2F2F2"/>
                </a:solidFill>
                <a:latin typeface="Calibri"/>
                <a:cs typeface="Calibri"/>
              </a:rPr>
              <a:t>true</a:t>
            </a:r>
            <a:endParaRPr lang="pt-BR" sz="3200">
              <a:solidFill>
                <a:srgbClr val="F2F2F2"/>
              </a:solidFill>
              <a:latin typeface="Calibri"/>
              <a:cs typeface="Calibri"/>
            </a:endParaRPr>
          </a:p>
          <a:p>
            <a:endParaRPr lang="pt-BR" sz="32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b) false</a:t>
            </a:r>
            <a:endParaRPr lang="pt-BR" sz="3200" b="1">
              <a:solidFill>
                <a:srgbClr val="F2F2F2"/>
              </a:solidFill>
              <a:latin typeface="Calibri"/>
              <a:cs typeface="Calibri"/>
            </a:endParaRPr>
          </a:p>
          <a:p>
            <a:endParaRPr lang="pt-BR" sz="32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c) </a:t>
            </a:r>
            <a:r>
              <a:rPr lang="pt-BR" sz="3200" err="1">
                <a:solidFill>
                  <a:srgbClr val="F2F2F2"/>
                </a:solidFill>
                <a:latin typeface="Calibri"/>
                <a:cs typeface="Calibri"/>
              </a:rPr>
              <a:t>true</a:t>
            </a:r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 &amp;&amp; false</a:t>
            </a:r>
            <a:endParaRPr lang="pt-BR" sz="3200" b="1">
              <a:solidFill>
                <a:srgbClr val="F2F2F2"/>
              </a:solidFill>
              <a:latin typeface="Calibri"/>
              <a:cs typeface="Calibri"/>
            </a:endParaRPr>
          </a:p>
          <a:p>
            <a:endParaRPr lang="pt-BR" sz="32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d) </a:t>
            </a:r>
            <a:r>
              <a:rPr lang="pt-BR" sz="3200" err="1">
                <a:solidFill>
                  <a:srgbClr val="F2F2F2"/>
                </a:solidFill>
                <a:latin typeface="Calibri"/>
                <a:cs typeface="Calibri"/>
              </a:rPr>
              <a:t>true</a:t>
            </a:r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 AND false</a:t>
            </a:r>
            <a:endParaRPr lang="pt-BR" sz="3200" b="1">
              <a:solidFill>
                <a:srgbClr val="F2F2F2"/>
              </a:solidFill>
              <a:latin typeface="Calibri"/>
              <a:cs typeface="Calibri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42D4E7D-F288-9933-3338-582ED5E94817}"/>
              </a:ext>
            </a:extLst>
          </p:cNvPr>
          <p:cNvSpPr/>
          <p:nvPr/>
        </p:nvSpPr>
        <p:spPr>
          <a:xfrm>
            <a:off x="4886917" y="2870607"/>
            <a:ext cx="6373091" cy="239186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4000" err="1">
                <a:solidFill>
                  <a:schemeClr val="accent3"/>
                </a:solidFill>
                <a:latin typeface="Calibri"/>
                <a:cs typeface="Calibri"/>
              </a:rPr>
              <a:t>let</a:t>
            </a:r>
            <a:r>
              <a:rPr lang="pt-BR" sz="4000">
                <a:solidFill>
                  <a:schemeClr val="accent3"/>
                </a:solidFill>
                <a:latin typeface="Calibri"/>
                <a:cs typeface="Calibri"/>
              </a:rPr>
              <a:t> </a:t>
            </a:r>
            <a:r>
              <a:rPr lang="pt-BR" sz="4000">
                <a:solidFill>
                  <a:schemeClr val="accent1"/>
                </a:solidFill>
                <a:latin typeface="Calibri"/>
                <a:cs typeface="Calibri"/>
              </a:rPr>
              <a:t>res</a:t>
            </a:r>
            <a:r>
              <a:rPr lang="pt-BR" sz="4000">
                <a:solidFill>
                  <a:srgbClr val="F2F2F2"/>
                </a:solidFill>
                <a:latin typeface="Calibri"/>
                <a:cs typeface="Calibri"/>
              </a:rPr>
              <a:t> = (</a:t>
            </a:r>
            <a:r>
              <a:rPr lang="pt-BR" sz="4000">
                <a:solidFill>
                  <a:schemeClr val="accent2"/>
                </a:solidFill>
                <a:latin typeface="Calibri"/>
                <a:cs typeface="Calibri"/>
              </a:rPr>
              <a:t>5</a:t>
            </a:r>
            <a:r>
              <a:rPr lang="pt-BR" sz="4000">
                <a:solidFill>
                  <a:srgbClr val="F2F2F2"/>
                </a:solidFill>
                <a:latin typeface="Calibri"/>
                <a:cs typeface="Calibri"/>
              </a:rPr>
              <a:t> &gt; </a:t>
            </a:r>
            <a:r>
              <a:rPr lang="pt-BR" sz="4000">
                <a:solidFill>
                  <a:schemeClr val="accent2"/>
                </a:solidFill>
                <a:latin typeface="Calibri"/>
                <a:cs typeface="Calibri"/>
              </a:rPr>
              <a:t>2</a:t>
            </a:r>
            <a:r>
              <a:rPr lang="pt-BR" sz="4000">
                <a:solidFill>
                  <a:srgbClr val="F2F2F2"/>
                </a:solidFill>
                <a:latin typeface="Calibri"/>
                <a:cs typeface="Calibri"/>
              </a:rPr>
              <a:t>) &amp;&amp; (</a:t>
            </a:r>
            <a:r>
              <a:rPr lang="pt-BR" sz="4000">
                <a:solidFill>
                  <a:schemeClr val="accent2"/>
                </a:solidFill>
                <a:latin typeface="Calibri"/>
                <a:cs typeface="Calibri"/>
              </a:rPr>
              <a:t>10</a:t>
            </a:r>
            <a:r>
              <a:rPr lang="pt-BR" sz="4000">
                <a:solidFill>
                  <a:srgbClr val="F2F2F2"/>
                </a:solidFill>
                <a:latin typeface="Calibri"/>
                <a:cs typeface="Calibri"/>
              </a:rPr>
              <a:t> &lt; </a:t>
            </a:r>
            <a:r>
              <a:rPr lang="pt-BR" sz="4000">
                <a:solidFill>
                  <a:schemeClr val="accent2"/>
                </a:solidFill>
                <a:latin typeface="Calibri"/>
                <a:cs typeface="Calibri"/>
              </a:rPr>
              <a:t>5</a:t>
            </a:r>
            <a:r>
              <a:rPr lang="pt-BR" sz="4000">
                <a:solidFill>
                  <a:srgbClr val="F2F2F2"/>
                </a:solidFill>
                <a:latin typeface="Calibri"/>
                <a:cs typeface="Calibri"/>
              </a:rPr>
              <a:t>);</a:t>
            </a:r>
          </a:p>
          <a:p>
            <a:endParaRPr lang="pt-BR" sz="4000">
              <a:solidFill>
                <a:schemeClr val="accent2"/>
              </a:solidFill>
              <a:latin typeface="Calibri"/>
              <a:cs typeface="Calibri"/>
            </a:endParaRPr>
          </a:p>
          <a:p>
            <a:r>
              <a:rPr lang="pt-BR" sz="4000">
                <a:solidFill>
                  <a:schemeClr val="accent2"/>
                </a:solidFill>
                <a:latin typeface="Calibri"/>
                <a:cs typeface="Calibri"/>
              </a:rPr>
              <a:t>console</a:t>
            </a:r>
            <a:r>
              <a:rPr lang="pt-BR" sz="4000">
                <a:solidFill>
                  <a:schemeClr val="accent6"/>
                </a:solidFill>
                <a:latin typeface="Calibri"/>
                <a:cs typeface="Calibri"/>
              </a:rPr>
              <a:t>.log</a:t>
            </a:r>
            <a:r>
              <a:rPr lang="pt-BR" sz="400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lang="pt-BR" sz="4000">
                <a:solidFill>
                  <a:schemeClr val="accent1"/>
                </a:solidFill>
                <a:latin typeface="Calibri"/>
                <a:cs typeface="Calibri"/>
              </a:rPr>
              <a:t>res</a:t>
            </a:r>
            <a:r>
              <a:rPr lang="pt-BR" sz="4000">
                <a:solidFill>
                  <a:srgbClr val="F2F2F2"/>
                </a:solidFill>
                <a:latin typeface="Calibri"/>
                <a:cs typeface="Calibri"/>
              </a:rPr>
              <a:t>);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221594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2BF481-AF89-2D08-B91E-A34C76341421}"/>
              </a:ext>
            </a:extLst>
          </p:cNvPr>
          <p:cNvSpPr txBox="1"/>
          <p:nvPr/>
        </p:nvSpPr>
        <p:spPr>
          <a:xfrm>
            <a:off x="817684" y="817684"/>
            <a:ext cx="1058782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4. Ao executar o seguinte código, </a:t>
            </a:r>
            <a:r>
              <a:rPr lang="pt-BR" sz="3200" b="1">
                <a:solidFill>
                  <a:srgbClr val="F2F2F2"/>
                </a:solidFill>
                <a:latin typeface="Calibri"/>
                <a:cs typeface="Calibri"/>
              </a:rPr>
              <a:t>qual resultado será impresso no terminal?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90F2B5-8D34-49C7-C33E-8F6C9100AE73}"/>
              </a:ext>
            </a:extLst>
          </p:cNvPr>
          <p:cNvSpPr txBox="1"/>
          <p:nvPr/>
        </p:nvSpPr>
        <p:spPr>
          <a:xfrm>
            <a:off x="818803" y="2497321"/>
            <a:ext cx="948897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a) 10</a:t>
            </a:r>
          </a:p>
          <a:p>
            <a:endParaRPr lang="pt-BR" sz="32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b) 100</a:t>
            </a:r>
            <a:endParaRPr lang="pt-BR" sz="3200" b="1">
              <a:solidFill>
                <a:srgbClr val="F2F2F2"/>
              </a:solidFill>
              <a:latin typeface="Calibri"/>
              <a:cs typeface="Calibri"/>
            </a:endParaRPr>
          </a:p>
          <a:p>
            <a:endParaRPr lang="pt-BR" sz="32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c) </a:t>
            </a:r>
            <a:r>
              <a:rPr lang="pt-BR" sz="3200" err="1">
                <a:solidFill>
                  <a:srgbClr val="F2F2F2"/>
                </a:solidFill>
                <a:latin typeface="Calibri"/>
                <a:cs typeface="Calibri"/>
              </a:rPr>
              <a:t>true</a:t>
            </a:r>
            <a:endParaRPr lang="pt-BR" sz="3200">
              <a:solidFill>
                <a:srgbClr val="F2F2F2"/>
              </a:solidFill>
              <a:latin typeface="Calibri"/>
              <a:cs typeface="Calibri"/>
            </a:endParaRPr>
          </a:p>
          <a:p>
            <a:endParaRPr lang="pt-BR" sz="32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d) false</a:t>
            </a:r>
            <a:endParaRPr lang="pt-BR" sz="3200" b="1">
              <a:solidFill>
                <a:srgbClr val="F2F2F2"/>
              </a:solidFill>
              <a:latin typeface="Calibri"/>
              <a:cs typeface="Calibri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42D4E7D-F288-9933-3338-582ED5E94817}"/>
              </a:ext>
            </a:extLst>
          </p:cNvPr>
          <p:cNvSpPr/>
          <p:nvPr/>
        </p:nvSpPr>
        <p:spPr>
          <a:xfrm>
            <a:off x="5073823" y="2381777"/>
            <a:ext cx="6028034" cy="229122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4000" err="1">
                <a:solidFill>
                  <a:schemeClr val="accent3"/>
                </a:solidFill>
                <a:latin typeface="Calibri"/>
                <a:cs typeface="Calibri"/>
              </a:rPr>
              <a:t>let</a:t>
            </a:r>
            <a:r>
              <a:rPr lang="pt-BR" sz="4000">
                <a:solidFill>
                  <a:schemeClr val="accent3"/>
                </a:solidFill>
                <a:latin typeface="Calibri"/>
                <a:cs typeface="Calibri"/>
              </a:rPr>
              <a:t> </a:t>
            </a:r>
            <a:r>
              <a:rPr lang="pt-BR" sz="4000">
                <a:solidFill>
                  <a:schemeClr val="accent1"/>
                </a:solidFill>
                <a:latin typeface="Calibri"/>
                <a:cs typeface="Calibri"/>
              </a:rPr>
              <a:t>res</a:t>
            </a:r>
            <a:r>
              <a:rPr lang="pt-BR" sz="4000">
                <a:solidFill>
                  <a:srgbClr val="F2F2F2"/>
                </a:solidFill>
                <a:latin typeface="Calibri"/>
                <a:cs typeface="Calibri"/>
              </a:rPr>
              <a:t> = !(</a:t>
            </a:r>
            <a:r>
              <a:rPr lang="pt-BR" sz="4000">
                <a:solidFill>
                  <a:schemeClr val="accent2"/>
                </a:solidFill>
                <a:latin typeface="Calibri"/>
                <a:cs typeface="Calibri"/>
              </a:rPr>
              <a:t>10</a:t>
            </a:r>
            <a:r>
              <a:rPr lang="pt-BR" sz="4000">
                <a:solidFill>
                  <a:srgbClr val="F2F2F2"/>
                </a:solidFill>
                <a:latin typeface="Calibri"/>
                <a:cs typeface="Calibri"/>
              </a:rPr>
              <a:t> == </a:t>
            </a:r>
            <a:r>
              <a:rPr lang="pt-BR" sz="4000">
                <a:solidFill>
                  <a:schemeClr val="accent2"/>
                </a:solidFill>
                <a:latin typeface="Calibri"/>
                <a:cs typeface="Calibri"/>
              </a:rPr>
              <a:t>100</a:t>
            </a:r>
            <a:r>
              <a:rPr lang="pt-BR" sz="4000">
                <a:solidFill>
                  <a:srgbClr val="F2F2F2"/>
                </a:solidFill>
                <a:latin typeface="Calibri"/>
                <a:cs typeface="Calibri"/>
              </a:rPr>
              <a:t>);</a:t>
            </a:r>
          </a:p>
          <a:p>
            <a:endParaRPr lang="pt-BR" sz="4000">
              <a:solidFill>
                <a:schemeClr val="accent2"/>
              </a:solidFill>
              <a:latin typeface="Calibri"/>
              <a:cs typeface="Calibri"/>
            </a:endParaRPr>
          </a:p>
          <a:p>
            <a:r>
              <a:rPr lang="pt-BR" sz="4000">
                <a:solidFill>
                  <a:schemeClr val="accent2"/>
                </a:solidFill>
                <a:latin typeface="Calibri"/>
                <a:cs typeface="Calibri"/>
              </a:rPr>
              <a:t>console</a:t>
            </a:r>
            <a:r>
              <a:rPr lang="pt-BR" sz="4000">
                <a:solidFill>
                  <a:schemeClr val="accent6"/>
                </a:solidFill>
                <a:latin typeface="Calibri"/>
                <a:cs typeface="Calibri"/>
              </a:rPr>
              <a:t>.log</a:t>
            </a:r>
            <a:r>
              <a:rPr lang="pt-BR" sz="400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lang="pt-BR" sz="4000">
                <a:solidFill>
                  <a:schemeClr val="accent1"/>
                </a:solidFill>
                <a:latin typeface="Calibri"/>
                <a:cs typeface="Calibri"/>
              </a:rPr>
              <a:t>res</a:t>
            </a:r>
            <a:r>
              <a:rPr lang="pt-BR" sz="4000">
                <a:solidFill>
                  <a:srgbClr val="F2F2F2"/>
                </a:solidFill>
                <a:latin typeface="Calibri"/>
                <a:cs typeface="Calibri"/>
              </a:rPr>
              <a:t>);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417891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A90F2B5-8D34-49C7-C33E-8F6C9100AE73}"/>
              </a:ext>
            </a:extLst>
          </p:cNvPr>
          <p:cNvSpPr txBox="1"/>
          <p:nvPr/>
        </p:nvSpPr>
        <p:spPr>
          <a:xfrm>
            <a:off x="818803" y="3086792"/>
            <a:ext cx="527719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a) </a:t>
            </a:r>
            <a:endParaRPr lang="pt-BR" sz="2400">
              <a:solidFill>
                <a:srgbClr val="F2F2F2"/>
              </a:solidFill>
              <a:latin typeface="Calibri"/>
              <a:ea typeface="+mn-lt"/>
              <a:cs typeface="Calibri"/>
            </a:endParaRPr>
          </a:p>
          <a:p>
            <a:endParaRPr lang="pt-BR" sz="2400">
              <a:solidFill>
                <a:srgbClr val="F2F2F2"/>
              </a:solidFill>
              <a:latin typeface="Calibri"/>
              <a:ea typeface="+mn-lt"/>
              <a:cs typeface="Calibri"/>
            </a:endParaRPr>
          </a:p>
          <a:p>
            <a:endParaRPr lang="pt-BR" sz="2400">
              <a:solidFill>
                <a:srgbClr val="F2F2F2"/>
              </a:solidFill>
              <a:latin typeface="Calibri"/>
              <a:ea typeface="+mn-lt"/>
              <a:cs typeface="Calibri"/>
            </a:endParaRPr>
          </a:p>
          <a:p>
            <a:endParaRPr lang="pt-BR" sz="2400">
              <a:solidFill>
                <a:srgbClr val="F2F2F2"/>
              </a:solidFill>
              <a:latin typeface="Calibri"/>
              <a:ea typeface="+mn-lt"/>
              <a:cs typeface="Calibri"/>
            </a:endParaRPr>
          </a:p>
          <a:p>
            <a:endParaRPr lang="pt-BR" sz="2400">
              <a:solidFill>
                <a:srgbClr val="F2F2F2"/>
              </a:solidFill>
              <a:latin typeface="Calibri"/>
              <a:ea typeface="+mn-lt"/>
              <a:cs typeface="Calibri"/>
            </a:endParaRPr>
          </a:p>
          <a:p>
            <a:r>
              <a:rPr lang="pt-BR" sz="2400">
                <a:solidFill>
                  <a:srgbClr val="F2F2F2"/>
                </a:solidFill>
                <a:latin typeface="Calibri"/>
                <a:ea typeface="+mn-lt"/>
                <a:cs typeface="Calibri"/>
              </a:rPr>
              <a:t>c)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5086FA6-0270-9857-4E49-2812B6C0DC49}"/>
              </a:ext>
            </a:extLst>
          </p:cNvPr>
          <p:cNvSpPr/>
          <p:nvPr/>
        </p:nvSpPr>
        <p:spPr>
          <a:xfrm>
            <a:off x="1300942" y="2629591"/>
            <a:ext cx="4613565" cy="138545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800" err="1">
                <a:solidFill>
                  <a:srgbClr val="F2F2F2"/>
                </a:solidFill>
                <a:latin typeface="Calibri"/>
                <a:cs typeface="Calibri"/>
              </a:rPr>
              <a:t>if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 (</a:t>
            </a:r>
            <a:r>
              <a:rPr lang="pt-BR" sz="2800">
                <a:solidFill>
                  <a:schemeClr val="accent2"/>
                </a:solidFill>
                <a:latin typeface="Calibri"/>
                <a:cs typeface="Calibri"/>
              </a:rPr>
              <a:t>feriado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 == </a:t>
            </a:r>
            <a:r>
              <a:rPr lang="pt-BR" sz="2800" err="1">
                <a:solidFill>
                  <a:schemeClr val="accent3"/>
                </a:solidFill>
                <a:latin typeface="Calibri"/>
                <a:cs typeface="Calibri"/>
              </a:rPr>
              <a:t>true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):</a:t>
            </a:r>
            <a:endParaRPr lang="en-US" sz="2800">
              <a:ea typeface="+mn-lt"/>
              <a:cs typeface="+mn-lt"/>
            </a:endParaRPr>
          </a:p>
          <a:p>
            <a:r>
              <a:rPr lang="pt-BR" sz="2800">
                <a:solidFill>
                  <a:schemeClr val="accent2"/>
                </a:solidFill>
                <a:latin typeface="Calibri"/>
                <a:cs typeface="Calibri"/>
              </a:rPr>
              <a:t>  console</a:t>
            </a:r>
            <a:r>
              <a:rPr lang="pt-BR" sz="2800">
                <a:solidFill>
                  <a:schemeClr val="accent6"/>
                </a:solidFill>
                <a:latin typeface="Calibri"/>
                <a:cs typeface="Calibri"/>
              </a:rPr>
              <a:t>.log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lang="pt-BR" sz="2800">
                <a:solidFill>
                  <a:schemeClr val="accent5"/>
                </a:solidFill>
                <a:latin typeface="Calibri"/>
                <a:cs typeface="Calibri"/>
              </a:rPr>
              <a:t>"Bom feriado!"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);</a:t>
            </a:r>
            <a:endParaRPr lang="pt-BR" sz="14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A2BF481-AF89-2D08-B91E-A34C76341421}"/>
              </a:ext>
            </a:extLst>
          </p:cNvPr>
          <p:cNvSpPr txBox="1"/>
          <p:nvPr/>
        </p:nvSpPr>
        <p:spPr>
          <a:xfrm>
            <a:off x="817684" y="817684"/>
            <a:ext cx="1055672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5. Qual opção mostra uma </a:t>
            </a:r>
            <a:r>
              <a:rPr lang="pt-BR" sz="3200" b="1">
                <a:solidFill>
                  <a:srgbClr val="F2F2F2"/>
                </a:solidFill>
                <a:latin typeface="Calibri"/>
                <a:cs typeface="Calibri"/>
              </a:rPr>
              <a:t>estrutura condicional</a:t>
            </a:r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 escrita de forma correta em </a:t>
            </a:r>
            <a:r>
              <a:rPr lang="pt-BR" sz="3200" err="1">
                <a:solidFill>
                  <a:srgbClr val="F2F2F2"/>
                </a:solidFill>
                <a:latin typeface="Calibri"/>
                <a:cs typeface="Calibri"/>
              </a:rPr>
              <a:t>JavaScript</a:t>
            </a:r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53C28E-E5EF-D610-F01D-9C0609618EB6}"/>
              </a:ext>
            </a:extLst>
          </p:cNvPr>
          <p:cNvSpPr txBox="1"/>
          <p:nvPr/>
        </p:nvSpPr>
        <p:spPr>
          <a:xfrm>
            <a:off x="6097384" y="3086791"/>
            <a:ext cx="527719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b) </a:t>
            </a:r>
            <a:endParaRPr lang="pt-BR" sz="2400">
              <a:solidFill>
                <a:srgbClr val="F2F2F2"/>
              </a:solidFill>
              <a:latin typeface="Calibri"/>
              <a:ea typeface="+mn-lt"/>
              <a:cs typeface="Calibri"/>
            </a:endParaRPr>
          </a:p>
          <a:p>
            <a:endParaRPr lang="pt-BR" sz="2400">
              <a:solidFill>
                <a:srgbClr val="F2F2F2"/>
              </a:solidFill>
              <a:latin typeface="Calibri"/>
              <a:ea typeface="+mn-lt"/>
              <a:cs typeface="Calibri"/>
            </a:endParaRPr>
          </a:p>
          <a:p>
            <a:endParaRPr lang="pt-BR" sz="2400">
              <a:solidFill>
                <a:srgbClr val="F2F2F2"/>
              </a:solidFill>
              <a:latin typeface="Calibri"/>
              <a:ea typeface="+mn-lt"/>
              <a:cs typeface="Calibri"/>
            </a:endParaRPr>
          </a:p>
          <a:p>
            <a:endParaRPr lang="pt-BR" sz="2400">
              <a:solidFill>
                <a:srgbClr val="F2F2F2"/>
              </a:solidFill>
              <a:latin typeface="Calibri"/>
              <a:ea typeface="+mn-lt"/>
              <a:cs typeface="Calibri"/>
            </a:endParaRPr>
          </a:p>
          <a:p>
            <a:endParaRPr lang="pt-BR" sz="2400">
              <a:solidFill>
                <a:srgbClr val="F2F2F2"/>
              </a:solidFill>
              <a:latin typeface="Calibri"/>
              <a:ea typeface="+mn-lt"/>
              <a:cs typeface="Calibri"/>
            </a:endParaRPr>
          </a:p>
          <a:p>
            <a:r>
              <a:rPr lang="pt-BR" sz="2400">
                <a:solidFill>
                  <a:srgbClr val="F2F2F2"/>
                </a:solidFill>
                <a:latin typeface="Calibri"/>
                <a:ea typeface="+mn-lt"/>
                <a:cs typeface="Calibri"/>
              </a:rPr>
              <a:t>d)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EA8BF77-2870-F74A-5D7C-3C57D986722A}"/>
              </a:ext>
            </a:extLst>
          </p:cNvPr>
          <p:cNvSpPr/>
          <p:nvPr/>
        </p:nvSpPr>
        <p:spPr>
          <a:xfrm>
            <a:off x="6759632" y="2629591"/>
            <a:ext cx="4613565" cy="138545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lang="pt-BR" sz="2800">
                <a:solidFill>
                  <a:schemeClr val="accent2"/>
                </a:solidFill>
                <a:latin typeface="Calibri"/>
                <a:cs typeface="Calibri"/>
              </a:rPr>
              <a:t>feriado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 == </a:t>
            </a:r>
            <a:r>
              <a:rPr lang="pt-BR" sz="2800" err="1">
                <a:solidFill>
                  <a:schemeClr val="accent3"/>
                </a:solidFill>
                <a:latin typeface="Calibri"/>
                <a:cs typeface="Calibri"/>
              </a:rPr>
              <a:t>true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)?</a:t>
            </a:r>
            <a:endParaRPr lang="en-US" sz="2800">
              <a:ea typeface="+mn-lt"/>
              <a:cs typeface="+mn-lt"/>
            </a:endParaRPr>
          </a:p>
          <a:p>
            <a:r>
              <a:rPr lang="pt-BR" sz="2800">
                <a:solidFill>
                  <a:schemeClr val="accent2"/>
                </a:solidFill>
                <a:latin typeface="Calibri"/>
                <a:cs typeface="Calibri"/>
              </a:rPr>
              <a:t>  console</a:t>
            </a:r>
            <a:r>
              <a:rPr lang="pt-BR" sz="2800">
                <a:solidFill>
                  <a:schemeClr val="accent6"/>
                </a:solidFill>
                <a:latin typeface="Calibri"/>
                <a:cs typeface="Calibri"/>
              </a:rPr>
              <a:t>.log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lang="pt-BR" sz="2800">
                <a:solidFill>
                  <a:schemeClr val="accent5"/>
                </a:solidFill>
                <a:latin typeface="Calibri"/>
                <a:cs typeface="Calibri"/>
              </a:rPr>
              <a:t>"Bom feriado!"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);</a:t>
            </a:r>
            <a:endParaRPr lang="pt-BR" sz="140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461D13D-56C6-8ACA-F9D3-B5D2E04ABF9E}"/>
              </a:ext>
            </a:extLst>
          </p:cNvPr>
          <p:cNvSpPr/>
          <p:nvPr/>
        </p:nvSpPr>
        <p:spPr>
          <a:xfrm>
            <a:off x="1300941" y="4472245"/>
            <a:ext cx="4613565" cy="133003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800" err="1">
                <a:solidFill>
                  <a:srgbClr val="F2F2F2"/>
                </a:solidFill>
                <a:latin typeface="Calibri"/>
                <a:cs typeface="Calibri"/>
              </a:rPr>
              <a:t>if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 (</a:t>
            </a:r>
            <a:r>
              <a:rPr lang="pt-BR" sz="2800">
                <a:solidFill>
                  <a:schemeClr val="accent2"/>
                </a:solidFill>
                <a:latin typeface="Calibri"/>
                <a:cs typeface="Calibri"/>
              </a:rPr>
              <a:t>feriado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 == </a:t>
            </a:r>
            <a:r>
              <a:rPr lang="pt-BR" sz="2800" err="1">
                <a:solidFill>
                  <a:schemeClr val="accent3"/>
                </a:solidFill>
                <a:latin typeface="Calibri"/>
                <a:cs typeface="Calibri"/>
              </a:rPr>
              <a:t>true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)[</a:t>
            </a:r>
            <a:endParaRPr lang="en-US" sz="2800">
              <a:ea typeface="+mn-lt"/>
              <a:cs typeface="+mn-lt"/>
            </a:endParaRPr>
          </a:p>
          <a:p>
            <a:r>
              <a:rPr lang="pt-BR" sz="2800">
                <a:solidFill>
                  <a:schemeClr val="accent2"/>
                </a:solidFill>
                <a:latin typeface="Calibri"/>
                <a:cs typeface="Calibri"/>
              </a:rPr>
              <a:t>console</a:t>
            </a:r>
            <a:r>
              <a:rPr lang="pt-BR" sz="2800">
                <a:solidFill>
                  <a:schemeClr val="accent6"/>
                </a:solidFill>
                <a:latin typeface="Calibri"/>
                <a:cs typeface="Calibri"/>
              </a:rPr>
              <a:t>.log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lang="pt-BR" sz="2800">
                <a:solidFill>
                  <a:schemeClr val="accent5"/>
                </a:solidFill>
                <a:latin typeface="Calibri"/>
                <a:cs typeface="Calibri"/>
              </a:rPr>
              <a:t>"Bom feriado!"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) ]</a:t>
            </a:r>
            <a:endParaRPr lang="pt-BR" sz="140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92C9A53-3C54-CA83-86A8-F259D98722AC}"/>
              </a:ext>
            </a:extLst>
          </p:cNvPr>
          <p:cNvSpPr/>
          <p:nvPr/>
        </p:nvSpPr>
        <p:spPr>
          <a:xfrm>
            <a:off x="6759633" y="4472245"/>
            <a:ext cx="4613565" cy="133003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800" err="1">
                <a:solidFill>
                  <a:srgbClr val="F2F2F2"/>
                </a:solidFill>
                <a:latin typeface="Calibri"/>
                <a:cs typeface="Calibri"/>
              </a:rPr>
              <a:t>if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 (</a:t>
            </a:r>
            <a:r>
              <a:rPr lang="pt-BR" sz="2800">
                <a:solidFill>
                  <a:schemeClr val="accent2"/>
                </a:solidFill>
                <a:latin typeface="Calibri"/>
                <a:cs typeface="Calibri"/>
              </a:rPr>
              <a:t>feriado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 == </a:t>
            </a:r>
            <a:r>
              <a:rPr lang="pt-BR" sz="2800" err="1">
                <a:solidFill>
                  <a:schemeClr val="accent3"/>
                </a:solidFill>
                <a:latin typeface="Calibri"/>
                <a:cs typeface="Calibri"/>
              </a:rPr>
              <a:t>true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){</a:t>
            </a:r>
            <a:endParaRPr lang="en-US" sz="2800">
              <a:ea typeface="+mn-lt"/>
              <a:cs typeface="+mn-lt"/>
            </a:endParaRPr>
          </a:p>
          <a:p>
            <a:r>
              <a:rPr lang="pt-BR" sz="2800">
                <a:solidFill>
                  <a:schemeClr val="accent2"/>
                </a:solidFill>
                <a:latin typeface="Calibri"/>
                <a:cs typeface="Calibri"/>
              </a:rPr>
              <a:t>console</a:t>
            </a:r>
            <a:r>
              <a:rPr lang="pt-BR" sz="2800">
                <a:solidFill>
                  <a:schemeClr val="accent6"/>
                </a:solidFill>
                <a:latin typeface="Calibri"/>
                <a:cs typeface="Calibri"/>
              </a:rPr>
              <a:t>.log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lang="pt-BR" sz="2800">
                <a:solidFill>
                  <a:schemeClr val="accent5"/>
                </a:solidFill>
                <a:latin typeface="Calibri"/>
                <a:cs typeface="Calibri"/>
              </a:rPr>
              <a:t>"Bom feriado!"</a:t>
            </a:r>
            <a:r>
              <a:rPr lang="pt-BR" sz="2800">
                <a:solidFill>
                  <a:srgbClr val="F2F2F2"/>
                </a:solidFill>
                <a:latin typeface="Calibri"/>
                <a:cs typeface="Calibri"/>
              </a:rPr>
              <a:t>) }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54678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2BF481-AF89-2D08-B91E-A34C76341421}"/>
              </a:ext>
            </a:extLst>
          </p:cNvPr>
          <p:cNvSpPr txBox="1"/>
          <p:nvPr/>
        </p:nvSpPr>
        <p:spPr>
          <a:xfrm>
            <a:off x="817684" y="817684"/>
            <a:ext cx="4779376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6. Testamos o seguinte código com a nota 9, mas o </a:t>
            </a:r>
            <a:r>
              <a:rPr lang="pt-BR" sz="3200" b="1">
                <a:solidFill>
                  <a:srgbClr val="F2F2F2"/>
                </a:solidFill>
                <a:latin typeface="Calibri"/>
                <a:cs typeface="Calibri"/>
              </a:rPr>
              <a:t>terminal está imprimindo duas mensagens</a:t>
            </a:r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, porque?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90F2B5-8D34-49C7-C33E-8F6C9100AE73}"/>
              </a:ext>
            </a:extLst>
          </p:cNvPr>
          <p:cNvSpPr txBox="1"/>
          <p:nvPr/>
        </p:nvSpPr>
        <p:spPr>
          <a:xfrm>
            <a:off x="818803" y="3086792"/>
            <a:ext cx="1088828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a) Deveríamos verificar primeiro se a</a:t>
            </a:r>
          </a:p>
          <a:p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    nota é maior que 6, e depois se é</a:t>
            </a:r>
          </a:p>
          <a:p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    maior que 8</a:t>
            </a:r>
          </a:p>
          <a:p>
            <a:endParaRPr lang="pt-BR" sz="24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b) O comando </a:t>
            </a:r>
            <a:r>
              <a:rPr lang="pt-BR" sz="2400" b="1">
                <a:solidFill>
                  <a:srgbClr val="F2F2F2"/>
                </a:solidFill>
                <a:latin typeface="Calibri"/>
                <a:cs typeface="Calibri"/>
              </a:rPr>
              <a:t>break</a:t>
            </a:r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 deveria parar as verificações quando uma for verdade</a:t>
            </a:r>
          </a:p>
          <a:p>
            <a:endParaRPr lang="pt-BR" sz="24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c) Deveríamos ter apenas um console.log no final das três verificações</a:t>
            </a:r>
            <a:endParaRPr lang="pt-BR" sz="2400" b="1">
              <a:solidFill>
                <a:srgbClr val="F2F2F2"/>
              </a:solidFill>
              <a:latin typeface="Calibri"/>
              <a:cs typeface="Calibri"/>
            </a:endParaRPr>
          </a:p>
          <a:p>
            <a:endParaRPr lang="pt-BR" sz="24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2400">
                <a:solidFill>
                  <a:srgbClr val="F2F2F2"/>
                </a:solidFill>
                <a:latin typeface="Calibri"/>
                <a:cs typeface="Calibri"/>
              </a:rPr>
              <a:t>d) O comando da terceira linha deveria ser um </a:t>
            </a:r>
            <a:r>
              <a:rPr lang="pt-BR" sz="2400" b="1" err="1">
                <a:solidFill>
                  <a:srgbClr val="F2F2F2"/>
                </a:solidFill>
                <a:latin typeface="Calibri"/>
                <a:cs typeface="Calibri"/>
              </a:rPr>
              <a:t>else</a:t>
            </a:r>
            <a:r>
              <a:rPr lang="pt-BR" sz="2400" b="1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lang="pt-BR" sz="2400" b="1" err="1">
                <a:solidFill>
                  <a:srgbClr val="F2F2F2"/>
                </a:solidFill>
                <a:latin typeface="Calibri"/>
                <a:cs typeface="Calibri"/>
              </a:rPr>
              <a:t>if</a:t>
            </a:r>
            <a:endParaRPr lang="pt-BR" sz="2400" err="1">
              <a:solidFill>
                <a:srgbClr val="F2F2F2"/>
              </a:solidFill>
              <a:latin typeface="Calibri"/>
              <a:cs typeface="Calibri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42D4E7D-F288-9933-3338-582ED5E94817}"/>
              </a:ext>
            </a:extLst>
          </p:cNvPr>
          <p:cNvSpPr/>
          <p:nvPr/>
        </p:nvSpPr>
        <p:spPr>
          <a:xfrm>
            <a:off x="5831379" y="814646"/>
            <a:ext cx="5874327" cy="361603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800" err="1">
                <a:latin typeface="Calibri"/>
                <a:ea typeface="+mn-lt"/>
                <a:cs typeface="+mn-lt"/>
              </a:rPr>
              <a:t>if</a:t>
            </a:r>
            <a:r>
              <a:rPr lang="pt-BR" sz="2800">
                <a:latin typeface="Calibri"/>
                <a:ea typeface="+mn-lt"/>
                <a:cs typeface="+mn-lt"/>
              </a:rPr>
              <a:t> (</a:t>
            </a:r>
            <a:r>
              <a:rPr lang="pt-BR" sz="280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nota </a:t>
            </a:r>
            <a:r>
              <a:rPr lang="pt-BR" sz="2800">
                <a:latin typeface="Calibri"/>
                <a:ea typeface="+mn-lt"/>
                <a:cs typeface="+mn-lt"/>
              </a:rPr>
              <a:t>&gt;= </a:t>
            </a:r>
            <a:r>
              <a:rPr lang="pt-BR" sz="2800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8</a:t>
            </a:r>
            <a:r>
              <a:rPr lang="pt-BR" sz="2800">
                <a:latin typeface="Calibri"/>
                <a:ea typeface="+mn-lt"/>
                <a:cs typeface="+mn-lt"/>
              </a:rPr>
              <a:t>) {</a:t>
            </a:r>
            <a:endParaRPr lang="pt-BR" sz="1400">
              <a:latin typeface="Calibri"/>
              <a:ea typeface="+mn-lt"/>
              <a:cs typeface="+mn-lt"/>
            </a:endParaRPr>
          </a:p>
          <a:p>
            <a:r>
              <a:rPr lang="pt-BR" sz="2800">
                <a:latin typeface="Calibri"/>
                <a:ea typeface="+mn-lt"/>
                <a:cs typeface="+mn-lt"/>
              </a:rPr>
              <a:t>  </a:t>
            </a:r>
            <a:r>
              <a:rPr lang="pt-BR" sz="2800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console</a:t>
            </a:r>
            <a:r>
              <a:rPr lang="pt-BR" sz="2800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.log</a:t>
            </a:r>
            <a:r>
              <a:rPr lang="pt-BR" sz="2800">
                <a:latin typeface="Calibri"/>
                <a:ea typeface="+mn-lt"/>
                <a:cs typeface="+mn-lt"/>
              </a:rPr>
              <a:t>(</a:t>
            </a:r>
            <a:r>
              <a:rPr lang="pt-BR" sz="2800">
                <a:solidFill>
                  <a:schemeClr val="accent5"/>
                </a:solidFill>
                <a:latin typeface="Calibri"/>
                <a:ea typeface="+mn-lt"/>
                <a:cs typeface="+mn-lt"/>
              </a:rPr>
              <a:t>"Ótimo trabalho!"</a:t>
            </a:r>
            <a:r>
              <a:rPr lang="pt-BR" sz="2800">
                <a:latin typeface="Calibri"/>
                <a:ea typeface="+mn-lt"/>
                <a:cs typeface="+mn-lt"/>
              </a:rPr>
              <a:t>);</a:t>
            </a:r>
            <a:endParaRPr lang="pt-BR" sz="1400">
              <a:latin typeface="Calibri"/>
              <a:ea typeface="+mn-lt"/>
              <a:cs typeface="+mn-lt"/>
            </a:endParaRPr>
          </a:p>
          <a:p>
            <a:r>
              <a:rPr lang="pt-BR" sz="2800">
                <a:latin typeface="Calibri"/>
                <a:ea typeface="+mn-lt"/>
                <a:cs typeface="+mn-lt"/>
              </a:rPr>
              <a:t>} </a:t>
            </a:r>
            <a:r>
              <a:rPr lang="pt-BR" sz="2800" err="1">
                <a:latin typeface="Calibri"/>
                <a:ea typeface="+mn-lt"/>
                <a:cs typeface="+mn-lt"/>
              </a:rPr>
              <a:t>if</a:t>
            </a:r>
            <a:r>
              <a:rPr lang="pt-BR" sz="2800">
                <a:latin typeface="Calibri"/>
                <a:ea typeface="+mn-lt"/>
                <a:cs typeface="+mn-lt"/>
              </a:rPr>
              <a:t> (</a:t>
            </a:r>
            <a:r>
              <a:rPr lang="pt-BR" sz="280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nota </a:t>
            </a:r>
            <a:r>
              <a:rPr lang="pt-BR" sz="2800">
                <a:latin typeface="Calibri"/>
                <a:ea typeface="+mn-lt"/>
                <a:cs typeface="+mn-lt"/>
              </a:rPr>
              <a:t>&gt;= </a:t>
            </a:r>
            <a:r>
              <a:rPr lang="pt-BR" sz="2800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6</a:t>
            </a:r>
            <a:r>
              <a:rPr lang="pt-BR" sz="2800">
                <a:latin typeface="Calibri"/>
                <a:ea typeface="+mn-lt"/>
                <a:cs typeface="+mn-lt"/>
              </a:rPr>
              <a:t>) {</a:t>
            </a:r>
            <a:endParaRPr lang="pt-BR" sz="1400">
              <a:latin typeface="Calibri"/>
              <a:ea typeface="+mn-lt"/>
              <a:cs typeface="+mn-lt"/>
            </a:endParaRPr>
          </a:p>
          <a:p>
            <a:r>
              <a:rPr lang="pt-BR" sz="2800">
                <a:latin typeface="Calibri"/>
                <a:ea typeface="+mn-lt"/>
                <a:cs typeface="+mn-lt"/>
              </a:rPr>
              <a:t>  </a:t>
            </a:r>
            <a:r>
              <a:rPr lang="pt-BR" sz="2800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console</a:t>
            </a:r>
            <a:r>
              <a:rPr lang="pt-BR" sz="2800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.log</a:t>
            </a:r>
            <a:r>
              <a:rPr lang="pt-BR" sz="2800">
                <a:latin typeface="Calibri"/>
                <a:ea typeface="+mn-lt"/>
                <a:cs typeface="+mn-lt"/>
              </a:rPr>
              <a:t>(</a:t>
            </a:r>
            <a:r>
              <a:rPr lang="pt-BR" sz="2800">
                <a:solidFill>
                  <a:schemeClr val="accent5"/>
                </a:solidFill>
                <a:latin typeface="Calibri"/>
                <a:ea typeface="+mn-lt"/>
                <a:cs typeface="+mn-lt"/>
              </a:rPr>
              <a:t>"Bom trabalho"</a:t>
            </a:r>
            <a:r>
              <a:rPr lang="pt-BR" sz="2800">
                <a:latin typeface="Calibri"/>
                <a:ea typeface="+mn-lt"/>
                <a:cs typeface="+mn-lt"/>
              </a:rPr>
              <a:t>);</a:t>
            </a:r>
            <a:endParaRPr lang="pt-BR" sz="1400">
              <a:latin typeface="Calibri"/>
              <a:ea typeface="+mn-lt"/>
              <a:cs typeface="+mn-lt"/>
            </a:endParaRPr>
          </a:p>
          <a:p>
            <a:r>
              <a:rPr lang="pt-BR" sz="2800">
                <a:latin typeface="Calibri"/>
                <a:ea typeface="+mn-lt"/>
                <a:cs typeface="+mn-lt"/>
              </a:rPr>
              <a:t>} </a:t>
            </a:r>
            <a:r>
              <a:rPr lang="pt-BR" sz="2800" err="1">
                <a:latin typeface="Calibri"/>
                <a:ea typeface="+mn-lt"/>
                <a:cs typeface="+mn-lt"/>
              </a:rPr>
              <a:t>else</a:t>
            </a:r>
            <a:r>
              <a:rPr lang="pt-BR" sz="2800">
                <a:latin typeface="Calibri"/>
                <a:ea typeface="+mn-lt"/>
                <a:cs typeface="+mn-lt"/>
              </a:rPr>
              <a:t> {</a:t>
            </a:r>
            <a:endParaRPr lang="pt-BR" sz="1400">
              <a:latin typeface="Calibri"/>
              <a:ea typeface="+mn-lt"/>
              <a:cs typeface="+mn-lt"/>
            </a:endParaRPr>
          </a:p>
          <a:p>
            <a:r>
              <a:rPr lang="pt-BR" sz="2800">
                <a:latin typeface="Calibri"/>
                <a:ea typeface="+mn-lt"/>
                <a:cs typeface="+mn-lt"/>
              </a:rPr>
              <a:t>  </a:t>
            </a:r>
            <a:r>
              <a:rPr lang="pt-BR" sz="2800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console</a:t>
            </a:r>
            <a:r>
              <a:rPr lang="pt-BR" sz="2800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.log</a:t>
            </a:r>
            <a:r>
              <a:rPr lang="pt-BR" sz="2800">
                <a:latin typeface="Calibri"/>
                <a:ea typeface="+mn-lt"/>
                <a:cs typeface="+mn-lt"/>
              </a:rPr>
              <a:t>(</a:t>
            </a:r>
            <a:r>
              <a:rPr lang="pt-BR" sz="2800">
                <a:solidFill>
                  <a:schemeClr val="accent5"/>
                </a:solidFill>
                <a:latin typeface="Calibri"/>
                <a:ea typeface="+mn-lt"/>
                <a:cs typeface="+mn-lt"/>
              </a:rPr>
              <a:t>"Precisa melhorar"</a:t>
            </a:r>
            <a:r>
              <a:rPr lang="pt-BR" sz="2800">
                <a:latin typeface="Calibri"/>
                <a:ea typeface="+mn-lt"/>
                <a:cs typeface="+mn-lt"/>
              </a:rPr>
              <a:t>); </a:t>
            </a:r>
            <a:endParaRPr lang="pt-BR" sz="1400">
              <a:latin typeface="Calibri"/>
              <a:ea typeface="+mn-lt"/>
              <a:cs typeface="+mn-lt"/>
            </a:endParaRPr>
          </a:p>
          <a:p>
            <a:r>
              <a:rPr lang="pt-BR" sz="2800">
                <a:latin typeface="Calibri"/>
                <a:ea typeface="+mn-lt"/>
                <a:cs typeface="+mn-lt"/>
              </a:rPr>
              <a:t>}</a:t>
            </a:r>
            <a:endParaRPr lang="pt-BR" sz="14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073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2BF481-AF89-2D08-B91E-A34C76341421}"/>
              </a:ext>
            </a:extLst>
          </p:cNvPr>
          <p:cNvSpPr txBox="1"/>
          <p:nvPr/>
        </p:nvSpPr>
        <p:spPr>
          <a:xfrm>
            <a:off x="817684" y="817684"/>
            <a:ext cx="1055489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7. Qual opção está faltando ao seguinte código para</a:t>
            </a:r>
            <a:r>
              <a:rPr lang="pt-BR" sz="3200" b="1">
                <a:solidFill>
                  <a:srgbClr val="F2F2F2"/>
                </a:solidFill>
                <a:latin typeface="Calibri"/>
                <a:cs typeface="Calibri"/>
              </a:rPr>
              <a:t> escrever um loop em JS?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90F2B5-8D34-49C7-C33E-8F6C9100AE73}"/>
              </a:ext>
            </a:extLst>
          </p:cNvPr>
          <p:cNvSpPr txBox="1"/>
          <p:nvPr/>
        </p:nvSpPr>
        <p:spPr>
          <a:xfrm>
            <a:off x="818803" y="2468565"/>
            <a:ext cx="948897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a) i++</a:t>
            </a:r>
          </a:p>
          <a:p>
            <a:endParaRPr lang="pt-BR" sz="32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b) i + 1</a:t>
            </a:r>
            <a:endParaRPr lang="pt-BR" sz="3200" b="1">
              <a:solidFill>
                <a:srgbClr val="F2F2F2"/>
              </a:solidFill>
              <a:latin typeface="Calibri"/>
              <a:cs typeface="Calibri"/>
            </a:endParaRPr>
          </a:p>
          <a:p>
            <a:endParaRPr lang="pt-BR" sz="32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c) </a:t>
            </a:r>
            <a:r>
              <a:rPr lang="pt-BR" sz="3200" err="1">
                <a:solidFill>
                  <a:srgbClr val="F2F2F2"/>
                </a:solidFill>
                <a:latin typeface="Calibri"/>
                <a:cs typeface="Calibri"/>
              </a:rPr>
              <a:t>i.add</a:t>
            </a:r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(1)</a:t>
            </a:r>
          </a:p>
          <a:p>
            <a:endParaRPr lang="pt-BR" sz="32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d) i + i</a:t>
            </a:r>
            <a:endParaRPr lang="pt-BR" sz="3200" b="1">
              <a:solidFill>
                <a:srgbClr val="F2F2F2"/>
              </a:solidFill>
              <a:latin typeface="Calibri"/>
              <a:cs typeface="Calibri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42D4E7D-F288-9933-3338-582ED5E94817}"/>
              </a:ext>
            </a:extLst>
          </p:cNvPr>
          <p:cNvSpPr/>
          <p:nvPr/>
        </p:nvSpPr>
        <p:spPr>
          <a:xfrm>
            <a:off x="4513107" y="2309891"/>
            <a:ext cx="6919430" cy="26794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4000">
                <a:latin typeface="Calibri"/>
                <a:ea typeface="+mn-lt"/>
                <a:cs typeface="+mn-lt"/>
              </a:rPr>
              <a:t>for (</a:t>
            </a:r>
            <a:r>
              <a:rPr lang="pt-BR" sz="4000" err="1">
                <a:solidFill>
                  <a:schemeClr val="accent3"/>
                </a:solidFill>
                <a:latin typeface="Calibri"/>
                <a:ea typeface="+mn-lt"/>
                <a:cs typeface="+mn-lt"/>
              </a:rPr>
              <a:t>let</a:t>
            </a:r>
            <a:r>
              <a:rPr lang="pt-BR" sz="4000">
                <a:latin typeface="Calibri"/>
                <a:ea typeface="+mn-lt"/>
                <a:cs typeface="+mn-lt"/>
              </a:rPr>
              <a:t> </a:t>
            </a:r>
            <a:r>
              <a:rPr lang="pt-BR" sz="400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i</a:t>
            </a:r>
            <a:r>
              <a:rPr lang="pt-BR" sz="4000">
                <a:latin typeface="Calibri"/>
                <a:ea typeface="+mn-lt"/>
                <a:cs typeface="+mn-lt"/>
              </a:rPr>
              <a:t> = </a:t>
            </a:r>
            <a:r>
              <a:rPr lang="pt-BR" sz="4000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0</a:t>
            </a:r>
            <a:r>
              <a:rPr lang="pt-BR" sz="4000">
                <a:latin typeface="Calibri"/>
                <a:ea typeface="+mn-lt"/>
                <a:cs typeface="+mn-lt"/>
              </a:rPr>
              <a:t>; </a:t>
            </a:r>
            <a:r>
              <a:rPr lang="pt-BR" sz="400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i</a:t>
            </a:r>
            <a:r>
              <a:rPr lang="pt-BR" sz="4000">
                <a:latin typeface="Calibri"/>
                <a:ea typeface="+mn-lt"/>
                <a:cs typeface="+mn-lt"/>
              </a:rPr>
              <a:t> &lt; </a:t>
            </a:r>
            <a:r>
              <a:rPr lang="pt-BR" sz="4000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10</a:t>
            </a:r>
            <a:r>
              <a:rPr lang="pt-BR" sz="4000">
                <a:latin typeface="Calibri"/>
                <a:ea typeface="+mn-lt"/>
                <a:cs typeface="+mn-lt"/>
              </a:rPr>
              <a:t>;            ) {</a:t>
            </a:r>
            <a:endParaRPr lang="pt-BR" sz="2000">
              <a:latin typeface="Calibri"/>
              <a:cs typeface="Calibri"/>
            </a:endParaRPr>
          </a:p>
          <a:p>
            <a:r>
              <a:rPr lang="pt-BR" sz="4000">
                <a:latin typeface="Calibri"/>
                <a:ea typeface="+mn-lt"/>
                <a:cs typeface="+mn-lt"/>
              </a:rPr>
              <a:t>  </a:t>
            </a:r>
            <a:r>
              <a:rPr lang="pt-BR" sz="4000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console</a:t>
            </a:r>
            <a:r>
              <a:rPr lang="pt-BR" sz="4000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.log</a:t>
            </a:r>
            <a:r>
              <a:rPr lang="pt-BR" sz="400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(</a:t>
            </a:r>
            <a:r>
              <a:rPr lang="pt-BR" sz="4000">
                <a:solidFill>
                  <a:schemeClr val="accent3"/>
                </a:solidFill>
                <a:latin typeface="Calibri"/>
                <a:ea typeface="+mn-lt"/>
                <a:cs typeface="Calibri"/>
              </a:rPr>
              <a:t>i</a:t>
            </a:r>
            <a:r>
              <a:rPr lang="pt-BR" sz="400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)</a:t>
            </a:r>
            <a:endParaRPr lang="pt-BR" sz="2000">
              <a:latin typeface="Calibri"/>
              <a:cs typeface="Calibri"/>
            </a:endParaRPr>
          </a:p>
          <a:p>
            <a:r>
              <a:rPr lang="pt-BR" sz="4000">
                <a:latin typeface="Calibri"/>
                <a:ea typeface="+mn-lt"/>
                <a:cs typeface="+mn-lt"/>
              </a:rPr>
              <a:t>}</a:t>
            </a:r>
            <a:endParaRPr lang="pt-BR" sz="2000">
              <a:latin typeface="Calibri"/>
              <a:cs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22B550E-CE5E-7542-A81F-1257DB4440A3}"/>
              </a:ext>
            </a:extLst>
          </p:cNvPr>
          <p:cNvSpPr/>
          <p:nvPr/>
        </p:nvSpPr>
        <p:spPr>
          <a:xfrm>
            <a:off x="8654830" y="2778045"/>
            <a:ext cx="1269650" cy="55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19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2BF481-AF89-2D08-B91E-A34C76341421}"/>
              </a:ext>
            </a:extLst>
          </p:cNvPr>
          <p:cNvSpPr txBox="1"/>
          <p:nvPr/>
        </p:nvSpPr>
        <p:spPr>
          <a:xfrm>
            <a:off x="817684" y="817684"/>
            <a:ext cx="105980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8. Qual opção está faltando ao seguinte código para</a:t>
            </a:r>
            <a:r>
              <a:rPr lang="pt-BR" sz="3200" b="1">
                <a:solidFill>
                  <a:srgbClr val="F2F2F2"/>
                </a:solidFill>
                <a:latin typeface="Calibri"/>
                <a:cs typeface="Calibri"/>
              </a:rPr>
              <a:t> percorrer um </a:t>
            </a:r>
            <a:r>
              <a:rPr lang="pt-BR" sz="3200" b="1" err="1">
                <a:solidFill>
                  <a:srgbClr val="F2F2F2"/>
                </a:solidFill>
                <a:latin typeface="Calibri"/>
                <a:cs typeface="Calibri"/>
              </a:rPr>
              <a:t>array</a:t>
            </a:r>
            <a:r>
              <a:rPr lang="pt-BR" sz="3200" b="1">
                <a:solidFill>
                  <a:srgbClr val="F2F2F2"/>
                </a:solidFill>
                <a:latin typeface="Calibri"/>
                <a:cs typeface="Calibri"/>
              </a:rPr>
              <a:t> em JS?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90F2B5-8D34-49C7-C33E-8F6C9100AE73}"/>
              </a:ext>
            </a:extLst>
          </p:cNvPr>
          <p:cNvSpPr txBox="1"/>
          <p:nvPr/>
        </p:nvSpPr>
        <p:spPr>
          <a:xfrm>
            <a:off x="818803" y="2468566"/>
            <a:ext cx="948897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a) i &lt; </a:t>
            </a:r>
            <a:r>
              <a:rPr lang="pt-BR" sz="3200" err="1">
                <a:solidFill>
                  <a:srgbClr val="F2F2F2"/>
                </a:solidFill>
                <a:latin typeface="Calibri"/>
                <a:cs typeface="Calibri"/>
              </a:rPr>
              <a:t>letras.len</a:t>
            </a:r>
            <a:endParaRPr lang="pt-BR" sz="3200">
              <a:solidFill>
                <a:srgbClr val="F2F2F2"/>
              </a:solidFill>
              <a:latin typeface="Calibri"/>
              <a:cs typeface="Calibri"/>
            </a:endParaRPr>
          </a:p>
          <a:p>
            <a:endParaRPr lang="pt-BR" sz="32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b) i &lt;= </a:t>
            </a:r>
            <a:r>
              <a:rPr lang="pt-BR" sz="3200" err="1">
                <a:solidFill>
                  <a:srgbClr val="F2F2F2"/>
                </a:solidFill>
                <a:latin typeface="Calibri"/>
                <a:cs typeface="Calibri"/>
              </a:rPr>
              <a:t>letras.len</a:t>
            </a:r>
            <a:endParaRPr lang="pt-BR" sz="3200" b="1" err="1">
              <a:solidFill>
                <a:srgbClr val="F2F2F2"/>
              </a:solidFill>
              <a:latin typeface="Calibri"/>
              <a:cs typeface="Calibri"/>
            </a:endParaRPr>
          </a:p>
          <a:p>
            <a:endParaRPr lang="pt-BR" sz="32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c) i &lt; </a:t>
            </a:r>
            <a:r>
              <a:rPr lang="pt-BR" sz="3200" err="1">
                <a:solidFill>
                  <a:srgbClr val="F2F2F2"/>
                </a:solidFill>
                <a:latin typeface="Calibri"/>
                <a:cs typeface="Calibri"/>
              </a:rPr>
              <a:t>letras.length</a:t>
            </a:r>
          </a:p>
          <a:p>
            <a:endParaRPr lang="pt-BR" sz="3200">
              <a:solidFill>
                <a:srgbClr val="F2F2F2"/>
              </a:solidFill>
              <a:latin typeface="Calibri"/>
              <a:cs typeface="Calibri"/>
            </a:endParaRPr>
          </a:p>
          <a:p>
            <a:r>
              <a:rPr lang="pt-BR" sz="3200">
                <a:solidFill>
                  <a:srgbClr val="F2F2F2"/>
                </a:solidFill>
                <a:latin typeface="Calibri"/>
                <a:cs typeface="Calibri"/>
              </a:rPr>
              <a:t>d) i &lt;= </a:t>
            </a:r>
            <a:r>
              <a:rPr lang="pt-BR" sz="3200" err="1">
                <a:solidFill>
                  <a:srgbClr val="F2F2F2"/>
                </a:solidFill>
                <a:latin typeface="Calibri"/>
                <a:cs typeface="Calibri"/>
              </a:rPr>
              <a:t>letras.length</a:t>
            </a:r>
            <a:endParaRPr lang="pt-BR" sz="3200" b="1" err="1">
              <a:solidFill>
                <a:srgbClr val="F2F2F2"/>
              </a:solidFill>
              <a:latin typeface="Calibri"/>
              <a:cs typeface="Calibri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42D4E7D-F288-9933-3338-582ED5E94817}"/>
              </a:ext>
            </a:extLst>
          </p:cNvPr>
          <p:cNvSpPr/>
          <p:nvPr/>
        </p:nvSpPr>
        <p:spPr>
          <a:xfrm>
            <a:off x="5160087" y="2166118"/>
            <a:ext cx="6301204" cy="358231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4000" err="1">
                <a:solidFill>
                  <a:schemeClr val="accent3"/>
                </a:solidFill>
                <a:latin typeface="Calibri"/>
                <a:ea typeface="+mn-lt"/>
                <a:cs typeface="+mn-lt"/>
              </a:rPr>
              <a:t>let</a:t>
            </a:r>
            <a:r>
              <a:rPr lang="pt-BR" sz="4000">
                <a:solidFill>
                  <a:schemeClr val="accent3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pt-BR" sz="4000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letras </a:t>
            </a:r>
            <a:r>
              <a:rPr lang="pt-BR" sz="4000">
                <a:latin typeface="Calibri"/>
                <a:ea typeface="+mn-lt"/>
                <a:cs typeface="+mn-lt"/>
              </a:rPr>
              <a:t>= [</a:t>
            </a:r>
            <a:r>
              <a:rPr lang="pt-BR" sz="4000">
                <a:solidFill>
                  <a:schemeClr val="accent5"/>
                </a:solidFill>
                <a:latin typeface="Calibri"/>
                <a:ea typeface="+mn-lt"/>
                <a:cs typeface="+mn-lt"/>
              </a:rPr>
              <a:t>"a"</a:t>
            </a:r>
            <a:r>
              <a:rPr lang="pt-BR" sz="4000">
                <a:latin typeface="Calibri"/>
                <a:ea typeface="+mn-lt"/>
                <a:cs typeface="+mn-lt"/>
              </a:rPr>
              <a:t>, </a:t>
            </a:r>
            <a:r>
              <a:rPr lang="pt-BR" sz="4000">
                <a:solidFill>
                  <a:schemeClr val="accent5"/>
                </a:solidFill>
                <a:latin typeface="Calibri"/>
                <a:ea typeface="+mn-lt"/>
                <a:cs typeface="+mn-lt"/>
              </a:rPr>
              <a:t>"b"</a:t>
            </a:r>
            <a:r>
              <a:rPr lang="pt-BR" sz="4000">
                <a:latin typeface="Calibri"/>
                <a:ea typeface="+mn-lt"/>
                <a:cs typeface="+mn-lt"/>
              </a:rPr>
              <a:t>, </a:t>
            </a:r>
            <a:r>
              <a:rPr lang="pt-BR" sz="4000">
                <a:solidFill>
                  <a:schemeClr val="accent5"/>
                </a:solidFill>
                <a:latin typeface="Calibri"/>
                <a:ea typeface="+mn-lt"/>
                <a:cs typeface="+mn-lt"/>
              </a:rPr>
              <a:t>"c"</a:t>
            </a:r>
            <a:r>
              <a:rPr lang="pt-BR" sz="4000">
                <a:latin typeface="Calibri"/>
                <a:ea typeface="+mn-lt"/>
                <a:cs typeface="+mn-lt"/>
              </a:rPr>
              <a:t>]; </a:t>
            </a:r>
          </a:p>
          <a:p>
            <a:endParaRPr lang="pt-BR" sz="4000">
              <a:latin typeface="Calibri"/>
              <a:ea typeface="+mn-lt"/>
              <a:cs typeface="+mn-lt"/>
            </a:endParaRPr>
          </a:p>
          <a:p>
            <a:r>
              <a:rPr lang="pt-BR" sz="4000">
                <a:latin typeface="Calibri"/>
                <a:ea typeface="+mn-lt"/>
                <a:cs typeface="+mn-lt"/>
              </a:rPr>
              <a:t>for (</a:t>
            </a:r>
            <a:r>
              <a:rPr lang="pt-BR" sz="4000" err="1">
                <a:solidFill>
                  <a:schemeClr val="accent3"/>
                </a:solidFill>
                <a:latin typeface="Calibri"/>
                <a:ea typeface="+mn-lt"/>
                <a:cs typeface="+mn-lt"/>
              </a:rPr>
              <a:t>let</a:t>
            </a:r>
            <a:r>
              <a:rPr lang="pt-BR" sz="4000">
                <a:latin typeface="Calibri"/>
                <a:ea typeface="+mn-lt"/>
                <a:cs typeface="+mn-lt"/>
              </a:rPr>
              <a:t> </a:t>
            </a:r>
            <a:r>
              <a:rPr lang="pt-BR" sz="400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i</a:t>
            </a:r>
            <a:r>
              <a:rPr lang="pt-BR" sz="4000">
                <a:latin typeface="Calibri"/>
                <a:ea typeface="+mn-lt"/>
                <a:cs typeface="+mn-lt"/>
              </a:rPr>
              <a:t> = </a:t>
            </a:r>
            <a:r>
              <a:rPr lang="pt-BR" sz="4000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0</a:t>
            </a:r>
            <a:r>
              <a:rPr lang="pt-BR" sz="4000">
                <a:latin typeface="Calibri"/>
                <a:ea typeface="+mn-lt"/>
                <a:cs typeface="+mn-lt"/>
              </a:rPr>
              <a:t>;               ; </a:t>
            </a:r>
            <a:r>
              <a:rPr lang="pt-BR" sz="400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i</a:t>
            </a:r>
            <a:r>
              <a:rPr lang="pt-BR" sz="4000">
                <a:latin typeface="Calibri"/>
                <a:ea typeface="+mn-lt"/>
                <a:cs typeface="+mn-lt"/>
              </a:rPr>
              <a:t>++) {</a:t>
            </a:r>
            <a:endParaRPr lang="pt-BR" sz="4000">
              <a:latin typeface="Calibri"/>
              <a:cs typeface="Calibri"/>
            </a:endParaRPr>
          </a:p>
          <a:p>
            <a:r>
              <a:rPr lang="pt-BR" sz="4000">
                <a:latin typeface="Calibri"/>
                <a:ea typeface="+mn-lt"/>
                <a:cs typeface="+mn-lt"/>
              </a:rPr>
              <a:t>  </a:t>
            </a:r>
            <a:r>
              <a:rPr lang="pt-BR" sz="4000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console</a:t>
            </a:r>
            <a:r>
              <a:rPr lang="pt-BR" sz="4000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.log</a:t>
            </a:r>
            <a:r>
              <a:rPr lang="pt-BR" sz="4000">
                <a:latin typeface="Calibri"/>
                <a:ea typeface="+mn-lt"/>
                <a:cs typeface="+mn-lt"/>
              </a:rPr>
              <a:t>(</a:t>
            </a:r>
            <a:r>
              <a:rPr lang="pt-BR" sz="4000">
                <a:solidFill>
                  <a:schemeClr val="accent2"/>
                </a:solidFill>
                <a:latin typeface="Calibri"/>
                <a:ea typeface="+mn-lt"/>
                <a:cs typeface="Calibri"/>
              </a:rPr>
              <a:t>letras</a:t>
            </a:r>
            <a:r>
              <a:rPr lang="pt-BR" sz="400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[</a:t>
            </a:r>
            <a:r>
              <a:rPr lang="pt-BR" sz="4000">
                <a:solidFill>
                  <a:schemeClr val="accent3"/>
                </a:solidFill>
                <a:latin typeface="Calibri"/>
                <a:ea typeface="+mn-lt"/>
                <a:cs typeface="Calibri"/>
              </a:rPr>
              <a:t>i</a:t>
            </a:r>
            <a:r>
              <a:rPr lang="pt-BR" sz="4000">
                <a:solidFill>
                  <a:srgbClr val="FFFFFF"/>
                </a:solidFill>
                <a:latin typeface="Calibri"/>
                <a:cs typeface="Calibri"/>
              </a:rPr>
              <a:t>])</a:t>
            </a:r>
            <a:endParaRPr lang="pt-BR" sz="4000">
              <a:latin typeface="Calibri"/>
              <a:cs typeface="Calibri"/>
            </a:endParaRPr>
          </a:p>
          <a:p>
            <a:r>
              <a:rPr lang="pt-BR" sz="4000">
                <a:latin typeface="Calibri"/>
                <a:ea typeface="+mn-lt"/>
                <a:cs typeface="+mn-lt"/>
              </a:rPr>
              <a:t>}</a:t>
            </a:r>
            <a:endParaRPr lang="pt-BR" sz="4000">
              <a:latin typeface="Calibri"/>
              <a:cs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22B550E-CE5E-7542-A81F-1257DB4440A3}"/>
              </a:ext>
            </a:extLst>
          </p:cNvPr>
          <p:cNvSpPr/>
          <p:nvPr/>
        </p:nvSpPr>
        <p:spPr>
          <a:xfrm>
            <a:off x="8055424" y="3797530"/>
            <a:ext cx="1482435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318905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JuxtaposeVTI</vt:lpstr>
      <vt:lpstr>DO Python ao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2022-11-18T22:25:44Z</dcterms:created>
  <dcterms:modified xsi:type="dcterms:W3CDTF">2023-09-27T23:13:48Z</dcterms:modified>
</cp:coreProperties>
</file>