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30"/>
  </p:notesMasterIdLst>
  <p:sldIdLst>
    <p:sldId id="256" r:id="rId5"/>
    <p:sldId id="269" r:id="rId6"/>
    <p:sldId id="259" r:id="rId7"/>
    <p:sldId id="263" r:id="rId8"/>
    <p:sldId id="262" r:id="rId9"/>
    <p:sldId id="266" r:id="rId10"/>
    <p:sldId id="267" r:id="rId11"/>
    <p:sldId id="265" r:id="rId12"/>
    <p:sldId id="270" r:id="rId13"/>
    <p:sldId id="271" r:id="rId14"/>
    <p:sldId id="272" r:id="rId15"/>
    <p:sldId id="273" r:id="rId16"/>
    <p:sldId id="257" r:id="rId17"/>
    <p:sldId id="288" r:id="rId18"/>
    <p:sldId id="274" r:id="rId19"/>
    <p:sldId id="275" r:id="rId20"/>
    <p:sldId id="276" r:id="rId21"/>
    <p:sldId id="277" r:id="rId22"/>
    <p:sldId id="283" r:id="rId23"/>
    <p:sldId id="284" r:id="rId24"/>
    <p:sldId id="285" r:id="rId25"/>
    <p:sldId id="286" r:id="rId26"/>
    <p:sldId id="287" r:id="rId27"/>
    <p:sldId id="281" r:id="rId28"/>
    <p:sldId id="282"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8496" autoAdjust="0"/>
  </p:normalViewPr>
  <p:slideViewPr>
    <p:cSldViewPr snapToGrid="0">
      <p:cViewPr varScale="1">
        <p:scale>
          <a:sx n="89" d="100"/>
          <a:sy n="89" d="100"/>
        </p:scale>
        <p:origin x="1374"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0B23E-43BE-4388-A4E2-FA3F8FD5A405}" type="datetimeFigureOut">
              <a:rPr lang="en-GB" smtClean="0"/>
              <a:t>10/09/2022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26D892-23EC-4C75-A42B-538A0AE5BDBB}" type="slidenum">
              <a:rPr lang="en-GB" smtClean="0"/>
              <a:t>‹#›</a:t>
            </a:fld>
            <a:endParaRPr lang="en-GB"/>
          </a:p>
        </p:txBody>
      </p:sp>
    </p:spTree>
    <p:extLst>
      <p:ext uri="{BB962C8B-B14F-4D97-AF65-F5344CB8AC3E}">
        <p14:creationId xmlns:p14="http://schemas.microsoft.com/office/powerpoint/2010/main" val="1627270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I’m Samuel, today I’m going to talk about my Masters project on “Capability-Based Memory Protection for Scalable Vector Processing”, which in practice ended up as “the quest for secure vectorized </a:t>
            </a:r>
            <a:r>
              <a:rPr lang="en-GB" dirty="0" err="1"/>
              <a:t>memcpy</a:t>
            </a:r>
            <a:r>
              <a:rPr lang="en-GB" dirty="0"/>
              <a:t>”.</a:t>
            </a:r>
          </a:p>
          <a:p>
            <a:endParaRPr lang="en-GB" dirty="0"/>
          </a:p>
          <a:p>
            <a:r>
              <a:rPr lang="en-GB" dirty="0"/>
              <a:t>First, what is capability-based memory protection?</a:t>
            </a:r>
          </a:p>
        </p:txBody>
      </p:sp>
      <p:sp>
        <p:nvSpPr>
          <p:cNvPr id="4" name="Slide Number Placeholder 3"/>
          <p:cNvSpPr>
            <a:spLocks noGrp="1"/>
          </p:cNvSpPr>
          <p:nvPr>
            <p:ph type="sldNum" sz="quarter" idx="5"/>
          </p:nvPr>
        </p:nvSpPr>
        <p:spPr/>
        <p:txBody>
          <a:bodyPr/>
          <a:lstStyle/>
          <a:p>
            <a:fld id="{0726D892-23EC-4C75-A42B-538A0AE5BDBB}" type="slidenum">
              <a:rPr lang="en-GB" smtClean="0"/>
              <a:t>1</a:t>
            </a:fld>
            <a:endParaRPr lang="en-GB"/>
          </a:p>
        </p:txBody>
      </p:sp>
    </p:spTree>
    <p:extLst>
      <p:ext uri="{BB962C8B-B14F-4D97-AF65-F5344CB8AC3E}">
        <p14:creationId xmlns:p14="http://schemas.microsoft.com/office/powerpoint/2010/main" val="353610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hardware only allows memory access through capabilities, and each capability grants access to some finite range of memory (click).</a:t>
            </a:r>
          </a:p>
          <a:p>
            <a:endParaRPr lang="en-GB" dirty="0"/>
          </a:p>
          <a:p>
            <a:r>
              <a:rPr lang="en-GB" dirty="0"/>
              <a:t>The hardware also ensures that new capabilities cannot be pulled out of thin air or increased in scope, just that you can derive a new capability from an old one.</a:t>
            </a:r>
          </a:p>
          <a:p>
            <a:r>
              <a:rPr lang="en-GB" dirty="0"/>
              <a:t>In this example, we have access to 5 words of memory, and we create a new capability with access to two of those five (click) or just one of those five (click), but we can’t gain access to memory outside that range.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moral of the story is under CHERI, code can only access memory if it has been </a:t>
            </a:r>
            <a:r>
              <a:rPr lang="en-GB" i="1" dirty="0"/>
              <a:t>given</a:t>
            </a:r>
            <a:r>
              <a:rPr lang="en-GB" i="0" dirty="0"/>
              <a:t> access to that memory, and that security is extremely granular.</a:t>
            </a:r>
            <a:endParaRPr lang="en-GB" dirty="0"/>
          </a:p>
        </p:txBody>
      </p:sp>
      <p:sp>
        <p:nvSpPr>
          <p:cNvPr id="4" name="Slide Number Placeholder 3"/>
          <p:cNvSpPr>
            <a:spLocks noGrp="1"/>
          </p:cNvSpPr>
          <p:nvPr>
            <p:ph type="sldNum" sz="quarter" idx="5"/>
          </p:nvPr>
        </p:nvSpPr>
        <p:spPr/>
        <p:txBody>
          <a:bodyPr/>
          <a:lstStyle/>
          <a:p>
            <a:fld id="{0726D892-23EC-4C75-A42B-538A0AE5BDBB}" type="slidenum">
              <a:rPr lang="en-GB" smtClean="0"/>
              <a:t>10</a:t>
            </a:fld>
            <a:endParaRPr lang="en-GB"/>
          </a:p>
        </p:txBody>
      </p:sp>
    </p:spTree>
    <p:extLst>
      <p:ext uri="{BB962C8B-B14F-4D97-AF65-F5344CB8AC3E}">
        <p14:creationId xmlns:p14="http://schemas.microsoft.com/office/powerpoint/2010/main" val="40896386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i="0" dirty="0"/>
              <a:t>That’s an extremely useful security property, and industry has recognized this – Arm are currently manufacturing test boards with a CHERI-based ARM architecture</a:t>
            </a:r>
          </a:p>
          <a:p>
            <a:endParaRPr lang="en-GB" i="0" dirty="0"/>
          </a:p>
          <a:p>
            <a:r>
              <a:rPr lang="en-GB" i="0" dirty="0"/>
              <a:t>But there’s a lot we haven’t fully integrated with CHERI yet, and one of those things is vectorization.</a:t>
            </a:r>
          </a:p>
          <a:p>
            <a:r>
              <a:rPr lang="en-GB" i="0" dirty="0"/>
              <a:t>This is important for CHERI’s wider adoption, because vectorized memory accesses are used.</a:t>
            </a:r>
          </a:p>
          <a:p>
            <a:r>
              <a:rPr lang="en-GB" i="0" dirty="0"/>
              <a:t>A great example of this is </a:t>
            </a:r>
            <a:r>
              <a:rPr lang="en-GB" i="0" dirty="0" err="1"/>
              <a:t>memcpy</a:t>
            </a:r>
            <a:r>
              <a:rPr lang="en-GB" i="0" dirty="0"/>
              <a:t>.</a:t>
            </a:r>
            <a:endParaRPr lang="en-GB" dirty="0"/>
          </a:p>
        </p:txBody>
      </p:sp>
      <p:sp>
        <p:nvSpPr>
          <p:cNvPr id="4" name="Slide Number Placeholder 3"/>
          <p:cNvSpPr>
            <a:spLocks noGrp="1"/>
          </p:cNvSpPr>
          <p:nvPr>
            <p:ph type="sldNum" sz="quarter" idx="5"/>
          </p:nvPr>
        </p:nvSpPr>
        <p:spPr/>
        <p:txBody>
          <a:bodyPr/>
          <a:lstStyle/>
          <a:p>
            <a:fld id="{0726D892-23EC-4C75-A42B-538A0AE5BDBB}" type="slidenum">
              <a:rPr lang="en-GB" smtClean="0"/>
              <a:t>11</a:t>
            </a:fld>
            <a:endParaRPr lang="en-GB"/>
          </a:p>
        </p:txBody>
      </p:sp>
    </p:spTree>
    <p:extLst>
      <p:ext uri="{BB962C8B-B14F-4D97-AF65-F5344CB8AC3E}">
        <p14:creationId xmlns:p14="http://schemas.microsoft.com/office/powerpoint/2010/main" val="24123587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Unnecessary slide - </a:t>
            </a:r>
          </a:p>
        </p:txBody>
      </p:sp>
      <p:sp>
        <p:nvSpPr>
          <p:cNvPr id="4" name="Slide Number Placeholder 3"/>
          <p:cNvSpPr>
            <a:spLocks noGrp="1"/>
          </p:cNvSpPr>
          <p:nvPr>
            <p:ph type="sldNum" sz="quarter" idx="5"/>
          </p:nvPr>
        </p:nvSpPr>
        <p:spPr/>
        <p:txBody>
          <a:bodyPr/>
          <a:lstStyle/>
          <a:p>
            <a:fld id="{0726D892-23EC-4C75-A42B-538A0AE5BDBB}" type="slidenum">
              <a:rPr lang="en-GB" smtClean="0"/>
              <a:t>12</a:t>
            </a:fld>
            <a:endParaRPr lang="en-GB"/>
          </a:p>
        </p:txBody>
      </p:sp>
    </p:spTree>
    <p:extLst>
      <p:ext uri="{BB962C8B-B14F-4D97-AF65-F5344CB8AC3E}">
        <p14:creationId xmlns:p14="http://schemas.microsoft.com/office/powerpoint/2010/main" val="16801942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Memcpy</a:t>
            </a:r>
            <a:r>
              <a:rPr lang="en-GB" dirty="0"/>
              <a:t> copies data from the source to the destination</a:t>
            </a:r>
          </a:p>
          <a:p>
            <a:endParaRPr lang="en-GB" dirty="0"/>
          </a:p>
          <a:p>
            <a:r>
              <a:rPr lang="en-GB" dirty="0"/>
              <a:t>When vectorized (click), multiple words are copied at once through the vector registers (click.. wait)</a:t>
            </a:r>
          </a:p>
          <a:p>
            <a:endParaRPr lang="en-GB" dirty="0"/>
          </a:p>
          <a:p>
            <a:r>
              <a:rPr lang="en-GB" dirty="0"/>
              <a:t>There are two complications introduced by capabilities: the </a:t>
            </a:r>
            <a:r>
              <a:rPr lang="en-GB" dirty="0" err="1"/>
              <a:t>src</a:t>
            </a:r>
            <a:r>
              <a:rPr lang="en-GB" dirty="0"/>
              <a:t> and </a:t>
            </a:r>
            <a:r>
              <a:rPr lang="en-GB" dirty="0" err="1"/>
              <a:t>dest</a:t>
            </a:r>
            <a:r>
              <a:rPr lang="en-GB" dirty="0"/>
              <a:t> pointers should themselves be capabilities (click), so the vector instructions need to use capability addressing, and the data being copied may itself be a mix of integers and capabilities (click).</a:t>
            </a:r>
          </a:p>
          <a:p>
            <a:r>
              <a:rPr lang="en-GB" dirty="0"/>
              <a:t>This means the vector registers must also have tag bits (click), so capabilities can be copied through correctly (click), without creating any opportunities to forge new capabilities.</a:t>
            </a:r>
          </a:p>
        </p:txBody>
      </p:sp>
      <p:sp>
        <p:nvSpPr>
          <p:cNvPr id="4" name="Slide Number Placeholder 3"/>
          <p:cNvSpPr>
            <a:spLocks noGrp="1"/>
          </p:cNvSpPr>
          <p:nvPr>
            <p:ph type="sldNum" sz="quarter" idx="5"/>
          </p:nvPr>
        </p:nvSpPr>
        <p:spPr/>
        <p:txBody>
          <a:bodyPr/>
          <a:lstStyle/>
          <a:p>
            <a:fld id="{0726D892-23EC-4C75-A42B-538A0AE5BDBB}" type="slidenum">
              <a:rPr lang="en-GB" smtClean="0"/>
              <a:t>13</a:t>
            </a:fld>
            <a:endParaRPr lang="en-GB"/>
          </a:p>
        </p:txBody>
      </p:sp>
    </p:spTree>
    <p:extLst>
      <p:ext uri="{BB962C8B-B14F-4D97-AF65-F5344CB8AC3E}">
        <p14:creationId xmlns:p14="http://schemas.microsoft.com/office/powerpoint/2010/main" val="27391182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Memcpy</a:t>
            </a:r>
            <a:r>
              <a:rPr lang="en-GB" dirty="0"/>
              <a:t> copies data from the source to the destination</a:t>
            </a:r>
          </a:p>
          <a:p>
            <a:endParaRPr lang="en-GB" dirty="0"/>
          </a:p>
          <a:p>
            <a:r>
              <a:rPr lang="en-GB" dirty="0"/>
              <a:t>When vectorized (click), multiple words are copied at once through the vector registers (click.. wait)</a:t>
            </a:r>
          </a:p>
          <a:p>
            <a:endParaRPr lang="en-GB" dirty="0"/>
          </a:p>
          <a:p>
            <a:r>
              <a:rPr lang="en-GB" dirty="0"/>
              <a:t>There are two complications introduced by capabilities: the </a:t>
            </a:r>
            <a:r>
              <a:rPr lang="en-GB" dirty="0" err="1"/>
              <a:t>src</a:t>
            </a:r>
            <a:r>
              <a:rPr lang="en-GB" dirty="0"/>
              <a:t> and </a:t>
            </a:r>
            <a:r>
              <a:rPr lang="en-GB" dirty="0" err="1"/>
              <a:t>dest</a:t>
            </a:r>
            <a:r>
              <a:rPr lang="en-GB" dirty="0"/>
              <a:t> pointers should themselves be capabilities (click), so the vector instructions need to use capability addressing, and the data being copied may itself be a mix of integers and capabilities (click).</a:t>
            </a:r>
          </a:p>
          <a:p>
            <a:r>
              <a:rPr lang="en-GB" dirty="0"/>
              <a:t>This means the vector registers must also have tag bits (click), so capabilities can be copied through correctly (click), without creating any opportunities to forge new capabilities.</a:t>
            </a:r>
          </a:p>
        </p:txBody>
      </p:sp>
      <p:sp>
        <p:nvSpPr>
          <p:cNvPr id="4" name="Slide Number Placeholder 3"/>
          <p:cNvSpPr>
            <a:spLocks noGrp="1"/>
          </p:cNvSpPr>
          <p:nvPr>
            <p:ph type="sldNum" sz="quarter" idx="5"/>
          </p:nvPr>
        </p:nvSpPr>
        <p:spPr/>
        <p:txBody>
          <a:bodyPr/>
          <a:lstStyle/>
          <a:p>
            <a:fld id="{0726D892-23EC-4C75-A42B-538A0AE5BDBB}" type="slidenum">
              <a:rPr lang="en-GB" smtClean="0"/>
              <a:t>14</a:t>
            </a:fld>
            <a:endParaRPr lang="en-GB"/>
          </a:p>
        </p:txBody>
      </p:sp>
    </p:spTree>
    <p:extLst>
      <p:ext uri="{BB962C8B-B14F-4D97-AF65-F5344CB8AC3E}">
        <p14:creationId xmlns:p14="http://schemas.microsoft.com/office/powerpoint/2010/main" val="961835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Memcpy</a:t>
            </a:r>
            <a:r>
              <a:rPr lang="en-GB" dirty="0"/>
              <a:t> copies data from the source to the destination</a:t>
            </a:r>
          </a:p>
          <a:p>
            <a:endParaRPr lang="en-GB" dirty="0"/>
          </a:p>
          <a:p>
            <a:r>
              <a:rPr lang="en-GB" dirty="0"/>
              <a:t>When vectorized (click), multiple words are copied at once through the vector registers (click.. wait)</a:t>
            </a:r>
          </a:p>
          <a:p>
            <a:endParaRPr lang="en-GB" dirty="0"/>
          </a:p>
          <a:p>
            <a:r>
              <a:rPr lang="en-GB" dirty="0"/>
              <a:t>There are two complications introduced by capabilities: the </a:t>
            </a:r>
            <a:r>
              <a:rPr lang="en-GB" dirty="0" err="1"/>
              <a:t>src</a:t>
            </a:r>
            <a:r>
              <a:rPr lang="en-GB" dirty="0"/>
              <a:t> and </a:t>
            </a:r>
            <a:r>
              <a:rPr lang="en-GB" dirty="0" err="1"/>
              <a:t>dest</a:t>
            </a:r>
            <a:r>
              <a:rPr lang="en-GB" dirty="0"/>
              <a:t> pointers should themselves be capabilities (click), so the vector instructions need to use capability addressing, and the data being copied may itself be a mix of integers and capabilities (click).</a:t>
            </a:r>
          </a:p>
          <a:p>
            <a:r>
              <a:rPr lang="en-GB" dirty="0"/>
              <a:t>This means the vector registers must also have tag bits (click), so capabilities can be copied through correctly (click), without creating any opportunities to forge new capabilities.</a:t>
            </a:r>
          </a:p>
        </p:txBody>
      </p:sp>
      <p:sp>
        <p:nvSpPr>
          <p:cNvPr id="4" name="Slide Number Placeholder 3"/>
          <p:cNvSpPr>
            <a:spLocks noGrp="1"/>
          </p:cNvSpPr>
          <p:nvPr>
            <p:ph type="sldNum" sz="quarter" idx="5"/>
          </p:nvPr>
        </p:nvSpPr>
        <p:spPr/>
        <p:txBody>
          <a:bodyPr/>
          <a:lstStyle/>
          <a:p>
            <a:fld id="{0726D892-23EC-4C75-A42B-538A0AE5BDBB}" type="slidenum">
              <a:rPr lang="en-GB" smtClean="0"/>
              <a:t>15</a:t>
            </a:fld>
            <a:endParaRPr lang="en-GB"/>
          </a:p>
        </p:txBody>
      </p:sp>
    </p:spTree>
    <p:extLst>
      <p:ext uri="{BB962C8B-B14F-4D97-AF65-F5344CB8AC3E}">
        <p14:creationId xmlns:p14="http://schemas.microsoft.com/office/powerpoint/2010/main" val="28612456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Memcpy</a:t>
            </a:r>
            <a:r>
              <a:rPr lang="en-GB" dirty="0"/>
              <a:t> copies data from the source to the destination</a:t>
            </a:r>
          </a:p>
          <a:p>
            <a:endParaRPr lang="en-GB" dirty="0"/>
          </a:p>
          <a:p>
            <a:r>
              <a:rPr lang="en-GB" dirty="0"/>
              <a:t>When vectorized (click), multiple words are copied at once through the vector registers (click.. wait)</a:t>
            </a:r>
          </a:p>
          <a:p>
            <a:endParaRPr lang="en-GB" dirty="0"/>
          </a:p>
          <a:p>
            <a:r>
              <a:rPr lang="en-GB" dirty="0"/>
              <a:t>There are two complications introduced by capabilities: the </a:t>
            </a:r>
            <a:r>
              <a:rPr lang="en-GB" dirty="0" err="1"/>
              <a:t>src</a:t>
            </a:r>
            <a:r>
              <a:rPr lang="en-GB" dirty="0"/>
              <a:t> and </a:t>
            </a:r>
            <a:r>
              <a:rPr lang="en-GB" dirty="0" err="1"/>
              <a:t>dest</a:t>
            </a:r>
            <a:r>
              <a:rPr lang="en-GB" dirty="0"/>
              <a:t> pointers should themselves be capabilities (click), so the vector instructions need to use capability addressing, and the data being copied may itself be a mix of integers and capabilities (click).</a:t>
            </a:r>
          </a:p>
          <a:p>
            <a:r>
              <a:rPr lang="en-GB" dirty="0"/>
              <a:t>This means the vector registers must also have tag bits (click), so capabilities can be copied through correctly (click), without creating any opportunities to forge new capabilities.</a:t>
            </a:r>
          </a:p>
        </p:txBody>
      </p:sp>
      <p:sp>
        <p:nvSpPr>
          <p:cNvPr id="4" name="Slide Number Placeholder 3"/>
          <p:cNvSpPr>
            <a:spLocks noGrp="1"/>
          </p:cNvSpPr>
          <p:nvPr>
            <p:ph type="sldNum" sz="quarter" idx="5"/>
          </p:nvPr>
        </p:nvSpPr>
        <p:spPr/>
        <p:txBody>
          <a:bodyPr/>
          <a:lstStyle/>
          <a:p>
            <a:fld id="{0726D892-23EC-4C75-A42B-538A0AE5BDBB}" type="slidenum">
              <a:rPr lang="en-GB" smtClean="0"/>
              <a:t>16</a:t>
            </a:fld>
            <a:endParaRPr lang="en-GB"/>
          </a:p>
        </p:txBody>
      </p:sp>
    </p:spTree>
    <p:extLst>
      <p:ext uri="{BB962C8B-B14F-4D97-AF65-F5344CB8AC3E}">
        <p14:creationId xmlns:p14="http://schemas.microsoft.com/office/powerpoint/2010/main" val="2768931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Memcpy</a:t>
            </a:r>
            <a:r>
              <a:rPr lang="en-GB" dirty="0"/>
              <a:t> copies data from the source to the destination</a:t>
            </a:r>
          </a:p>
          <a:p>
            <a:endParaRPr lang="en-GB" dirty="0"/>
          </a:p>
          <a:p>
            <a:r>
              <a:rPr lang="en-GB" dirty="0"/>
              <a:t>When vectorized (click), multiple words are copied at once through the vector registers (click.. wait)</a:t>
            </a:r>
          </a:p>
          <a:p>
            <a:endParaRPr lang="en-GB" dirty="0"/>
          </a:p>
          <a:p>
            <a:r>
              <a:rPr lang="en-GB" dirty="0"/>
              <a:t>There are two complications introduced by capabilities: the </a:t>
            </a:r>
            <a:r>
              <a:rPr lang="en-GB" dirty="0" err="1"/>
              <a:t>src</a:t>
            </a:r>
            <a:r>
              <a:rPr lang="en-GB" dirty="0"/>
              <a:t> and </a:t>
            </a:r>
            <a:r>
              <a:rPr lang="en-GB" dirty="0" err="1"/>
              <a:t>dest</a:t>
            </a:r>
            <a:r>
              <a:rPr lang="en-GB" dirty="0"/>
              <a:t> pointers should themselves be capabilities (click), so the vector instructions need to use capability addressing, and the data being copied may itself be a mix of integers and capabilities (click).</a:t>
            </a:r>
          </a:p>
          <a:p>
            <a:r>
              <a:rPr lang="en-GB" dirty="0"/>
              <a:t>This means the vector registers must also have tag bits (click), so capabilities can be copied through correctly (click), without creating any opportunities to forge new capabilities.</a:t>
            </a:r>
          </a:p>
        </p:txBody>
      </p:sp>
      <p:sp>
        <p:nvSpPr>
          <p:cNvPr id="4" name="Slide Number Placeholder 3"/>
          <p:cNvSpPr>
            <a:spLocks noGrp="1"/>
          </p:cNvSpPr>
          <p:nvPr>
            <p:ph type="sldNum" sz="quarter" idx="5"/>
          </p:nvPr>
        </p:nvSpPr>
        <p:spPr/>
        <p:txBody>
          <a:bodyPr/>
          <a:lstStyle/>
          <a:p>
            <a:fld id="{0726D892-23EC-4C75-A42B-538A0AE5BDBB}" type="slidenum">
              <a:rPr lang="en-GB" smtClean="0"/>
              <a:t>17</a:t>
            </a:fld>
            <a:endParaRPr lang="en-GB"/>
          </a:p>
        </p:txBody>
      </p:sp>
    </p:spTree>
    <p:extLst>
      <p:ext uri="{BB962C8B-B14F-4D97-AF65-F5344CB8AC3E}">
        <p14:creationId xmlns:p14="http://schemas.microsoft.com/office/powerpoint/2010/main" val="27358738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Memcpy</a:t>
            </a:r>
            <a:r>
              <a:rPr lang="en-GB" dirty="0"/>
              <a:t> copies data from the source to the destination</a:t>
            </a:r>
          </a:p>
          <a:p>
            <a:endParaRPr lang="en-GB" dirty="0"/>
          </a:p>
          <a:p>
            <a:r>
              <a:rPr lang="en-GB" dirty="0"/>
              <a:t>When vectorized (click), multiple words are copied at once through the vector registers (click.. wait)</a:t>
            </a:r>
          </a:p>
          <a:p>
            <a:endParaRPr lang="en-GB" dirty="0"/>
          </a:p>
          <a:p>
            <a:r>
              <a:rPr lang="en-GB" dirty="0"/>
              <a:t>There are two complications introduced by capabilities: the </a:t>
            </a:r>
            <a:r>
              <a:rPr lang="en-GB" dirty="0" err="1"/>
              <a:t>src</a:t>
            </a:r>
            <a:r>
              <a:rPr lang="en-GB" dirty="0"/>
              <a:t> and </a:t>
            </a:r>
            <a:r>
              <a:rPr lang="en-GB" dirty="0" err="1"/>
              <a:t>dest</a:t>
            </a:r>
            <a:r>
              <a:rPr lang="en-GB" dirty="0"/>
              <a:t> pointers should themselves be capabilities (click), so the vector instructions need to use capability addressing, and the data being copied may itself be a mix of integers and capabilities (click).</a:t>
            </a:r>
          </a:p>
          <a:p>
            <a:r>
              <a:rPr lang="en-GB" dirty="0"/>
              <a:t>This means the vector registers must also have tag bits (click), so capabilities can be copied through correctly (click), without creating any opportunities to forge new capabilities.</a:t>
            </a:r>
          </a:p>
        </p:txBody>
      </p:sp>
      <p:sp>
        <p:nvSpPr>
          <p:cNvPr id="4" name="Slide Number Placeholder 3"/>
          <p:cNvSpPr>
            <a:spLocks noGrp="1"/>
          </p:cNvSpPr>
          <p:nvPr>
            <p:ph type="sldNum" sz="quarter" idx="5"/>
          </p:nvPr>
        </p:nvSpPr>
        <p:spPr/>
        <p:txBody>
          <a:bodyPr/>
          <a:lstStyle/>
          <a:p>
            <a:fld id="{0726D892-23EC-4C75-A42B-538A0AE5BDBB}" type="slidenum">
              <a:rPr lang="en-GB" smtClean="0"/>
              <a:t>18</a:t>
            </a:fld>
            <a:endParaRPr lang="en-GB"/>
          </a:p>
        </p:txBody>
      </p:sp>
    </p:spTree>
    <p:extLst>
      <p:ext uri="{BB962C8B-B14F-4D97-AF65-F5344CB8AC3E}">
        <p14:creationId xmlns:p14="http://schemas.microsoft.com/office/powerpoint/2010/main" val="22520437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experiment with these problems, we chose to combine our pre-existing CHERI-RISC-V architecture with the official RISC-V vector extension RVV.</a:t>
            </a:r>
          </a:p>
          <a:p>
            <a:endParaRPr lang="en-GB" dirty="0"/>
          </a:p>
          <a:p>
            <a:r>
              <a:rPr lang="en-GB" dirty="0"/>
              <a:t>We faced four major challenges:</a:t>
            </a:r>
          </a:p>
          <a:p>
            <a:r>
              <a:rPr lang="en-GB" dirty="0"/>
              <a:t>- RVV memory instructions use multiple addressing modes, and we wanted to adapt all of them to capabilities. This was entirely successful.</a:t>
            </a:r>
          </a:p>
          <a:p>
            <a:r>
              <a:rPr lang="en-GB" dirty="0"/>
              <a:t>- we checked some performance concerns: Each memory access has to be checked against the capability bounds. We found that in most cases you can combine the checks for multiple elements and amortize the cost, except under the indexed addressing mode and other edge cases.</a:t>
            </a:r>
          </a:p>
          <a:p>
            <a:r>
              <a:rPr lang="en-GB" dirty="0"/>
              <a:t>- we looked at source-code compatibility – CHERI strives to ensure that old code can be recompiled for CHERI and </a:t>
            </a:r>
            <a:r>
              <a:rPr lang="en-GB" i="1" dirty="0"/>
              <a:t>just work</a:t>
            </a:r>
            <a:r>
              <a:rPr lang="en-GB" i="0" dirty="0"/>
              <a:t> without changes where possible, and we maintained that here in most cases except for code using inline assembly.</a:t>
            </a:r>
          </a:p>
          <a:p>
            <a:r>
              <a:rPr lang="en-GB" i="0" dirty="0"/>
              <a:t>- finally we determined we can hold capabilities-in-vectors, implement </a:t>
            </a:r>
            <a:r>
              <a:rPr lang="en-GB" i="0" dirty="0" err="1"/>
              <a:t>memcpy</a:t>
            </a:r>
            <a:r>
              <a:rPr lang="en-GB" i="0" dirty="0"/>
              <a:t>, and even add some minimal capability manipulation inside the vector registers.</a:t>
            </a:r>
          </a:p>
        </p:txBody>
      </p:sp>
      <p:sp>
        <p:nvSpPr>
          <p:cNvPr id="4" name="Slide Number Placeholder 3"/>
          <p:cNvSpPr>
            <a:spLocks noGrp="1"/>
          </p:cNvSpPr>
          <p:nvPr>
            <p:ph type="sldNum" sz="quarter" idx="5"/>
          </p:nvPr>
        </p:nvSpPr>
        <p:spPr/>
        <p:txBody>
          <a:bodyPr/>
          <a:lstStyle/>
          <a:p>
            <a:fld id="{0726D892-23EC-4C75-A42B-538A0AE5BDBB}" type="slidenum">
              <a:rPr lang="en-GB" smtClean="0"/>
              <a:t>19</a:t>
            </a:fld>
            <a:endParaRPr lang="en-GB"/>
          </a:p>
        </p:txBody>
      </p:sp>
    </p:spTree>
    <p:extLst>
      <p:ext uri="{BB962C8B-B14F-4D97-AF65-F5344CB8AC3E}">
        <p14:creationId xmlns:p14="http://schemas.microsoft.com/office/powerpoint/2010/main" val="3029347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I’m Samuel, today I’m going to talk about my Masters project from last year on “Capability-Based Memory Protection for Scalable Vector Processing”, which in practice ended up as “the quest for secure vectorized </a:t>
            </a:r>
            <a:r>
              <a:rPr lang="en-GB" dirty="0" err="1"/>
              <a:t>memcpy</a:t>
            </a:r>
            <a:r>
              <a:rPr lang="en-GB" dirty="0"/>
              <a:t>”.</a:t>
            </a:r>
          </a:p>
          <a:p>
            <a:endParaRPr lang="en-GB" dirty="0"/>
          </a:p>
          <a:p>
            <a:r>
              <a:rPr lang="en-GB" dirty="0"/>
              <a:t>First, just for the purposes of time, I’m going to simplify the title – this is really about applying CHERI (a project that I will explain in a moment) to the general concept of vector processors.</a:t>
            </a:r>
          </a:p>
        </p:txBody>
      </p:sp>
      <p:sp>
        <p:nvSpPr>
          <p:cNvPr id="4" name="Slide Number Placeholder 3"/>
          <p:cNvSpPr>
            <a:spLocks noGrp="1"/>
          </p:cNvSpPr>
          <p:nvPr>
            <p:ph type="sldNum" sz="quarter" idx="5"/>
          </p:nvPr>
        </p:nvSpPr>
        <p:spPr/>
        <p:txBody>
          <a:bodyPr/>
          <a:lstStyle/>
          <a:p>
            <a:fld id="{0726D892-23EC-4C75-A42B-538A0AE5BDBB}" type="slidenum">
              <a:rPr lang="en-GB" smtClean="0"/>
              <a:t>2</a:t>
            </a:fld>
            <a:endParaRPr lang="en-GB"/>
          </a:p>
        </p:txBody>
      </p:sp>
    </p:spTree>
    <p:extLst>
      <p:ext uri="{BB962C8B-B14F-4D97-AF65-F5344CB8AC3E}">
        <p14:creationId xmlns:p14="http://schemas.microsoft.com/office/powerpoint/2010/main" val="25898188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experiment with these problems, we chose to combine our pre-existing CHERI-RISC-V architecture with the official RISC-V vector extension RVV.</a:t>
            </a:r>
          </a:p>
          <a:p>
            <a:endParaRPr lang="en-GB" dirty="0"/>
          </a:p>
          <a:p>
            <a:r>
              <a:rPr lang="en-GB" dirty="0"/>
              <a:t>We faced four major challenges:</a:t>
            </a:r>
          </a:p>
          <a:p>
            <a:r>
              <a:rPr lang="en-GB" dirty="0"/>
              <a:t>- RVV memory instructions use multiple addressing modes, and we wanted to adapt all of them to capabilities. This was entirely successful.</a:t>
            </a:r>
          </a:p>
          <a:p>
            <a:r>
              <a:rPr lang="en-GB" dirty="0"/>
              <a:t>- we checked some performance concerns: Each memory access has to be checked against the capability bounds. We found that in most cases you can combine the checks for multiple elements and amortize the cost, except under the indexed addressing mode and other edge cases.</a:t>
            </a:r>
          </a:p>
          <a:p>
            <a:r>
              <a:rPr lang="en-GB" dirty="0"/>
              <a:t>- we looked at source-code compatibility – CHERI strives to ensure that old code can be recompiled for CHERI and </a:t>
            </a:r>
            <a:r>
              <a:rPr lang="en-GB" i="1" dirty="0"/>
              <a:t>just work</a:t>
            </a:r>
            <a:r>
              <a:rPr lang="en-GB" i="0" dirty="0"/>
              <a:t> without changes where possible, and we maintained that here in most cases except for code using inline assembly.</a:t>
            </a:r>
          </a:p>
          <a:p>
            <a:r>
              <a:rPr lang="en-GB" i="0" dirty="0"/>
              <a:t>- finally we determined we can hold capabilities-in-vectors, implement </a:t>
            </a:r>
            <a:r>
              <a:rPr lang="en-GB" i="0" dirty="0" err="1"/>
              <a:t>memcpy</a:t>
            </a:r>
            <a:r>
              <a:rPr lang="en-GB" i="0" dirty="0"/>
              <a:t>, and even add some minimal capability manipulation inside the vector registers.</a:t>
            </a:r>
          </a:p>
        </p:txBody>
      </p:sp>
      <p:sp>
        <p:nvSpPr>
          <p:cNvPr id="4" name="Slide Number Placeholder 3"/>
          <p:cNvSpPr>
            <a:spLocks noGrp="1"/>
          </p:cNvSpPr>
          <p:nvPr>
            <p:ph type="sldNum" sz="quarter" idx="5"/>
          </p:nvPr>
        </p:nvSpPr>
        <p:spPr/>
        <p:txBody>
          <a:bodyPr/>
          <a:lstStyle/>
          <a:p>
            <a:fld id="{0726D892-23EC-4C75-A42B-538A0AE5BDBB}" type="slidenum">
              <a:rPr lang="en-GB" smtClean="0"/>
              <a:t>20</a:t>
            </a:fld>
            <a:endParaRPr lang="en-GB"/>
          </a:p>
        </p:txBody>
      </p:sp>
    </p:spTree>
    <p:extLst>
      <p:ext uri="{BB962C8B-B14F-4D97-AF65-F5344CB8AC3E}">
        <p14:creationId xmlns:p14="http://schemas.microsoft.com/office/powerpoint/2010/main" val="16798628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experiment with these problems, we chose to combine our pre-existing CHERI-RISC-V architecture with the official RISC-V vector extension RVV.</a:t>
            </a:r>
          </a:p>
          <a:p>
            <a:endParaRPr lang="en-GB" dirty="0"/>
          </a:p>
          <a:p>
            <a:r>
              <a:rPr lang="en-GB" dirty="0"/>
              <a:t>We faced four major challenges:</a:t>
            </a:r>
          </a:p>
          <a:p>
            <a:r>
              <a:rPr lang="en-GB" dirty="0"/>
              <a:t>- RVV memory instructions use multiple addressing modes, and we wanted to adapt all of them to capabilities. This was entirely successful.</a:t>
            </a:r>
          </a:p>
          <a:p>
            <a:r>
              <a:rPr lang="en-GB" dirty="0"/>
              <a:t>- we checked some performance concerns: Each memory access has to be checked against the capability bounds. We found that in most cases you can combine the checks for multiple elements and amortize the cost, except under the indexed addressing mode and other edge cases.</a:t>
            </a:r>
          </a:p>
          <a:p>
            <a:r>
              <a:rPr lang="en-GB" dirty="0"/>
              <a:t>- we looked at source-code compatibility – CHERI strives to ensure that old code can be recompiled for CHERI and </a:t>
            </a:r>
            <a:r>
              <a:rPr lang="en-GB" i="1" dirty="0"/>
              <a:t>just work</a:t>
            </a:r>
            <a:r>
              <a:rPr lang="en-GB" i="0" dirty="0"/>
              <a:t> without changes where possible, and we maintained that here in most cases except for code using inline assembly.</a:t>
            </a:r>
          </a:p>
          <a:p>
            <a:r>
              <a:rPr lang="en-GB" i="0" dirty="0"/>
              <a:t>- finally we determined we can hold capabilities-in-vectors, implement </a:t>
            </a:r>
            <a:r>
              <a:rPr lang="en-GB" i="0" dirty="0" err="1"/>
              <a:t>memcpy</a:t>
            </a:r>
            <a:r>
              <a:rPr lang="en-GB" i="0" dirty="0"/>
              <a:t>, and even add some minimal capability manipulation inside the vector registers.</a:t>
            </a:r>
          </a:p>
        </p:txBody>
      </p:sp>
      <p:sp>
        <p:nvSpPr>
          <p:cNvPr id="4" name="Slide Number Placeholder 3"/>
          <p:cNvSpPr>
            <a:spLocks noGrp="1"/>
          </p:cNvSpPr>
          <p:nvPr>
            <p:ph type="sldNum" sz="quarter" idx="5"/>
          </p:nvPr>
        </p:nvSpPr>
        <p:spPr/>
        <p:txBody>
          <a:bodyPr/>
          <a:lstStyle/>
          <a:p>
            <a:fld id="{0726D892-23EC-4C75-A42B-538A0AE5BDBB}" type="slidenum">
              <a:rPr lang="en-GB" smtClean="0"/>
              <a:t>21</a:t>
            </a:fld>
            <a:endParaRPr lang="en-GB"/>
          </a:p>
        </p:txBody>
      </p:sp>
    </p:spTree>
    <p:extLst>
      <p:ext uri="{BB962C8B-B14F-4D97-AF65-F5344CB8AC3E}">
        <p14:creationId xmlns:p14="http://schemas.microsoft.com/office/powerpoint/2010/main" val="19543902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experiment with these problems, we chose to combine our pre-existing CHERI-RISC-V architecture with the official RISC-V vector extension RVV.</a:t>
            </a:r>
          </a:p>
          <a:p>
            <a:endParaRPr lang="en-GB" dirty="0"/>
          </a:p>
          <a:p>
            <a:r>
              <a:rPr lang="en-GB" dirty="0"/>
              <a:t>We faced four major challenges:</a:t>
            </a:r>
          </a:p>
          <a:p>
            <a:r>
              <a:rPr lang="en-GB" dirty="0"/>
              <a:t>- RVV memory instructions use multiple addressing modes, and we wanted to adapt all of them to capabilities. This was entirely successful.</a:t>
            </a:r>
          </a:p>
          <a:p>
            <a:r>
              <a:rPr lang="en-GB" dirty="0"/>
              <a:t>- we checked some performance concerns: Each memory access has to be checked against the capability bounds. We found that in most cases you can combine the checks for multiple elements and amortize the cost, except under the indexed addressing mode and other edge cases.</a:t>
            </a:r>
          </a:p>
          <a:p>
            <a:r>
              <a:rPr lang="en-GB" dirty="0"/>
              <a:t>- we looked at source-code compatibility – CHERI strives to ensure that old code can be recompiled for CHERI and </a:t>
            </a:r>
            <a:r>
              <a:rPr lang="en-GB" i="1" dirty="0"/>
              <a:t>just work</a:t>
            </a:r>
            <a:r>
              <a:rPr lang="en-GB" i="0" dirty="0"/>
              <a:t> without changes where possible, and we maintained that here in most cases except for code using inline assembly.</a:t>
            </a:r>
          </a:p>
          <a:p>
            <a:r>
              <a:rPr lang="en-GB" i="0" dirty="0"/>
              <a:t>- finally we determined we can hold capabilities-in-vectors, implement </a:t>
            </a:r>
            <a:r>
              <a:rPr lang="en-GB" i="0" dirty="0" err="1"/>
              <a:t>memcpy</a:t>
            </a:r>
            <a:r>
              <a:rPr lang="en-GB" i="0" dirty="0"/>
              <a:t>, and even add some minimal capability manipulation inside the vector registers.</a:t>
            </a:r>
          </a:p>
        </p:txBody>
      </p:sp>
      <p:sp>
        <p:nvSpPr>
          <p:cNvPr id="4" name="Slide Number Placeholder 3"/>
          <p:cNvSpPr>
            <a:spLocks noGrp="1"/>
          </p:cNvSpPr>
          <p:nvPr>
            <p:ph type="sldNum" sz="quarter" idx="5"/>
          </p:nvPr>
        </p:nvSpPr>
        <p:spPr/>
        <p:txBody>
          <a:bodyPr/>
          <a:lstStyle/>
          <a:p>
            <a:fld id="{0726D892-23EC-4C75-A42B-538A0AE5BDBB}" type="slidenum">
              <a:rPr lang="en-GB" smtClean="0"/>
              <a:t>22</a:t>
            </a:fld>
            <a:endParaRPr lang="en-GB"/>
          </a:p>
        </p:txBody>
      </p:sp>
    </p:spTree>
    <p:extLst>
      <p:ext uri="{BB962C8B-B14F-4D97-AF65-F5344CB8AC3E}">
        <p14:creationId xmlns:p14="http://schemas.microsoft.com/office/powerpoint/2010/main" val="735546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experiment with these problems, we chose to combine our pre-existing CHERI-RISC-V architecture with the official RISC-V vector extension RVV.</a:t>
            </a:r>
          </a:p>
          <a:p>
            <a:endParaRPr lang="en-GB" dirty="0"/>
          </a:p>
          <a:p>
            <a:r>
              <a:rPr lang="en-GB" dirty="0"/>
              <a:t>We faced four major challenges:</a:t>
            </a:r>
          </a:p>
          <a:p>
            <a:r>
              <a:rPr lang="en-GB" dirty="0"/>
              <a:t>- RVV memory instructions use multiple addressing modes, and we wanted to adapt all of them to capabilities. This was entirely successful.</a:t>
            </a:r>
          </a:p>
          <a:p>
            <a:r>
              <a:rPr lang="en-GB" dirty="0"/>
              <a:t>- we checked some performance concerns: Each memory access has to be checked against the capability bounds. We found that in most cases you can combine the checks for multiple elements and amortize the cost, except under the indexed addressing mode and other edge cases.</a:t>
            </a:r>
          </a:p>
          <a:p>
            <a:r>
              <a:rPr lang="en-GB" dirty="0"/>
              <a:t>- we looked at source-code compatibility – CHERI strives to ensure that old code can be recompiled for CHERI and </a:t>
            </a:r>
            <a:r>
              <a:rPr lang="en-GB" i="1" dirty="0"/>
              <a:t>just work</a:t>
            </a:r>
            <a:r>
              <a:rPr lang="en-GB" i="0" dirty="0"/>
              <a:t> without changes where possible, and we maintained that here in most cases except for code using inline assembly.</a:t>
            </a:r>
          </a:p>
          <a:p>
            <a:r>
              <a:rPr lang="en-GB" i="0" dirty="0"/>
              <a:t>- finally we determined we can hold capabilities-in-vectors, implement </a:t>
            </a:r>
            <a:r>
              <a:rPr lang="en-GB" i="0" dirty="0" err="1"/>
              <a:t>memcpy</a:t>
            </a:r>
            <a:r>
              <a:rPr lang="en-GB" i="0" dirty="0"/>
              <a:t>, and even add some minimal capability manipulation inside the vector registers.</a:t>
            </a:r>
          </a:p>
        </p:txBody>
      </p:sp>
      <p:sp>
        <p:nvSpPr>
          <p:cNvPr id="4" name="Slide Number Placeholder 3"/>
          <p:cNvSpPr>
            <a:spLocks noGrp="1"/>
          </p:cNvSpPr>
          <p:nvPr>
            <p:ph type="sldNum" sz="quarter" idx="5"/>
          </p:nvPr>
        </p:nvSpPr>
        <p:spPr/>
        <p:txBody>
          <a:bodyPr/>
          <a:lstStyle/>
          <a:p>
            <a:fld id="{0726D892-23EC-4C75-A42B-538A0AE5BDBB}" type="slidenum">
              <a:rPr lang="en-GB" smtClean="0"/>
              <a:t>23</a:t>
            </a:fld>
            <a:endParaRPr lang="en-GB"/>
          </a:p>
        </p:txBody>
      </p:sp>
    </p:spTree>
    <p:extLst>
      <p:ext uri="{BB962C8B-B14F-4D97-AF65-F5344CB8AC3E}">
        <p14:creationId xmlns:p14="http://schemas.microsoft.com/office/powerpoint/2010/main" val="1419421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terms of the deliverables, of course the thesis has much more detailed answers to those previous questions, plus comprehensive documentation of CHERI and RVV</a:t>
            </a:r>
          </a:p>
          <a:p>
            <a:endParaRPr lang="en-GB" dirty="0"/>
          </a:p>
          <a:p>
            <a:r>
              <a:rPr lang="en-GB" dirty="0"/>
              <a:t>We proposed a CHERI+RVV combined specification, supporting all RVV instructions, capabilities-in-vectors, and thus vectorized </a:t>
            </a:r>
            <a:r>
              <a:rPr lang="en-GB" dirty="0" err="1"/>
              <a:t>memcpy</a:t>
            </a:r>
            <a:r>
              <a:rPr lang="en-GB" dirty="0"/>
              <a:t>.</a:t>
            </a:r>
          </a:p>
          <a:p>
            <a:r>
              <a:rPr lang="en-GB" dirty="0"/>
              <a:t>We also determine that the principles we used can be generalized to Arm’s scalable vector extension, so it will be simple to adapt most of that to CHERI.</a:t>
            </a:r>
          </a:p>
          <a:p>
            <a:endParaRPr lang="en-GB" dirty="0"/>
          </a:p>
          <a:p>
            <a:r>
              <a:rPr lang="en-GB" dirty="0"/>
              <a:t>Finally, we created an example implementation of our specification, including a hardware emulator, compiler support, and self-checking test programs for RVV memory ops, totalling over 10 thousand lines of code.</a:t>
            </a:r>
          </a:p>
        </p:txBody>
      </p:sp>
      <p:sp>
        <p:nvSpPr>
          <p:cNvPr id="4" name="Slide Number Placeholder 3"/>
          <p:cNvSpPr>
            <a:spLocks noGrp="1"/>
          </p:cNvSpPr>
          <p:nvPr>
            <p:ph type="sldNum" sz="quarter" idx="5"/>
          </p:nvPr>
        </p:nvSpPr>
        <p:spPr/>
        <p:txBody>
          <a:bodyPr/>
          <a:lstStyle/>
          <a:p>
            <a:fld id="{0726D892-23EC-4C75-A42B-538A0AE5BDBB}" type="slidenum">
              <a:rPr lang="en-GB" smtClean="0"/>
              <a:t>24</a:t>
            </a:fld>
            <a:endParaRPr lang="en-GB"/>
          </a:p>
        </p:txBody>
      </p:sp>
    </p:spTree>
    <p:extLst>
      <p:ext uri="{BB962C8B-B14F-4D97-AF65-F5344CB8AC3E}">
        <p14:creationId xmlns:p14="http://schemas.microsoft.com/office/powerpoint/2010/main" val="19637173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in conclusion</a:t>
            </a:r>
          </a:p>
          <a:p>
            <a:endParaRPr lang="en-GB" dirty="0"/>
          </a:p>
          <a:p>
            <a:r>
              <a:rPr lang="en-GB" dirty="0"/>
              <a:t>- This is the first publicly available evaluation and implementation of a vectorized CHERI architecture</a:t>
            </a:r>
          </a:p>
          <a:p>
            <a:r>
              <a:rPr lang="en-GB" dirty="0"/>
              <a:t>- It confirms that CHERI is compatible with these vector operations without loss of functionality, reduced security, or significant performance degradation.</a:t>
            </a:r>
          </a:p>
          <a:p>
            <a:r>
              <a:rPr lang="en-GB" dirty="0"/>
              <a:t>- If this wasn’t the case, adopting CHERI would be a much greater ask for certain classes of processor, and now we have effectively eliminated this roadblock!</a:t>
            </a:r>
          </a:p>
          <a:p>
            <a:endParaRPr lang="en-GB" dirty="0"/>
          </a:p>
          <a:p>
            <a:r>
              <a:rPr lang="en-GB" dirty="0"/>
              <a:t>More details on the project are available on my website, and of course for the R I S E judges in the application form.</a:t>
            </a:r>
          </a:p>
          <a:p>
            <a:r>
              <a:rPr lang="en-GB" dirty="0"/>
              <a:t>Thank you very much for watching!</a:t>
            </a:r>
          </a:p>
        </p:txBody>
      </p:sp>
      <p:sp>
        <p:nvSpPr>
          <p:cNvPr id="4" name="Slide Number Placeholder 3"/>
          <p:cNvSpPr>
            <a:spLocks noGrp="1"/>
          </p:cNvSpPr>
          <p:nvPr>
            <p:ph type="sldNum" sz="quarter" idx="5"/>
          </p:nvPr>
        </p:nvSpPr>
        <p:spPr/>
        <p:txBody>
          <a:bodyPr/>
          <a:lstStyle/>
          <a:p>
            <a:fld id="{0726D892-23EC-4C75-A42B-538A0AE5BDBB}" type="slidenum">
              <a:rPr lang="en-GB" smtClean="0"/>
              <a:t>25</a:t>
            </a:fld>
            <a:endParaRPr lang="en-GB"/>
          </a:p>
        </p:txBody>
      </p:sp>
    </p:spTree>
    <p:extLst>
      <p:ext uri="{BB962C8B-B14F-4D97-AF65-F5344CB8AC3E}">
        <p14:creationId xmlns:p14="http://schemas.microsoft.com/office/powerpoint/2010/main" val="1447049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it’s a practice that addresses an inherent security flaw of integer-addressed memory.</a:t>
            </a:r>
          </a:p>
          <a:p>
            <a:r>
              <a:rPr lang="en-GB" dirty="0"/>
              <a:t>In most architectures, every piece of data in memory has a numerical address associated with it</a:t>
            </a:r>
          </a:p>
          <a:p>
            <a:r>
              <a:rPr lang="en-GB" dirty="0"/>
              <a:t>and any piece of code in your program can just make up that number and access that data, even if it wasn’t supposed to.</a:t>
            </a:r>
          </a:p>
          <a:p>
            <a:r>
              <a:rPr lang="en-GB" dirty="0"/>
              <a:t>Essentially, integer addresses are </a:t>
            </a:r>
            <a:r>
              <a:rPr lang="en-GB" i="1" dirty="0"/>
              <a:t>forgeable.</a:t>
            </a:r>
            <a:endParaRPr lang="en-GB" dirty="0"/>
          </a:p>
          <a:p>
            <a:endParaRPr lang="en-GB" dirty="0"/>
          </a:p>
          <a:p>
            <a:r>
              <a:rPr lang="en-GB" dirty="0"/>
              <a:t>CHERI is a project from the University of Cambridge that fixes this - CHERI-based architectures use unforgeable tokens i.e. capabilities as addresses instead.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that means in practice, is that every piece of data, be it (click) a register or main memory, is associated with a (click) tag bit that determines if it (click) is an integer or a capability.</a:t>
            </a:r>
          </a:p>
          <a:p>
            <a:endParaRPr lang="en-GB" dirty="0"/>
          </a:p>
        </p:txBody>
      </p:sp>
      <p:sp>
        <p:nvSpPr>
          <p:cNvPr id="4" name="Slide Number Placeholder 3"/>
          <p:cNvSpPr>
            <a:spLocks noGrp="1"/>
          </p:cNvSpPr>
          <p:nvPr>
            <p:ph type="sldNum" sz="quarter" idx="5"/>
          </p:nvPr>
        </p:nvSpPr>
        <p:spPr/>
        <p:txBody>
          <a:bodyPr/>
          <a:lstStyle/>
          <a:p>
            <a:fld id="{0726D892-23EC-4C75-A42B-538A0AE5BDBB}" type="slidenum">
              <a:rPr lang="en-GB" smtClean="0"/>
              <a:t>3</a:t>
            </a:fld>
            <a:endParaRPr lang="en-GB"/>
          </a:p>
        </p:txBody>
      </p:sp>
    </p:spTree>
    <p:extLst>
      <p:ext uri="{BB962C8B-B14F-4D97-AF65-F5344CB8AC3E}">
        <p14:creationId xmlns:p14="http://schemas.microsoft.com/office/powerpoint/2010/main" val="372698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it’s a practice that addresses an inherent security flaw of integer-addressed memory.</a:t>
            </a:r>
          </a:p>
          <a:p>
            <a:r>
              <a:rPr lang="en-GB" dirty="0"/>
              <a:t>In most architectures, every piece of data in memory has a numerical address associated with it</a:t>
            </a:r>
          </a:p>
          <a:p>
            <a:r>
              <a:rPr lang="en-GB" dirty="0"/>
              <a:t>and any piece of code in your program can just make up that number and access that data, even if it wasn’t supposed to.</a:t>
            </a:r>
          </a:p>
          <a:p>
            <a:r>
              <a:rPr lang="en-GB" dirty="0"/>
              <a:t>Essentially, integer addresses are </a:t>
            </a:r>
            <a:r>
              <a:rPr lang="en-GB" i="1" dirty="0"/>
              <a:t>forgeable.</a:t>
            </a:r>
            <a:endParaRPr lang="en-GB" dirty="0"/>
          </a:p>
          <a:p>
            <a:endParaRPr lang="en-GB" dirty="0"/>
          </a:p>
          <a:p>
            <a:r>
              <a:rPr lang="en-GB" dirty="0"/>
              <a:t>CHERI is a project from the University of Cambridge that fixes this - CHERI-based architectures use unforgeable tokens i.e. capabilities as addresses instead.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that means in practice, is that every piece of data, be it (click) a register or main memory, is associated with a (click) tag bit that determines if it (click) is an integer or a capability.</a:t>
            </a:r>
          </a:p>
          <a:p>
            <a:endParaRPr lang="en-GB" dirty="0"/>
          </a:p>
        </p:txBody>
      </p:sp>
      <p:sp>
        <p:nvSpPr>
          <p:cNvPr id="4" name="Slide Number Placeholder 3"/>
          <p:cNvSpPr>
            <a:spLocks noGrp="1"/>
          </p:cNvSpPr>
          <p:nvPr>
            <p:ph type="sldNum" sz="quarter" idx="5"/>
          </p:nvPr>
        </p:nvSpPr>
        <p:spPr/>
        <p:txBody>
          <a:bodyPr/>
          <a:lstStyle/>
          <a:p>
            <a:fld id="{0726D892-23EC-4C75-A42B-538A0AE5BDBB}" type="slidenum">
              <a:rPr lang="en-GB" smtClean="0"/>
              <a:t>4</a:t>
            </a:fld>
            <a:endParaRPr lang="en-GB"/>
          </a:p>
        </p:txBody>
      </p:sp>
    </p:spTree>
    <p:extLst>
      <p:ext uri="{BB962C8B-B14F-4D97-AF65-F5344CB8AC3E}">
        <p14:creationId xmlns:p14="http://schemas.microsoft.com/office/powerpoint/2010/main" val="370601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Well, it’s a practice that addresses an inherent security flaw of integer-addressed memory.</a:t>
            </a:r>
          </a:p>
          <a:p>
            <a:r>
              <a:rPr lang="en-GB" dirty="0"/>
              <a:t>In most architectures, every piece of data in memory has a numerical address associated with it</a:t>
            </a:r>
          </a:p>
          <a:p>
            <a:r>
              <a:rPr lang="en-GB" dirty="0"/>
              <a:t>and any piece of code in your program can just make up that number and access that data, even if it wasn’t supposed to.</a:t>
            </a:r>
          </a:p>
          <a:p>
            <a:r>
              <a:rPr lang="en-GB" dirty="0"/>
              <a:t>Essentially, integer addresses are </a:t>
            </a:r>
            <a:r>
              <a:rPr lang="en-GB" i="1" dirty="0"/>
              <a:t>forgeable.</a:t>
            </a:r>
            <a:endParaRPr lang="en-GB" dirty="0"/>
          </a:p>
          <a:p>
            <a:endParaRPr lang="en-GB" dirty="0"/>
          </a:p>
          <a:p>
            <a:r>
              <a:rPr lang="en-GB" dirty="0"/>
              <a:t>CHERI is a project from the University of Cambridge that fixes this - CHERI-based architectures use unforgeable tokens i.e. capabilities as addresses instead.</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What that means in practice, is that every piece of data, be it (click) a register or main memory, is associated with a (click) tag bit that determines if it (click) is an integer or a capability.</a:t>
            </a:r>
          </a:p>
          <a:p>
            <a:endParaRPr lang="en-GB" dirty="0"/>
          </a:p>
        </p:txBody>
      </p:sp>
      <p:sp>
        <p:nvSpPr>
          <p:cNvPr id="4" name="Slide Number Placeholder 3"/>
          <p:cNvSpPr>
            <a:spLocks noGrp="1"/>
          </p:cNvSpPr>
          <p:nvPr>
            <p:ph type="sldNum" sz="quarter" idx="5"/>
          </p:nvPr>
        </p:nvSpPr>
        <p:spPr/>
        <p:txBody>
          <a:bodyPr/>
          <a:lstStyle/>
          <a:p>
            <a:fld id="{0726D892-23EC-4C75-A42B-538A0AE5BDBB}" type="slidenum">
              <a:rPr lang="en-GB" smtClean="0"/>
              <a:t>5</a:t>
            </a:fld>
            <a:endParaRPr lang="en-GB"/>
          </a:p>
        </p:txBody>
      </p:sp>
    </p:spTree>
    <p:extLst>
      <p:ext uri="{BB962C8B-B14F-4D97-AF65-F5344CB8AC3E}">
        <p14:creationId xmlns:p14="http://schemas.microsoft.com/office/powerpoint/2010/main" val="8210185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hardware only allows memory access through capabilities, and each capability grants access to some finite range of memory (click).</a:t>
            </a:r>
          </a:p>
          <a:p>
            <a:endParaRPr lang="en-GB" dirty="0"/>
          </a:p>
          <a:p>
            <a:r>
              <a:rPr lang="en-GB" dirty="0"/>
              <a:t>The hardware also ensures that new capabilities cannot be pulled out of thin air or increased in scope, just that you can derive a new capability from an old one.</a:t>
            </a:r>
          </a:p>
          <a:p>
            <a:r>
              <a:rPr lang="en-GB" dirty="0"/>
              <a:t>In this example, we have access to 5 words of memory, and we create a new capability with access to two of those five (click) or just one of those five (click), but we can’t gain access to memory outside that range.</a:t>
            </a:r>
          </a:p>
        </p:txBody>
      </p:sp>
      <p:sp>
        <p:nvSpPr>
          <p:cNvPr id="4" name="Slide Number Placeholder 3"/>
          <p:cNvSpPr>
            <a:spLocks noGrp="1"/>
          </p:cNvSpPr>
          <p:nvPr>
            <p:ph type="sldNum" sz="quarter" idx="5"/>
          </p:nvPr>
        </p:nvSpPr>
        <p:spPr/>
        <p:txBody>
          <a:bodyPr/>
          <a:lstStyle/>
          <a:p>
            <a:fld id="{0726D892-23EC-4C75-A42B-538A0AE5BDBB}" type="slidenum">
              <a:rPr lang="en-GB" smtClean="0"/>
              <a:t>6</a:t>
            </a:fld>
            <a:endParaRPr lang="en-GB"/>
          </a:p>
        </p:txBody>
      </p:sp>
    </p:spTree>
    <p:extLst>
      <p:ext uri="{BB962C8B-B14F-4D97-AF65-F5344CB8AC3E}">
        <p14:creationId xmlns:p14="http://schemas.microsoft.com/office/powerpoint/2010/main" val="204297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hardware only allows memory access through capabilities, and each capability grants access to some finite range of memory (click).</a:t>
            </a:r>
          </a:p>
          <a:p>
            <a:endParaRPr lang="en-GB" dirty="0"/>
          </a:p>
          <a:p>
            <a:r>
              <a:rPr lang="en-GB" dirty="0"/>
              <a:t>The hardware also ensures that new capabilities cannot be pulled out of thin air or increased in scope, just that you can derive a new capability from an old one.</a:t>
            </a:r>
          </a:p>
          <a:p>
            <a:r>
              <a:rPr lang="en-GB" dirty="0"/>
              <a:t>In this example, we have access to 5 words of memory, and we create a new capability with access to two of those five (click) or just one of those five (click), but we can’t gain access to memory outside that range.</a:t>
            </a:r>
          </a:p>
          <a:p>
            <a:endParaRPr lang="en-GB" dirty="0"/>
          </a:p>
        </p:txBody>
      </p:sp>
      <p:sp>
        <p:nvSpPr>
          <p:cNvPr id="4" name="Slide Number Placeholder 3"/>
          <p:cNvSpPr>
            <a:spLocks noGrp="1"/>
          </p:cNvSpPr>
          <p:nvPr>
            <p:ph type="sldNum" sz="quarter" idx="5"/>
          </p:nvPr>
        </p:nvSpPr>
        <p:spPr/>
        <p:txBody>
          <a:bodyPr/>
          <a:lstStyle/>
          <a:p>
            <a:fld id="{0726D892-23EC-4C75-A42B-538A0AE5BDBB}" type="slidenum">
              <a:rPr lang="en-GB" smtClean="0"/>
              <a:t>7</a:t>
            </a:fld>
            <a:endParaRPr lang="en-GB"/>
          </a:p>
        </p:txBody>
      </p:sp>
    </p:spTree>
    <p:extLst>
      <p:ext uri="{BB962C8B-B14F-4D97-AF65-F5344CB8AC3E}">
        <p14:creationId xmlns:p14="http://schemas.microsoft.com/office/powerpoint/2010/main" val="1429298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hardware only allows memory access through capabilities, and each capability grants access to some finite range of memory (click).</a:t>
            </a:r>
          </a:p>
          <a:p>
            <a:endParaRPr lang="en-GB" dirty="0"/>
          </a:p>
          <a:p>
            <a:r>
              <a:rPr lang="en-GB" dirty="0"/>
              <a:t>The hardware also ensures that new capabilities cannot be pulled out of thin air or increased in scope, just that you can derive a new capability from an old one.</a:t>
            </a:r>
          </a:p>
          <a:p>
            <a:r>
              <a:rPr lang="en-GB" dirty="0"/>
              <a:t>In this example, we have access to 5 words of memory, and we create a new capability with access to two of those five (click) or just one of those five (click), but we can’t gain access to memory outside that range.</a:t>
            </a:r>
          </a:p>
          <a:p>
            <a:endParaRPr lang="en-GB" dirty="0"/>
          </a:p>
        </p:txBody>
      </p:sp>
      <p:sp>
        <p:nvSpPr>
          <p:cNvPr id="4" name="Slide Number Placeholder 3"/>
          <p:cNvSpPr>
            <a:spLocks noGrp="1"/>
          </p:cNvSpPr>
          <p:nvPr>
            <p:ph type="sldNum" sz="quarter" idx="5"/>
          </p:nvPr>
        </p:nvSpPr>
        <p:spPr/>
        <p:txBody>
          <a:bodyPr/>
          <a:lstStyle/>
          <a:p>
            <a:fld id="{0726D892-23EC-4C75-A42B-538A0AE5BDBB}" type="slidenum">
              <a:rPr lang="en-GB" smtClean="0"/>
              <a:t>8</a:t>
            </a:fld>
            <a:endParaRPr lang="en-GB"/>
          </a:p>
        </p:txBody>
      </p:sp>
    </p:spTree>
    <p:extLst>
      <p:ext uri="{BB962C8B-B14F-4D97-AF65-F5344CB8AC3E}">
        <p14:creationId xmlns:p14="http://schemas.microsoft.com/office/powerpoint/2010/main" val="4081141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hardware only allows memory access through capabilities, and each capability grants access to some finite range of memory (click).</a:t>
            </a:r>
          </a:p>
          <a:p>
            <a:endParaRPr lang="en-GB" dirty="0"/>
          </a:p>
          <a:p>
            <a:r>
              <a:rPr lang="en-GB" dirty="0"/>
              <a:t>The hardware also ensures that new capabilities cannot be pulled out of thin air or increased in scope, just that you can derive a new capability from an old one.</a:t>
            </a:r>
          </a:p>
          <a:p>
            <a:r>
              <a:rPr lang="en-GB" dirty="0"/>
              <a:t>In this example, we have access to 5 words of memory, and we create a new capability with access to two of those five (click) or just one of those five (click), but we can’t gain access to memory outside that range.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The moral of the story is under CHERI, code can only access memory if it has been </a:t>
            </a:r>
            <a:r>
              <a:rPr lang="en-GB" i="1" dirty="0"/>
              <a:t>given</a:t>
            </a:r>
            <a:r>
              <a:rPr lang="en-GB" i="0" dirty="0"/>
              <a:t> access memory, and that security is extremely granular</a:t>
            </a:r>
            <a:endParaRPr lang="en-GB" dirty="0"/>
          </a:p>
          <a:p>
            <a:endParaRPr lang="en-GB" dirty="0"/>
          </a:p>
        </p:txBody>
      </p:sp>
      <p:sp>
        <p:nvSpPr>
          <p:cNvPr id="4" name="Slide Number Placeholder 3"/>
          <p:cNvSpPr>
            <a:spLocks noGrp="1"/>
          </p:cNvSpPr>
          <p:nvPr>
            <p:ph type="sldNum" sz="quarter" idx="5"/>
          </p:nvPr>
        </p:nvSpPr>
        <p:spPr/>
        <p:txBody>
          <a:bodyPr/>
          <a:lstStyle/>
          <a:p>
            <a:fld id="{0726D892-23EC-4C75-A42B-538A0AE5BDBB}" type="slidenum">
              <a:rPr lang="en-GB" smtClean="0"/>
              <a:t>9</a:t>
            </a:fld>
            <a:endParaRPr lang="en-GB"/>
          </a:p>
        </p:txBody>
      </p:sp>
    </p:spTree>
    <p:extLst>
      <p:ext uri="{BB962C8B-B14F-4D97-AF65-F5344CB8AC3E}">
        <p14:creationId xmlns:p14="http://schemas.microsoft.com/office/powerpoint/2010/main" val="163223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0C455-4E1D-4DC3-A3F9-EABA22F6D037}"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14777404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0C455-4E1D-4DC3-A3F9-EABA22F6D037}"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2435897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0C455-4E1D-4DC3-A3F9-EABA22F6D037}"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3448598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0C455-4E1D-4DC3-A3F9-EABA22F6D037}"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39278429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60C455-4E1D-4DC3-A3F9-EABA22F6D037}" type="datetimeFigureOut">
              <a:rPr lang="en-GB" smtClean="0"/>
              <a:t>10/09/2022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187514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60C455-4E1D-4DC3-A3F9-EABA22F6D037}"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3081401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0C455-4E1D-4DC3-A3F9-EABA22F6D037}" type="datetimeFigureOut">
              <a:rPr lang="en-GB" smtClean="0"/>
              <a:t>10/09/2022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74724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60C455-4E1D-4DC3-A3F9-EABA22F6D037}" type="datetimeFigureOut">
              <a:rPr lang="en-GB" smtClean="0"/>
              <a:t>10/09/2022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3242497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60C455-4E1D-4DC3-A3F9-EABA22F6D037}" type="datetimeFigureOut">
              <a:rPr lang="en-GB" smtClean="0"/>
              <a:t>10/09/2022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1070070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60C455-4E1D-4DC3-A3F9-EABA22F6D037}"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354265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B60C455-4E1D-4DC3-A3F9-EABA22F6D037}" type="datetimeFigureOut">
              <a:rPr lang="en-GB" smtClean="0"/>
              <a:t>10/09/2022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8C98817-1825-40D5-84BB-09D5DBC2988D}" type="slidenum">
              <a:rPr lang="en-GB" smtClean="0"/>
              <a:t>‹#›</a:t>
            </a:fld>
            <a:endParaRPr lang="en-GB"/>
          </a:p>
        </p:txBody>
      </p:sp>
    </p:spTree>
    <p:extLst>
      <p:ext uri="{BB962C8B-B14F-4D97-AF65-F5344CB8AC3E}">
        <p14:creationId xmlns:p14="http://schemas.microsoft.com/office/powerpoint/2010/main" val="380037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60C455-4E1D-4DC3-A3F9-EABA22F6D037}" type="datetimeFigureOut">
              <a:rPr lang="en-GB" smtClean="0"/>
              <a:t>10/09/2022</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98817-1825-40D5-84BB-09D5DBC2988D}" type="slidenum">
              <a:rPr lang="en-GB" smtClean="0"/>
              <a:t>‹#›</a:t>
            </a:fld>
            <a:endParaRPr lang="en-GB"/>
          </a:p>
        </p:txBody>
      </p:sp>
    </p:spTree>
    <p:extLst>
      <p:ext uri="{BB962C8B-B14F-4D97-AF65-F5344CB8AC3E}">
        <p14:creationId xmlns:p14="http://schemas.microsoft.com/office/powerpoint/2010/main" val="355659445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ws35@cam.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sws35@cam.ac.uk"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theturboturnip.github.io/cheri-rvv" TargetMode="External"/><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0C09-A00C-E1B2-5E8C-B410263EDEC6}"/>
              </a:ext>
            </a:extLst>
          </p:cNvPr>
          <p:cNvSpPr>
            <a:spLocks noGrp="1"/>
          </p:cNvSpPr>
          <p:nvPr>
            <p:ph type="ctrTitle"/>
          </p:nvPr>
        </p:nvSpPr>
        <p:spPr/>
        <p:txBody>
          <a:bodyPr>
            <a:normAutofit/>
          </a:bodyPr>
          <a:lstStyle/>
          <a:p>
            <a:r>
              <a:rPr lang="en-GB" sz="4400" dirty="0"/>
              <a:t>Capability-Based Memory Protection </a:t>
            </a:r>
            <a:br>
              <a:rPr lang="en-GB" sz="4400" dirty="0"/>
            </a:br>
            <a:r>
              <a:rPr lang="en-GB" sz="4400" dirty="0"/>
              <a:t>for Scalable Vector Processing</a:t>
            </a:r>
          </a:p>
        </p:txBody>
      </p:sp>
      <p:sp>
        <p:nvSpPr>
          <p:cNvPr id="3" name="Subtitle 2">
            <a:extLst>
              <a:ext uri="{FF2B5EF4-FFF2-40B4-BE49-F238E27FC236}">
                <a16:creationId xmlns:a16="http://schemas.microsoft.com/office/drawing/2014/main" id="{82CFCEAC-B5D8-377D-D349-C846F5D25FDF}"/>
              </a:ext>
            </a:extLst>
          </p:cNvPr>
          <p:cNvSpPr>
            <a:spLocks noGrp="1"/>
          </p:cNvSpPr>
          <p:nvPr>
            <p:ph type="subTitle" idx="1"/>
          </p:nvPr>
        </p:nvSpPr>
        <p:spPr>
          <a:xfrm>
            <a:off x="1524000" y="3602037"/>
            <a:ext cx="9144000" cy="2133599"/>
          </a:xfrm>
        </p:spPr>
        <p:txBody>
          <a:bodyPr>
            <a:normAutofit fontScale="85000" lnSpcReduction="20000"/>
          </a:bodyPr>
          <a:lstStyle/>
          <a:p>
            <a:r>
              <a:rPr lang="en-GB" dirty="0"/>
              <a:t>or “the quest for secure vectorized </a:t>
            </a:r>
            <a:r>
              <a:rPr lang="en-GB" dirty="0" err="1">
                <a:latin typeface="Consolas" panose="020B0609020204030204" pitchFamily="49" charset="0"/>
              </a:rPr>
              <a:t>memcpy</a:t>
            </a:r>
            <a:r>
              <a:rPr lang="en-GB" dirty="0"/>
              <a:t>”</a:t>
            </a:r>
          </a:p>
          <a:p>
            <a:endParaRPr lang="en-GB" dirty="0"/>
          </a:p>
          <a:p>
            <a:endParaRPr lang="en-GB" dirty="0"/>
          </a:p>
          <a:p>
            <a:r>
              <a:rPr lang="en-GB" dirty="0"/>
              <a:t>Presentation for RISE Student Competition 2022</a:t>
            </a:r>
          </a:p>
          <a:p>
            <a:r>
              <a:rPr lang="en-GB" dirty="0"/>
              <a:t>Samuel Stark - </a:t>
            </a:r>
            <a:r>
              <a:rPr lang="en-GB" dirty="0">
                <a:hlinkClick r:id="rId3"/>
              </a:rPr>
              <a:t>sws35@cam.ac.uk</a:t>
            </a:r>
            <a:endParaRPr lang="en-GB" dirty="0"/>
          </a:p>
          <a:p>
            <a:r>
              <a:rPr lang="en-GB" dirty="0" err="1"/>
              <a:t>M.Phil</a:t>
            </a:r>
            <a:r>
              <a:rPr lang="en-GB" dirty="0"/>
              <a:t> project @ University of Cambridge, 2021-2022</a:t>
            </a:r>
          </a:p>
        </p:txBody>
      </p:sp>
    </p:spTree>
    <p:extLst>
      <p:ext uri="{BB962C8B-B14F-4D97-AF65-F5344CB8AC3E}">
        <p14:creationId xmlns:p14="http://schemas.microsoft.com/office/powerpoint/2010/main" val="1993878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4">
            <a:extLst>
              <a:ext uri="{FF2B5EF4-FFF2-40B4-BE49-F238E27FC236}">
                <a16:creationId xmlns:a16="http://schemas.microsoft.com/office/drawing/2014/main" id="{DC938840-873C-B54F-1FBA-B59493B0B30A}"/>
              </a:ext>
            </a:extLst>
          </p:cNvPr>
          <p:cNvGraphicFramePr>
            <a:graphicFrameLocks noGrp="1"/>
          </p:cNvGraphicFramePr>
          <p:nvPr>
            <p:extLst>
              <p:ext uri="{D42A27DB-BD31-4B8C-83A1-F6EECF244321}">
                <p14:modId xmlns:p14="http://schemas.microsoft.com/office/powerpoint/2010/main" val="4070139439"/>
              </p:ext>
            </p:extLst>
          </p:nvPr>
        </p:nvGraphicFramePr>
        <p:xfrm>
          <a:off x="5674360"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70008564"/>
                  </a:ext>
                </a:extLst>
              </a:tr>
              <a:tr h="257098">
                <a:tc>
                  <a:txBody>
                    <a:bodyPr/>
                    <a:lstStyle/>
                    <a:p>
                      <a:pPr algn="ctr"/>
                      <a:r>
                        <a:rPr lang="en-GB" b="1" dirty="0">
                          <a:solidFill>
                            <a:srgbClr val="FF0000"/>
                          </a:solidFill>
                        </a:rPr>
                        <a:t>C</a:t>
                      </a: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4181460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lstStyle/>
          <a:p>
            <a:r>
              <a:rPr lang="en-GB" dirty="0"/>
              <a:t>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4120180"/>
            <a:ext cx="10515600" cy="2056784"/>
          </a:xfrm>
        </p:spPr>
        <p:txBody>
          <a:bodyPr anchor="ctr" anchorCtr="0"/>
          <a:lstStyle/>
          <a:p>
            <a:pPr marL="0" indent="0" algn="ctr">
              <a:buNone/>
            </a:pPr>
            <a:r>
              <a:rPr lang="en-GB" dirty="0"/>
              <a:t>Under CHERI,</a:t>
            </a:r>
          </a:p>
          <a:p>
            <a:pPr marL="0" indent="0" algn="ctr">
              <a:buNone/>
            </a:pPr>
            <a:r>
              <a:rPr lang="en-GB" dirty="0"/>
              <a:t>code can only access memory </a:t>
            </a:r>
          </a:p>
          <a:p>
            <a:pPr marL="0" indent="0" algn="ctr">
              <a:buNone/>
            </a:pPr>
            <a:r>
              <a:rPr lang="en-GB" dirty="0"/>
              <a:t>if it has been </a:t>
            </a:r>
            <a:r>
              <a:rPr lang="en-GB" i="1" dirty="0"/>
              <a:t>given</a:t>
            </a:r>
            <a:r>
              <a:rPr lang="en-GB" dirty="0"/>
              <a:t> access to that memory</a:t>
            </a:r>
          </a:p>
        </p:txBody>
      </p:sp>
      <p:graphicFrame>
        <p:nvGraphicFramePr>
          <p:cNvPr id="4" name="Table 4">
            <a:extLst>
              <a:ext uri="{FF2B5EF4-FFF2-40B4-BE49-F238E27FC236}">
                <a16:creationId xmlns:a16="http://schemas.microsoft.com/office/drawing/2014/main" id="{C53B906D-91A0-5859-7778-1B8083AAB0FF}"/>
              </a:ext>
            </a:extLst>
          </p:cNvPr>
          <p:cNvGraphicFramePr>
            <a:graphicFrameLocks noGrp="1"/>
          </p:cNvGraphicFramePr>
          <p:nvPr/>
        </p:nvGraphicFramePr>
        <p:xfrm>
          <a:off x="2475154"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5" name="TextBox 4">
            <a:extLst>
              <a:ext uri="{FF2B5EF4-FFF2-40B4-BE49-F238E27FC236}">
                <a16:creationId xmlns:a16="http://schemas.microsoft.com/office/drawing/2014/main" id="{F1C8FBEB-1883-99D0-713B-682B871994BD}"/>
              </a:ext>
            </a:extLst>
          </p:cNvPr>
          <p:cNvSpPr txBox="1"/>
          <p:nvPr/>
        </p:nvSpPr>
        <p:spPr>
          <a:xfrm>
            <a:off x="2475154" y="3697729"/>
            <a:ext cx="2163482" cy="369332"/>
          </a:xfrm>
          <a:prstGeom prst="rect">
            <a:avLst/>
          </a:prstGeom>
          <a:noFill/>
        </p:spPr>
        <p:txBody>
          <a:bodyPr wrap="square" rtlCol="0">
            <a:spAutoFit/>
          </a:bodyPr>
          <a:lstStyle/>
          <a:p>
            <a:pPr algn="ctr"/>
            <a:r>
              <a:rPr lang="en-GB" dirty="0"/>
              <a:t>registers</a:t>
            </a:r>
          </a:p>
        </p:txBody>
      </p:sp>
      <p:graphicFrame>
        <p:nvGraphicFramePr>
          <p:cNvPr id="10" name="Table 4">
            <a:extLst>
              <a:ext uri="{FF2B5EF4-FFF2-40B4-BE49-F238E27FC236}">
                <a16:creationId xmlns:a16="http://schemas.microsoft.com/office/drawing/2014/main" id="{2B24BF30-AF6C-672C-2606-C0AD0E8F1CD5}"/>
              </a:ext>
            </a:extLst>
          </p:cNvPr>
          <p:cNvGraphicFramePr>
            <a:graphicFrameLocks noGrp="1"/>
          </p:cNvGraphicFramePr>
          <p:nvPr/>
        </p:nvGraphicFramePr>
        <p:xfrm>
          <a:off x="2053662" y="1215169"/>
          <a:ext cx="357505" cy="2482560"/>
        </p:xfrm>
        <a:graphic>
          <a:graphicData uri="http://schemas.openxmlformats.org/drawingml/2006/table">
            <a:tbl>
              <a:tblPr>
                <a:tableStyleId>{5C22544A-7EE6-4342-B048-85BDC9FD1C3A}</a:tableStyleId>
              </a:tblPr>
              <a:tblGrid>
                <a:gridCol w="357505">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17" name="Table 4">
            <a:extLst>
              <a:ext uri="{FF2B5EF4-FFF2-40B4-BE49-F238E27FC236}">
                <a16:creationId xmlns:a16="http://schemas.microsoft.com/office/drawing/2014/main" id="{9BE69ECA-1C9E-B1BD-0AC8-FBED5EFD9163}"/>
              </a:ext>
            </a:extLst>
          </p:cNvPr>
          <p:cNvGraphicFramePr>
            <a:graphicFrameLocks noGrp="1"/>
          </p:cNvGraphicFramePr>
          <p:nvPr/>
        </p:nvGraphicFramePr>
        <p:xfrm>
          <a:off x="6096000" y="1216280"/>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7000856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19" name="TextBox 18">
            <a:extLst>
              <a:ext uri="{FF2B5EF4-FFF2-40B4-BE49-F238E27FC236}">
                <a16:creationId xmlns:a16="http://schemas.microsoft.com/office/drawing/2014/main" id="{8C1722A9-1DA7-A611-9117-C97011B3E92A}"/>
              </a:ext>
            </a:extLst>
          </p:cNvPr>
          <p:cNvSpPr txBox="1"/>
          <p:nvPr/>
        </p:nvSpPr>
        <p:spPr>
          <a:xfrm>
            <a:off x="6096000" y="3697729"/>
            <a:ext cx="5001560" cy="369332"/>
          </a:xfrm>
          <a:prstGeom prst="rect">
            <a:avLst/>
          </a:prstGeom>
          <a:noFill/>
        </p:spPr>
        <p:txBody>
          <a:bodyPr wrap="square" rtlCol="0">
            <a:spAutoFit/>
          </a:bodyPr>
          <a:lstStyle/>
          <a:p>
            <a:pPr algn="ctr"/>
            <a:r>
              <a:rPr lang="en-GB" dirty="0"/>
              <a:t>main memory</a:t>
            </a:r>
          </a:p>
        </p:txBody>
      </p:sp>
      <p:graphicFrame>
        <p:nvGraphicFramePr>
          <p:cNvPr id="21" name="Table 4">
            <a:extLst>
              <a:ext uri="{FF2B5EF4-FFF2-40B4-BE49-F238E27FC236}">
                <a16:creationId xmlns:a16="http://schemas.microsoft.com/office/drawing/2014/main" id="{A83FDA59-B622-9B76-010E-5B03965954C9}"/>
              </a:ext>
            </a:extLst>
          </p:cNvPr>
          <p:cNvGraphicFramePr>
            <a:graphicFrameLocks noGrp="1"/>
          </p:cNvGraphicFramePr>
          <p:nvPr/>
        </p:nvGraphicFramePr>
        <p:xfrm>
          <a:off x="8934078"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70008564"/>
                  </a:ext>
                </a:extLst>
              </a:tr>
              <a:tr h="257098">
                <a:tc>
                  <a:txBody>
                    <a:bodyPr/>
                    <a:lstStyle/>
                    <a:p>
                      <a:pPr algn="ctr"/>
                      <a:r>
                        <a:rPr lang="en-GB" dirty="0"/>
                        <a:t>...</a:t>
                      </a:r>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26" name="Rectangle 25">
            <a:extLst>
              <a:ext uri="{FF2B5EF4-FFF2-40B4-BE49-F238E27FC236}">
                <a16:creationId xmlns:a16="http://schemas.microsoft.com/office/drawing/2014/main" id="{7677EDD3-C83E-7145-82CA-A62A0340BEDE}"/>
              </a:ext>
            </a:extLst>
          </p:cNvPr>
          <p:cNvSpPr/>
          <p:nvPr/>
        </p:nvSpPr>
        <p:spPr>
          <a:xfrm>
            <a:off x="2053662" y="3078955"/>
            <a:ext cx="2584974" cy="309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Left Brace 26">
            <a:extLst>
              <a:ext uri="{FF2B5EF4-FFF2-40B4-BE49-F238E27FC236}">
                <a16:creationId xmlns:a16="http://schemas.microsoft.com/office/drawing/2014/main" id="{D89784C5-02C6-D5AC-7255-08BE13CEAA4F}"/>
              </a:ext>
            </a:extLst>
          </p:cNvPr>
          <p:cNvSpPr/>
          <p:nvPr/>
        </p:nvSpPr>
        <p:spPr>
          <a:xfrm>
            <a:off x="5131548" y="2762360"/>
            <a:ext cx="157180" cy="31659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026E420E-9D0F-A5ED-01BB-5EF3BEA4BCFB}"/>
              </a:ext>
            </a:extLst>
          </p:cNvPr>
          <p:cNvCxnSpPr>
            <a:cxnSpLocks/>
            <a:stCxn id="26" idx="3"/>
            <a:endCxn id="27" idx="1"/>
          </p:cNvCxnSpPr>
          <p:nvPr/>
        </p:nvCxnSpPr>
        <p:spPr>
          <a:xfrm flipV="1">
            <a:off x="4638636" y="2920658"/>
            <a:ext cx="492912" cy="313079"/>
          </a:xfrm>
          <a:prstGeom prst="straightConnector1">
            <a:avLst/>
          </a:prstGeom>
          <a:ln w="38100">
            <a:solidFill>
              <a:srgbClr val="FF0000"/>
            </a:solidFill>
            <a:tailEnd type="oval"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13D2787-4ACC-15A7-8EB5-76157411818D}"/>
              </a:ext>
            </a:extLst>
          </p:cNvPr>
          <p:cNvCxnSpPr>
            <a:cxnSpLocks/>
          </p:cNvCxnSpPr>
          <p:nvPr/>
        </p:nvCxnSpPr>
        <p:spPr>
          <a:xfrm flipV="1">
            <a:off x="5285444" y="2758844"/>
            <a:ext cx="2970754" cy="3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82E31E-6519-4BF3-EFEC-158A0C1615C5}"/>
              </a:ext>
            </a:extLst>
          </p:cNvPr>
          <p:cNvCxnSpPr>
            <a:cxnSpLocks/>
          </p:cNvCxnSpPr>
          <p:nvPr/>
        </p:nvCxnSpPr>
        <p:spPr>
          <a:xfrm>
            <a:off x="5285444" y="3077820"/>
            <a:ext cx="29707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4">
            <a:extLst>
              <a:ext uri="{FF2B5EF4-FFF2-40B4-BE49-F238E27FC236}">
                <a16:creationId xmlns:a16="http://schemas.microsoft.com/office/drawing/2014/main" id="{5066F46F-F92A-BBCE-ADDF-5DC48C511507}"/>
              </a:ext>
            </a:extLst>
          </p:cNvPr>
          <p:cNvGraphicFramePr>
            <a:graphicFrameLocks noGrp="1"/>
          </p:cNvGraphicFramePr>
          <p:nvPr/>
        </p:nvGraphicFramePr>
        <p:xfrm>
          <a:off x="8512438"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008564"/>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873949"/>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5006721"/>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Tree>
    <p:extLst>
      <p:ext uri="{BB962C8B-B14F-4D97-AF65-F5344CB8AC3E}">
        <p14:creationId xmlns:p14="http://schemas.microsoft.com/office/powerpoint/2010/main" val="24454992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lstStyle/>
          <a:p>
            <a:r>
              <a:rPr lang="en-GB" dirty="0"/>
              <a:t>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1247888"/>
            <a:ext cx="10515600" cy="2056784"/>
          </a:xfrm>
        </p:spPr>
        <p:txBody>
          <a:bodyPr anchor="ctr" anchorCtr="0"/>
          <a:lstStyle/>
          <a:p>
            <a:pPr marL="0" indent="0" algn="ctr">
              <a:buNone/>
            </a:pPr>
            <a:r>
              <a:rPr lang="en-GB" dirty="0"/>
              <a:t>Under CHERI,</a:t>
            </a:r>
          </a:p>
          <a:p>
            <a:pPr marL="0" indent="0" algn="ctr">
              <a:buNone/>
            </a:pPr>
            <a:r>
              <a:rPr lang="en-GB" dirty="0"/>
              <a:t>code can only access memory </a:t>
            </a:r>
          </a:p>
          <a:p>
            <a:pPr marL="0" indent="0" algn="ctr">
              <a:buNone/>
            </a:pPr>
            <a:r>
              <a:rPr lang="en-GB" dirty="0"/>
              <a:t>if it has been </a:t>
            </a:r>
            <a:r>
              <a:rPr lang="en-GB" i="1" dirty="0"/>
              <a:t>given</a:t>
            </a:r>
            <a:r>
              <a:rPr lang="en-GB" dirty="0"/>
              <a:t> access to that memory</a:t>
            </a:r>
          </a:p>
        </p:txBody>
      </p:sp>
      <p:sp>
        <p:nvSpPr>
          <p:cNvPr id="6" name="TextBox 5">
            <a:extLst>
              <a:ext uri="{FF2B5EF4-FFF2-40B4-BE49-F238E27FC236}">
                <a16:creationId xmlns:a16="http://schemas.microsoft.com/office/drawing/2014/main" id="{1992C68A-A1E4-111F-0381-5C1DD8CB93EE}"/>
              </a:ext>
            </a:extLst>
          </p:cNvPr>
          <p:cNvSpPr txBox="1"/>
          <p:nvPr/>
        </p:nvSpPr>
        <p:spPr>
          <a:xfrm>
            <a:off x="838200" y="3429000"/>
            <a:ext cx="10515600" cy="3108543"/>
          </a:xfrm>
          <a:prstGeom prst="rect">
            <a:avLst/>
          </a:prstGeom>
          <a:noFill/>
        </p:spPr>
        <p:txBody>
          <a:bodyPr wrap="square" rtlCol="0">
            <a:spAutoFit/>
          </a:bodyPr>
          <a:lstStyle/>
          <a:p>
            <a:pPr marL="285750" indent="-285750">
              <a:buFont typeface="Arial" panose="020B0604020202020204" pitchFamily="34" charset="0"/>
              <a:buChar char="•"/>
            </a:pPr>
            <a:r>
              <a:rPr lang="en-GB" sz="2800" dirty="0"/>
              <a:t>This is extremely useful for security</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Currently testing in real-world hardware (see Arm Morello)</a:t>
            </a:r>
          </a:p>
          <a:p>
            <a:pPr marL="285750" indent="-285750">
              <a:buFont typeface="Arial" panose="020B0604020202020204" pitchFamily="34" charset="0"/>
              <a:buChar char="•"/>
            </a:pPr>
            <a:endParaRPr lang="en-GB" sz="2800" dirty="0"/>
          </a:p>
          <a:p>
            <a:pPr marL="285750" indent="-285750">
              <a:buFont typeface="Arial" panose="020B0604020202020204" pitchFamily="34" charset="0"/>
              <a:buChar char="•"/>
            </a:pPr>
            <a:r>
              <a:rPr lang="en-GB" sz="2800" dirty="0"/>
              <a:t>Hasn’t addressed vectorization... </a:t>
            </a:r>
            <a:r>
              <a:rPr lang="en-GB" sz="2800" i="1" dirty="0"/>
              <a:t>yet</a:t>
            </a:r>
          </a:p>
          <a:p>
            <a:pPr marL="742950" lvl="1" indent="-285750">
              <a:buFont typeface="Arial" panose="020B0604020202020204" pitchFamily="34" charset="0"/>
              <a:buChar char="•"/>
            </a:pPr>
            <a:r>
              <a:rPr lang="en-GB" sz="2800" dirty="0"/>
              <a:t>No support for Arm SVE</a:t>
            </a:r>
          </a:p>
          <a:p>
            <a:pPr marL="742950" lvl="1" indent="-285750">
              <a:buFont typeface="Arial" panose="020B0604020202020204" pitchFamily="34" charset="0"/>
              <a:buChar char="•"/>
            </a:pPr>
            <a:r>
              <a:rPr lang="en-GB" sz="2800" dirty="0"/>
              <a:t>Need this for wider adoption</a:t>
            </a:r>
          </a:p>
        </p:txBody>
      </p:sp>
    </p:spTree>
    <p:extLst>
      <p:ext uri="{BB962C8B-B14F-4D97-AF65-F5344CB8AC3E}">
        <p14:creationId xmlns:p14="http://schemas.microsoft.com/office/powerpoint/2010/main" val="231314156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DC338-66A5-61B1-95FE-7A5AD4B4C2E9}"/>
              </a:ext>
            </a:extLst>
          </p:cNvPr>
          <p:cNvSpPr>
            <a:spLocks noGrp="1"/>
          </p:cNvSpPr>
          <p:nvPr>
            <p:ph type="title"/>
          </p:nvPr>
        </p:nvSpPr>
        <p:spPr/>
        <p:txBody>
          <a:bodyPr/>
          <a:lstStyle/>
          <a:p>
            <a:r>
              <a:rPr lang="en-GB" dirty="0"/>
              <a:t>CHERI + Vectors = ?</a:t>
            </a:r>
          </a:p>
        </p:txBody>
      </p:sp>
      <p:sp>
        <p:nvSpPr>
          <p:cNvPr id="3" name="Content Placeholder 2">
            <a:extLst>
              <a:ext uri="{FF2B5EF4-FFF2-40B4-BE49-F238E27FC236}">
                <a16:creationId xmlns:a16="http://schemas.microsoft.com/office/drawing/2014/main" id="{82E15115-4993-458D-8BB9-142A66C158D5}"/>
              </a:ext>
            </a:extLst>
          </p:cNvPr>
          <p:cNvSpPr>
            <a:spLocks noGrp="1"/>
          </p:cNvSpPr>
          <p:nvPr>
            <p:ph idx="1"/>
          </p:nvPr>
        </p:nvSpPr>
        <p:spPr/>
        <p:txBody>
          <a:bodyPr/>
          <a:lstStyle/>
          <a:p>
            <a:r>
              <a:rPr lang="en-GB" dirty="0"/>
              <a:t>We want to understand how CHERI interacts with vector architectures</a:t>
            </a:r>
          </a:p>
          <a:p>
            <a:endParaRPr lang="en-GB" dirty="0"/>
          </a:p>
          <a:p>
            <a:r>
              <a:rPr lang="en-GB" dirty="0"/>
              <a:t>Particularly </a:t>
            </a:r>
            <a:r>
              <a:rPr lang="en-GB" i="1" dirty="0"/>
              <a:t>scalable</a:t>
            </a:r>
            <a:r>
              <a:rPr lang="en-GB" dirty="0"/>
              <a:t> vector architectures</a:t>
            </a:r>
          </a:p>
          <a:p>
            <a:pPr lvl="1"/>
            <a:r>
              <a:rPr lang="en-GB" dirty="0"/>
              <a:t>Arm SVE</a:t>
            </a:r>
          </a:p>
          <a:p>
            <a:pPr lvl="1"/>
            <a:r>
              <a:rPr lang="en-GB" dirty="0"/>
              <a:t>RISC-V “V” extension</a:t>
            </a:r>
          </a:p>
          <a:p>
            <a:pPr lvl="1"/>
            <a:r>
              <a:rPr lang="en-GB" dirty="0"/>
              <a:t>These are designed to remain relevant well into the future</a:t>
            </a:r>
          </a:p>
          <a:p>
            <a:pPr lvl="1"/>
            <a:endParaRPr lang="en-GB" dirty="0"/>
          </a:p>
          <a:p>
            <a:r>
              <a:rPr lang="en-GB" dirty="0"/>
              <a:t>What mixes CHERI memory accesses with vectors?</a:t>
            </a:r>
          </a:p>
        </p:txBody>
      </p:sp>
    </p:spTree>
    <p:extLst>
      <p:ext uri="{BB962C8B-B14F-4D97-AF65-F5344CB8AC3E}">
        <p14:creationId xmlns:p14="http://schemas.microsoft.com/office/powerpoint/2010/main" val="4145302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44E-6A92-676F-A765-728506CE9672}"/>
              </a:ext>
            </a:extLst>
          </p:cNvPr>
          <p:cNvSpPr>
            <a:spLocks noGrp="1"/>
          </p:cNvSpPr>
          <p:nvPr>
            <p:ph type="title"/>
          </p:nvPr>
        </p:nvSpPr>
        <p:spPr>
          <a:xfrm>
            <a:off x="838200" y="365125"/>
            <a:ext cx="10515600" cy="733833"/>
          </a:xfrm>
        </p:spPr>
        <p:txBody>
          <a:bodyPr/>
          <a:lstStyle/>
          <a:p>
            <a:r>
              <a:rPr lang="en-GB" dirty="0"/>
              <a:t>Vectorized </a:t>
            </a:r>
            <a:r>
              <a:rPr lang="en-GB" dirty="0" err="1"/>
              <a:t>memcpy</a:t>
            </a:r>
            <a:endParaRPr lang="en-GB" dirty="0"/>
          </a:p>
        </p:txBody>
      </p:sp>
      <p:sp>
        <p:nvSpPr>
          <p:cNvPr id="4" name="TextBox 3">
            <a:extLst>
              <a:ext uri="{FF2B5EF4-FFF2-40B4-BE49-F238E27FC236}">
                <a16:creationId xmlns:a16="http://schemas.microsoft.com/office/drawing/2014/main" id="{2F0982F6-464C-78E8-7A22-4E1F882888AA}"/>
              </a:ext>
            </a:extLst>
          </p:cNvPr>
          <p:cNvSpPr txBox="1"/>
          <p:nvPr/>
        </p:nvSpPr>
        <p:spPr>
          <a:xfrm>
            <a:off x="1385232" y="1333849"/>
            <a:ext cx="9421536" cy="400110"/>
          </a:xfrm>
          <a:prstGeom prst="rect">
            <a:avLst/>
          </a:prstGeom>
          <a:noFill/>
        </p:spPr>
        <p:txBody>
          <a:bodyPr wrap="square" rtlCol="0">
            <a:spAutoFit/>
          </a:bodyPr>
          <a:lstStyle/>
          <a:p>
            <a:pPr algn="ct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memcpy</a:t>
            </a:r>
            <a:r>
              <a:rPr lang="en-GB" sz="2000" dirty="0">
                <a:latin typeface="Cascadia Code" panose="020B0609020000020004" pitchFamily="49" charset="0"/>
                <a:cs typeface="Cascadia Code" panose="020B0609020000020004" pitchFamily="49" charset="0"/>
              </a:rPr>
              <a:t>( </a:t>
            </a: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dest</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const</a:t>
            </a:r>
            <a:r>
              <a:rPr lang="en-GB" sz="2000" dirty="0">
                <a:solidFill>
                  <a:schemeClr val="accent1">
                    <a:lumMod val="75000"/>
                  </a:schemeClr>
                </a:solidFill>
                <a:latin typeface="Cascadia Code" panose="020B0609020000020004" pitchFamily="49" charset="0"/>
                <a:cs typeface="Cascadia Code" panose="020B0609020000020004" pitchFamily="49" charset="0"/>
              </a:rPr>
              <a:t> void* </a:t>
            </a:r>
            <a:r>
              <a:rPr lang="en-GB" sz="2000" dirty="0" err="1">
                <a:latin typeface="Cascadia Code" panose="020B0609020000020004" pitchFamily="49" charset="0"/>
                <a:cs typeface="Cascadia Code" panose="020B0609020000020004" pitchFamily="49" charset="0"/>
              </a:rPr>
              <a:t>src</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size_t</a:t>
            </a:r>
            <a:r>
              <a:rPr lang="en-GB" sz="2000" dirty="0">
                <a:latin typeface="Cascadia Code" panose="020B0609020000020004" pitchFamily="49" charset="0"/>
                <a:cs typeface="Cascadia Code" panose="020B0609020000020004" pitchFamily="49" charset="0"/>
              </a:rPr>
              <a:t> count );</a:t>
            </a:r>
          </a:p>
        </p:txBody>
      </p:sp>
      <p:graphicFrame>
        <p:nvGraphicFramePr>
          <p:cNvPr id="5" name="Table 5">
            <a:extLst>
              <a:ext uri="{FF2B5EF4-FFF2-40B4-BE49-F238E27FC236}">
                <a16:creationId xmlns:a16="http://schemas.microsoft.com/office/drawing/2014/main" id="{06B5C833-CF58-E1AF-1154-F37968D2CEA3}"/>
              </a:ext>
            </a:extLst>
          </p:cNvPr>
          <p:cNvGraphicFramePr>
            <a:graphicFrameLocks noGrp="1"/>
          </p:cNvGraphicFramePr>
          <p:nvPr>
            <p:extLst>
              <p:ext uri="{D42A27DB-BD31-4B8C-83A1-F6EECF244321}">
                <p14:modId xmlns:p14="http://schemas.microsoft.com/office/powerpoint/2010/main" val="1933731157"/>
              </p:ext>
            </p:extLst>
          </p:nvPr>
        </p:nvGraphicFramePr>
        <p:xfrm>
          <a:off x="3447514" y="2300770"/>
          <a:ext cx="1550099" cy="3888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7" name="Table 5">
            <a:extLst>
              <a:ext uri="{FF2B5EF4-FFF2-40B4-BE49-F238E27FC236}">
                <a16:creationId xmlns:a16="http://schemas.microsoft.com/office/drawing/2014/main" id="{CA5A4800-AE28-ECB2-4BC7-25F598AF8A12}"/>
              </a:ext>
            </a:extLst>
          </p:cNvPr>
          <p:cNvGraphicFramePr>
            <a:graphicFrameLocks noGrp="1"/>
          </p:cNvGraphicFramePr>
          <p:nvPr>
            <p:extLst>
              <p:ext uri="{D42A27DB-BD31-4B8C-83A1-F6EECF244321}">
                <p14:modId xmlns:p14="http://schemas.microsoft.com/office/powerpoint/2010/main" val="4169539069"/>
              </p:ext>
            </p:extLst>
          </p:nvPr>
        </p:nvGraphicFramePr>
        <p:xfrm>
          <a:off x="7194389" y="2300770"/>
          <a:ext cx="1550099" cy="3888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2928558087"/>
                    </a:ext>
                  </a:extLst>
                </a:gridCol>
              </a:tblGrid>
              <a:tr h="324000">
                <a:tc>
                  <a:txBody>
                    <a:bodyPr/>
                    <a:lstStyle/>
                    <a:p>
                      <a:pPr algn="ctr"/>
                      <a:r>
                        <a:rPr lang="en-GB" dirty="0"/>
                        <a:t>A</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B</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D</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dirty="0"/>
                        <a:t>G</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J</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K</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L</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8" name="Table 7">
            <a:extLst>
              <a:ext uri="{FF2B5EF4-FFF2-40B4-BE49-F238E27FC236}">
                <a16:creationId xmlns:a16="http://schemas.microsoft.com/office/drawing/2014/main" id="{30298A40-28BD-D47A-A29F-85B859842347}"/>
              </a:ext>
            </a:extLst>
          </p:cNvPr>
          <p:cNvGraphicFramePr>
            <a:graphicFrameLocks noGrp="1"/>
          </p:cNvGraphicFramePr>
          <p:nvPr>
            <p:extLst>
              <p:ext uri="{D42A27DB-BD31-4B8C-83A1-F6EECF244321}">
                <p14:modId xmlns:p14="http://schemas.microsoft.com/office/powerpoint/2010/main" val="1016302856"/>
              </p:ext>
            </p:extLst>
          </p:nvPr>
        </p:nvGraphicFramePr>
        <p:xfrm>
          <a:off x="5320951" y="3429000"/>
          <a:ext cx="1550099" cy="1296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96005355"/>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419803"/>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387877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58582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287806"/>
                  </a:ext>
                </a:extLst>
              </a:tr>
            </a:tbl>
          </a:graphicData>
        </a:graphic>
      </p:graphicFrame>
      <p:sp>
        <p:nvSpPr>
          <p:cNvPr id="11" name="Rectangle 10">
            <a:extLst>
              <a:ext uri="{FF2B5EF4-FFF2-40B4-BE49-F238E27FC236}">
                <a16:creationId xmlns:a16="http://schemas.microsoft.com/office/drawing/2014/main" id="{3C519510-FB91-EAED-040F-D9B95B4C6966}"/>
              </a:ext>
            </a:extLst>
          </p:cNvPr>
          <p:cNvSpPr/>
          <p:nvPr/>
        </p:nvSpPr>
        <p:spPr>
          <a:xfrm>
            <a:off x="5320951" y="4725000"/>
            <a:ext cx="1550099" cy="612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vector</a:t>
            </a:r>
          </a:p>
          <a:p>
            <a:pPr algn="ctr"/>
            <a:r>
              <a:rPr lang="en-GB" dirty="0">
                <a:solidFill>
                  <a:schemeClr val="tx1"/>
                </a:solidFill>
              </a:rPr>
              <a:t>registers</a:t>
            </a:r>
          </a:p>
        </p:txBody>
      </p:sp>
      <p:cxnSp>
        <p:nvCxnSpPr>
          <p:cNvPr id="13" name="Straight Connector 12">
            <a:extLst>
              <a:ext uri="{FF2B5EF4-FFF2-40B4-BE49-F238E27FC236}">
                <a16:creationId xmlns:a16="http://schemas.microsoft.com/office/drawing/2014/main" id="{4B6D27AA-C787-E350-49EF-51BD5662EACC}"/>
              </a:ext>
            </a:extLst>
          </p:cNvPr>
          <p:cNvCxnSpPr/>
          <p:nvPr/>
        </p:nvCxnSpPr>
        <p:spPr>
          <a:xfrm>
            <a:off x="5617028" y="1733959"/>
            <a:ext cx="22766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7B5BA1-0843-4B5B-22B9-79F6238A4BDA}"/>
              </a:ext>
            </a:extLst>
          </p:cNvPr>
          <p:cNvCxnSpPr>
            <a:cxnSpLocks/>
            <a:endCxn id="7" idx="0"/>
          </p:cNvCxnSpPr>
          <p:nvPr/>
        </p:nvCxnSpPr>
        <p:spPr>
          <a:xfrm>
            <a:off x="7474645" y="1756606"/>
            <a:ext cx="494793" cy="54416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19AC32-9B9A-EC11-A660-0975D3ADD4A1}"/>
              </a:ext>
            </a:extLst>
          </p:cNvPr>
          <p:cNvCxnSpPr>
            <a:cxnSpLocks/>
          </p:cNvCxnSpPr>
          <p:nvPr/>
        </p:nvCxnSpPr>
        <p:spPr>
          <a:xfrm>
            <a:off x="3862873" y="1733959"/>
            <a:ext cx="152399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437D83-A65D-60F2-1AE3-117B0E2D09F3}"/>
              </a:ext>
            </a:extLst>
          </p:cNvPr>
          <p:cNvCxnSpPr>
            <a:cxnSpLocks/>
            <a:endCxn id="5" idx="0"/>
          </p:cNvCxnSpPr>
          <p:nvPr/>
        </p:nvCxnSpPr>
        <p:spPr>
          <a:xfrm flipH="1">
            <a:off x="4222563" y="1733958"/>
            <a:ext cx="414751" cy="566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3" name="Table 22">
            <a:extLst>
              <a:ext uri="{FF2B5EF4-FFF2-40B4-BE49-F238E27FC236}">
                <a16:creationId xmlns:a16="http://schemas.microsoft.com/office/drawing/2014/main" id="{27C24322-4EA1-1267-605E-F112F994F7FC}"/>
              </a:ext>
            </a:extLst>
          </p:cNvPr>
          <p:cNvGraphicFramePr>
            <a:graphicFrameLocks noGrp="1"/>
          </p:cNvGraphicFramePr>
          <p:nvPr>
            <p:extLst>
              <p:ext uri="{D42A27DB-BD31-4B8C-83A1-F6EECF244321}">
                <p14:modId xmlns:p14="http://schemas.microsoft.com/office/powerpoint/2010/main" val="3200378901"/>
              </p:ext>
            </p:extLst>
          </p:nvPr>
        </p:nvGraphicFramePr>
        <p:xfrm>
          <a:off x="7194389" y="2291487"/>
          <a:ext cx="1550099" cy="1296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96005355"/>
                    </a:ext>
                  </a:extLst>
                </a:gridCol>
              </a:tblGrid>
              <a:tr h="324000">
                <a:tc>
                  <a:txBody>
                    <a:bodyPr/>
                    <a:lstStyle/>
                    <a:p>
                      <a:pPr algn="ctr"/>
                      <a:r>
                        <a:rPr lang="en-GB" dirty="0"/>
                        <a:t>A</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B</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dirty="0"/>
                        <a:t>C</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D</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spTree>
    <p:extLst>
      <p:ext uri="{BB962C8B-B14F-4D97-AF65-F5344CB8AC3E}">
        <p14:creationId xmlns:p14="http://schemas.microsoft.com/office/powerpoint/2010/main" val="2298879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42" presetClass="path" presetSubtype="0" accel="50000" decel="50000" fill="hold" nodeType="withEffect">
                                  <p:stCondLst>
                                    <p:cond delay="0"/>
                                  </p:stCondLst>
                                  <p:childTnLst>
                                    <p:animMotion origin="layout" path="M 4.16667E-6 -2.22222E-6 L -0.15365 0.16482 " pathEditMode="relative" rAng="0" ptsTypes="AA">
                                      <p:cBhvr>
                                        <p:cTn id="38" dur="1000" fill="hold"/>
                                        <p:tgtEl>
                                          <p:spTgt spid="23"/>
                                        </p:tgtEl>
                                        <p:attrNameLst>
                                          <p:attrName>ppt_x</p:attrName>
                                          <p:attrName>ppt_y</p:attrName>
                                        </p:attrNameLst>
                                      </p:cBhvr>
                                      <p:rCtr x="-7682" y="8241"/>
                                    </p:animMotion>
                                  </p:childTnLst>
                                </p:cTn>
                              </p:par>
                            </p:childTnLst>
                          </p:cTn>
                        </p:par>
                        <p:par>
                          <p:cTn id="39" fill="hold">
                            <p:stCondLst>
                              <p:cond delay="1000"/>
                            </p:stCondLst>
                            <p:childTnLst>
                              <p:par>
                                <p:cTn id="40" presetID="42" presetClass="path" presetSubtype="0" accel="50000" decel="50000" fill="hold" nodeType="afterEffect">
                                  <p:stCondLst>
                                    <p:cond delay="1000"/>
                                  </p:stCondLst>
                                  <p:childTnLst>
                                    <p:animMotion origin="layout" path="M -0.15365 0.16482 L -0.3073 0.00047 " pathEditMode="relative" rAng="0" ptsTypes="AA">
                                      <p:cBhvr>
                                        <p:cTn id="41" dur="1000" fill="hold"/>
                                        <p:tgtEl>
                                          <p:spTgt spid="23"/>
                                        </p:tgtEl>
                                        <p:attrNameLst>
                                          <p:attrName>ppt_x</p:attrName>
                                          <p:attrName>ppt_y</p:attrName>
                                        </p:attrNameLst>
                                      </p:cBhvr>
                                      <p:rCtr x="-7682" y="-821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44E-6A92-676F-A765-728506CE9672}"/>
              </a:ext>
            </a:extLst>
          </p:cNvPr>
          <p:cNvSpPr>
            <a:spLocks noGrp="1"/>
          </p:cNvSpPr>
          <p:nvPr>
            <p:ph type="title"/>
          </p:nvPr>
        </p:nvSpPr>
        <p:spPr>
          <a:xfrm>
            <a:off x="838200" y="365125"/>
            <a:ext cx="10515600" cy="733833"/>
          </a:xfrm>
        </p:spPr>
        <p:txBody>
          <a:bodyPr/>
          <a:lstStyle/>
          <a:p>
            <a:r>
              <a:rPr lang="en-GB" dirty="0"/>
              <a:t>CHERI + Vectorized </a:t>
            </a:r>
            <a:r>
              <a:rPr lang="en-GB" dirty="0" err="1"/>
              <a:t>memcpy</a:t>
            </a:r>
            <a:endParaRPr lang="en-GB" dirty="0"/>
          </a:p>
        </p:txBody>
      </p:sp>
      <p:sp>
        <p:nvSpPr>
          <p:cNvPr id="4" name="TextBox 3">
            <a:extLst>
              <a:ext uri="{FF2B5EF4-FFF2-40B4-BE49-F238E27FC236}">
                <a16:creationId xmlns:a16="http://schemas.microsoft.com/office/drawing/2014/main" id="{2F0982F6-464C-78E8-7A22-4E1F882888AA}"/>
              </a:ext>
            </a:extLst>
          </p:cNvPr>
          <p:cNvSpPr txBox="1"/>
          <p:nvPr/>
        </p:nvSpPr>
        <p:spPr>
          <a:xfrm>
            <a:off x="1385232" y="1333849"/>
            <a:ext cx="9421536" cy="400110"/>
          </a:xfrm>
          <a:prstGeom prst="rect">
            <a:avLst/>
          </a:prstGeom>
          <a:noFill/>
        </p:spPr>
        <p:txBody>
          <a:bodyPr wrap="square" rtlCol="0">
            <a:spAutoFit/>
          </a:bodyPr>
          <a:lstStyle/>
          <a:p>
            <a:pPr algn="ct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memcpy</a:t>
            </a:r>
            <a:r>
              <a:rPr lang="en-GB" sz="2000" dirty="0">
                <a:latin typeface="Cascadia Code" panose="020B0609020000020004" pitchFamily="49" charset="0"/>
                <a:cs typeface="Cascadia Code" panose="020B0609020000020004" pitchFamily="49" charset="0"/>
              </a:rPr>
              <a:t>( </a:t>
            </a: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dest</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const</a:t>
            </a:r>
            <a:r>
              <a:rPr lang="en-GB" sz="2000" dirty="0">
                <a:solidFill>
                  <a:schemeClr val="accent1">
                    <a:lumMod val="75000"/>
                  </a:schemeClr>
                </a:solidFill>
                <a:latin typeface="Cascadia Code" panose="020B0609020000020004" pitchFamily="49" charset="0"/>
                <a:cs typeface="Cascadia Code" panose="020B0609020000020004" pitchFamily="49" charset="0"/>
              </a:rPr>
              <a:t> void* </a:t>
            </a:r>
            <a:r>
              <a:rPr lang="en-GB" sz="2000" dirty="0" err="1">
                <a:latin typeface="Cascadia Code" panose="020B0609020000020004" pitchFamily="49" charset="0"/>
                <a:cs typeface="Cascadia Code" panose="020B0609020000020004" pitchFamily="49" charset="0"/>
              </a:rPr>
              <a:t>src</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size_t</a:t>
            </a:r>
            <a:r>
              <a:rPr lang="en-GB" sz="2000" dirty="0">
                <a:latin typeface="Cascadia Code" panose="020B0609020000020004" pitchFamily="49" charset="0"/>
                <a:cs typeface="Cascadia Code" panose="020B0609020000020004" pitchFamily="49" charset="0"/>
              </a:rPr>
              <a:t> count );</a:t>
            </a:r>
          </a:p>
        </p:txBody>
      </p:sp>
      <p:graphicFrame>
        <p:nvGraphicFramePr>
          <p:cNvPr id="5" name="Table 5">
            <a:extLst>
              <a:ext uri="{FF2B5EF4-FFF2-40B4-BE49-F238E27FC236}">
                <a16:creationId xmlns:a16="http://schemas.microsoft.com/office/drawing/2014/main" id="{06B5C833-CF58-E1AF-1154-F37968D2CEA3}"/>
              </a:ext>
            </a:extLst>
          </p:cNvPr>
          <p:cNvGraphicFramePr>
            <a:graphicFrameLocks noGrp="1"/>
          </p:cNvGraphicFramePr>
          <p:nvPr/>
        </p:nvGraphicFramePr>
        <p:xfrm>
          <a:off x="3447514" y="2300770"/>
          <a:ext cx="1550099" cy="3888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7" name="Table 5">
            <a:extLst>
              <a:ext uri="{FF2B5EF4-FFF2-40B4-BE49-F238E27FC236}">
                <a16:creationId xmlns:a16="http://schemas.microsoft.com/office/drawing/2014/main" id="{CA5A4800-AE28-ECB2-4BC7-25F598AF8A12}"/>
              </a:ext>
            </a:extLst>
          </p:cNvPr>
          <p:cNvGraphicFramePr>
            <a:graphicFrameLocks noGrp="1"/>
          </p:cNvGraphicFramePr>
          <p:nvPr/>
        </p:nvGraphicFramePr>
        <p:xfrm>
          <a:off x="7194389" y="2300770"/>
          <a:ext cx="1550099" cy="3888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2928558087"/>
                    </a:ext>
                  </a:extLst>
                </a:gridCol>
              </a:tblGrid>
              <a:tr h="324000">
                <a:tc>
                  <a:txBody>
                    <a:bodyPr/>
                    <a:lstStyle/>
                    <a:p>
                      <a:pPr algn="ctr"/>
                      <a:r>
                        <a:rPr lang="en-GB" dirty="0"/>
                        <a:t>A</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B</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D</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dirty="0"/>
                        <a:t>G</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J</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K</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L</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8" name="Table 7">
            <a:extLst>
              <a:ext uri="{FF2B5EF4-FFF2-40B4-BE49-F238E27FC236}">
                <a16:creationId xmlns:a16="http://schemas.microsoft.com/office/drawing/2014/main" id="{30298A40-28BD-D47A-A29F-85B859842347}"/>
              </a:ext>
            </a:extLst>
          </p:cNvPr>
          <p:cNvGraphicFramePr>
            <a:graphicFrameLocks noGrp="1"/>
          </p:cNvGraphicFramePr>
          <p:nvPr/>
        </p:nvGraphicFramePr>
        <p:xfrm>
          <a:off x="5320951" y="3429000"/>
          <a:ext cx="1550099" cy="1296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96005355"/>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419803"/>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387877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58582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287806"/>
                  </a:ext>
                </a:extLst>
              </a:tr>
            </a:tbl>
          </a:graphicData>
        </a:graphic>
      </p:graphicFrame>
      <p:sp>
        <p:nvSpPr>
          <p:cNvPr id="11" name="Rectangle 10">
            <a:extLst>
              <a:ext uri="{FF2B5EF4-FFF2-40B4-BE49-F238E27FC236}">
                <a16:creationId xmlns:a16="http://schemas.microsoft.com/office/drawing/2014/main" id="{3C519510-FB91-EAED-040F-D9B95B4C6966}"/>
              </a:ext>
            </a:extLst>
          </p:cNvPr>
          <p:cNvSpPr/>
          <p:nvPr/>
        </p:nvSpPr>
        <p:spPr>
          <a:xfrm>
            <a:off x="5320951" y="4725000"/>
            <a:ext cx="1550099" cy="612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vector</a:t>
            </a:r>
          </a:p>
          <a:p>
            <a:pPr algn="ctr"/>
            <a:r>
              <a:rPr lang="en-GB" dirty="0">
                <a:solidFill>
                  <a:schemeClr val="tx1"/>
                </a:solidFill>
              </a:rPr>
              <a:t>registers</a:t>
            </a:r>
          </a:p>
        </p:txBody>
      </p:sp>
      <p:cxnSp>
        <p:nvCxnSpPr>
          <p:cNvPr id="13" name="Straight Connector 12">
            <a:extLst>
              <a:ext uri="{FF2B5EF4-FFF2-40B4-BE49-F238E27FC236}">
                <a16:creationId xmlns:a16="http://schemas.microsoft.com/office/drawing/2014/main" id="{4B6D27AA-C787-E350-49EF-51BD5662EACC}"/>
              </a:ext>
            </a:extLst>
          </p:cNvPr>
          <p:cNvCxnSpPr/>
          <p:nvPr/>
        </p:nvCxnSpPr>
        <p:spPr>
          <a:xfrm>
            <a:off x="5617028" y="1733959"/>
            <a:ext cx="22766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7B5BA1-0843-4B5B-22B9-79F6238A4BDA}"/>
              </a:ext>
            </a:extLst>
          </p:cNvPr>
          <p:cNvCxnSpPr>
            <a:cxnSpLocks/>
            <a:endCxn id="7" idx="0"/>
          </p:cNvCxnSpPr>
          <p:nvPr/>
        </p:nvCxnSpPr>
        <p:spPr>
          <a:xfrm>
            <a:off x="7474645" y="1756606"/>
            <a:ext cx="494793" cy="54416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19AC32-9B9A-EC11-A660-0975D3ADD4A1}"/>
              </a:ext>
            </a:extLst>
          </p:cNvPr>
          <p:cNvCxnSpPr>
            <a:cxnSpLocks/>
          </p:cNvCxnSpPr>
          <p:nvPr/>
        </p:nvCxnSpPr>
        <p:spPr>
          <a:xfrm>
            <a:off x="3862873" y="1733959"/>
            <a:ext cx="152399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437D83-A65D-60F2-1AE3-117B0E2D09F3}"/>
              </a:ext>
            </a:extLst>
          </p:cNvPr>
          <p:cNvCxnSpPr>
            <a:cxnSpLocks/>
            <a:endCxn id="5" idx="0"/>
          </p:cNvCxnSpPr>
          <p:nvPr/>
        </p:nvCxnSpPr>
        <p:spPr>
          <a:xfrm flipH="1">
            <a:off x="4222563" y="1733958"/>
            <a:ext cx="414751" cy="566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23" name="Table 22">
            <a:extLst>
              <a:ext uri="{FF2B5EF4-FFF2-40B4-BE49-F238E27FC236}">
                <a16:creationId xmlns:a16="http://schemas.microsoft.com/office/drawing/2014/main" id="{27C24322-4EA1-1267-605E-F112F994F7FC}"/>
              </a:ext>
            </a:extLst>
          </p:cNvPr>
          <p:cNvGraphicFramePr>
            <a:graphicFrameLocks noGrp="1"/>
          </p:cNvGraphicFramePr>
          <p:nvPr>
            <p:extLst>
              <p:ext uri="{D42A27DB-BD31-4B8C-83A1-F6EECF244321}">
                <p14:modId xmlns:p14="http://schemas.microsoft.com/office/powerpoint/2010/main" val="608181680"/>
              </p:ext>
            </p:extLst>
          </p:nvPr>
        </p:nvGraphicFramePr>
        <p:xfrm>
          <a:off x="3447513" y="2300770"/>
          <a:ext cx="1550099" cy="1296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96005355"/>
                    </a:ext>
                  </a:extLst>
                </a:gridCol>
              </a:tblGrid>
              <a:tr h="324000">
                <a:tc>
                  <a:txBody>
                    <a:bodyPr/>
                    <a:lstStyle/>
                    <a:p>
                      <a:pPr algn="ctr"/>
                      <a:r>
                        <a:rPr lang="en-GB" dirty="0"/>
                        <a:t>A</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B</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dirty="0"/>
                        <a:t>C</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D</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sp>
        <p:nvSpPr>
          <p:cNvPr id="24" name="Rectangle 23">
            <a:extLst>
              <a:ext uri="{FF2B5EF4-FFF2-40B4-BE49-F238E27FC236}">
                <a16:creationId xmlns:a16="http://schemas.microsoft.com/office/drawing/2014/main" id="{CBE3BBF1-3FDE-7B5A-D58D-F1CC24AED0FF}"/>
              </a:ext>
            </a:extLst>
          </p:cNvPr>
          <p:cNvSpPr/>
          <p:nvPr/>
        </p:nvSpPr>
        <p:spPr>
          <a:xfrm>
            <a:off x="5569744" y="1376302"/>
            <a:ext cx="2385260"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EAD6991-9232-BE7C-B991-E26A739DA0AF}"/>
              </a:ext>
            </a:extLst>
          </p:cNvPr>
          <p:cNvSpPr/>
          <p:nvPr/>
        </p:nvSpPr>
        <p:spPr>
          <a:xfrm>
            <a:off x="3784669" y="1377358"/>
            <a:ext cx="1635056"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Connector: Elbow 27">
            <a:extLst>
              <a:ext uri="{FF2B5EF4-FFF2-40B4-BE49-F238E27FC236}">
                <a16:creationId xmlns:a16="http://schemas.microsoft.com/office/drawing/2014/main" id="{E162D644-1172-B56B-A37A-DC57781126D8}"/>
              </a:ext>
            </a:extLst>
          </p:cNvPr>
          <p:cNvCxnSpPr>
            <a:cxnSpLocks/>
            <a:stCxn id="26" idx="0"/>
          </p:cNvCxnSpPr>
          <p:nvPr/>
        </p:nvCxnSpPr>
        <p:spPr>
          <a:xfrm rot="5400000" flipH="1" flipV="1">
            <a:off x="6271654" y="-571063"/>
            <a:ext cx="278964" cy="361787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95FFACC-CB9C-F88F-5F78-739E60AD1224}"/>
              </a:ext>
            </a:extLst>
          </p:cNvPr>
          <p:cNvCxnSpPr>
            <a:cxnSpLocks/>
            <a:stCxn id="24" idx="0"/>
          </p:cNvCxnSpPr>
          <p:nvPr/>
        </p:nvCxnSpPr>
        <p:spPr>
          <a:xfrm rot="5400000" flipH="1" flipV="1">
            <a:off x="7344525" y="515187"/>
            <a:ext cx="278964" cy="1443266"/>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54A31F5-CA2A-89E7-7976-42330B8F42D4}"/>
              </a:ext>
            </a:extLst>
          </p:cNvPr>
          <p:cNvSpPr txBox="1"/>
          <p:nvPr/>
        </p:nvSpPr>
        <p:spPr>
          <a:xfrm>
            <a:off x="7087138" y="764835"/>
            <a:ext cx="2400300" cy="369332"/>
          </a:xfrm>
          <a:prstGeom prst="rect">
            <a:avLst/>
          </a:prstGeom>
          <a:noFill/>
        </p:spPr>
        <p:txBody>
          <a:bodyPr wrap="square" rtlCol="0">
            <a:spAutoFit/>
          </a:bodyPr>
          <a:lstStyle/>
          <a:p>
            <a:r>
              <a:rPr lang="en-GB" dirty="0">
                <a:solidFill>
                  <a:srgbClr val="FF0000"/>
                </a:solidFill>
              </a:rPr>
              <a:t>capabilities</a:t>
            </a:r>
          </a:p>
        </p:txBody>
      </p:sp>
    </p:spTree>
    <p:extLst>
      <p:ext uri="{BB962C8B-B14F-4D97-AF65-F5344CB8AC3E}">
        <p14:creationId xmlns:p14="http://schemas.microsoft.com/office/powerpoint/2010/main" val="4135306074"/>
      </p:ext>
    </p:extLst>
  </p:cSld>
  <p:clrMapOvr>
    <a:masterClrMapping/>
  </p:clrMapOvr>
  <p:transition spd="slow">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F244E-6A92-676F-A765-728506CE9672}"/>
              </a:ext>
            </a:extLst>
          </p:cNvPr>
          <p:cNvSpPr>
            <a:spLocks noGrp="1"/>
          </p:cNvSpPr>
          <p:nvPr>
            <p:ph type="title"/>
          </p:nvPr>
        </p:nvSpPr>
        <p:spPr>
          <a:xfrm>
            <a:off x="838200" y="365125"/>
            <a:ext cx="10515600" cy="733833"/>
          </a:xfrm>
        </p:spPr>
        <p:txBody>
          <a:bodyPr/>
          <a:lstStyle/>
          <a:p>
            <a:r>
              <a:rPr lang="en-GB" dirty="0"/>
              <a:t>CHERI + Vectorized </a:t>
            </a:r>
            <a:r>
              <a:rPr lang="en-GB" dirty="0" err="1"/>
              <a:t>memcpy</a:t>
            </a:r>
            <a:endParaRPr lang="en-GB" dirty="0"/>
          </a:p>
        </p:txBody>
      </p:sp>
      <p:sp>
        <p:nvSpPr>
          <p:cNvPr id="4" name="TextBox 3">
            <a:extLst>
              <a:ext uri="{FF2B5EF4-FFF2-40B4-BE49-F238E27FC236}">
                <a16:creationId xmlns:a16="http://schemas.microsoft.com/office/drawing/2014/main" id="{2F0982F6-464C-78E8-7A22-4E1F882888AA}"/>
              </a:ext>
            </a:extLst>
          </p:cNvPr>
          <p:cNvSpPr txBox="1"/>
          <p:nvPr/>
        </p:nvSpPr>
        <p:spPr>
          <a:xfrm>
            <a:off x="1385232" y="1333849"/>
            <a:ext cx="9421536" cy="400110"/>
          </a:xfrm>
          <a:prstGeom prst="rect">
            <a:avLst/>
          </a:prstGeom>
          <a:noFill/>
        </p:spPr>
        <p:txBody>
          <a:bodyPr wrap="square" rtlCol="0">
            <a:spAutoFit/>
          </a:bodyPr>
          <a:lstStyle/>
          <a:p>
            <a:pPr algn="ct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memcpy</a:t>
            </a:r>
            <a:r>
              <a:rPr lang="en-GB" sz="2000" dirty="0">
                <a:latin typeface="Cascadia Code" panose="020B0609020000020004" pitchFamily="49" charset="0"/>
                <a:cs typeface="Cascadia Code" panose="020B0609020000020004" pitchFamily="49" charset="0"/>
              </a:rPr>
              <a:t>( </a:t>
            </a: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dest</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const</a:t>
            </a:r>
            <a:r>
              <a:rPr lang="en-GB" sz="2000" dirty="0">
                <a:solidFill>
                  <a:schemeClr val="accent1">
                    <a:lumMod val="75000"/>
                  </a:schemeClr>
                </a:solidFill>
                <a:latin typeface="Cascadia Code" panose="020B0609020000020004" pitchFamily="49" charset="0"/>
                <a:cs typeface="Cascadia Code" panose="020B0609020000020004" pitchFamily="49" charset="0"/>
              </a:rPr>
              <a:t> void* </a:t>
            </a:r>
            <a:r>
              <a:rPr lang="en-GB" sz="2000" dirty="0" err="1">
                <a:latin typeface="Cascadia Code" panose="020B0609020000020004" pitchFamily="49" charset="0"/>
                <a:cs typeface="Cascadia Code" panose="020B0609020000020004" pitchFamily="49" charset="0"/>
              </a:rPr>
              <a:t>src</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size_t</a:t>
            </a:r>
            <a:r>
              <a:rPr lang="en-GB" sz="2000" dirty="0">
                <a:latin typeface="Cascadia Code" panose="020B0609020000020004" pitchFamily="49" charset="0"/>
                <a:cs typeface="Cascadia Code" panose="020B0609020000020004" pitchFamily="49" charset="0"/>
              </a:rPr>
              <a:t> count );</a:t>
            </a:r>
          </a:p>
        </p:txBody>
      </p:sp>
      <p:graphicFrame>
        <p:nvGraphicFramePr>
          <p:cNvPr id="5" name="Table 5">
            <a:extLst>
              <a:ext uri="{FF2B5EF4-FFF2-40B4-BE49-F238E27FC236}">
                <a16:creationId xmlns:a16="http://schemas.microsoft.com/office/drawing/2014/main" id="{06B5C833-CF58-E1AF-1154-F37968D2CEA3}"/>
              </a:ext>
            </a:extLst>
          </p:cNvPr>
          <p:cNvGraphicFramePr>
            <a:graphicFrameLocks noGrp="1"/>
          </p:cNvGraphicFramePr>
          <p:nvPr>
            <p:extLst>
              <p:ext uri="{D42A27DB-BD31-4B8C-83A1-F6EECF244321}">
                <p14:modId xmlns:p14="http://schemas.microsoft.com/office/powerpoint/2010/main" val="2378385676"/>
              </p:ext>
            </p:extLst>
          </p:nvPr>
        </p:nvGraphicFramePr>
        <p:xfrm>
          <a:off x="3825923" y="2300770"/>
          <a:ext cx="1171690" cy="3888000"/>
        </p:xfrm>
        <a:graphic>
          <a:graphicData uri="http://schemas.openxmlformats.org/drawingml/2006/table">
            <a:tbl>
              <a:tblPr>
                <a:tableStyleId>{5C22544A-7EE6-4342-B048-85BDC9FD1C3A}</a:tableStyleId>
              </a:tblPr>
              <a:tblGrid>
                <a:gridCol w="1171690">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7" name="Table 5">
            <a:extLst>
              <a:ext uri="{FF2B5EF4-FFF2-40B4-BE49-F238E27FC236}">
                <a16:creationId xmlns:a16="http://schemas.microsoft.com/office/drawing/2014/main" id="{CA5A4800-AE28-ECB2-4BC7-25F598AF8A12}"/>
              </a:ext>
            </a:extLst>
          </p:cNvPr>
          <p:cNvGraphicFramePr>
            <a:graphicFrameLocks noGrp="1"/>
          </p:cNvGraphicFramePr>
          <p:nvPr>
            <p:extLst>
              <p:ext uri="{D42A27DB-BD31-4B8C-83A1-F6EECF244321}">
                <p14:modId xmlns:p14="http://schemas.microsoft.com/office/powerpoint/2010/main" val="3967224481"/>
              </p:ext>
            </p:extLst>
          </p:nvPr>
        </p:nvGraphicFramePr>
        <p:xfrm>
          <a:off x="7572375" y="2300770"/>
          <a:ext cx="1172113" cy="3888000"/>
        </p:xfrm>
        <a:graphic>
          <a:graphicData uri="http://schemas.openxmlformats.org/drawingml/2006/table">
            <a:tbl>
              <a:tblPr>
                <a:tableStyleId>{5C22544A-7EE6-4342-B048-85BDC9FD1C3A}</a:tableStyleId>
              </a:tblPr>
              <a:tblGrid>
                <a:gridCol w="1172113">
                  <a:extLst>
                    <a:ext uri="{9D8B030D-6E8A-4147-A177-3AD203B41FA5}">
                      <a16:colId xmlns:a16="http://schemas.microsoft.com/office/drawing/2014/main" val="2928558087"/>
                    </a:ext>
                  </a:extLst>
                </a:gridCol>
              </a:tblGrid>
              <a:tr h="324000">
                <a:tc>
                  <a:txBody>
                    <a:bodyPr/>
                    <a:lstStyle/>
                    <a:p>
                      <a:pPr algn="ctr"/>
                      <a:r>
                        <a:rPr lang="en-GB" dirty="0"/>
                        <a:t>A</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B</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D</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b="1" dirty="0">
                          <a:solidFill>
                            <a:srgbClr val="FF0000"/>
                          </a:solidFill>
                        </a:rPr>
                        <a:t>G</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J</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K</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L</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8" name="Table 7">
            <a:extLst>
              <a:ext uri="{FF2B5EF4-FFF2-40B4-BE49-F238E27FC236}">
                <a16:creationId xmlns:a16="http://schemas.microsoft.com/office/drawing/2014/main" id="{30298A40-28BD-D47A-A29F-85B859842347}"/>
              </a:ext>
            </a:extLst>
          </p:cNvPr>
          <p:cNvGraphicFramePr>
            <a:graphicFrameLocks noGrp="1"/>
          </p:cNvGraphicFramePr>
          <p:nvPr/>
        </p:nvGraphicFramePr>
        <p:xfrm>
          <a:off x="5320951" y="3429000"/>
          <a:ext cx="1550099" cy="1296000"/>
        </p:xfrm>
        <a:graphic>
          <a:graphicData uri="http://schemas.openxmlformats.org/drawingml/2006/table">
            <a:tbl>
              <a:tblPr>
                <a:tableStyleId>{5C22544A-7EE6-4342-B048-85BDC9FD1C3A}</a:tableStyleId>
              </a:tblPr>
              <a:tblGrid>
                <a:gridCol w="1550099">
                  <a:extLst>
                    <a:ext uri="{9D8B030D-6E8A-4147-A177-3AD203B41FA5}">
                      <a16:colId xmlns:a16="http://schemas.microsoft.com/office/drawing/2014/main" val="96005355"/>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419803"/>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387877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58582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287806"/>
                  </a:ext>
                </a:extLst>
              </a:tr>
            </a:tbl>
          </a:graphicData>
        </a:graphic>
      </p:graphicFrame>
      <p:sp>
        <p:nvSpPr>
          <p:cNvPr id="11" name="Rectangle 10">
            <a:extLst>
              <a:ext uri="{FF2B5EF4-FFF2-40B4-BE49-F238E27FC236}">
                <a16:creationId xmlns:a16="http://schemas.microsoft.com/office/drawing/2014/main" id="{3C519510-FB91-EAED-040F-D9B95B4C6966}"/>
              </a:ext>
            </a:extLst>
          </p:cNvPr>
          <p:cNvSpPr/>
          <p:nvPr/>
        </p:nvSpPr>
        <p:spPr>
          <a:xfrm>
            <a:off x="5320951" y="4725000"/>
            <a:ext cx="1550099" cy="612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vector</a:t>
            </a:r>
          </a:p>
          <a:p>
            <a:pPr algn="ctr"/>
            <a:r>
              <a:rPr lang="en-GB" dirty="0">
                <a:solidFill>
                  <a:schemeClr val="tx1"/>
                </a:solidFill>
              </a:rPr>
              <a:t>registers</a:t>
            </a:r>
          </a:p>
        </p:txBody>
      </p:sp>
      <p:cxnSp>
        <p:nvCxnSpPr>
          <p:cNvPr id="13" name="Straight Connector 12">
            <a:extLst>
              <a:ext uri="{FF2B5EF4-FFF2-40B4-BE49-F238E27FC236}">
                <a16:creationId xmlns:a16="http://schemas.microsoft.com/office/drawing/2014/main" id="{4B6D27AA-C787-E350-49EF-51BD5662EACC}"/>
              </a:ext>
            </a:extLst>
          </p:cNvPr>
          <p:cNvCxnSpPr/>
          <p:nvPr/>
        </p:nvCxnSpPr>
        <p:spPr>
          <a:xfrm>
            <a:off x="5617028" y="1733959"/>
            <a:ext cx="22766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7B5BA1-0843-4B5B-22B9-79F6238A4BDA}"/>
              </a:ext>
            </a:extLst>
          </p:cNvPr>
          <p:cNvCxnSpPr>
            <a:cxnSpLocks/>
            <a:endCxn id="7" idx="0"/>
          </p:cNvCxnSpPr>
          <p:nvPr/>
        </p:nvCxnSpPr>
        <p:spPr>
          <a:xfrm>
            <a:off x="7474645" y="1756606"/>
            <a:ext cx="683786" cy="54416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19AC32-9B9A-EC11-A660-0975D3ADD4A1}"/>
              </a:ext>
            </a:extLst>
          </p:cNvPr>
          <p:cNvCxnSpPr>
            <a:cxnSpLocks/>
          </p:cNvCxnSpPr>
          <p:nvPr/>
        </p:nvCxnSpPr>
        <p:spPr>
          <a:xfrm>
            <a:off x="3862873" y="1733959"/>
            <a:ext cx="152399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437D83-A65D-60F2-1AE3-117B0E2D09F3}"/>
              </a:ext>
            </a:extLst>
          </p:cNvPr>
          <p:cNvCxnSpPr>
            <a:cxnSpLocks/>
            <a:endCxn id="5" idx="0"/>
          </p:cNvCxnSpPr>
          <p:nvPr/>
        </p:nvCxnSpPr>
        <p:spPr>
          <a:xfrm flipH="1">
            <a:off x="4411768" y="1733958"/>
            <a:ext cx="225546" cy="566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E3BBF1-3FDE-7B5A-D58D-F1CC24AED0FF}"/>
              </a:ext>
            </a:extLst>
          </p:cNvPr>
          <p:cNvSpPr/>
          <p:nvPr/>
        </p:nvSpPr>
        <p:spPr>
          <a:xfrm>
            <a:off x="5569744" y="1376302"/>
            <a:ext cx="2385260"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EAD6991-9232-BE7C-B991-E26A739DA0AF}"/>
              </a:ext>
            </a:extLst>
          </p:cNvPr>
          <p:cNvSpPr/>
          <p:nvPr/>
        </p:nvSpPr>
        <p:spPr>
          <a:xfrm>
            <a:off x="3784669" y="1377358"/>
            <a:ext cx="1635056"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Connector: Elbow 27">
            <a:extLst>
              <a:ext uri="{FF2B5EF4-FFF2-40B4-BE49-F238E27FC236}">
                <a16:creationId xmlns:a16="http://schemas.microsoft.com/office/drawing/2014/main" id="{E162D644-1172-B56B-A37A-DC57781126D8}"/>
              </a:ext>
            </a:extLst>
          </p:cNvPr>
          <p:cNvCxnSpPr>
            <a:cxnSpLocks/>
            <a:stCxn id="26" idx="0"/>
          </p:cNvCxnSpPr>
          <p:nvPr/>
        </p:nvCxnSpPr>
        <p:spPr>
          <a:xfrm rot="5400000" flipH="1" flipV="1">
            <a:off x="6271654" y="-571063"/>
            <a:ext cx="278964" cy="361787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95FFACC-CB9C-F88F-5F78-739E60AD1224}"/>
              </a:ext>
            </a:extLst>
          </p:cNvPr>
          <p:cNvCxnSpPr>
            <a:cxnSpLocks/>
            <a:stCxn id="24" idx="0"/>
          </p:cNvCxnSpPr>
          <p:nvPr/>
        </p:nvCxnSpPr>
        <p:spPr>
          <a:xfrm rot="5400000" flipH="1" flipV="1">
            <a:off x="7344525" y="515187"/>
            <a:ext cx="278964" cy="1443266"/>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54A31F5-CA2A-89E7-7976-42330B8F42D4}"/>
              </a:ext>
            </a:extLst>
          </p:cNvPr>
          <p:cNvSpPr txBox="1"/>
          <p:nvPr/>
        </p:nvSpPr>
        <p:spPr>
          <a:xfrm>
            <a:off x="7087138" y="764835"/>
            <a:ext cx="2400300" cy="369332"/>
          </a:xfrm>
          <a:prstGeom prst="rect">
            <a:avLst/>
          </a:prstGeom>
          <a:noFill/>
        </p:spPr>
        <p:txBody>
          <a:bodyPr wrap="square" rtlCol="0">
            <a:spAutoFit/>
          </a:bodyPr>
          <a:lstStyle/>
          <a:p>
            <a:r>
              <a:rPr lang="en-GB" dirty="0">
                <a:solidFill>
                  <a:srgbClr val="FF0000"/>
                </a:solidFill>
              </a:rPr>
              <a:t>capabilities</a:t>
            </a:r>
          </a:p>
        </p:txBody>
      </p:sp>
      <p:graphicFrame>
        <p:nvGraphicFramePr>
          <p:cNvPr id="6" name="Table 5">
            <a:extLst>
              <a:ext uri="{FF2B5EF4-FFF2-40B4-BE49-F238E27FC236}">
                <a16:creationId xmlns:a16="http://schemas.microsoft.com/office/drawing/2014/main" id="{2870C25C-C3F6-7DC9-C6E9-2518E7EE4B81}"/>
              </a:ext>
            </a:extLst>
          </p:cNvPr>
          <p:cNvGraphicFramePr>
            <a:graphicFrameLocks noGrp="1"/>
          </p:cNvGraphicFramePr>
          <p:nvPr>
            <p:extLst>
              <p:ext uri="{D42A27DB-BD31-4B8C-83A1-F6EECF244321}">
                <p14:modId xmlns:p14="http://schemas.microsoft.com/office/powerpoint/2010/main" val="1594693751"/>
              </p:ext>
            </p:extLst>
          </p:nvPr>
        </p:nvGraphicFramePr>
        <p:xfrm>
          <a:off x="3447513" y="2300770"/>
          <a:ext cx="290042" cy="3888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12" name="Table 11">
            <a:extLst>
              <a:ext uri="{FF2B5EF4-FFF2-40B4-BE49-F238E27FC236}">
                <a16:creationId xmlns:a16="http://schemas.microsoft.com/office/drawing/2014/main" id="{2399EEC2-E336-363C-A3C1-9324F41D622A}"/>
              </a:ext>
            </a:extLst>
          </p:cNvPr>
          <p:cNvGraphicFramePr>
            <a:graphicFrameLocks noGrp="1"/>
          </p:cNvGraphicFramePr>
          <p:nvPr>
            <p:extLst>
              <p:ext uri="{D42A27DB-BD31-4B8C-83A1-F6EECF244321}">
                <p14:modId xmlns:p14="http://schemas.microsoft.com/office/powerpoint/2010/main" val="3208168982"/>
              </p:ext>
            </p:extLst>
          </p:nvPr>
        </p:nvGraphicFramePr>
        <p:xfrm>
          <a:off x="7193965" y="2300770"/>
          <a:ext cx="290042" cy="3888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b="1" dirty="0">
                          <a:solidFill>
                            <a:srgbClr val="FF0000"/>
                          </a:solidFill>
                        </a:rPr>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sp>
        <p:nvSpPr>
          <p:cNvPr id="20" name="Rectangle 19">
            <a:extLst>
              <a:ext uri="{FF2B5EF4-FFF2-40B4-BE49-F238E27FC236}">
                <a16:creationId xmlns:a16="http://schemas.microsoft.com/office/drawing/2014/main" id="{AE94AF48-AD00-8080-846C-914AC81412F4}"/>
              </a:ext>
            </a:extLst>
          </p:cNvPr>
          <p:cNvSpPr/>
          <p:nvPr/>
        </p:nvSpPr>
        <p:spPr>
          <a:xfrm>
            <a:off x="7193964" y="4244770"/>
            <a:ext cx="1550523" cy="312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1" name="Table 20">
            <a:extLst>
              <a:ext uri="{FF2B5EF4-FFF2-40B4-BE49-F238E27FC236}">
                <a16:creationId xmlns:a16="http://schemas.microsoft.com/office/drawing/2014/main" id="{B517B542-6B51-AF9A-98AA-3323B8915E47}"/>
              </a:ext>
            </a:extLst>
          </p:cNvPr>
          <p:cNvGraphicFramePr>
            <a:graphicFrameLocks noGrp="1"/>
          </p:cNvGraphicFramePr>
          <p:nvPr>
            <p:extLst>
              <p:ext uri="{D42A27DB-BD31-4B8C-83A1-F6EECF244321}">
                <p14:modId xmlns:p14="http://schemas.microsoft.com/office/powerpoint/2010/main" val="2429845600"/>
              </p:ext>
            </p:extLst>
          </p:nvPr>
        </p:nvGraphicFramePr>
        <p:xfrm>
          <a:off x="3825923" y="2300770"/>
          <a:ext cx="1176305" cy="1296000"/>
        </p:xfrm>
        <a:graphic>
          <a:graphicData uri="http://schemas.openxmlformats.org/drawingml/2006/table">
            <a:tbl>
              <a:tblPr>
                <a:tableStyleId>{5C22544A-7EE6-4342-B048-85BDC9FD1C3A}</a:tableStyleId>
              </a:tblPr>
              <a:tblGrid>
                <a:gridCol w="1176305">
                  <a:extLst>
                    <a:ext uri="{9D8B030D-6E8A-4147-A177-3AD203B41FA5}">
                      <a16:colId xmlns:a16="http://schemas.microsoft.com/office/drawing/2014/main" val="96005355"/>
                    </a:ext>
                  </a:extLst>
                </a:gridCol>
              </a:tblGrid>
              <a:tr h="324000">
                <a:tc>
                  <a:txBody>
                    <a:bodyPr/>
                    <a:lstStyle/>
                    <a:p>
                      <a:pPr algn="ctr"/>
                      <a:r>
                        <a:rPr lang="en-GB" dirty="0"/>
                        <a:t>A</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B</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dirty="0"/>
                        <a:t>C</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D</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spTree>
    <p:extLst>
      <p:ext uri="{BB962C8B-B14F-4D97-AF65-F5344CB8AC3E}">
        <p14:creationId xmlns:p14="http://schemas.microsoft.com/office/powerpoint/2010/main" val="313371651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 name="Table 26">
            <a:extLst>
              <a:ext uri="{FF2B5EF4-FFF2-40B4-BE49-F238E27FC236}">
                <a16:creationId xmlns:a16="http://schemas.microsoft.com/office/drawing/2014/main" id="{23353215-D12A-5E7D-5803-C2DF9B8DF049}"/>
              </a:ext>
            </a:extLst>
          </p:cNvPr>
          <p:cNvGraphicFramePr>
            <a:graphicFrameLocks noGrp="1"/>
          </p:cNvGraphicFramePr>
          <p:nvPr>
            <p:extLst>
              <p:ext uri="{D42A27DB-BD31-4B8C-83A1-F6EECF244321}">
                <p14:modId xmlns:p14="http://schemas.microsoft.com/office/powerpoint/2010/main" val="3982433747"/>
              </p:ext>
            </p:extLst>
          </p:nvPr>
        </p:nvGraphicFramePr>
        <p:xfrm>
          <a:off x="7193965" y="2300770"/>
          <a:ext cx="290042" cy="3888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b="1" dirty="0">
                          <a:solidFill>
                            <a:srgbClr val="FF0000"/>
                          </a:solidFill>
                        </a:rPr>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sp>
        <p:nvSpPr>
          <p:cNvPr id="2" name="Title 1">
            <a:extLst>
              <a:ext uri="{FF2B5EF4-FFF2-40B4-BE49-F238E27FC236}">
                <a16:creationId xmlns:a16="http://schemas.microsoft.com/office/drawing/2014/main" id="{8E4F244E-6A92-676F-A765-728506CE9672}"/>
              </a:ext>
            </a:extLst>
          </p:cNvPr>
          <p:cNvSpPr>
            <a:spLocks noGrp="1"/>
          </p:cNvSpPr>
          <p:nvPr>
            <p:ph type="title"/>
          </p:nvPr>
        </p:nvSpPr>
        <p:spPr>
          <a:xfrm>
            <a:off x="838200" y="365125"/>
            <a:ext cx="10515600" cy="733833"/>
          </a:xfrm>
        </p:spPr>
        <p:txBody>
          <a:bodyPr/>
          <a:lstStyle/>
          <a:p>
            <a:r>
              <a:rPr lang="en-GB" dirty="0"/>
              <a:t>CHERI + Vectorized </a:t>
            </a:r>
            <a:r>
              <a:rPr lang="en-GB" dirty="0" err="1"/>
              <a:t>memcpy</a:t>
            </a:r>
            <a:endParaRPr lang="en-GB" dirty="0"/>
          </a:p>
        </p:txBody>
      </p:sp>
      <p:sp>
        <p:nvSpPr>
          <p:cNvPr id="4" name="TextBox 3">
            <a:extLst>
              <a:ext uri="{FF2B5EF4-FFF2-40B4-BE49-F238E27FC236}">
                <a16:creationId xmlns:a16="http://schemas.microsoft.com/office/drawing/2014/main" id="{2F0982F6-464C-78E8-7A22-4E1F882888AA}"/>
              </a:ext>
            </a:extLst>
          </p:cNvPr>
          <p:cNvSpPr txBox="1"/>
          <p:nvPr/>
        </p:nvSpPr>
        <p:spPr>
          <a:xfrm>
            <a:off x="1385232" y="1333849"/>
            <a:ext cx="9421536" cy="400110"/>
          </a:xfrm>
          <a:prstGeom prst="rect">
            <a:avLst/>
          </a:prstGeom>
          <a:noFill/>
        </p:spPr>
        <p:txBody>
          <a:bodyPr wrap="square" rtlCol="0">
            <a:spAutoFit/>
          </a:bodyPr>
          <a:lstStyle/>
          <a:p>
            <a:pPr algn="ct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memcpy</a:t>
            </a:r>
            <a:r>
              <a:rPr lang="en-GB" sz="2000" dirty="0">
                <a:latin typeface="Cascadia Code" panose="020B0609020000020004" pitchFamily="49" charset="0"/>
                <a:cs typeface="Cascadia Code" panose="020B0609020000020004" pitchFamily="49" charset="0"/>
              </a:rPr>
              <a:t>( </a:t>
            </a: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dest</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const</a:t>
            </a:r>
            <a:r>
              <a:rPr lang="en-GB" sz="2000" dirty="0">
                <a:solidFill>
                  <a:schemeClr val="accent1">
                    <a:lumMod val="75000"/>
                  </a:schemeClr>
                </a:solidFill>
                <a:latin typeface="Cascadia Code" panose="020B0609020000020004" pitchFamily="49" charset="0"/>
                <a:cs typeface="Cascadia Code" panose="020B0609020000020004" pitchFamily="49" charset="0"/>
              </a:rPr>
              <a:t> void* </a:t>
            </a:r>
            <a:r>
              <a:rPr lang="en-GB" sz="2000" dirty="0" err="1">
                <a:latin typeface="Cascadia Code" panose="020B0609020000020004" pitchFamily="49" charset="0"/>
                <a:cs typeface="Cascadia Code" panose="020B0609020000020004" pitchFamily="49" charset="0"/>
              </a:rPr>
              <a:t>src</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size_t</a:t>
            </a:r>
            <a:r>
              <a:rPr lang="en-GB" sz="2000" dirty="0">
                <a:latin typeface="Cascadia Code" panose="020B0609020000020004" pitchFamily="49" charset="0"/>
                <a:cs typeface="Cascadia Code" panose="020B0609020000020004" pitchFamily="49" charset="0"/>
              </a:rPr>
              <a:t> count );</a:t>
            </a:r>
          </a:p>
        </p:txBody>
      </p:sp>
      <p:graphicFrame>
        <p:nvGraphicFramePr>
          <p:cNvPr id="5" name="Table 5">
            <a:extLst>
              <a:ext uri="{FF2B5EF4-FFF2-40B4-BE49-F238E27FC236}">
                <a16:creationId xmlns:a16="http://schemas.microsoft.com/office/drawing/2014/main" id="{06B5C833-CF58-E1AF-1154-F37968D2CEA3}"/>
              </a:ext>
            </a:extLst>
          </p:cNvPr>
          <p:cNvGraphicFramePr>
            <a:graphicFrameLocks noGrp="1"/>
          </p:cNvGraphicFramePr>
          <p:nvPr/>
        </p:nvGraphicFramePr>
        <p:xfrm>
          <a:off x="3825923" y="2300770"/>
          <a:ext cx="1171690" cy="3888000"/>
        </p:xfrm>
        <a:graphic>
          <a:graphicData uri="http://schemas.openxmlformats.org/drawingml/2006/table">
            <a:tbl>
              <a:tblPr>
                <a:tableStyleId>{5C22544A-7EE6-4342-B048-85BDC9FD1C3A}</a:tableStyleId>
              </a:tblPr>
              <a:tblGrid>
                <a:gridCol w="1171690">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7" name="Table 5">
            <a:extLst>
              <a:ext uri="{FF2B5EF4-FFF2-40B4-BE49-F238E27FC236}">
                <a16:creationId xmlns:a16="http://schemas.microsoft.com/office/drawing/2014/main" id="{CA5A4800-AE28-ECB2-4BC7-25F598AF8A12}"/>
              </a:ext>
            </a:extLst>
          </p:cNvPr>
          <p:cNvGraphicFramePr>
            <a:graphicFrameLocks noGrp="1"/>
          </p:cNvGraphicFramePr>
          <p:nvPr/>
        </p:nvGraphicFramePr>
        <p:xfrm>
          <a:off x="7572375" y="2300770"/>
          <a:ext cx="1172113" cy="3888000"/>
        </p:xfrm>
        <a:graphic>
          <a:graphicData uri="http://schemas.openxmlformats.org/drawingml/2006/table">
            <a:tbl>
              <a:tblPr>
                <a:tableStyleId>{5C22544A-7EE6-4342-B048-85BDC9FD1C3A}</a:tableStyleId>
              </a:tblPr>
              <a:tblGrid>
                <a:gridCol w="1172113">
                  <a:extLst>
                    <a:ext uri="{9D8B030D-6E8A-4147-A177-3AD203B41FA5}">
                      <a16:colId xmlns:a16="http://schemas.microsoft.com/office/drawing/2014/main" val="2928558087"/>
                    </a:ext>
                  </a:extLst>
                </a:gridCol>
              </a:tblGrid>
              <a:tr h="324000">
                <a:tc>
                  <a:txBody>
                    <a:bodyPr/>
                    <a:lstStyle/>
                    <a:p>
                      <a:pPr algn="ctr"/>
                      <a:r>
                        <a:rPr lang="en-GB" dirty="0"/>
                        <a:t>A</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B</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D</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b="1" dirty="0">
                          <a:solidFill>
                            <a:srgbClr val="FF0000"/>
                          </a:solidFill>
                        </a:rPr>
                        <a:t>G</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J</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K</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L</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8" name="Table 7">
            <a:extLst>
              <a:ext uri="{FF2B5EF4-FFF2-40B4-BE49-F238E27FC236}">
                <a16:creationId xmlns:a16="http://schemas.microsoft.com/office/drawing/2014/main" id="{30298A40-28BD-D47A-A29F-85B859842347}"/>
              </a:ext>
            </a:extLst>
          </p:cNvPr>
          <p:cNvGraphicFramePr>
            <a:graphicFrameLocks noGrp="1"/>
          </p:cNvGraphicFramePr>
          <p:nvPr>
            <p:extLst>
              <p:ext uri="{D42A27DB-BD31-4B8C-83A1-F6EECF244321}">
                <p14:modId xmlns:p14="http://schemas.microsoft.com/office/powerpoint/2010/main" val="891344258"/>
              </p:ext>
            </p:extLst>
          </p:nvPr>
        </p:nvGraphicFramePr>
        <p:xfrm>
          <a:off x="5705396" y="3429000"/>
          <a:ext cx="1165654" cy="1296000"/>
        </p:xfrm>
        <a:graphic>
          <a:graphicData uri="http://schemas.openxmlformats.org/drawingml/2006/table">
            <a:tbl>
              <a:tblPr>
                <a:tableStyleId>{5C22544A-7EE6-4342-B048-85BDC9FD1C3A}</a:tableStyleId>
              </a:tblPr>
              <a:tblGrid>
                <a:gridCol w="1165654">
                  <a:extLst>
                    <a:ext uri="{9D8B030D-6E8A-4147-A177-3AD203B41FA5}">
                      <a16:colId xmlns:a16="http://schemas.microsoft.com/office/drawing/2014/main" val="96005355"/>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419803"/>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387877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58582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287806"/>
                  </a:ext>
                </a:extLst>
              </a:tr>
            </a:tbl>
          </a:graphicData>
        </a:graphic>
      </p:graphicFrame>
      <p:sp>
        <p:nvSpPr>
          <p:cNvPr id="11" name="Rectangle 10">
            <a:extLst>
              <a:ext uri="{FF2B5EF4-FFF2-40B4-BE49-F238E27FC236}">
                <a16:creationId xmlns:a16="http://schemas.microsoft.com/office/drawing/2014/main" id="{3C519510-FB91-EAED-040F-D9B95B4C6966}"/>
              </a:ext>
            </a:extLst>
          </p:cNvPr>
          <p:cNvSpPr/>
          <p:nvPr/>
        </p:nvSpPr>
        <p:spPr>
          <a:xfrm>
            <a:off x="5320951" y="4725000"/>
            <a:ext cx="1550099" cy="612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vector</a:t>
            </a:r>
          </a:p>
          <a:p>
            <a:pPr algn="ctr"/>
            <a:r>
              <a:rPr lang="en-GB" dirty="0">
                <a:solidFill>
                  <a:schemeClr val="tx1"/>
                </a:solidFill>
              </a:rPr>
              <a:t>registers</a:t>
            </a:r>
          </a:p>
        </p:txBody>
      </p:sp>
      <p:cxnSp>
        <p:nvCxnSpPr>
          <p:cNvPr id="13" name="Straight Connector 12">
            <a:extLst>
              <a:ext uri="{FF2B5EF4-FFF2-40B4-BE49-F238E27FC236}">
                <a16:creationId xmlns:a16="http://schemas.microsoft.com/office/drawing/2014/main" id="{4B6D27AA-C787-E350-49EF-51BD5662EACC}"/>
              </a:ext>
            </a:extLst>
          </p:cNvPr>
          <p:cNvCxnSpPr/>
          <p:nvPr/>
        </p:nvCxnSpPr>
        <p:spPr>
          <a:xfrm>
            <a:off x="5617028" y="1733959"/>
            <a:ext cx="22766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7B5BA1-0843-4B5B-22B9-79F6238A4BDA}"/>
              </a:ext>
            </a:extLst>
          </p:cNvPr>
          <p:cNvCxnSpPr>
            <a:cxnSpLocks/>
            <a:endCxn id="7" idx="0"/>
          </p:cNvCxnSpPr>
          <p:nvPr/>
        </p:nvCxnSpPr>
        <p:spPr>
          <a:xfrm>
            <a:off x="7474645" y="1756606"/>
            <a:ext cx="683786" cy="54416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19AC32-9B9A-EC11-A660-0975D3ADD4A1}"/>
              </a:ext>
            </a:extLst>
          </p:cNvPr>
          <p:cNvCxnSpPr>
            <a:cxnSpLocks/>
          </p:cNvCxnSpPr>
          <p:nvPr/>
        </p:nvCxnSpPr>
        <p:spPr>
          <a:xfrm>
            <a:off x="3862873" y="1733959"/>
            <a:ext cx="152399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437D83-A65D-60F2-1AE3-117B0E2D09F3}"/>
              </a:ext>
            </a:extLst>
          </p:cNvPr>
          <p:cNvCxnSpPr>
            <a:cxnSpLocks/>
            <a:endCxn id="5" idx="0"/>
          </p:cNvCxnSpPr>
          <p:nvPr/>
        </p:nvCxnSpPr>
        <p:spPr>
          <a:xfrm flipH="1">
            <a:off x="4411768" y="1733958"/>
            <a:ext cx="225546" cy="566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E3BBF1-3FDE-7B5A-D58D-F1CC24AED0FF}"/>
              </a:ext>
            </a:extLst>
          </p:cNvPr>
          <p:cNvSpPr/>
          <p:nvPr/>
        </p:nvSpPr>
        <p:spPr>
          <a:xfrm>
            <a:off x="5569744" y="1376302"/>
            <a:ext cx="2385260"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EAD6991-9232-BE7C-B991-E26A739DA0AF}"/>
              </a:ext>
            </a:extLst>
          </p:cNvPr>
          <p:cNvSpPr/>
          <p:nvPr/>
        </p:nvSpPr>
        <p:spPr>
          <a:xfrm>
            <a:off x="3784669" y="1377358"/>
            <a:ext cx="1635056"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Connector: Elbow 27">
            <a:extLst>
              <a:ext uri="{FF2B5EF4-FFF2-40B4-BE49-F238E27FC236}">
                <a16:creationId xmlns:a16="http://schemas.microsoft.com/office/drawing/2014/main" id="{E162D644-1172-B56B-A37A-DC57781126D8}"/>
              </a:ext>
            </a:extLst>
          </p:cNvPr>
          <p:cNvCxnSpPr>
            <a:cxnSpLocks/>
            <a:stCxn id="26" idx="0"/>
          </p:cNvCxnSpPr>
          <p:nvPr/>
        </p:nvCxnSpPr>
        <p:spPr>
          <a:xfrm rot="5400000" flipH="1" flipV="1">
            <a:off x="6271654" y="-571063"/>
            <a:ext cx="278964" cy="361787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95FFACC-CB9C-F88F-5F78-739E60AD1224}"/>
              </a:ext>
            </a:extLst>
          </p:cNvPr>
          <p:cNvCxnSpPr>
            <a:cxnSpLocks/>
            <a:stCxn id="24" idx="0"/>
          </p:cNvCxnSpPr>
          <p:nvPr/>
        </p:nvCxnSpPr>
        <p:spPr>
          <a:xfrm rot="5400000" flipH="1" flipV="1">
            <a:off x="7344525" y="515187"/>
            <a:ext cx="278964" cy="1443266"/>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54A31F5-CA2A-89E7-7976-42330B8F42D4}"/>
              </a:ext>
            </a:extLst>
          </p:cNvPr>
          <p:cNvSpPr txBox="1"/>
          <p:nvPr/>
        </p:nvSpPr>
        <p:spPr>
          <a:xfrm>
            <a:off x="7087138" y="764835"/>
            <a:ext cx="2400300" cy="369332"/>
          </a:xfrm>
          <a:prstGeom prst="rect">
            <a:avLst/>
          </a:prstGeom>
          <a:noFill/>
        </p:spPr>
        <p:txBody>
          <a:bodyPr wrap="square" rtlCol="0">
            <a:spAutoFit/>
          </a:bodyPr>
          <a:lstStyle/>
          <a:p>
            <a:r>
              <a:rPr lang="en-GB" dirty="0">
                <a:solidFill>
                  <a:srgbClr val="FF0000"/>
                </a:solidFill>
              </a:rPr>
              <a:t>capabilities</a:t>
            </a:r>
          </a:p>
        </p:txBody>
      </p:sp>
      <p:sp>
        <p:nvSpPr>
          <p:cNvPr id="20" name="Rectangle 19">
            <a:extLst>
              <a:ext uri="{FF2B5EF4-FFF2-40B4-BE49-F238E27FC236}">
                <a16:creationId xmlns:a16="http://schemas.microsoft.com/office/drawing/2014/main" id="{AE94AF48-AD00-8080-846C-914AC81412F4}"/>
              </a:ext>
            </a:extLst>
          </p:cNvPr>
          <p:cNvSpPr/>
          <p:nvPr/>
        </p:nvSpPr>
        <p:spPr>
          <a:xfrm>
            <a:off x="7193964" y="4244770"/>
            <a:ext cx="1550523" cy="312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Table 8">
            <a:extLst>
              <a:ext uri="{FF2B5EF4-FFF2-40B4-BE49-F238E27FC236}">
                <a16:creationId xmlns:a16="http://schemas.microsoft.com/office/drawing/2014/main" id="{396A9731-9D08-08FE-431E-A9ACD7BBAF76}"/>
              </a:ext>
            </a:extLst>
          </p:cNvPr>
          <p:cNvGraphicFramePr>
            <a:graphicFrameLocks noGrp="1"/>
          </p:cNvGraphicFramePr>
          <p:nvPr>
            <p:extLst>
              <p:ext uri="{D42A27DB-BD31-4B8C-83A1-F6EECF244321}">
                <p14:modId xmlns:p14="http://schemas.microsoft.com/office/powerpoint/2010/main" val="1549417796"/>
              </p:ext>
            </p:extLst>
          </p:nvPr>
        </p:nvGraphicFramePr>
        <p:xfrm>
          <a:off x="5326986" y="3429000"/>
          <a:ext cx="290042" cy="1296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853679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2825778"/>
                  </a:ext>
                </a:extLst>
              </a:tr>
            </a:tbl>
          </a:graphicData>
        </a:graphic>
      </p:graphicFrame>
      <p:graphicFrame>
        <p:nvGraphicFramePr>
          <p:cNvPr id="14" name="Table 13">
            <a:extLst>
              <a:ext uri="{FF2B5EF4-FFF2-40B4-BE49-F238E27FC236}">
                <a16:creationId xmlns:a16="http://schemas.microsoft.com/office/drawing/2014/main" id="{D3D25D4B-7879-77BB-B3E1-8B3987B08170}"/>
              </a:ext>
            </a:extLst>
          </p:cNvPr>
          <p:cNvGraphicFramePr>
            <a:graphicFrameLocks noGrp="1"/>
          </p:cNvGraphicFramePr>
          <p:nvPr>
            <p:extLst>
              <p:ext uri="{D42A27DB-BD31-4B8C-83A1-F6EECF244321}">
                <p14:modId xmlns:p14="http://schemas.microsoft.com/office/powerpoint/2010/main" val="861292646"/>
              </p:ext>
            </p:extLst>
          </p:nvPr>
        </p:nvGraphicFramePr>
        <p:xfrm>
          <a:off x="7572375" y="3596770"/>
          <a:ext cx="1165654" cy="1296000"/>
        </p:xfrm>
        <a:graphic>
          <a:graphicData uri="http://schemas.openxmlformats.org/drawingml/2006/table">
            <a:tbl>
              <a:tblPr>
                <a:tableStyleId>{5C22544A-7EE6-4342-B048-85BDC9FD1C3A}</a:tableStyleId>
              </a:tblPr>
              <a:tblGrid>
                <a:gridCol w="1165654">
                  <a:extLst>
                    <a:ext uri="{9D8B030D-6E8A-4147-A177-3AD203B41FA5}">
                      <a16:colId xmlns:a16="http://schemas.microsoft.com/office/drawing/2014/main" val="96005355"/>
                    </a:ext>
                  </a:extLst>
                </a:gridCol>
              </a:tblGrid>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b="1" dirty="0">
                          <a:solidFill>
                            <a:srgbClr val="FF0000"/>
                          </a:solidFill>
                        </a:rPr>
                        <a:t>G</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graphicFrame>
        <p:nvGraphicFramePr>
          <p:cNvPr id="19" name="Table 18">
            <a:extLst>
              <a:ext uri="{FF2B5EF4-FFF2-40B4-BE49-F238E27FC236}">
                <a16:creationId xmlns:a16="http://schemas.microsoft.com/office/drawing/2014/main" id="{D00C44A7-98E5-7EF0-F2C5-666F2A42332D}"/>
              </a:ext>
            </a:extLst>
          </p:cNvPr>
          <p:cNvGraphicFramePr>
            <a:graphicFrameLocks noGrp="1"/>
          </p:cNvGraphicFramePr>
          <p:nvPr>
            <p:extLst>
              <p:ext uri="{D42A27DB-BD31-4B8C-83A1-F6EECF244321}">
                <p14:modId xmlns:p14="http://schemas.microsoft.com/office/powerpoint/2010/main" val="1636596211"/>
              </p:ext>
            </p:extLst>
          </p:nvPr>
        </p:nvGraphicFramePr>
        <p:xfrm>
          <a:off x="7193965" y="3596770"/>
          <a:ext cx="290042" cy="1296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536797"/>
                  </a:ext>
                </a:extLst>
              </a:tr>
              <a:tr h="324000">
                <a:tc>
                  <a:txBody>
                    <a:bodyPr/>
                    <a:lstStyle/>
                    <a:p>
                      <a:pPr algn="ctr"/>
                      <a:r>
                        <a:rPr lang="en-GB" b="1" dirty="0">
                          <a:solidFill>
                            <a:srgbClr val="FF0000"/>
                          </a:solidFill>
                        </a:rPr>
                        <a:t>C</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2825778"/>
                  </a:ext>
                </a:extLst>
              </a:tr>
            </a:tbl>
          </a:graphicData>
        </a:graphic>
      </p:graphicFrame>
      <p:sp>
        <p:nvSpPr>
          <p:cNvPr id="22" name="Rectangle 21">
            <a:extLst>
              <a:ext uri="{FF2B5EF4-FFF2-40B4-BE49-F238E27FC236}">
                <a16:creationId xmlns:a16="http://schemas.microsoft.com/office/drawing/2014/main" id="{9CCDFE0F-DFB7-5C07-0673-143DD52B5304}"/>
              </a:ext>
            </a:extLst>
          </p:cNvPr>
          <p:cNvSpPr/>
          <p:nvPr/>
        </p:nvSpPr>
        <p:spPr>
          <a:xfrm>
            <a:off x="7187506" y="4245370"/>
            <a:ext cx="1550523" cy="312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3" name="Table 22">
            <a:extLst>
              <a:ext uri="{FF2B5EF4-FFF2-40B4-BE49-F238E27FC236}">
                <a16:creationId xmlns:a16="http://schemas.microsoft.com/office/drawing/2014/main" id="{6F0C8FEE-892E-12CD-60F2-3CAA8F453D77}"/>
              </a:ext>
            </a:extLst>
          </p:cNvPr>
          <p:cNvGraphicFramePr>
            <a:graphicFrameLocks noGrp="1"/>
          </p:cNvGraphicFramePr>
          <p:nvPr>
            <p:extLst>
              <p:ext uri="{D42A27DB-BD31-4B8C-83A1-F6EECF244321}">
                <p14:modId xmlns:p14="http://schemas.microsoft.com/office/powerpoint/2010/main" val="556136840"/>
              </p:ext>
            </p:extLst>
          </p:nvPr>
        </p:nvGraphicFramePr>
        <p:xfrm>
          <a:off x="3825923" y="2300770"/>
          <a:ext cx="1176305" cy="1296000"/>
        </p:xfrm>
        <a:graphic>
          <a:graphicData uri="http://schemas.openxmlformats.org/drawingml/2006/table">
            <a:tbl>
              <a:tblPr>
                <a:tableStyleId>{5C22544A-7EE6-4342-B048-85BDC9FD1C3A}</a:tableStyleId>
              </a:tblPr>
              <a:tblGrid>
                <a:gridCol w="1176305">
                  <a:extLst>
                    <a:ext uri="{9D8B030D-6E8A-4147-A177-3AD203B41FA5}">
                      <a16:colId xmlns:a16="http://schemas.microsoft.com/office/drawing/2014/main" val="96005355"/>
                    </a:ext>
                  </a:extLst>
                </a:gridCol>
              </a:tblGrid>
              <a:tr h="324000">
                <a:tc>
                  <a:txBody>
                    <a:bodyPr/>
                    <a:lstStyle/>
                    <a:p>
                      <a:pPr algn="ctr"/>
                      <a:r>
                        <a:rPr lang="en-GB" dirty="0"/>
                        <a:t>A</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B</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dirty="0"/>
                        <a:t>C</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D</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graphicFrame>
        <p:nvGraphicFramePr>
          <p:cNvPr id="32" name="Table 31">
            <a:extLst>
              <a:ext uri="{FF2B5EF4-FFF2-40B4-BE49-F238E27FC236}">
                <a16:creationId xmlns:a16="http://schemas.microsoft.com/office/drawing/2014/main" id="{F0DBE4B0-AA0E-BE37-3FC5-5D949536ACC5}"/>
              </a:ext>
            </a:extLst>
          </p:cNvPr>
          <p:cNvGraphicFramePr>
            <a:graphicFrameLocks noGrp="1"/>
          </p:cNvGraphicFramePr>
          <p:nvPr>
            <p:extLst>
              <p:ext uri="{D42A27DB-BD31-4B8C-83A1-F6EECF244321}">
                <p14:modId xmlns:p14="http://schemas.microsoft.com/office/powerpoint/2010/main" val="4139376695"/>
              </p:ext>
            </p:extLst>
          </p:nvPr>
        </p:nvGraphicFramePr>
        <p:xfrm>
          <a:off x="3447513" y="2300770"/>
          <a:ext cx="290042" cy="3888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spTree>
    <p:extLst>
      <p:ext uri="{BB962C8B-B14F-4D97-AF65-F5344CB8AC3E}">
        <p14:creationId xmlns:p14="http://schemas.microsoft.com/office/powerpoint/2010/main" val="83505726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Table 16">
            <a:extLst>
              <a:ext uri="{FF2B5EF4-FFF2-40B4-BE49-F238E27FC236}">
                <a16:creationId xmlns:a16="http://schemas.microsoft.com/office/drawing/2014/main" id="{C485BF83-BA8E-5532-A4B6-58289244A8C2}"/>
              </a:ext>
            </a:extLst>
          </p:cNvPr>
          <p:cNvGraphicFramePr>
            <a:graphicFrameLocks noGrp="1"/>
          </p:cNvGraphicFramePr>
          <p:nvPr>
            <p:extLst>
              <p:ext uri="{D42A27DB-BD31-4B8C-83A1-F6EECF244321}">
                <p14:modId xmlns:p14="http://schemas.microsoft.com/office/powerpoint/2010/main" val="3982433747"/>
              </p:ext>
            </p:extLst>
          </p:nvPr>
        </p:nvGraphicFramePr>
        <p:xfrm>
          <a:off x="7193965" y="2300770"/>
          <a:ext cx="290042" cy="3888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b="1" dirty="0">
                          <a:solidFill>
                            <a:srgbClr val="FF0000"/>
                          </a:solidFill>
                        </a:rPr>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sp>
        <p:nvSpPr>
          <p:cNvPr id="2" name="Title 1">
            <a:extLst>
              <a:ext uri="{FF2B5EF4-FFF2-40B4-BE49-F238E27FC236}">
                <a16:creationId xmlns:a16="http://schemas.microsoft.com/office/drawing/2014/main" id="{8E4F244E-6A92-676F-A765-728506CE9672}"/>
              </a:ext>
            </a:extLst>
          </p:cNvPr>
          <p:cNvSpPr>
            <a:spLocks noGrp="1"/>
          </p:cNvSpPr>
          <p:nvPr>
            <p:ph type="title"/>
          </p:nvPr>
        </p:nvSpPr>
        <p:spPr>
          <a:xfrm>
            <a:off x="838200" y="365125"/>
            <a:ext cx="10515600" cy="733833"/>
          </a:xfrm>
        </p:spPr>
        <p:txBody>
          <a:bodyPr/>
          <a:lstStyle/>
          <a:p>
            <a:r>
              <a:rPr lang="en-GB" dirty="0"/>
              <a:t>CHERI + Vectorized </a:t>
            </a:r>
            <a:r>
              <a:rPr lang="en-GB" dirty="0" err="1"/>
              <a:t>memcpy</a:t>
            </a:r>
            <a:endParaRPr lang="en-GB" dirty="0"/>
          </a:p>
        </p:txBody>
      </p:sp>
      <p:sp>
        <p:nvSpPr>
          <p:cNvPr id="4" name="TextBox 3">
            <a:extLst>
              <a:ext uri="{FF2B5EF4-FFF2-40B4-BE49-F238E27FC236}">
                <a16:creationId xmlns:a16="http://schemas.microsoft.com/office/drawing/2014/main" id="{2F0982F6-464C-78E8-7A22-4E1F882888AA}"/>
              </a:ext>
            </a:extLst>
          </p:cNvPr>
          <p:cNvSpPr txBox="1"/>
          <p:nvPr/>
        </p:nvSpPr>
        <p:spPr>
          <a:xfrm>
            <a:off x="1385232" y="1333849"/>
            <a:ext cx="9421536" cy="400110"/>
          </a:xfrm>
          <a:prstGeom prst="rect">
            <a:avLst/>
          </a:prstGeom>
          <a:noFill/>
        </p:spPr>
        <p:txBody>
          <a:bodyPr wrap="square" rtlCol="0">
            <a:spAutoFit/>
          </a:bodyPr>
          <a:lstStyle/>
          <a:p>
            <a:pPr algn="ct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memcpy</a:t>
            </a:r>
            <a:r>
              <a:rPr lang="en-GB" sz="2000" dirty="0">
                <a:latin typeface="Cascadia Code" panose="020B0609020000020004" pitchFamily="49" charset="0"/>
                <a:cs typeface="Cascadia Code" panose="020B0609020000020004" pitchFamily="49" charset="0"/>
              </a:rPr>
              <a:t>( </a:t>
            </a: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dest</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const</a:t>
            </a:r>
            <a:r>
              <a:rPr lang="en-GB" sz="2000" dirty="0">
                <a:solidFill>
                  <a:schemeClr val="accent1">
                    <a:lumMod val="75000"/>
                  </a:schemeClr>
                </a:solidFill>
                <a:latin typeface="Cascadia Code" panose="020B0609020000020004" pitchFamily="49" charset="0"/>
                <a:cs typeface="Cascadia Code" panose="020B0609020000020004" pitchFamily="49" charset="0"/>
              </a:rPr>
              <a:t> void* </a:t>
            </a:r>
            <a:r>
              <a:rPr lang="en-GB" sz="2000" dirty="0" err="1">
                <a:latin typeface="Cascadia Code" panose="020B0609020000020004" pitchFamily="49" charset="0"/>
                <a:cs typeface="Cascadia Code" panose="020B0609020000020004" pitchFamily="49" charset="0"/>
              </a:rPr>
              <a:t>src</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size_t</a:t>
            </a:r>
            <a:r>
              <a:rPr lang="en-GB" sz="2000" dirty="0">
                <a:latin typeface="Cascadia Code" panose="020B0609020000020004" pitchFamily="49" charset="0"/>
                <a:cs typeface="Cascadia Code" panose="020B0609020000020004" pitchFamily="49" charset="0"/>
              </a:rPr>
              <a:t> count );</a:t>
            </a:r>
          </a:p>
        </p:txBody>
      </p:sp>
      <p:graphicFrame>
        <p:nvGraphicFramePr>
          <p:cNvPr id="5" name="Table 5">
            <a:extLst>
              <a:ext uri="{FF2B5EF4-FFF2-40B4-BE49-F238E27FC236}">
                <a16:creationId xmlns:a16="http://schemas.microsoft.com/office/drawing/2014/main" id="{06B5C833-CF58-E1AF-1154-F37968D2CEA3}"/>
              </a:ext>
            </a:extLst>
          </p:cNvPr>
          <p:cNvGraphicFramePr>
            <a:graphicFrameLocks noGrp="1"/>
          </p:cNvGraphicFramePr>
          <p:nvPr/>
        </p:nvGraphicFramePr>
        <p:xfrm>
          <a:off x="3825923" y="2300770"/>
          <a:ext cx="1171690" cy="3888000"/>
        </p:xfrm>
        <a:graphic>
          <a:graphicData uri="http://schemas.openxmlformats.org/drawingml/2006/table">
            <a:tbl>
              <a:tblPr>
                <a:tableStyleId>{5C22544A-7EE6-4342-B048-85BDC9FD1C3A}</a:tableStyleId>
              </a:tblPr>
              <a:tblGrid>
                <a:gridCol w="1171690">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7" name="Table 5">
            <a:extLst>
              <a:ext uri="{FF2B5EF4-FFF2-40B4-BE49-F238E27FC236}">
                <a16:creationId xmlns:a16="http://schemas.microsoft.com/office/drawing/2014/main" id="{CA5A4800-AE28-ECB2-4BC7-25F598AF8A12}"/>
              </a:ext>
            </a:extLst>
          </p:cNvPr>
          <p:cNvGraphicFramePr>
            <a:graphicFrameLocks noGrp="1"/>
          </p:cNvGraphicFramePr>
          <p:nvPr/>
        </p:nvGraphicFramePr>
        <p:xfrm>
          <a:off x="7572375" y="2300770"/>
          <a:ext cx="1172113" cy="3888000"/>
        </p:xfrm>
        <a:graphic>
          <a:graphicData uri="http://schemas.openxmlformats.org/drawingml/2006/table">
            <a:tbl>
              <a:tblPr>
                <a:tableStyleId>{5C22544A-7EE6-4342-B048-85BDC9FD1C3A}</a:tableStyleId>
              </a:tblPr>
              <a:tblGrid>
                <a:gridCol w="1172113">
                  <a:extLst>
                    <a:ext uri="{9D8B030D-6E8A-4147-A177-3AD203B41FA5}">
                      <a16:colId xmlns:a16="http://schemas.microsoft.com/office/drawing/2014/main" val="2928558087"/>
                    </a:ext>
                  </a:extLst>
                </a:gridCol>
              </a:tblGrid>
              <a:tr h="324000">
                <a:tc>
                  <a:txBody>
                    <a:bodyPr/>
                    <a:lstStyle/>
                    <a:p>
                      <a:pPr algn="ctr"/>
                      <a:r>
                        <a:rPr lang="en-GB" dirty="0"/>
                        <a:t>A</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B</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D</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b="1" dirty="0">
                          <a:solidFill>
                            <a:srgbClr val="FF0000"/>
                          </a:solidFill>
                        </a:rPr>
                        <a:t>G</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J</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K</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L</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8" name="Table 7">
            <a:extLst>
              <a:ext uri="{FF2B5EF4-FFF2-40B4-BE49-F238E27FC236}">
                <a16:creationId xmlns:a16="http://schemas.microsoft.com/office/drawing/2014/main" id="{30298A40-28BD-D47A-A29F-85B859842347}"/>
              </a:ext>
            </a:extLst>
          </p:cNvPr>
          <p:cNvGraphicFramePr>
            <a:graphicFrameLocks noGrp="1"/>
          </p:cNvGraphicFramePr>
          <p:nvPr/>
        </p:nvGraphicFramePr>
        <p:xfrm>
          <a:off x="5705396" y="3429000"/>
          <a:ext cx="1165654" cy="1296000"/>
        </p:xfrm>
        <a:graphic>
          <a:graphicData uri="http://schemas.openxmlformats.org/drawingml/2006/table">
            <a:tbl>
              <a:tblPr>
                <a:tableStyleId>{5C22544A-7EE6-4342-B048-85BDC9FD1C3A}</a:tableStyleId>
              </a:tblPr>
              <a:tblGrid>
                <a:gridCol w="1165654">
                  <a:extLst>
                    <a:ext uri="{9D8B030D-6E8A-4147-A177-3AD203B41FA5}">
                      <a16:colId xmlns:a16="http://schemas.microsoft.com/office/drawing/2014/main" val="96005355"/>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419803"/>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387877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58582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287806"/>
                  </a:ext>
                </a:extLst>
              </a:tr>
            </a:tbl>
          </a:graphicData>
        </a:graphic>
      </p:graphicFrame>
      <p:sp>
        <p:nvSpPr>
          <p:cNvPr id="11" name="Rectangle 10">
            <a:extLst>
              <a:ext uri="{FF2B5EF4-FFF2-40B4-BE49-F238E27FC236}">
                <a16:creationId xmlns:a16="http://schemas.microsoft.com/office/drawing/2014/main" id="{3C519510-FB91-EAED-040F-D9B95B4C6966}"/>
              </a:ext>
            </a:extLst>
          </p:cNvPr>
          <p:cNvSpPr/>
          <p:nvPr/>
        </p:nvSpPr>
        <p:spPr>
          <a:xfrm>
            <a:off x="5320951" y="4725000"/>
            <a:ext cx="1550099" cy="612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vector</a:t>
            </a:r>
          </a:p>
          <a:p>
            <a:pPr algn="ctr"/>
            <a:r>
              <a:rPr lang="en-GB" dirty="0">
                <a:solidFill>
                  <a:schemeClr val="tx1"/>
                </a:solidFill>
              </a:rPr>
              <a:t>registers</a:t>
            </a:r>
          </a:p>
        </p:txBody>
      </p:sp>
      <p:cxnSp>
        <p:nvCxnSpPr>
          <p:cNvPr id="13" name="Straight Connector 12">
            <a:extLst>
              <a:ext uri="{FF2B5EF4-FFF2-40B4-BE49-F238E27FC236}">
                <a16:creationId xmlns:a16="http://schemas.microsoft.com/office/drawing/2014/main" id="{4B6D27AA-C787-E350-49EF-51BD5662EACC}"/>
              </a:ext>
            </a:extLst>
          </p:cNvPr>
          <p:cNvCxnSpPr/>
          <p:nvPr/>
        </p:nvCxnSpPr>
        <p:spPr>
          <a:xfrm>
            <a:off x="5617028" y="1733959"/>
            <a:ext cx="22766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7B5BA1-0843-4B5B-22B9-79F6238A4BDA}"/>
              </a:ext>
            </a:extLst>
          </p:cNvPr>
          <p:cNvCxnSpPr>
            <a:cxnSpLocks/>
            <a:endCxn id="7" idx="0"/>
          </p:cNvCxnSpPr>
          <p:nvPr/>
        </p:nvCxnSpPr>
        <p:spPr>
          <a:xfrm>
            <a:off x="7474645" y="1756606"/>
            <a:ext cx="683786" cy="54416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19AC32-9B9A-EC11-A660-0975D3ADD4A1}"/>
              </a:ext>
            </a:extLst>
          </p:cNvPr>
          <p:cNvCxnSpPr>
            <a:cxnSpLocks/>
          </p:cNvCxnSpPr>
          <p:nvPr/>
        </p:nvCxnSpPr>
        <p:spPr>
          <a:xfrm>
            <a:off x="3862873" y="1733959"/>
            <a:ext cx="152399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437D83-A65D-60F2-1AE3-117B0E2D09F3}"/>
              </a:ext>
            </a:extLst>
          </p:cNvPr>
          <p:cNvCxnSpPr>
            <a:cxnSpLocks/>
            <a:endCxn id="5" idx="0"/>
          </p:cNvCxnSpPr>
          <p:nvPr/>
        </p:nvCxnSpPr>
        <p:spPr>
          <a:xfrm flipH="1">
            <a:off x="4411768" y="1733958"/>
            <a:ext cx="225546" cy="566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E3BBF1-3FDE-7B5A-D58D-F1CC24AED0FF}"/>
              </a:ext>
            </a:extLst>
          </p:cNvPr>
          <p:cNvSpPr/>
          <p:nvPr/>
        </p:nvSpPr>
        <p:spPr>
          <a:xfrm>
            <a:off x="5569744" y="1376302"/>
            <a:ext cx="2385260"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EAD6991-9232-BE7C-B991-E26A739DA0AF}"/>
              </a:ext>
            </a:extLst>
          </p:cNvPr>
          <p:cNvSpPr/>
          <p:nvPr/>
        </p:nvSpPr>
        <p:spPr>
          <a:xfrm>
            <a:off x="3784669" y="1377358"/>
            <a:ext cx="1635056"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Connector: Elbow 27">
            <a:extLst>
              <a:ext uri="{FF2B5EF4-FFF2-40B4-BE49-F238E27FC236}">
                <a16:creationId xmlns:a16="http://schemas.microsoft.com/office/drawing/2014/main" id="{E162D644-1172-B56B-A37A-DC57781126D8}"/>
              </a:ext>
            </a:extLst>
          </p:cNvPr>
          <p:cNvCxnSpPr>
            <a:cxnSpLocks/>
            <a:stCxn id="26" idx="0"/>
          </p:cNvCxnSpPr>
          <p:nvPr/>
        </p:nvCxnSpPr>
        <p:spPr>
          <a:xfrm rot="5400000" flipH="1" flipV="1">
            <a:off x="6271654" y="-571063"/>
            <a:ext cx="278964" cy="361787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95FFACC-CB9C-F88F-5F78-739E60AD1224}"/>
              </a:ext>
            </a:extLst>
          </p:cNvPr>
          <p:cNvCxnSpPr>
            <a:cxnSpLocks/>
            <a:stCxn id="24" idx="0"/>
          </p:cNvCxnSpPr>
          <p:nvPr/>
        </p:nvCxnSpPr>
        <p:spPr>
          <a:xfrm rot="5400000" flipH="1" flipV="1">
            <a:off x="7344525" y="515187"/>
            <a:ext cx="278964" cy="1443266"/>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54A31F5-CA2A-89E7-7976-42330B8F42D4}"/>
              </a:ext>
            </a:extLst>
          </p:cNvPr>
          <p:cNvSpPr txBox="1"/>
          <p:nvPr/>
        </p:nvSpPr>
        <p:spPr>
          <a:xfrm>
            <a:off x="7087138" y="764835"/>
            <a:ext cx="2400300" cy="369332"/>
          </a:xfrm>
          <a:prstGeom prst="rect">
            <a:avLst/>
          </a:prstGeom>
          <a:noFill/>
        </p:spPr>
        <p:txBody>
          <a:bodyPr wrap="square" rtlCol="0">
            <a:spAutoFit/>
          </a:bodyPr>
          <a:lstStyle/>
          <a:p>
            <a:r>
              <a:rPr lang="en-GB" dirty="0">
                <a:solidFill>
                  <a:srgbClr val="FF0000"/>
                </a:solidFill>
              </a:rPr>
              <a:t>capabilities</a:t>
            </a:r>
          </a:p>
        </p:txBody>
      </p:sp>
      <p:sp>
        <p:nvSpPr>
          <p:cNvPr id="20" name="Rectangle 19">
            <a:extLst>
              <a:ext uri="{FF2B5EF4-FFF2-40B4-BE49-F238E27FC236}">
                <a16:creationId xmlns:a16="http://schemas.microsoft.com/office/drawing/2014/main" id="{AE94AF48-AD00-8080-846C-914AC81412F4}"/>
              </a:ext>
            </a:extLst>
          </p:cNvPr>
          <p:cNvSpPr/>
          <p:nvPr/>
        </p:nvSpPr>
        <p:spPr>
          <a:xfrm>
            <a:off x="7193964" y="4244770"/>
            <a:ext cx="1550523" cy="312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Table 8">
            <a:extLst>
              <a:ext uri="{FF2B5EF4-FFF2-40B4-BE49-F238E27FC236}">
                <a16:creationId xmlns:a16="http://schemas.microsoft.com/office/drawing/2014/main" id="{396A9731-9D08-08FE-431E-A9ACD7BBAF76}"/>
              </a:ext>
            </a:extLst>
          </p:cNvPr>
          <p:cNvGraphicFramePr>
            <a:graphicFrameLocks noGrp="1"/>
          </p:cNvGraphicFramePr>
          <p:nvPr/>
        </p:nvGraphicFramePr>
        <p:xfrm>
          <a:off x="5326986" y="3429000"/>
          <a:ext cx="290042" cy="1296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853679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2825778"/>
                  </a:ext>
                </a:extLst>
              </a:tr>
            </a:tbl>
          </a:graphicData>
        </a:graphic>
      </p:graphicFrame>
      <p:graphicFrame>
        <p:nvGraphicFramePr>
          <p:cNvPr id="14" name="Table 13">
            <a:extLst>
              <a:ext uri="{FF2B5EF4-FFF2-40B4-BE49-F238E27FC236}">
                <a16:creationId xmlns:a16="http://schemas.microsoft.com/office/drawing/2014/main" id="{D3D25D4B-7879-77BB-B3E1-8B3987B08170}"/>
              </a:ext>
            </a:extLst>
          </p:cNvPr>
          <p:cNvGraphicFramePr>
            <a:graphicFrameLocks noGrp="1"/>
          </p:cNvGraphicFramePr>
          <p:nvPr>
            <p:extLst>
              <p:ext uri="{D42A27DB-BD31-4B8C-83A1-F6EECF244321}">
                <p14:modId xmlns:p14="http://schemas.microsoft.com/office/powerpoint/2010/main" val="2045386732"/>
              </p:ext>
            </p:extLst>
          </p:nvPr>
        </p:nvGraphicFramePr>
        <p:xfrm>
          <a:off x="5704205" y="3430400"/>
          <a:ext cx="1165654" cy="1296000"/>
        </p:xfrm>
        <a:graphic>
          <a:graphicData uri="http://schemas.openxmlformats.org/drawingml/2006/table">
            <a:tbl>
              <a:tblPr>
                <a:tableStyleId>{5C22544A-7EE6-4342-B048-85BDC9FD1C3A}</a:tableStyleId>
              </a:tblPr>
              <a:tblGrid>
                <a:gridCol w="1165654">
                  <a:extLst>
                    <a:ext uri="{9D8B030D-6E8A-4147-A177-3AD203B41FA5}">
                      <a16:colId xmlns:a16="http://schemas.microsoft.com/office/drawing/2014/main" val="96005355"/>
                    </a:ext>
                  </a:extLst>
                </a:gridCol>
              </a:tblGrid>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b="1" dirty="0">
                          <a:solidFill>
                            <a:srgbClr val="FF0000"/>
                          </a:solidFill>
                        </a:rPr>
                        <a:t>G</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graphicFrame>
        <p:nvGraphicFramePr>
          <p:cNvPr id="19" name="Table 18">
            <a:extLst>
              <a:ext uri="{FF2B5EF4-FFF2-40B4-BE49-F238E27FC236}">
                <a16:creationId xmlns:a16="http://schemas.microsoft.com/office/drawing/2014/main" id="{D00C44A7-98E5-7EF0-F2C5-666F2A42332D}"/>
              </a:ext>
            </a:extLst>
          </p:cNvPr>
          <p:cNvGraphicFramePr>
            <a:graphicFrameLocks noGrp="1"/>
          </p:cNvGraphicFramePr>
          <p:nvPr>
            <p:extLst>
              <p:ext uri="{D42A27DB-BD31-4B8C-83A1-F6EECF244321}">
                <p14:modId xmlns:p14="http://schemas.microsoft.com/office/powerpoint/2010/main" val="413214792"/>
              </p:ext>
            </p:extLst>
          </p:nvPr>
        </p:nvGraphicFramePr>
        <p:xfrm>
          <a:off x="5325795" y="3430400"/>
          <a:ext cx="290042" cy="1296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536797"/>
                  </a:ext>
                </a:extLst>
              </a:tr>
              <a:tr h="324000">
                <a:tc>
                  <a:txBody>
                    <a:bodyPr/>
                    <a:lstStyle/>
                    <a:p>
                      <a:pPr algn="ctr"/>
                      <a:r>
                        <a:rPr lang="en-GB" b="1" dirty="0">
                          <a:solidFill>
                            <a:srgbClr val="FF0000"/>
                          </a:solidFill>
                        </a:rPr>
                        <a:t>C</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2825778"/>
                  </a:ext>
                </a:extLst>
              </a:tr>
            </a:tbl>
          </a:graphicData>
        </a:graphic>
      </p:graphicFrame>
      <p:sp>
        <p:nvSpPr>
          <p:cNvPr id="22" name="Rectangle 21">
            <a:extLst>
              <a:ext uri="{FF2B5EF4-FFF2-40B4-BE49-F238E27FC236}">
                <a16:creationId xmlns:a16="http://schemas.microsoft.com/office/drawing/2014/main" id="{9CCDFE0F-DFB7-5C07-0673-143DD52B5304}"/>
              </a:ext>
            </a:extLst>
          </p:cNvPr>
          <p:cNvSpPr/>
          <p:nvPr/>
        </p:nvSpPr>
        <p:spPr>
          <a:xfrm>
            <a:off x="5319336" y="4079000"/>
            <a:ext cx="1550523" cy="312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le 2">
            <a:extLst>
              <a:ext uri="{FF2B5EF4-FFF2-40B4-BE49-F238E27FC236}">
                <a16:creationId xmlns:a16="http://schemas.microsoft.com/office/drawing/2014/main" id="{39475E62-5657-75C3-43D0-872F74723EE8}"/>
              </a:ext>
            </a:extLst>
          </p:cNvPr>
          <p:cNvGraphicFramePr>
            <a:graphicFrameLocks noGrp="1"/>
          </p:cNvGraphicFramePr>
          <p:nvPr>
            <p:extLst>
              <p:ext uri="{D42A27DB-BD31-4B8C-83A1-F6EECF244321}">
                <p14:modId xmlns:p14="http://schemas.microsoft.com/office/powerpoint/2010/main" val="556136840"/>
              </p:ext>
            </p:extLst>
          </p:nvPr>
        </p:nvGraphicFramePr>
        <p:xfrm>
          <a:off x="3825923" y="2300770"/>
          <a:ext cx="1176305" cy="1296000"/>
        </p:xfrm>
        <a:graphic>
          <a:graphicData uri="http://schemas.openxmlformats.org/drawingml/2006/table">
            <a:tbl>
              <a:tblPr>
                <a:tableStyleId>{5C22544A-7EE6-4342-B048-85BDC9FD1C3A}</a:tableStyleId>
              </a:tblPr>
              <a:tblGrid>
                <a:gridCol w="1176305">
                  <a:extLst>
                    <a:ext uri="{9D8B030D-6E8A-4147-A177-3AD203B41FA5}">
                      <a16:colId xmlns:a16="http://schemas.microsoft.com/office/drawing/2014/main" val="96005355"/>
                    </a:ext>
                  </a:extLst>
                </a:gridCol>
              </a:tblGrid>
              <a:tr h="324000">
                <a:tc>
                  <a:txBody>
                    <a:bodyPr/>
                    <a:lstStyle/>
                    <a:p>
                      <a:pPr algn="ctr"/>
                      <a:r>
                        <a:rPr lang="en-GB" dirty="0"/>
                        <a:t>A</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B</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dirty="0"/>
                        <a:t>C</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D</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graphicFrame>
        <p:nvGraphicFramePr>
          <p:cNvPr id="23" name="Table 22">
            <a:extLst>
              <a:ext uri="{FF2B5EF4-FFF2-40B4-BE49-F238E27FC236}">
                <a16:creationId xmlns:a16="http://schemas.microsoft.com/office/drawing/2014/main" id="{812D939C-32B9-BA9E-C011-659FCA75D156}"/>
              </a:ext>
            </a:extLst>
          </p:cNvPr>
          <p:cNvGraphicFramePr>
            <a:graphicFrameLocks noGrp="1"/>
          </p:cNvGraphicFramePr>
          <p:nvPr>
            <p:extLst>
              <p:ext uri="{D42A27DB-BD31-4B8C-83A1-F6EECF244321}">
                <p14:modId xmlns:p14="http://schemas.microsoft.com/office/powerpoint/2010/main" val="4139376695"/>
              </p:ext>
            </p:extLst>
          </p:nvPr>
        </p:nvGraphicFramePr>
        <p:xfrm>
          <a:off x="3447513" y="2300770"/>
          <a:ext cx="290042" cy="3888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spTree>
    <p:extLst>
      <p:ext uri="{BB962C8B-B14F-4D97-AF65-F5344CB8AC3E}">
        <p14:creationId xmlns:p14="http://schemas.microsoft.com/office/powerpoint/2010/main" val="1101658043"/>
      </p:ext>
    </p:extLst>
  </p:cSld>
  <p:clrMapOvr>
    <a:masterClrMapping/>
  </p:clrMapOvr>
  <mc:AlternateContent xmlns:mc="http://schemas.openxmlformats.org/markup-compatibility/2006" xmlns:p159="http://schemas.microsoft.com/office/powerpoint/2015/09/main">
    <mc:Choice Requires="p159">
      <p:transition spd="slow" advClick="0" advTm="1000">
        <p159:morph option="byObject"/>
      </p:transition>
    </mc:Choice>
    <mc:Fallback xmlns="">
      <p:transition spd="slow" advClick="0" advTm="1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able 22">
            <a:extLst>
              <a:ext uri="{FF2B5EF4-FFF2-40B4-BE49-F238E27FC236}">
                <a16:creationId xmlns:a16="http://schemas.microsoft.com/office/drawing/2014/main" id="{83A8C1EF-6F36-08CD-6F99-4B56EA0D460E}"/>
              </a:ext>
            </a:extLst>
          </p:cNvPr>
          <p:cNvGraphicFramePr>
            <a:graphicFrameLocks noGrp="1"/>
          </p:cNvGraphicFramePr>
          <p:nvPr>
            <p:extLst>
              <p:ext uri="{D42A27DB-BD31-4B8C-83A1-F6EECF244321}">
                <p14:modId xmlns:p14="http://schemas.microsoft.com/office/powerpoint/2010/main" val="4139376695"/>
              </p:ext>
            </p:extLst>
          </p:nvPr>
        </p:nvGraphicFramePr>
        <p:xfrm>
          <a:off x="3447513" y="2300770"/>
          <a:ext cx="290042" cy="3888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17" name="Table 16">
            <a:extLst>
              <a:ext uri="{FF2B5EF4-FFF2-40B4-BE49-F238E27FC236}">
                <a16:creationId xmlns:a16="http://schemas.microsoft.com/office/drawing/2014/main" id="{45E5CF25-C9CF-2CA3-B1F6-07EBEE133A02}"/>
              </a:ext>
            </a:extLst>
          </p:cNvPr>
          <p:cNvGraphicFramePr>
            <a:graphicFrameLocks noGrp="1"/>
          </p:cNvGraphicFramePr>
          <p:nvPr>
            <p:extLst>
              <p:ext uri="{D42A27DB-BD31-4B8C-83A1-F6EECF244321}">
                <p14:modId xmlns:p14="http://schemas.microsoft.com/office/powerpoint/2010/main" val="3982433747"/>
              </p:ext>
            </p:extLst>
          </p:nvPr>
        </p:nvGraphicFramePr>
        <p:xfrm>
          <a:off x="7193965" y="2300770"/>
          <a:ext cx="290042" cy="3888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b="1" dirty="0">
                          <a:solidFill>
                            <a:srgbClr val="FF0000"/>
                          </a:solidFill>
                        </a:rPr>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sp>
        <p:nvSpPr>
          <p:cNvPr id="2" name="Title 1">
            <a:extLst>
              <a:ext uri="{FF2B5EF4-FFF2-40B4-BE49-F238E27FC236}">
                <a16:creationId xmlns:a16="http://schemas.microsoft.com/office/drawing/2014/main" id="{8E4F244E-6A92-676F-A765-728506CE9672}"/>
              </a:ext>
            </a:extLst>
          </p:cNvPr>
          <p:cNvSpPr>
            <a:spLocks noGrp="1"/>
          </p:cNvSpPr>
          <p:nvPr>
            <p:ph type="title"/>
          </p:nvPr>
        </p:nvSpPr>
        <p:spPr>
          <a:xfrm>
            <a:off x="838200" y="365125"/>
            <a:ext cx="10515600" cy="733833"/>
          </a:xfrm>
        </p:spPr>
        <p:txBody>
          <a:bodyPr/>
          <a:lstStyle/>
          <a:p>
            <a:r>
              <a:rPr lang="en-GB" dirty="0"/>
              <a:t>CHERI + Vectorized </a:t>
            </a:r>
            <a:r>
              <a:rPr lang="en-GB" dirty="0" err="1"/>
              <a:t>memcpy</a:t>
            </a:r>
            <a:endParaRPr lang="en-GB" dirty="0"/>
          </a:p>
        </p:txBody>
      </p:sp>
      <p:sp>
        <p:nvSpPr>
          <p:cNvPr id="4" name="TextBox 3">
            <a:extLst>
              <a:ext uri="{FF2B5EF4-FFF2-40B4-BE49-F238E27FC236}">
                <a16:creationId xmlns:a16="http://schemas.microsoft.com/office/drawing/2014/main" id="{2F0982F6-464C-78E8-7A22-4E1F882888AA}"/>
              </a:ext>
            </a:extLst>
          </p:cNvPr>
          <p:cNvSpPr txBox="1"/>
          <p:nvPr/>
        </p:nvSpPr>
        <p:spPr>
          <a:xfrm>
            <a:off x="1385232" y="1333849"/>
            <a:ext cx="9421536" cy="400110"/>
          </a:xfrm>
          <a:prstGeom prst="rect">
            <a:avLst/>
          </a:prstGeom>
          <a:noFill/>
        </p:spPr>
        <p:txBody>
          <a:bodyPr wrap="square" rtlCol="0">
            <a:spAutoFit/>
          </a:bodyPr>
          <a:lstStyle/>
          <a:p>
            <a:pPr algn="ct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memcpy</a:t>
            </a:r>
            <a:r>
              <a:rPr lang="en-GB" sz="2000" dirty="0">
                <a:latin typeface="Cascadia Code" panose="020B0609020000020004" pitchFamily="49" charset="0"/>
                <a:cs typeface="Cascadia Code" panose="020B0609020000020004" pitchFamily="49" charset="0"/>
              </a:rPr>
              <a:t>( </a:t>
            </a:r>
            <a:r>
              <a:rPr lang="en-GB" sz="2000" dirty="0">
                <a:solidFill>
                  <a:schemeClr val="accent1">
                    <a:lumMod val="75000"/>
                  </a:schemeClr>
                </a:solidFill>
                <a:latin typeface="Cascadia Code" panose="020B0609020000020004" pitchFamily="49" charset="0"/>
                <a:cs typeface="Cascadia Code" panose="020B0609020000020004" pitchFamily="49" charset="0"/>
              </a:rPr>
              <a:t>void* </a:t>
            </a:r>
            <a:r>
              <a:rPr lang="en-GB" sz="2000" dirty="0" err="1">
                <a:latin typeface="Cascadia Code" panose="020B0609020000020004" pitchFamily="49" charset="0"/>
                <a:cs typeface="Cascadia Code" panose="020B0609020000020004" pitchFamily="49" charset="0"/>
              </a:rPr>
              <a:t>dest</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const</a:t>
            </a:r>
            <a:r>
              <a:rPr lang="en-GB" sz="2000" dirty="0">
                <a:solidFill>
                  <a:schemeClr val="accent1">
                    <a:lumMod val="75000"/>
                  </a:schemeClr>
                </a:solidFill>
                <a:latin typeface="Cascadia Code" panose="020B0609020000020004" pitchFamily="49" charset="0"/>
                <a:cs typeface="Cascadia Code" panose="020B0609020000020004" pitchFamily="49" charset="0"/>
              </a:rPr>
              <a:t> void* </a:t>
            </a:r>
            <a:r>
              <a:rPr lang="en-GB" sz="2000" dirty="0" err="1">
                <a:latin typeface="Cascadia Code" panose="020B0609020000020004" pitchFamily="49" charset="0"/>
                <a:cs typeface="Cascadia Code" panose="020B0609020000020004" pitchFamily="49" charset="0"/>
              </a:rPr>
              <a:t>src</a:t>
            </a:r>
            <a:r>
              <a:rPr lang="en-GB" sz="2000" dirty="0">
                <a:latin typeface="Cascadia Code" panose="020B0609020000020004" pitchFamily="49" charset="0"/>
                <a:cs typeface="Cascadia Code" panose="020B0609020000020004" pitchFamily="49" charset="0"/>
              </a:rPr>
              <a:t>, </a:t>
            </a:r>
            <a:r>
              <a:rPr lang="en-GB" sz="2000" dirty="0" err="1">
                <a:solidFill>
                  <a:schemeClr val="accent1">
                    <a:lumMod val="75000"/>
                  </a:schemeClr>
                </a:solidFill>
                <a:latin typeface="Cascadia Code" panose="020B0609020000020004" pitchFamily="49" charset="0"/>
                <a:cs typeface="Cascadia Code" panose="020B0609020000020004" pitchFamily="49" charset="0"/>
              </a:rPr>
              <a:t>size_t</a:t>
            </a:r>
            <a:r>
              <a:rPr lang="en-GB" sz="2000" dirty="0">
                <a:latin typeface="Cascadia Code" panose="020B0609020000020004" pitchFamily="49" charset="0"/>
                <a:cs typeface="Cascadia Code" panose="020B0609020000020004" pitchFamily="49" charset="0"/>
              </a:rPr>
              <a:t> count );</a:t>
            </a:r>
          </a:p>
        </p:txBody>
      </p:sp>
      <p:graphicFrame>
        <p:nvGraphicFramePr>
          <p:cNvPr id="5" name="Table 5">
            <a:extLst>
              <a:ext uri="{FF2B5EF4-FFF2-40B4-BE49-F238E27FC236}">
                <a16:creationId xmlns:a16="http://schemas.microsoft.com/office/drawing/2014/main" id="{06B5C833-CF58-E1AF-1154-F37968D2CEA3}"/>
              </a:ext>
            </a:extLst>
          </p:cNvPr>
          <p:cNvGraphicFramePr>
            <a:graphicFrameLocks noGrp="1"/>
          </p:cNvGraphicFramePr>
          <p:nvPr/>
        </p:nvGraphicFramePr>
        <p:xfrm>
          <a:off x="3825923" y="2300770"/>
          <a:ext cx="1171690" cy="3888000"/>
        </p:xfrm>
        <a:graphic>
          <a:graphicData uri="http://schemas.openxmlformats.org/drawingml/2006/table">
            <a:tbl>
              <a:tblPr>
                <a:tableStyleId>{5C22544A-7EE6-4342-B048-85BDC9FD1C3A}</a:tableStyleId>
              </a:tblPr>
              <a:tblGrid>
                <a:gridCol w="1171690">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endParaRPr lang="en-GB"/>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7" name="Table 5">
            <a:extLst>
              <a:ext uri="{FF2B5EF4-FFF2-40B4-BE49-F238E27FC236}">
                <a16:creationId xmlns:a16="http://schemas.microsoft.com/office/drawing/2014/main" id="{CA5A4800-AE28-ECB2-4BC7-25F598AF8A12}"/>
              </a:ext>
            </a:extLst>
          </p:cNvPr>
          <p:cNvGraphicFramePr>
            <a:graphicFrameLocks noGrp="1"/>
          </p:cNvGraphicFramePr>
          <p:nvPr/>
        </p:nvGraphicFramePr>
        <p:xfrm>
          <a:off x="7572375" y="2300770"/>
          <a:ext cx="1172113" cy="3888000"/>
        </p:xfrm>
        <a:graphic>
          <a:graphicData uri="http://schemas.openxmlformats.org/drawingml/2006/table">
            <a:tbl>
              <a:tblPr>
                <a:tableStyleId>{5C22544A-7EE6-4342-B048-85BDC9FD1C3A}</a:tableStyleId>
              </a:tblPr>
              <a:tblGrid>
                <a:gridCol w="1172113">
                  <a:extLst>
                    <a:ext uri="{9D8B030D-6E8A-4147-A177-3AD203B41FA5}">
                      <a16:colId xmlns:a16="http://schemas.microsoft.com/office/drawing/2014/main" val="2928558087"/>
                    </a:ext>
                  </a:extLst>
                </a:gridCol>
              </a:tblGrid>
              <a:tr h="324000">
                <a:tc>
                  <a:txBody>
                    <a:bodyPr/>
                    <a:lstStyle/>
                    <a:p>
                      <a:pPr algn="ctr"/>
                      <a:r>
                        <a:rPr lang="en-GB" dirty="0"/>
                        <a:t>A</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97167"/>
                  </a:ext>
                </a:extLst>
              </a:tr>
              <a:tr h="324000">
                <a:tc>
                  <a:txBody>
                    <a:bodyPr/>
                    <a:lstStyle/>
                    <a:p>
                      <a:pPr algn="ctr"/>
                      <a:r>
                        <a:rPr lang="en-GB" dirty="0"/>
                        <a:t>B</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48536797"/>
                  </a:ext>
                </a:extLst>
              </a:tr>
              <a:tr h="324000">
                <a:tc>
                  <a:txBody>
                    <a:bodyPr/>
                    <a:lstStyle/>
                    <a:p>
                      <a:pPr algn="ctr"/>
                      <a:r>
                        <a:rPr lang="en-GB" dirty="0"/>
                        <a:t>C</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56753315"/>
                  </a:ext>
                </a:extLst>
              </a:tr>
              <a:tr h="324000">
                <a:tc>
                  <a:txBody>
                    <a:bodyPr/>
                    <a:lstStyle/>
                    <a:p>
                      <a:pPr algn="ctr"/>
                      <a:r>
                        <a:rPr lang="en-GB" dirty="0"/>
                        <a:t>D</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2825778"/>
                  </a:ext>
                </a:extLst>
              </a:tr>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7112974"/>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1156522"/>
                  </a:ext>
                </a:extLst>
              </a:tr>
              <a:tr h="324000">
                <a:tc>
                  <a:txBody>
                    <a:bodyPr/>
                    <a:lstStyle/>
                    <a:p>
                      <a:pPr algn="ctr"/>
                      <a:r>
                        <a:rPr lang="en-GB" b="1" dirty="0">
                          <a:solidFill>
                            <a:srgbClr val="FF0000"/>
                          </a:solidFill>
                        </a:rPr>
                        <a:t>G</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1932956"/>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1055561"/>
                  </a:ext>
                </a:extLst>
              </a:tr>
              <a:tr h="324000">
                <a:tc>
                  <a:txBody>
                    <a:bodyPr/>
                    <a:lstStyle/>
                    <a:p>
                      <a:pPr algn="ctr"/>
                      <a:r>
                        <a:rPr lang="en-GB" dirty="0"/>
                        <a:t>I</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3958048"/>
                  </a:ext>
                </a:extLst>
              </a:tr>
              <a:tr h="324000">
                <a:tc>
                  <a:txBody>
                    <a:bodyPr/>
                    <a:lstStyle/>
                    <a:p>
                      <a:pPr algn="ctr"/>
                      <a:r>
                        <a:rPr lang="en-GB" dirty="0"/>
                        <a:t>J</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4227934"/>
                  </a:ext>
                </a:extLst>
              </a:tr>
              <a:tr h="324000">
                <a:tc>
                  <a:txBody>
                    <a:bodyPr/>
                    <a:lstStyle/>
                    <a:p>
                      <a:pPr algn="ctr"/>
                      <a:r>
                        <a:rPr lang="en-GB" dirty="0"/>
                        <a:t>K</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0298480"/>
                  </a:ext>
                </a:extLst>
              </a:tr>
              <a:tr h="324000">
                <a:tc>
                  <a:txBody>
                    <a:bodyPr/>
                    <a:lstStyle/>
                    <a:p>
                      <a:pPr algn="ctr"/>
                      <a:r>
                        <a:rPr lang="en-GB" dirty="0"/>
                        <a:t>L</a:t>
                      </a:r>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85173209"/>
                  </a:ext>
                </a:extLst>
              </a:tr>
            </a:tbl>
          </a:graphicData>
        </a:graphic>
      </p:graphicFrame>
      <p:graphicFrame>
        <p:nvGraphicFramePr>
          <p:cNvPr id="8" name="Table 7">
            <a:extLst>
              <a:ext uri="{FF2B5EF4-FFF2-40B4-BE49-F238E27FC236}">
                <a16:creationId xmlns:a16="http://schemas.microsoft.com/office/drawing/2014/main" id="{30298A40-28BD-D47A-A29F-85B859842347}"/>
              </a:ext>
            </a:extLst>
          </p:cNvPr>
          <p:cNvGraphicFramePr>
            <a:graphicFrameLocks noGrp="1"/>
          </p:cNvGraphicFramePr>
          <p:nvPr/>
        </p:nvGraphicFramePr>
        <p:xfrm>
          <a:off x="5705396" y="3429000"/>
          <a:ext cx="1165654" cy="1296000"/>
        </p:xfrm>
        <a:graphic>
          <a:graphicData uri="http://schemas.openxmlformats.org/drawingml/2006/table">
            <a:tbl>
              <a:tblPr>
                <a:tableStyleId>{5C22544A-7EE6-4342-B048-85BDC9FD1C3A}</a:tableStyleId>
              </a:tblPr>
              <a:tblGrid>
                <a:gridCol w="1165654">
                  <a:extLst>
                    <a:ext uri="{9D8B030D-6E8A-4147-A177-3AD203B41FA5}">
                      <a16:colId xmlns:a16="http://schemas.microsoft.com/office/drawing/2014/main" val="96005355"/>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96419803"/>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53878776"/>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858582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287806"/>
                  </a:ext>
                </a:extLst>
              </a:tr>
            </a:tbl>
          </a:graphicData>
        </a:graphic>
      </p:graphicFrame>
      <p:sp>
        <p:nvSpPr>
          <p:cNvPr id="11" name="Rectangle 10">
            <a:extLst>
              <a:ext uri="{FF2B5EF4-FFF2-40B4-BE49-F238E27FC236}">
                <a16:creationId xmlns:a16="http://schemas.microsoft.com/office/drawing/2014/main" id="{3C519510-FB91-EAED-040F-D9B95B4C6966}"/>
              </a:ext>
            </a:extLst>
          </p:cNvPr>
          <p:cNvSpPr/>
          <p:nvPr/>
        </p:nvSpPr>
        <p:spPr>
          <a:xfrm>
            <a:off x="5320951" y="4725000"/>
            <a:ext cx="1550099" cy="6121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vector</a:t>
            </a:r>
          </a:p>
          <a:p>
            <a:pPr algn="ctr"/>
            <a:r>
              <a:rPr lang="en-GB" dirty="0">
                <a:solidFill>
                  <a:schemeClr val="tx1"/>
                </a:solidFill>
              </a:rPr>
              <a:t>registers</a:t>
            </a:r>
          </a:p>
        </p:txBody>
      </p:sp>
      <p:cxnSp>
        <p:nvCxnSpPr>
          <p:cNvPr id="13" name="Straight Connector 12">
            <a:extLst>
              <a:ext uri="{FF2B5EF4-FFF2-40B4-BE49-F238E27FC236}">
                <a16:creationId xmlns:a16="http://schemas.microsoft.com/office/drawing/2014/main" id="{4B6D27AA-C787-E350-49EF-51BD5662EACC}"/>
              </a:ext>
            </a:extLst>
          </p:cNvPr>
          <p:cNvCxnSpPr/>
          <p:nvPr/>
        </p:nvCxnSpPr>
        <p:spPr>
          <a:xfrm>
            <a:off x="5617028" y="1733959"/>
            <a:ext cx="227666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97B5BA1-0843-4B5B-22B9-79F6238A4BDA}"/>
              </a:ext>
            </a:extLst>
          </p:cNvPr>
          <p:cNvCxnSpPr>
            <a:cxnSpLocks/>
            <a:endCxn id="7" idx="0"/>
          </p:cNvCxnSpPr>
          <p:nvPr/>
        </p:nvCxnSpPr>
        <p:spPr>
          <a:xfrm>
            <a:off x="7474645" y="1756606"/>
            <a:ext cx="683786" cy="544164"/>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419AC32-9B9A-EC11-A660-0975D3ADD4A1}"/>
              </a:ext>
            </a:extLst>
          </p:cNvPr>
          <p:cNvCxnSpPr>
            <a:cxnSpLocks/>
          </p:cNvCxnSpPr>
          <p:nvPr/>
        </p:nvCxnSpPr>
        <p:spPr>
          <a:xfrm>
            <a:off x="3862873" y="1733959"/>
            <a:ext cx="1523999"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437D83-A65D-60F2-1AE3-117B0E2D09F3}"/>
              </a:ext>
            </a:extLst>
          </p:cNvPr>
          <p:cNvCxnSpPr>
            <a:cxnSpLocks/>
            <a:endCxn id="5" idx="0"/>
          </p:cNvCxnSpPr>
          <p:nvPr/>
        </p:nvCxnSpPr>
        <p:spPr>
          <a:xfrm flipH="1">
            <a:off x="4411768" y="1733958"/>
            <a:ext cx="225546" cy="566812"/>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CBE3BBF1-3FDE-7B5A-D58D-F1CC24AED0FF}"/>
              </a:ext>
            </a:extLst>
          </p:cNvPr>
          <p:cNvSpPr/>
          <p:nvPr/>
        </p:nvSpPr>
        <p:spPr>
          <a:xfrm>
            <a:off x="5569744" y="1376302"/>
            <a:ext cx="2385260"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2EAD6991-9232-BE7C-B991-E26A739DA0AF}"/>
              </a:ext>
            </a:extLst>
          </p:cNvPr>
          <p:cNvSpPr/>
          <p:nvPr/>
        </p:nvSpPr>
        <p:spPr>
          <a:xfrm>
            <a:off x="3784669" y="1377358"/>
            <a:ext cx="1635056" cy="356034"/>
          </a:xfrm>
          <a:prstGeom prst="rect">
            <a:avLst/>
          </a:prstGeom>
          <a:noFill/>
          <a:ln w="508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8" name="Connector: Elbow 27">
            <a:extLst>
              <a:ext uri="{FF2B5EF4-FFF2-40B4-BE49-F238E27FC236}">
                <a16:creationId xmlns:a16="http://schemas.microsoft.com/office/drawing/2014/main" id="{E162D644-1172-B56B-A37A-DC57781126D8}"/>
              </a:ext>
            </a:extLst>
          </p:cNvPr>
          <p:cNvCxnSpPr>
            <a:cxnSpLocks/>
            <a:stCxn id="26" idx="0"/>
          </p:cNvCxnSpPr>
          <p:nvPr/>
        </p:nvCxnSpPr>
        <p:spPr>
          <a:xfrm rot="5400000" flipH="1" flipV="1">
            <a:off x="6271654" y="-571063"/>
            <a:ext cx="278964" cy="3617878"/>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B95FFACC-CB9C-F88F-5F78-739E60AD1224}"/>
              </a:ext>
            </a:extLst>
          </p:cNvPr>
          <p:cNvCxnSpPr>
            <a:cxnSpLocks/>
            <a:stCxn id="24" idx="0"/>
          </p:cNvCxnSpPr>
          <p:nvPr/>
        </p:nvCxnSpPr>
        <p:spPr>
          <a:xfrm rot="5400000" flipH="1" flipV="1">
            <a:off x="7344525" y="515187"/>
            <a:ext cx="278964" cy="1443266"/>
          </a:xfrm>
          <a:prstGeom prst="bentConnector2">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254A31F5-CA2A-89E7-7976-42330B8F42D4}"/>
              </a:ext>
            </a:extLst>
          </p:cNvPr>
          <p:cNvSpPr txBox="1"/>
          <p:nvPr/>
        </p:nvSpPr>
        <p:spPr>
          <a:xfrm>
            <a:off x="7087138" y="764835"/>
            <a:ext cx="2400300" cy="369332"/>
          </a:xfrm>
          <a:prstGeom prst="rect">
            <a:avLst/>
          </a:prstGeom>
          <a:noFill/>
        </p:spPr>
        <p:txBody>
          <a:bodyPr wrap="square" rtlCol="0">
            <a:spAutoFit/>
          </a:bodyPr>
          <a:lstStyle/>
          <a:p>
            <a:r>
              <a:rPr lang="en-GB" dirty="0">
                <a:solidFill>
                  <a:srgbClr val="FF0000"/>
                </a:solidFill>
              </a:rPr>
              <a:t>capabilities</a:t>
            </a:r>
          </a:p>
        </p:txBody>
      </p:sp>
      <p:sp>
        <p:nvSpPr>
          <p:cNvPr id="20" name="Rectangle 19">
            <a:extLst>
              <a:ext uri="{FF2B5EF4-FFF2-40B4-BE49-F238E27FC236}">
                <a16:creationId xmlns:a16="http://schemas.microsoft.com/office/drawing/2014/main" id="{AE94AF48-AD00-8080-846C-914AC81412F4}"/>
              </a:ext>
            </a:extLst>
          </p:cNvPr>
          <p:cNvSpPr/>
          <p:nvPr/>
        </p:nvSpPr>
        <p:spPr>
          <a:xfrm>
            <a:off x="7193964" y="4244770"/>
            <a:ext cx="1550523" cy="312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9" name="Table 8">
            <a:extLst>
              <a:ext uri="{FF2B5EF4-FFF2-40B4-BE49-F238E27FC236}">
                <a16:creationId xmlns:a16="http://schemas.microsoft.com/office/drawing/2014/main" id="{396A9731-9D08-08FE-431E-A9ACD7BBAF76}"/>
              </a:ext>
            </a:extLst>
          </p:cNvPr>
          <p:cNvGraphicFramePr>
            <a:graphicFrameLocks noGrp="1"/>
          </p:cNvGraphicFramePr>
          <p:nvPr/>
        </p:nvGraphicFramePr>
        <p:xfrm>
          <a:off x="5326986" y="3429000"/>
          <a:ext cx="290042" cy="1296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19716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48536797"/>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6753315"/>
                  </a:ext>
                </a:extLst>
              </a:tr>
              <a:tr h="324000">
                <a:tc>
                  <a:txBody>
                    <a:bodyPr/>
                    <a:lstStyle/>
                    <a:p>
                      <a:pPr algn="ctr"/>
                      <a:endParaRPr lang="en-GB" dirty="0"/>
                    </a:p>
                  </a:txBody>
                  <a:tcPr marL="90000" marR="90000"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72825778"/>
                  </a:ext>
                </a:extLst>
              </a:tr>
            </a:tbl>
          </a:graphicData>
        </a:graphic>
      </p:graphicFrame>
      <p:graphicFrame>
        <p:nvGraphicFramePr>
          <p:cNvPr id="14" name="Table 13">
            <a:extLst>
              <a:ext uri="{FF2B5EF4-FFF2-40B4-BE49-F238E27FC236}">
                <a16:creationId xmlns:a16="http://schemas.microsoft.com/office/drawing/2014/main" id="{D3D25D4B-7879-77BB-B3E1-8B3987B08170}"/>
              </a:ext>
            </a:extLst>
          </p:cNvPr>
          <p:cNvGraphicFramePr>
            <a:graphicFrameLocks noGrp="1"/>
          </p:cNvGraphicFramePr>
          <p:nvPr>
            <p:extLst>
              <p:ext uri="{D42A27DB-BD31-4B8C-83A1-F6EECF244321}">
                <p14:modId xmlns:p14="http://schemas.microsoft.com/office/powerpoint/2010/main" val="2012218638"/>
              </p:ext>
            </p:extLst>
          </p:nvPr>
        </p:nvGraphicFramePr>
        <p:xfrm>
          <a:off x="3826986" y="3604232"/>
          <a:ext cx="1165654" cy="1296000"/>
        </p:xfrm>
        <a:graphic>
          <a:graphicData uri="http://schemas.openxmlformats.org/drawingml/2006/table">
            <a:tbl>
              <a:tblPr>
                <a:tableStyleId>{5C22544A-7EE6-4342-B048-85BDC9FD1C3A}</a:tableStyleId>
              </a:tblPr>
              <a:tblGrid>
                <a:gridCol w="1165654">
                  <a:extLst>
                    <a:ext uri="{9D8B030D-6E8A-4147-A177-3AD203B41FA5}">
                      <a16:colId xmlns:a16="http://schemas.microsoft.com/office/drawing/2014/main" val="96005355"/>
                    </a:ext>
                  </a:extLst>
                </a:gridCol>
              </a:tblGrid>
              <a:tr h="324000">
                <a:tc>
                  <a:txBody>
                    <a:bodyPr/>
                    <a:lstStyle/>
                    <a:p>
                      <a:pPr algn="ctr"/>
                      <a:r>
                        <a:rPr lang="en-GB" dirty="0"/>
                        <a:t>E</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F</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b="1" dirty="0">
                          <a:solidFill>
                            <a:srgbClr val="FF0000"/>
                          </a:solidFill>
                        </a:rPr>
                        <a:t>G</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H</a:t>
                      </a:r>
                    </a:p>
                  </a:txBody>
                  <a:tcPr marL="90000" marR="90000" marT="18000" marB="18000">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graphicFrame>
        <p:nvGraphicFramePr>
          <p:cNvPr id="19" name="Table 18">
            <a:extLst>
              <a:ext uri="{FF2B5EF4-FFF2-40B4-BE49-F238E27FC236}">
                <a16:creationId xmlns:a16="http://schemas.microsoft.com/office/drawing/2014/main" id="{D00C44A7-98E5-7EF0-F2C5-666F2A42332D}"/>
              </a:ext>
            </a:extLst>
          </p:cNvPr>
          <p:cNvGraphicFramePr>
            <a:graphicFrameLocks noGrp="1"/>
          </p:cNvGraphicFramePr>
          <p:nvPr>
            <p:extLst>
              <p:ext uri="{D42A27DB-BD31-4B8C-83A1-F6EECF244321}">
                <p14:modId xmlns:p14="http://schemas.microsoft.com/office/powerpoint/2010/main" val="2208316193"/>
              </p:ext>
            </p:extLst>
          </p:nvPr>
        </p:nvGraphicFramePr>
        <p:xfrm>
          <a:off x="3448576" y="3604232"/>
          <a:ext cx="290042" cy="1296000"/>
        </p:xfrm>
        <a:graphic>
          <a:graphicData uri="http://schemas.openxmlformats.org/drawingml/2006/table">
            <a:tbl>
              <a:tblPr>
                <a:tableStyleId>{5C22544A-7EE6-4342-B048-85BDC9FD1C3A}</a:tableStyleId>
              </a:tblPr>
              <a:tblGrid>
                <a:gridCol w="290042">
                  <a:extLst>
                    <a:ext uri="{9D8B030D-6E8A-4147-A177-3AD203B41FA5}">
                      <a16:colId xmlns:a16="http://schemas.microsoft.com/office/drawing/2014/main" val="2928558087"/>
                    </a:ext>
                  </a:extLst>
                </a:gridCol>
              </a:tblGrid>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197167"/>
                  </a:ext>
                </a:extLst>
              </a:tr>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8536797"/>
                  </a:ext>
                </a:extLst>
              </a:tr>
              <a:tr h="324000">
                <a:tc>
                  <a:txBody>
                    <a:bodyPr/>
                    <a:lstStyle/>
                    <a:p>
                      <a:pPr algn="ctr"/>
                      <a:r>
                        <a:rPr lang="en-GB" b="1" dirty="0">
                          <a:solidFill>
                            <a:srgbClr val="FF0000"/>
                          </a:solidFill>
                        </a:rPr>
                        <a:t>C</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56753315"/>
                  </a:ext>
                </a:extLst>
              </a:tr>
              <a:tr h="324000">
                <a:tc>
                  <a:txBody>
                    <a:bodyPr/>
                    <a:lstStyle/>
                    <a:p>
                      <a:pPr algn="ctr"/>
                      <a:r>
                        <a:rPr lang="en-GB" dirty="0"/>
                        <a:t>I</a:t>
                      </a:r>
                    </a:p>
                  </a:txBody>
                  <a:tcPr marL="90000" marR="90000" marT="18000" marB="18000">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72825778"/>
                  </a:ext>
                </a:extLst>
              </a:tr>
            </a:tbl>
          </a:graphicData>
        </a:graphic>
      </p:graphicFrame>
      <p:sp>
        <p:nvSpPr>
          <p:cNvPr id="22" name="Rectangle 21">
            <a:extLst>
              <a:ext uri="{FF2B5EF4-FFF2-40B4-BE49-F238E27FC236}">
                <a16:creationId xmlns:a16="http://schemas.microsoft.com/office/drawing/2014/main" id="{9CCDFE0F-DFB7-5C07-0673-143DD52B5304}"/>
              </a:ext>
            </a:extLst>
          </p:cNvPr>
          <p:cNvSpPr/>
          <p:nvPr/>
        </p:nvSpPr>
        <p:spPr>
          <a:xfrm>
            <a:off x="3442117" y="4252832"/>
            <a:ext cx="1550523" cy="31245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 name="Table 2">
            <a:extLst>
              <a:ext uri="{FF2B5EF4-FFF2-40B4-BE49-F238E27FC236}">
                <a16:creationId xmlns:a16="http://schemas.microsoft.com/office/drawing/2014/main" id="{3A3BD3D4-287C-5761-839E-77AC667B08DE}"/>
              </a:ext>
            </a:extLst>
          </p:cNvPr>
          <p:cNvGraphicFramePr>
            <a:graphicFrameLocks noGrp="1"/>
          </p:cNvGraphicFramePr>
          <p:nvPr>
            <p:extLst>
              <p:ext uri="{D42A27DB-BD31-4B8C-83A1-F6EECF244321}">
                <p14:modId xmlns:p14="http://schemas.microsoft.com/office/powerpoint/2010/main" val="556136840"/>
              </p:ext>
            </p:extLst>
          </p:nvPr>
        </p:nvGraphicFramePr>
        <p:xfrm>
          <a:off x="3825923" y="2300770"/>
          <a:ext cx="1176305" cy="1296000"/>
        </p:xfrm>
        <a:graphic>
          <a:graphicData uri="http://schemas.openxmlformats.org/drawingml/2006/table">
            <a:tbl>
              <a:tblPr>
                <a:tableStyleId>{5C22544A-7EE6-4342-B048-85BDC9FD1C3A}</a:tableStyleId>
              </a:tblPr>
              <a:tblGrid>
                <a:gridCol w="1176305">
                  <a:extLst>
                    <a:ext uri="{9D8B030D-6E8A-4147-A177-3AD203B41FA5}">
                      <a16:colId xmlns:a16="http://schemas.microsoft.com/office/drawing/2014/main" val="96005355"/>
                    </a:ext>
                  </a:extLst>
                </a:gridCol>
              </a:tblGrid>
              <a:tr h="324000">
                <a:tc>
                  <a:txBody>
                    <a:bodyPr/>
                    <a:lstStyle/>
                    <a:p>
                      <a:pPr algn="ctr"/>
                      <a:r>
                        <a:rPr lang="en-GB" dirty="0"/>
                        <a:t>A</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96419803"/>
                  </a:ext>
                </a:extLst>
              </a:tr>
              <a:tr h="324000">
                <a:tc>
                  <a:txBody>
                    <a:bodyPr/>
                    <a:lstStyle/>
                    <a:p>
                      <a:pPr algn="ctr"/>
                      <a:r>
                        <a:rPr lang="en-GB" dirty="0"/>
                        <a:t>B</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3878776"/>
                  </a:ext>
                </a:extLst>
              </a:tr>
              <a:tr h="324000">
                <a:tc>
                  <a:txBody>
                    <a:bodyPr/>
                    <a:lstStyle/>
                    <a:p>
                      <a:pPr algn="ctr"/>
                      <a:r>
                        <a:rPr lang="en-GB" dirty="0"/>
                        <a:t>C</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28585827"/>
                  </a:ext>
                </a:extLst>
              </a:tr>
              <a:tr h="324000">
                <a:tc>
                  <a:txBody>
                    <a:bodyPr/>
                    <a:lstStyle/>
                    <a:p>
                      <a:pPr algn="ctr"/>
                      <a:r>
                        <a:rPr lang="en-GB" dirty="0"/>
                        <a:t>D</a:t>
                      </a:r>
                    </a:p>
                  </a:txBody>
                  <a:tcPr marL="90000" marR="90000"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4287806"/>
                  </a:ext>
                </a:extLst>
              </a:tr>
            </a:tbl>
          </a:graphicData>
        </a:graphic>
      </p:graphicFrame>
    </p:spTree>
    <p:extLst>
      <p:ext uri="{BB962C8B-B14F-4D97-AF65-F5344CB8AC3E}">
        <p14:creationId xmlns:p14="http://schemas.microsoft.com/office/powerpoint/2010/main" val="35834271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3627-B935-74F2-5D99-7A15A5774DAC}"/>
              </a:ext>
            </a:extLst>
          </p:cNvPr>
          <p:cNvSpPr>
            <a:spLocks noGrp="1"/>
          </p:cNvSpPr>
          <p:nvPr>
            <p:ph type="title"/>
          </p:nvPr>
        </p:nvSpPr>
        <p:spPr/>
        <p:txBody>
          <a:bodyPr/>
          <a:lstStyle/>
          <a:p>
            <a:r>
              <a:rPr lang="en-GB" dirty="0"/>
              <a:t>Project Goals</a:t>
            </a:r>
          </a:p>
        </p:txBody>
      </p:sp>
      <p:sp>
        <p:nvSpPr>
          <p:cNvPr id="3" name="Content Placeholder 2">
            <a:extLst>
              <a:ext uri="{FF2B5EF4-FFF2-40B4-BE49-F238E27FC236}">
                <a16:creationId xmlns:a16="http://schemas.microsoft.com/office/drawing/2014/main" id="{F3BD8FC1-1E2E-7A82-678B-D4857DC008F9}"/>
              </a:ext>
            </a:extLst>
          </p:cNvPr>
          <p:cNvSpPr>
            <a:spLocks noGrp="1"/>
          </p:cNvSpPr>
          <p:nvPr>
            <p:ph idx="1"/>
          </p:nvPr>
        </p:nvSpPr>
        <p:spPr>
          <a:xfrm>
            <a:off x="838200" y="1825625"/>
            <a:ext cx="10515600" cy="917575"/>
          </a:xfrm>
        </p:spPr>
        <p:txBody>
          <a:bodyPr>
            <a:normAutofit/>
          </a:bodyPr>
          <a:lstStyle/>
          <a:p>
            <a:r>
              <a:rPr lang="en-GB" dirty="0"/>
              <a:t>Combine CHERI with RISC-V “V” (RVV) scalable vector extension</a:t>
            </a:r>
          </a:p>
          <a:p>
            <a:pPr lvl="1"/>
            <a:r>
              <a:rPr lang="en-GB" dirty="0"/>
              <a:t>CHERI+RISC-V already exists, just add RVV</a:t>
            </a:r>
          </a:p>
          <a:p>
            <a:endParaRPr lang="en-GB" dirty="0"/>
          </a:p>
        </p:txBody>
      </p:sp>
      <p:sp>
        <p:nvSpPr>
          <p:cNvPr id="4" name="TextBox 3">
            <a:extLst>
              <a:ext uri="{FF2B5EF4-FFF2-40B4-BE49-F238E27FC236}">
                <a16:creationId xmlns:a16="http://schemas.microsoft.com/office/drawing/2014/main" id="{D9B7C3C9-1FB7-637B-4DBF-D1E284D608D2}"/>
              </a:ext>
            </a:extLst>
          </p:cNvPr>
          <p:cNvSpPr txBox="1"/>
          <p:nvPr/>
        </p:nvSpPr>
        <p:spPr>
          <a:xfrm>
            <a:off x="838200" y="2902857"/>
            <a:ext cx="10515600" cy="3108543"/>
          </a:xfrm>
          <a:prstGeom prst="rect">
            <a:avLst/>
          </a:prstGeom>
          <a:noFill/>
        </p:spPr>
        <p:txBody>
          <a:bodyPr wrap="square" rtlCol="0">
            <a:spAutoFit/>
          </a:bodyPr>
          <a:lstStyle/>
          <a:p>
            <a:pPr marL="514350" indent="-514350">
              <a:buFont typeface="+mj-lt"/>
              <a:buAutoNum type="arabicPeriod"/>
            </a:pPr>
            <a:r>
              <a:rPr lang="en-GB" sz="2800" dirty="0"/>
              <a:t>Can we adapt all RVV instructions to capability addressing?</a:t>
            </a:r>
          </a:p>
          <a:p>
            <a:pPr marL="514350" indent="-514350">
              <a:buFont typeface="+mj-lt"/>
              <a:buAutoNum type="arabicPeriod"/>
            </a:pPr>
            <a:endParaRPr lang="en-GB" sz="2800" dirty="0"/>
          </a:p>
          <a:p>
            <a:pPr marL="514350" indent="-514350">
              <a:buFont typeface="+mj-lt"/>
              <a:buAutoNum type="arabicPeriod"/>
            </a:pPr>
            <a:r>
              <a:rPr lang="en-GB" sz="2800" dirty="0"/>
              <a:t>Can we amortize the cost of bounds checks?</a:t>
            </a:r>
          </a:p>
          <a:p>
            <a:pPr marL="514350" indent="-514350">
              <a:buFont typeface="+mj-lt"/>
              <a:buAutoNum type="arabicPeriod"/>
            </a:pPr>
            <a:endParaRPr lang="en-GB" sz="2800" dirty="0"/>
          </a:p>
          <a:p>
            <a:pPr marL="514350" indent="-514350">
              <a:buFont typeface="+mj-lt"/>
              <a:buAutoNum type="arabicPeriod"/>
            </a:pPr>
            <a:r>
              <a:rPr lang="en-GB" sz="2800" dirty="0"/>
              <a:t>Can we maintain source-code compatibility with legacy programs?</a:t>
            </a:r>
          </a:p>
          <a:p>
            <a:pPr marL="514350" indent="-514350">
              <a:buFont typeface="+mj-lt"/>
              <a:buAutoNum type="arabicPeriod"/>
            </a:pPr>
            <a:endParaRPr lang="en-GB" sz="2800" dirty="0"/>
          </a:p>
          <a:p>
            <a:pPr marL="514350" indent="-514350">
              <a:buFont typeface="+mj-lt"/>
              <a:buAutoNum type="arabicPeriod"/>
            </a:pPr>
            <a:r>
              <a:rPr lang="en-GB" sz="2800" dirty="0"/>
              <a:t>Can we load/store/manipulate capabilities-in-vectors?</a:t>
            </a:r>
          </a:p>
        </p:txBody>
      </p:sp>
    </p:spTree>
    <p:extLst>
      <p:ext uri="{BB962C8B-B14F-4D97-AF65-F5344CB8AC3E}">
        <p14:creationId xmlns:p14="http://schemas.microsoft.com/office/powerpoint/2010/main" val="790602145"/>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20C09-A00C-E1B2-5E8C-B410263EDEC6}"/>
              </a:ext>
            </a:extLst>
          </p:cNvPr>
          <p:cNvSpPr>
            <a:spLocks noGrp="1"/>
          </p:cNvSpPr>
          <p:nvPr>
            <p:ph type="ctrTitle"/>
          </p:nvPr>
        </p:nvSpPr>
        <p:spPr/>
        <p:txBody>
          <a:bodyPr>
            <a:normAutofit/>
          </a:bodyPr>
          <a:lstStyle/>
          <a:p>
            <a:r>
              <a:rPr lang="en-GB" sz="4400" dirty="0"/>
              <a:t>Applying CHERI</a:t>
            </a:r>
            <a:br>
              <a:rPr lang="en-GB" sz="4400" dirty="0"/>
            </a:br>
            <a:r>
              <a:rPr lang="en-GB" sz="4400" dirty="0"/>
              <a:t>to Vector Processors</a:t>
            </a:r>
          </a:p>
        </p:txBody>
      </p:sp>
      <p:sp>
        <p:nvSpPr>
          <p:cNvPr id="3" name="Subtitle 2">
            <a:extLst>
              <a:ext uri="{FF2B5EF4-FFF2-40B4-BE49-F238E27FC236}">
                <a16:creationId xmlns:a16="http://schemas.microsoft.com/office/drawing/2014/main" id="{82CFCEAC-B5D8-377D-D349-C846F5D25FDF}"/>
              </a:ext>
            </a:extLst>
          </p:cNvPr>
          <p:cNvSpPr>
            <a:spLocks noGrp="1"/>
          </p:cNvSpPr>
          <p:nvPr>
            <p:ph type="subTitle" idx="1"/>
          </p:nvPr>
        </p:nvSpPr>
        <p:spPr>
          <a:xfrm>
            <a:off x="1524000" y="3602037"/>
            <a:ext cx="9144000" cy="2133599"/>
          </a:xfrm>
        </p:spPr>
        <p:txBody>
          <a:bodyPr>
            <a:normAutofit fontScale="85000" lnSpcReduction="20000"/>
          </a:bodyPr>
          <a:lstStyle/>
          <a:p>
            <a:r>
              <a:rPr lang="en-GB" dirty="0"/>
              <a:t>or “the quest for secure vectorized </a:t>
            </a:r>
            <a:r>
              <a:rPr lang="en-GB" dirty="0" err="1">
                <a:latin typeface="Consolas" panose="020B0609020204030204" pitchFamily="49" charset="0"/>
              </a:rPr>
              <a:t>memcpy</a:t>
            </a:r>
            <a:r>
              <a:rPr lang="en-GB" dirty="0"/>
              <a:t>”</a:t>
            </a:r>
          </a:p>
          <a:p>
            <a:endParaRPr lang="en-GB" dirty="0"/>
          </a:p>
          <a:p>
            <a:endParaRPr lang="en-GB" dirty="0"/>
          </a:p>
          <a:p>
            <a:r>
              <a:rPr lang="en-GB" dirty="0"/>
              <a:t>Presentation for RISE Student Competition 2022</a:t>
            </a:r>
          </a:p>
          <a:p>
            <a:r>
              <a:rPr lang="en-GB" dirty="0"/>
              <a:t>Samuel Stark - </a:t>
            </a:r>
            <a:r>
              <a:rPr lang="en-GB" dirty="0">
                <a:hlinkClick r:id="rId3"/>
              </a:rPr>
              <a:t>sws35@cam.ac.uk</a:t>
            </a:r>
            <a:endParaRPr lang="en-GB" dirty="0"/>
          </a:p>
          <a:p>
            <a:r>
              <a:rPr lang="en-GB" dirty="0" err="1"/>
              <a:t>M.Phil</a:t>
            </a:r>
            <a:r>
              <a:rPr lang="en-GB" dirty="0"/>
              <a:t> project @ University of Cambridge</a:t>
            </a:r>
          </a:p>
        </p:txBody>
      </p:sp>
    </p:spTree>
    <p:extLst>
      <p:ext uri="{BB962C8B-B14F-4D97-AF65-F5344CB8AC3E}">
        <p14:creationId xmlns:p14="http://schemas.microsoft.com/office/powerpoint/2010/main" val="4255732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3627-B935-74F2-5D99-7A15A5774DAC}"/>
              </a:ext>
            </a:extLst>
          </p:cNvPr>
          <p:cNvSpPr>
            <a:spLocks noGrp="1"/>
          </p:cNvSpPr>
          <p:nvPr>
            <p:ph type="title"/>
          </p:nvPr>
        </p:nvSpPr>
        <p:spPr/>
        <p:txBody>
          <a:bodyPr/>
          <a:lstStyle/>
          <a:p>
            <a:r>
              <a:rPr lang="en-GB" dirty="0"/>
              <a:t>Project Goals</a:t>
            </a:r>
          </a:p>
        </p:txBody>
      </p:sp>
      <p:sp>
        <p:nvSpPr>
          <p:cNvPr id="3" name="Content Placeholder 2">
            <a:extLst>
              <a:ext uri="{FF2B5EF4-FFF2-40B4-BE49-F238E27FC236}">
                <a16:creationId xmlns:a16="http://schemas.microsoft.com/office/drawing/2014/main" id="{F3BD8FC1-1E2E-7A82-678B-D4857DC008F9}"/>
              </a:ext>
            </a:extLst>
          </p:cNvPr>
          <p:cNvSpPr>
            <a:spLocks noGrp="1"/>
          </p:cNvSpPr>
          <p:nvPr>
            <p:ph idx="1"/>
          </p:nvPr>
        </p:nvSpPr>
        <p:spPr>
          <a:xfrm>
            <a:off x="838200" y="1825625"/>
            <a:ext cx="10515600" cy="917575"/>
          </a:xfrm>
        </p:spPr>
        <p:txBody>
          <a:bodyPr>
            <a:normAutofit/>
          </a:bodyPr>
          <a:lstStyle/>
          <a:p>
            <a:r>
              <a:rPr lang="en-GB" dirty="0"/>
              <a:t>Combine CHERI with RISC-V “V” (RVV) scalable vector extension</a:t>
            </a:r>
          </a:p>
          <a:p>
            <a:pPr lvl="1"/>
            <a:r>
              <a:rPr lang="en-GB" dirty="0"/>
              <a:t>CHERI+RISC-V already exists, just add RVV</a:t>
            </a:r>
          </a:p>
          <a:p>
            <a:endParaRPr lang="en-GB" dirty="0"/>
          </a:p>
        </p:txBody>
      </p:sp>
      <p:sp>
        <p:nvSpPr>
          <p:cNvPr id="4" name="TextBox 3">
            <a:extLst>
              <a:ext uri="{FF2B5EF4-FFF2-40B4-BE49-F238E27FC236}">
                <a16:creationId xmlns:a16="http://schemas.microsoft.com/office/drawing/2014/main" id="{D9B7C3C9-1FB7-637B-4DBF-D1E284D608D2}"/>
              </a:ext>
            </a:extLst>
          </p:cNvPr>
          <p:cNvSpPr txBox="1"/>
          <p:nvPr/>
        </p:nvSpPr>
        <p:spPr>
          <a:xfrm>
            <a:off x="838200" y="2902857"/>
            <a:ext cx="10515600" cy="3108543"/>
          </a:xfrm>
          <a:prstGeom prst="rect">
            <a:avLst/>
          </a:prstGeom>
          <a:noFill/>
        </p:spPr>
        <p:txBody>
          <a:bodyPr wrap="square" rtlCol="0">
            <a:spAutoFit/>
          </a:bodyPr>
          <a:lstStyle/>
          <a:p>
            <a:pPr marL="514350" indent="-514350">
              <a:buFont typeface="+mj-lt"/>
              <a:buAutoNum type="arabicPeriod"/>
            </a:pPr>
            <a:r>
              <a:rPr lang="en-GB" sz="2800" dirty="0">
                <a:solidFill>
                  <a:srgbClr val="00B050"/>
                </a:solidFill>
              </a:rPr>
              <a:t>Can we adapt all RVV instructions to capability addressing?</a:t>
            </a:r>
          </a:p>
          <a:p>
            <a:pPr marL="514350" indent="-514350">
              <a:buFont typeface="+mj-lt"/>
              <a:buAutoNum type="arabicPeriod"/>
            </a:pPr>
            <a:endParaRPr lang="en-GB" sz="2800" dirty="0"/>
          </a:p>
          <a:p>
            <a:pPr marL="514350" indent="-514350">
              <a:buFont typeface="+mj-lt"/>
              <a:buAutoNum type="arabicPeriod"/>
            </a:pPr>
            <a:r>
              <a:rPr lang="en-GB" sz="2800" dirty="0"/>
              <a:t>Can we amortize the cost of bounds checks?</a:t>
            </a:r>
          </a:p>
          <a:p>
            <a:pPr marL="514350" indent="-514350">
              <a:buFont typeface="+mj-lt"/>
              <a:buAutoNum type="arabicPeriod"/>
            </a:pPr>
            <a:endParaRPr lang="en-GB" sz="2800" dirty="0"/>
          </a:p>
          <a:p>
            <a:pPr marL="514350" indent="-514350">
              <a:buFont typeface="+mj-lt"/>
              <a:buAutoNum type="arabicPeriod"/>
            </a:pPr>
            <a:r>
              <a:rPr lang="en-GB" sz="2800" dirty="0"/>
              <a:t>Can we maintain source-code compatibility with legacy programs?</a:t>
            </a:r>
          </a:p>
          <a:p>
            <a:pPr marL="514350" indent="-514350">
              <a:buFont typeface="+mj-lt"/>
              <a:buAutoNum type="arabicPeriod"/>
            </a:pPr>
            <a:endParaRPr lang="en-GB" sz="2800" dirty="0"/>
          </a:p>
          <a:p>
            <a:pPr marL="514350" indent="-514350">
              <a:buFont typeface="+mj-lt"/>
              <a:buAutoNum type="arabicPeriod"/>
            </a:pPr>
            <a:r>
              <a:rPr lang="en-GB" sz="2800" dirty="0"/>
              <a:t>Can we load/store/manipulate capabilities-in-vectors?</a:t>
            </a:r>
          </a:p>
        </p:txBody>
      </p:sp>
      <p:sp>
        <p:nvSpPr>
          <p:cNvPr id="5" name="TextBox 4">
            <a:extLst>
              <a:ext uri="{FF2B5EF4-FFF2-40B4-BE49-F238E27FC236}">
                <a16:creationId xmlns:a16="http://schemas.microsoft.com/office/drawing/2014/main" id="{FC5DFDF2-87E1-B5E9-4921-F16403091BD4}"/>
              </a:ext>
            </a:extLst>
          </p:cNvPr>
          <p:cNvSpPr txBox="1"/>
          <p:nvPr/>
        </p:nvSpPr>
        <p:spPr>
          <a:xfrm>
            <a:off x="11107057" y="2801257"/>
            <a:ext cx="580571" cy="707886"/>
          </a:xfrm>
          <a:prstGeom prst="rect">
            <a:avLst/>
          </a:prstGeom>
          <a:noFill/>
        </p:spPr>
        <p:txBody>
          <a:bodyPr wrap="square" rtlCol="0">
            <a:spAutoFit/>
          </a:bodyPr>
          <a:lstStyle/>
          <a:p>
            <a:r>
              <a:rPr lang="en-GB" sz="4000" b="1" dirty="0">
                <a:solidFill>
                  <a:srgbClr val="00B050"/>
                </a:solidFill>
              </a:rPr>
              <a:t>✓</a:t>
            </a:r>
          </a:p>
        </p:txBody>
      </p:sp>
    </p:spTree>
    <p:extLst>
      <p:ext uri="{BB962C8B-B14F-4D97-AF65-F5344CB8AC3E}">
        <p14:creationId xmlns:p14="http://schemas.microsoft.com/office/powerpoint/2010/main" val="777782454"/>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3627-B935-74F2-5D99-7A15A5774DAC}"/>
              </a:ext>
            </a:extLst>
          </p:cNvPr>
          <p:cNvSpPr>
            <a:spLocks noGrp="1"/>
          </p:cNvSpPr>
          <p:nvPr>
            <p:ph type="title"/>
          </p:nvPr>
        </p:nvSpPr>
        <p:spPr/>
        <p:txBody>
          <a:bodyPr/>
          <a:lstStyle/>
          <a:p>
            <a:r>
              <a:rPr lang="en-GB" dirty="0"/>
              <a:t>Project Goals</a:t>
            </a:r>
          </a:p>
        </p:txBody>
      </p:sp>
      <p:sp>
        <p:nvSpPr>
          <p:cNvPr id="3" name="Content Placeholder 2">
            <a:extLst>
              <a:ext uri="{FF2B5EF4-FFF2-40B4-BE49-F238E27FC236}">
                <a16:creationId xmlns:a16="http://schemas.microsoft.com/office/drawing/2014/main" id="{F3BD8FC1-1E2E-7A82-678B-D4857DC008F9}"/>
              </a:ext>
            </a:extLst>
          </p:cNvPr>
          <p:cNvSpPr>
            <a:spLocks noGrp="1"/>
          </p:cNvSpPr>
          <p:nvPr>
            <p:ph idx="1"/>
          </p:nvPr>
        </p:nvSpPr>
        <p:spPr>
          <a:xfrm>
            <a:off x="838200" y="1825625"/>
            <a:ext cx="10515600" cy="917575"/>
          </a:xfrm>
        </p:spPr>
        <p:txBody>
          <a:bodyPr>
            <a:normAutofit/>
          </a:bodyPr>
          <a:lstStyle/>
          <a:p>
            <a:r>
              <a:rPr lang="en-GB" dirty="0"/>
              <a:t>Combine CHERI with RISC-V “V” (RVV) scalable vector extension</a:t>
            </a:r>
          </a:p>
          <a:p>
            <a:pPr lvl="1"/>
            <a:r>
              <a:rPr lang="en-GB" dirty="0"/>
              <a:t>CHERI+RISC-V already exists, just add RVV</a:t>
            </a:r>
          </a:p>
          <a:p>
            <a:endParaRPr lang="en-GB" dirty="0"/>
          </a:p>
        </p:txBody>
      </p:sp>
      <p:sp>
        <p:nvSpPr>
          <p:cNvPr id="4" name="TextBox 3">
            <a:extLst>
              <a:ext uri="{FF2B5EF4-FFF2-40B4-BE49-F238E27FC236}">
                <a16:creationId xmlns:a16="http://schemas.microsoft.com/office/drawing/2014/main" id="{D9B7C3C9-1FB7-637B-4DBF-D1E284D608D2}"/>
              </a:ext>
            </a:extLst>
          </p:cNvPr>
          <p:cNvSpPr txBox="1"/>
          <p:nvPr/>
        </p:nvSpPr>
        <p:spPr>
          <a:xfrm>
            <a:off x="838200" y="2902857"/>
            <a:ext cx="10515600" cy="3108543"/>
          </a:xfrm>
          <a:prstGeom prst="rect">
            <a:avLst/>
          </a:prstGeom>
          <a:noFill/>
        </p:spPr>
        <p:txBody>
          <a:bodyPr wrap="square" rtlCol="0">
            <a:spAutoFit/>
          </a:bodyPr>
          <a:lstStyle/>
          <a:p>
            <a:pPr marL="514350" indent="-514350">
              <a:buFont typeface="+mj-lt"/>
              <a:buAutoNum type="arabicPeriod"/>
            </a:pPr>
            <a:r>
              <a:rPr lang="en-GB" sz="2800" dirty="0">
                <a:solidFill>
                  <a:srgbClr val="00B050"/>
                </a:solidFill>
              </a:rPr>
              <a:t>Can we adapt all RVV instructions to capability addressing?</a:t>
            </a:r>
          </a:p>
          <a:p>
            <a:pPr marL="514350" indent="-514350">
              <a:buFont typeface="+mj-lt"/>
              <a:buAutoNum type="arabicPeriod"/>
            </a:pPr>
            <a:endParaRPr lang="en-GB" sz="2800" dirty="0"/>
          </a:p>
          <a:p>
            <a:pPr marL="514350" indent="-514350">
              <a:buFont typeface="+mj-lt"/>
              <a:buAutoNum type="arabicPeriod"/>
            </a:pPr>
            <a:r>
              <a:rPr lang="en-GB" sz="2800" dirty="0">
                <a:solidFill>
                  <a:schemeClr val="accent4">
                    <a:lumMod val="75000"/>
                  </a:schemeClr>
                </a:solidFill>
              </a:rPr>
              <a:t>Can we amortize the cost of bounds checks?</a:t>
            </a:r>
          </a:p>
          <a:p>
            <a:pPr marL="514350" indent="-514350">
              <a:buFont typeface="+mj-lt"/>
              <a:buAutoNum type="arabicPeriod"/>
            </a:pPr>
            <a:endParaRPr lang="en-GB" sz="2800" dirty="0"/>
          </a:p>
          <a:p>
            <a:pPr marL="514350" indent="-514350">
              <a:buFont typeface="+mj-lt"/>
              <a:buAutoNum type="arabicPeriod"/>
            </a:pPr>
            <a:r>
              <a:rPr lang="en-GB" sz="2800" dirty="0"/>
              <a:t>Can we maintain source-code compatibility with legacy programs?</a:t>
            </a:r>
          </a:p>
          <a:p>
            <a:pPr marL="514350" indent="-514350">
              <a:buFont typeface="+mj-lt"/>
              <a:buAutoNum type="arabicPeriod"/>
            </a:pPr>
            <a:endParaRPr lang="en-GB" sz="2800" dirty="0"/>
          </a:p>
          <a:p>
            <a:pPr marL="514350" indent="-514350">
              <a:buFont typeface="+mj-lt"/>
              <a:buAutoNum type="arabicPeriod"/>
            </a:pPr>
            <a:r>
              <a:rPr lang="en-GB" sz="2800" dirty="0"/>
              <a:t>Can we load/store/manipulate capabilities-in-vectors?</a:t>
            </a:r>
          </a:p>
        </p:txBody>
      </p:sp>
      <p:sp>
        <p:nvSpPr>
          <p:cNvPr id="5" name="TextBox 4">
            <a:extLst>
              <a:ext uri="{FF2B5EF4-FFF2-40B4-BE49-F238E27FC236}">
                <a16:creationId xmlns:a16="http://schemas.microsoft.com/office/drawing/2014/main" id="{FC5DFDF2-87E1-B5E9-4921-F16403091BD4}"/>
              </a:ext>
            </a:extLst>
          </p:cNvPr>
          <p:cNvSpPr txBox="1"/>
          <p:nvPr/>
        </p:nvSpPr>
        <p:spPr>
          <a:xfrm>
            <a:off x="11107057" y="2801257"/>
            <a:ext cx="580571" cy="707886"/>
          </a:xfrm>
          <a:prstGeom prst="rect">
            <a:avLst/>
          </a:prstGeom>
          <a:noFill/>
        </p:spPr>
        <p:txBody>
          <a:bodyPr wrap="square" rtlCol="0">
            <a:spAutoFit/>
          </a:bodyPr>
          <a:lstStyle/>
          <a:p>
            <a:r>
              <a:rPr lang="en-GB" sz="4000" b="1" dirty="0">
                <a:solidFill>
                  <a:srgbClr val="00B050"/>
                </a:solidFill>
              </a:rPr>
              <a:t>✓</a:t>
            </a:r>
          </a:p>
        </p:txBody>
      </p:sp>
      <p:sp>
        <p:nvSpPr>
          <p:cNvPr id="9" name="TextBox 8">
            <a:extLst>
              <a:ext uri="{FF2B5EF4-FFF2-40B4-BE49-F238E27FC236}">
                <a16:creationId xmlns:a16="http://schemas.microsoft.com/office/drawing/2014/main" id="{88F77C18-678C-7526-8D2A-04A17E18A626}"/>
              </a:ext>
            </a:extLst>
          </p:cNvPr>
          <p:cNvSpPr txBox="1"/>
          <p:nvPr/>
        </p:nvSpPr>
        <p:spPr>
          <a:xfrm>
            <a:off x="11143343" y="3621314"/>
            <a:ext cx="580571" cy="707886"/>
          </a:xfrm>
          <a:prstGeom prst="rect">
            <a:avLst/>
          </a:prstGeom>
          <a:noFill/>
        </p:spPr>
        <p:txBody>
          <a:bodyPr wrap="square" rtlCol="0">
            <a:spAutoFit/>
          </a:bodyPr>
          <a:lstStyle/>
          <a:p>
            <a:r>
              <a:rPr lang="en-GB" sz="4000" b="1" dirty="0">
                <a:solidFill>
                  <a:schemeClr val="accent4">
                    <a:lumMod val="75000"/>
                  </a:schemeClr>
                </a:solidFill>
              </a:rPr>
              <a:t>✓</a:t>
            </a:r>
          </a:p>
        </p:txBody>
      </p:sp>
    </p:spTree>
    <p:extLst>
      <p:ext uri="{BB962C8B-B14F-4D97-AF65-F5344CB8AC3E}">
        <p14:creationId xmlns:p14="http://schemas.microsoft.com/office/powerpoint/2010/main" val="1155593490"/>
      </p:ext>
    </p:extLst>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3627-B935-74F2-5D99-7A15A5774DAC}"/>
              </a:ext>
            </a:extLst>
          </p:cNvPr>
          <p:cNvSpPr>
            <a:spLocks noGrp="1"/>
          </p:cNvSpPr>
          <p:nvPr>
            <p:ph type="title"/>
          </p:nvPr>
        </p:nvSpPr>
        <p:spPr/>
        <p:txBody>
          <a:bodyPr/>
          <a:lstStyle/>
          <a:p>
            <a:r>
              <a:rPr lang="en-GB" dirty="0"/>
              <a:t>Project Goals</a:t>
            </a:r>
          </a:p>
        </p:txBody>
      </p:sp>
      <p:sp>
        <p:nvSpPr>
          <p:cNvPr id="3" name="Content Placeholder 2">
            <a:extLst>
              <a:ext uri="{FF2B5EF4-FFF2-40B4-BE49-F238E27FC236}">
                <a16:creationId xmlns:a16="http://schemas.microsoft.com/office/drawing/2014/main" id="{F3BD8FC1-1E2E-7A82-678B-D4857DC008F9}"/>
              </a:ext>
            </a:extLst>
          </p:cNvPr>
          <p:cNvSpPr>
            <a:spLocks noGrp="1"/>
          </p:cNvSpPr>
          <p:nvPr>
            <p:ph idx="1"/>
          </p:nvPr>
        </p:nvSpPr>
        <p:spPr>
          <a:xfrm>
            <a:off x="838200" y="1825625"/>
            <a:ext cx="10515600" cy="917575"/>
          </a:xfrm>
        </p:spPr>
        <p:txBody>
          <a:bodyPr>
            <a:normAutofit/>
          </a:bodyPr>
          <a:lstStyle/>
          <a:p>
            <a:r>
              <a:rPr lang="en-GB" dirty="0"/>
              <a:t>Combine CHERI with RISC-V “V” (RVV) scalable vector extension</a:t>
            </a:r>
          </a:p>
          <a:p>
            <a:pPr lvl="1"/>
            <a:r>
              <a:rPr lang="en-GB" dirty="0"/>
              <a:t>CHERI+RISC-V already exists, just add RVV</a:t>
            </a:r>
          </a:p>
          <a:p>
            <a:endParaRPr lang="en-GB" dirty="0"/>
          </a:p>
        </p:txBody>
      </p:sp>
      <p:sp>
        <p:nvSpPr>
          <p:cNvPr id="4" name="TextBox 3">
            <a:extLst>
              <a:ext uri="{FF2B5EF4-FFF2-40B4-BE49-F238E27FC236}">
                <a16:creationId xmlns:a16="http://schemas.microsoft.com/office/drawing/2014/main" id="{D9B7C3C9-1FB7-637B-4DBF-D1E284D608D2}"/>
              </a:ext>
            </a:extLst>
          </p:cNvPr>
          <p:cNvSpPr txBox="1"/>
          <p:nvPr/>
        </p:nvSpPr>
        <p:spPr>
          <a:xfrm>
            <a:off x="838200" y="2902857"/>
            <a:ext cx="10515600" cy="3108543"/>
          </a:xfrm>
          <a:prstGeom prst="rect">
            <a:avLst/>
          </a:prstGeom>
          <a:noFill/>
        </p:spPr>
        <p:txBody>
          <a:bodyPr wrap="square" rtlCol="0">
            <a:spAutoFit/>
          </a:bodyPr>
          <a:lstStyle/>
          <a:p>
            <a:pPr marL="514350" indent="-514350">
              <a:buFont typeface="+mj-lt"/>
              <a:buAutoNum type="arabicPeriod"/>
            </a:pPr>
            <a:r>
              <a:rPr lang="en-GB" sz="2800" dirty="0">
                <a:solidFill>
                  <a:srgbClr val="00B050"/>
                </a:solidFill>
              </a:rPr>
              <a:t>Can we adapt all RVV instructions to capability addressing?</a:t>
            </a:r>
          </a:p>
          <a:p>
            <a:pPr marL="514350" indent="-514350">
              <a:buFont typeface="+mj-lt"/>
              <a:buAutoNum type="arabicPeriod"/>
            </a:pPr>
            <a:endParaRPr lang="en-GB" sz="2800" dirty="0">
              <a:solidFill>
                <a:srgbClr val="00B050"/>
              </a:solidFill>
            </a:endParaRPr>
          </a:p>
          <a:p>
            <a:pPr marL="514350" indent="-514350">
              <a:buFont typeface="+mj-lt"/>
              <a:buAutoNum type="arabicPeriod"/>
            </a:pPr>
            <a:r>
              <a:rPr lang="en-GB" sz="2800" dirty="0">
                <a:solidFill>
                  <a:schemeClr val="accent4">
                    <a:lumMod val="75000"/>
                  </a:schemeClr>
                </a:solidFill>
              </a:rPr>
              <a:t>Can we amortize the cost of bounds checks?</a:t>
            </a:r>
          </a:p>
          <a:p>
            <a:pPr marL="514350" indent="-514350">
              <a:buFont typeface="+mj-lt"/>
              <a:buAutoNum type="arabicPeriod"/>
            </a:pPr>
            <a:endParaRPr lang="en-GB" sz="2800" dirty="0">
              <a:solidFill>
                <a:schemeClr val="accent4">
                  <a:lumMod val="75000"/>
                </a:schemeClr>
              </a:solidFill>
            </a:endParaRPr>
          </a:p>
          <a:p>
            <a:pPr marL="514350" indent="-514350">
              <a:buFont typeface="+mj-lt"/>
              <a:buAutoNum type="arabicPeriod"/>
            </a:pPr>
            <a:r>
              <a:rPr lang="en-GB" sz="2800" dirty="0">
                <a:solidFill>
                  <a:schemeClr val="accent4">
                    <a:lumMod val="75000"/>
                  </a:schemeClr>
                </a:solidFill>
              </a:rPr>
              <a:t>Can we maintain source-code compatibility with legacy programs?</a:t>
            </a:r>
          </a:p>
          <a:p>
            <a:pPr marL="514350" indent="-514350">
              <a:buFont typeface="+mj-lt"/>
              <a:buAutoNum type="arabicPeriod"/>
            </a:pPr>
            <a:endParaRPr lang="en-GB" sz="2800" dirty="0"/>
          </a:p>
          <a:p>
            <a:pPr marL="514350" indent="-514350">
              <a:buFont typeface="+mj-lt"/>
              <a:buAutoNum type="arabicPeriod"/>
            </a:pPr>
            <a:r>
              <a:rPr lang="en-GB" sz="2800" dirty="0"/>
              <a:t>Can we load/store/manipulate capabilities-in-vectors?</a:t>
            </a:r>
          </a:p>
        </p:txBody>
      </p:sp>
      <p:sp>
        <p:nvSpPr>
          <p:cNvPr id="5" name="TextBox 4">
            <a:extLst>
              <a:ext uri="{FF2B5EF4-FFF2-40B4-BE49-F238E27FC236}">
                <a16:creationId xmlns:a16="http://schemas.microsoft.com/office/drawing/2014/main" id="{FC5DFDF2-87E1-B5E9-4921-F16403091BD4}"/>
              </a:ext>
            </a:extLst>
          </p:cNvPr>
          <p:cNvSpPr txBox="1"/>
          <p:nvPr/>
        </p:nvSpPr>
        <p:spPr>
          <a:xfrm>
            <a:off x="11107057" y="2801257"/>
            <a:ext cx="580571" cy="707886"/>
          </a:xfrm>
          <a:prstGeom prst="rect">
            <a:avLst/>
          </a:prstGeom>
          <a:noFill/>
        </p:spPr>
        <p:txBody>
          <a:bodyPr wrap="square" rtlCol="0">
            <a:spAutoFit/>
          </a:bodyPr>
          <a:lstStyle/>
          <a:p>
            <a:r>
              <a:rPr lang="en-GB" sz="4000" b="1" dirty="0">
                <a:solidFill>
                  <a:srgbClr val="00B050"/>
                </a:solidFill>
              </a:rPr>
              <a:t>✓</a:t>
            </a:r>
          </a:p>
        </p:txBody>
      </p:sp>
      <p:sp>
        <p:nvSpPr>
          <p:cNvPr id="9" name="TextBox 8">
            <a:extLst>
              <a:ext uri="{FF2B5EF4-FFF2-40B4-BE49-F238E27FC236}">
                <a16:creationId xmlns:a16="http://schemas.microsoft.com/office/drawing/2014/main" id="{88F77C18-678C-7526-8D2A-04A17E18A626}"/>
              </a:ext>
            </a:extLst>
          </p:cNvPr>
          <p:cNvSpPr txBox="1"/>
          <p:nvPr/>
        </p:nvSpPr>
        <p:spPr>
          <a:xfrm>
            <a:off x="11143343" y="3621314"/>
            <a:ext cx="580571" cy="707886"/>
          </a:xfrm>
          <a:prstGeom prst="rect">
            <a:avLst/>
          </a:prstGeom>
          <a:noFill/>
        </p:spPr>
        <p:txBody>
          <a:bodyPr wrap="square" rtlCol="0">
            <a:spAutoFit/>
          </a:bodyPr>
          <a:lstStyle/>
          <a:p>
            <a:r>
              <a:rPr lang="en-GB" sz="4000" b="1" dirty="0">
                <a:solidFill>
                  <a:schemeClr val="accent4">
                    <a:lumMod val="75000"/>
                  </a:schemeClr>
                </a:solidFill>
              </a:rPr>
              <a:t>✓</a:t>
            </a:r>
          </a:p>
        </p:txBody>
      </p:sp>
      <p:sp>
        <p:nvSpPr>
          <p:cNvPr id="7" name="TextBox 6">
            <a:extLst>
              <a:ext uri="{FF2B5EF4-FFF2-40B4-BE49-F238E27FC236}">
                <a16:creationId xmlns:a16="http://schemas.microsoft.com/office/drawing/2014/main" id="{0322E5AD-FEEC-D841-984A-CA45B3087082}"/>
              </a:ext>
            </a:extLst>
          </p:cNvPr>
          <p:cNvSpPr txBox="1"/>
          <p:nvPr/>
        </p:nvSpPr>
        <p:spPr>
          <a:xfrm>
            <a:off x="11186885" y="4477657"/>
            <a:ext cx="580571" cy="707886"/>
          </a:xfrm>
          <a:prstGeom prst="rect">
            <a:avLst/>
          </a:prstGeom>
          <a:noFill/>
        </p:spPr>
        <p:txBody>
          <a:bodyPr wrap="square" rtlCol="0">
            <a:spAutoFit/>
          </a:bodyPr>
          <a:lstStyle/>
          <a:p>
            <a:r>
              <a:rPr lang="en-GB" sz="4000" b="1" dirty="0">
                <a:solidFill>
                  <a:schemeClr val="accent4">
                    <a:lumMod val="75000"/>
                  </a:schemeClr>
                </a:solidFill>
              </a:rPr>
              <a:t>✓</a:t>
            </a:r>
          </a:p>
        </p:txBody>
      </p:sp>
    </p:spTree>
    <p:extLst>
      <p:ext uri="{BB962C8B-B14F-4D97-AF65-F5344CB8AC3E}">
        <p14:creationId xmlns:p14="http://schemas.microsoft.com/office/powerpoint/2010/main" val="1074140415"/>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3627-B935-74F2-5D99-7A15A5774DAC}"/>
              </a:ext>
            </a:extLst>
          </p:cNvPr>
          <p:cNvSpPr>
            <a:spLocks noGrp="1"/>
          </p:cNvSpPr>
          <p:nvPr>
            <p:ph type="title"/>
          </p:nvPr>
        </p:nvSpPr>
        <p:spPr/>
        <p:txBody>
          <a:bodyPr/>
          <a:lstStyle/>
          <a:p>
            <a:r>
              <a:rPr lang="en-GB" dirty="0"/>
              <a:t>Project Goals</a:t>
            </a:r>
          </a:p>
        </p:txBody>
      </p:sp>
      <p:sp>
        <p:nvSpPr>
          <p:cNvPr id="3" name="Content Placeholder 2">
            <a:extLst>
              <a:ext uri="{FF2B5EF4-FFF2-40B4-BE49-F238E27FC236}">
                <a16:creationId xmlns:a16="http://schemas.microsoft.com/office/drawing/2014/main" id="{F3BD8FC1-1E2E-7A82-678B-D4857DC008F9}"/>
              </a:ext>
            </a:extLst>
          </p:cNvPr>
          <p:cNvSpPr>
            <a:spLocks noGrp="1"/>
          </p:cNvSpPr>
          <p:nvPr>
            <p:ph idx="1"/>
          </p:nvPr>
        </p:nvSpPr>
        <p:spPr>
          <a:xfrm>
            <a:off x="838200" y="1825625"/>
            <a:ext cx="10515600" cy="917575"/>
          </a:xfrm>
        </p:spPr>
        <p:txBody>
          <a:bodyPr>
            <a:normAutofit/>
          </a:bodyPr>
          <a:lstStyle/>
          <a:p>
            <a:r>
              <a:rPr lang="en-GB" dirty="0"/>
              <a:t>Combine CHERI with RISC-V “V” (RVV) scalable vector extension</a:t>
            </a:r>
          </a:p>
          <a:p>
            <a:pPr lvl="1"/>
            <a:r>
              <a:rPr lang="en-GB" dirty="0"/>
              <a:t>CHERI+RISC-V already exists, just add RVV</a:t>
            </a:r>
          </a:p>
          <a:p>
            <a:endParaRPr lang="en-GB" dirty="0"/>
          </a:p>
        </p:txBody>
      </p:sp>
      <p:sp>
        <p:nvSpPr>
          <p:cNvPr id="4" name="TextBox 3">
            <a:extLst>
              <a:ext uri="{FF2B5EF4-FFF2-40B4-BE49-F238E27FC236}">
                <a16:creationId xmlns:a16="http://schemas.microsoft.com/office/drawing/2014/main" id="{D9B7C3C9-1FB7-637B-4DBF-D1E284D608D2}"/>
              </a:ext>
            </a:extLst>
          </p:cNvPr>
          <p:cNvSpPr txBox="1"/>
          <p:nvPr/>
        </p:nvSpPr>
        <p:spPr>
          <a:xfrm>
            <a:off x="838200" y="2902857"/>
            <a:ext cx="10515600" cy="3108543"/>
          </a:xfrm>
          <a:prstGeom prst="rect">
            <a:avLst/>
          </a:prstGeom>
          <a:noFill/>
        </p:spPr>
        <p:txBody>
          <a:bodyPr wrap="square" rtlCol="0">
            <a:spAutoFit/>
          </a:bodyPr>
          <a:lstStyle/>
          <a:p>
            <a:pPr marL="514350" indent="-514350">
              <a:buFont typeface="+mj-lt"/>
              <a:buAutoNum type="arabicPeriod"/>
            </a:pPr>
            <a:r>
              <a:rPr lang="en-GB" sz="2800" dirty="0">
                <a:solidFill>
                  <a:srgbClr val="00B050"/>
                </a:solidFill>
              </a:rPr>
              <a:t>Can we adapt all RVV instructions to capability addressing?</a:t>
            </a:r>
          </a:p>
          <a:p>
            <a:pPr marL="514350" indent="-514350">
              <a:buFont typeface="+mj-lt"/>
              <a:buAutoNum type="arabicPeriod"/>
            </a:pPr>
            <a:endParaRPr lang="en-GB" sz="2800" dirty="0">
              <a:solidFill>
                <a:srgbClr val="00B050"/>
              </a:solidFill>
            </a:endParaRPr>
          </a:p>
          <a:p>
            <a:pPr marL="514350" indent="-514350">
              <a:buFont typeface="+mj-lt"/>
              <a:buAutoNum type="arabicPeriod"/>
            </a:pPr>
            <a:r>
              <a:rPr lang="en-GB" sz="2800" dirty="0">
                <a:solidFill>
                  <a:schemeClr val="accent4">
                    <a:lumMod val="75000"/>
                  </a:schemeClr>
                </a:solidFill>
              </a:rPr>
              <a:t>Can we amortize the cost of bounds checks?</a:t>
            </a:r>
          </a:p>
          <a:p>
            <a:pPr marL="514350" indent="-514350">
              <a:buFont typeface="+mj-lt"/>
              <a:buAutoNum type="arabicPeriod"/>
            </a:pPr>
            <a:endParaRPr lang="en-GB" sz="2800" dirty="0">
              <a:solidFill>
                <a:schemeClr val="accent4">
                  <a:lumMod val="75000"/>
                </a:schemeClr>
              </a:solidFill>
            </a:endParaRPr>
          </a:p>
          <a:p>
            <a:pPr marL="514350" indent="-514350">
              <a:buFont typeface="+mj-lt"/>
              <a:buAutoNum type="arabicPeriod"/>
            </a:pPr>
            <a:r>
              <a:rPr lang="en-GB" sz="2800" dirty="0">
                <a:solidFill>
                  <a:schemeClr val="accent4">
                    <a:lumMod val="75000"/>
                  </a:schemeClr>
                </a:solidFill>
              </a:rPr>
              <a:t>Can we maintain source-code compatibility with legacy programs?</a:t>
            </a:r>
          </a:p>
          <a:p>
            <a:pPr marL="514350" indent="-514350">
              <a:buFont typeface="+mj-lt"/>
              <a:buAutoNum type="arabicPeriod"/>
            </a:pPr>
            <a:endParaRPr lang="en-GB" sz="2800" dirty="0">
              <a:solidFill>
                <a:srgbClr val="00B050"/>
              </a:solidFill>
            </a:endParaRPr>
          </a:p>
          <a:p>
            <a:pPr marL="514350" indent="-514350">
              <a:buFont typeface="+mj-lt"/>
              <a:buAutoNum type="arabicPeriod"/>
            </a:pPr>
            <a:r>
              <a:rPr lang="en-GB" sz="2800" dirty="0">
                <a:solidFill>
                  <a:srgbClr val="00B050"/>
                </a:solidFill>
              </a:rPr>
              <a:t>Can we load/store/manipulate capabilities-in-vectors?</a:t>
            </a:r>
          </a:p>
        </p:txBody>
      </p:sp>
      <p:sp>
        <p:nvSpPr>
          <p:cNvPr id="5" name="TextBox 4">
            <a:extLst>
              <a:ext uri="{FF2B5EF4-FFF2-40B4-BE49-F238E27FC236}">
                <a16:creationId xmlns:a16="http://schemas.microsoft.com/office/drawing/2014/main" id="{FC5DFDF2-87E1-B5E9-4921-F16403091BD4}"/>
              </a:ext>
            </a:extLst>
          </p:cNvPr>
          <p:cNvSpPr txBox="1"/>
          <p:nvPr/>
        </p:nvSpPr>
        <p:spPr>
          <a:xfrm>
            <a:off x="11107057" y="2801257"/>
            <a:ext cx="580571" cy="707886"/>
          </a:xfrm>
          <a:prstGeom prst="rect">
            <a:avLst/>
          </a:prstGeom>
          <a:noFill/>
        </p:spPr>
        <p:txBody>
          <a:bodyPr wrap="square" rtlCol="0">
            <a:spAutoFit/>
          </a:bodyPr>
          <a:lstStyle/>
          <a:p>
            <a:r>
              <a:rPr lang="en-GB" sz="4000" b="1" dirty="0">
                <a:solidFill>
                  <a:srgbClr val="00B050"/>
                </a:solidFill>
              </a:rPr>
              <a:t>✓</a:t>
            </a:r>
          </a:p>
        </p:txBody>
      </p:sp>
      <p:sp>
        <p:nvSpPr>
          <p:cNvPr id="9" name="TextBox 8">
            <a:extLst>
              <a:ext uri="{FF2B5EF4-FFF2-40B4-BE49-F238E27FC236}">
                <a16:creationId xmlns:a16="http://schemas.microsoft.com/office/drawing/2014/main" id="{88F77C18-678C-7526-8D2A-04A17E18A626}"/>
              </a:ext>
            </a:extLst>
          </p:cNvPr>
          <p:cNvSpPr txBox="1"/>
          <p:nvPr/>
        </p:nvSpPr>
        <p:spPr>
          <a:xfrm>
            <a:off x="11143343" y="3621314"/>
            <a:ext cx="580571" cy="707886"/>
          </a:xfrm>
          <a:prstGeom prst="rect">
            <a:avLst/>
          </a:prstGeom>
          <a:noFill/>
        </p:spPr>
        <p:txBody>
          <a:bodyPr wrap="square" rtlCol="0">
            <a:spAutoFit/>
          </a:bodyPr>
          <a:lstStyle/>
          <a:p>
            <a:r>
              <a:rPr lang="en-GB" sz="4000" b="1" dirty="0">
                <a:solidFill>
                  <a:schemeClr val="accent4">
                    <a:lumMod val="75000"/>
                  </a:schemeClr>
                </a:solidFill>
              </a:rPr>
              <a:t>✓</a:t>
            </a:r>
          </a:p>
        </p:txBody>
      </p:sp>
      <p:sp>
        <p:nvSpPr>
          <p:cNvPr id="7" name="TextBox 6">
            <a:extLst>
              <a:ext uri="{FF2B5EF4-FFF2-40B4-BE49-F238E27FC236}">
                <a16:creationId xmlns:a16="http://schemas.microsoft.com/office/drawing/2014/main" id="{0322E5AD-FEEC-D841-984A-CA45B3087082}"/>
              </a:ext>
            </a:extLst>
          </p:cNvPr>
          <p:cNvSpPr txBox="1"/>
          <p:nvPr/>
        </p:nvSpPr>
        <p:spPr>
          <a:xfrm>
            <a:off x="11186885" y="4477657"/>
            <a:ext cx="580571" cy="707886"/>
          </a:xfrm>
          <a:prstGeom prst="rect">
            <a:avLst/>
          </a:prstGeom>
          <a:noFill/>
        </p:spPr>
        <p:txBody>
          <a:bodyPr wrap="square" rtlCol="0">
            <a:spAutoFit/>
          </a:bodyPr>
          <a:lstStyle/>
          <a:p>
            <a:r>
              <a:rPr lang="en-GB" sz="4000" b="1" dirty="0">
                <a:solidFill>
                  <a:schemeClr val="accent4">
                    <a:lumMod val="75000"/>
                  </a:schemeClr>
                </a:solidFill>
              </a:rPr>
              <a:t>✓</a:t>
            </a:r>
          </a:p>
        </p:txBody>
      </p:sp>
      <p:sp>
        <p:nvSpPr>
          <p:cNvPr id="8" name="TextBox 7">
            <a:extLst>
              <a:ext uri="{FF2B5EF4-FFF2-40B4-BE49-F238E27FC236}">
                <a16:creationId xmlns:a16="http://schemas.microsoft.com/office/drawing/2014/main" id="{7D602984-1B75-B33A-2A3E-C551189A925D}"/>
              </a:ext>
            </a:extLst>
          </p:cNvPr>
          <p:cNvSpPr txBox="1"/>
          <p:nvPr/>
        </p:nvSpPr>
        <p:spPr>
          <a:xfrm>
            <a:off x="11215914" y="5377542"/>
            <a:ext cx="580571" cy="707886"/>
          </a:xfrm>
          <a:prstGeom prst="rect">
            <a:avLst/>
          </a:prstGeom>
          <a:noFill/>
        </p:spPr>
        <p:txBody>
          <a:bodyPr wrap="square" rtlCol="0">
            <a:spAutoFit/>
          </a:bodyPr>
          <a:lstStyle/>
          <a:p>
            <a:r>
              <a:rPr lang="en-GB" sz="4000" b="1" dirty="0">
                <a:solidFill>
                  <a:srgbClr val="00B050"/>
                </a:solidFill>
              </a:rPr>
              <a:t>✓</a:t>
            </a:r>
          </a:p>
        </p:txBody>
      </p:sp>
    </p:spTree>
    <p:extLst>
      <p:ext uri="{BB962C8B-B14F-4D97-AF65-F5344CB8AC3E}">
        <p14:creationId xmlns:p14="http://schemas.microsoft.com/office/powerpoint/2010/main" val="822246778"/>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C3627-B935-74F2-5D99-7A15A5774DAC}"/>
              </a:ext>
            </a:extLst>
          </p:cNvPr>
          <p:cNvSpPr>
            <a:spLocks noGrp="1"/>
          </p:cNvSpPr>
          <p:nvPr>
            <p:ph type="title"/>
          </p:nvPr>
        </p:nvSpPr>
        <p:spPr/>
        <p:txBody>
          <a:bodyPr/>
          <a:lstStyle/>
          <a:p>
            <a:r>
              <a:rPr lang="en-GB" dirty="0"/>
              <a:t>Project Deliverables</a:t>
            </a:r>
          </a:p>
        </p:txBody>
      </p:sp>
      <p:sp>
        <p:nvSpPr>
          <p:cNvPr id="3" name="Content Placeholder 2">
            <a:extLst>
              <a:ext uri="{FF2B5EF4-FFF2-40B4-BE49-F238E27FC236}">
                <a16:creationId xmlns:a16="http://schemas.microsoft.com/office/drawing/2014/main" id="{F3BD8FC1-1E2E-7A82-678B-D4857DC008F9}"/>
              </a:ext>
            </a:extLst>
          </p:cNvPr>
          <p:cNvSpPr>
            <a:spLocks noGrp="1"/>
          </p:cNvSpPr>
          <p:nvPr>
            <p:ph idx="1"/>
          </p:nvPr>
        </p:nvSpPr>
        <p:spPr/>
        <p:txBody>
          <a:bodyPr>
            <a:normAutofit fontScale="92500" lnSpcReduction="20000"/>
          </a:bodyPr>
          <a:lstStyle/>
          <a:p>
            <a:r>
              <a:rPr lang="en-GB" dirty="0"/>
              <a:t>Detailed answers to those questions</a:t>
            </a:r>
          </a:p>
          <a:p>
            <a:pPr lvl="1"/>
            <a:r>
              <a:rPr lang="en-GB" dirty="0"/>
              <a:t>Plus documentation on all relevant CHERI and RVV elements</a:t>
            </a:r>
          </a:p>
          <a:p>
            <a:endParaRPr lang="en-GB" dirty="0"/>
          </a:p>
          <a:p>
            <a:r>
              <a:rPr lang="en-GB" dirty="0"/>
              <a:t>Proposed CHERI + RVV combined specification</a:t>
            </a:r>
          </a:p>
          <a:p>
            <a:pPr lvl="1"/>
            <a:r>
              <a:rPr lang="en-GB" dirty="0"/>
              <a:t>Supports all RVV addressing modes</a:t>
            </a:r>
          </a:p>
          <a:p>
            <a:pPr lvl="1"/>
            <a:r>
              <a:rPr lang="en-GB" dirty="0"/>
              <a:t>Supports vectorized </a:t>
            </a:r>
            <a:r>
              <a:rPr lang="en-GB" dirty="0" err="1">
                <a:latin typeface="Consolas" panose="020B0609020204030204" pitchFamily="49" charset="0"/>
              </a:rPr>
              <a:t>memcpy</a:t>
            </a:r>
            <a:r>
              <a:rPr lang="en-GB" dirty="0"/>
              <a:t>, capabilities-in-vectors</a:t>
            </a:r>
          </a:p>
          <a:p>
            <a:pPr lvl="1"/>
            <a:r>
              <a:rPr lang="en-GB" dirty="0"/>
              <a:t>Generalizable to (most of) Arm SVE</a:t>
            </a:r>
          </a:p>
          <a:p>
            <a:pPr lvl="1"/>
            <a:endParaRPr lang="en-GB" dirty="0"/>
          </a:p>
          <a:p>
            <a:r>
              <a:rPr lang="en-GB" dirty="0"/>
              <a:t>Example implementation (10,000 LoC)</a:t>
            </a:r>
          </a:p>
          <a:p>
            <a:pPr lvl="1"/>
            <a:r>
              <a:rPr lang="en-GB" dirty="0"/>
              <a:t>CHERI-RVV hardware emulator (Rust)</a:t>
            </a:r>
          </a:p>
          <a:p>
            <a:pPr lvl="1"/>
            <a:r>
              <a:rPr lang="en-GB" dirty="0"/>
              <a:t>CHERI-Clang fork with CHERI+RVV support (C++)</a:t>
            </a:r>
          </a:p>
          <a:p>
            <a:pPr lvl="1"/>
            <a:r>
              <a:rPr lang="en-GB" dirty="0"/>
              <a:t>High-coverage test programs (C)</a:t>
            </a:r>
          </a:p>
        </p:txBody>
      </p:sp>
    </p:spTree>
    <p:extLst>
      <p:ext uri="{BB962C8B-B14F-4D97-AF65-F5344CB8AC3E}">
        <p14:creationId xmlns:p14="http://schemas.microsoft.com/office/powerpoint/2010/main" val="3358578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101C58-A212-B5D0-7558-1765CB11BB05}"/>
              </a:ext>
            </a:extLst>
          </p:cNvPr>
          <p:cNvSpPr>
            <a:spLocks noGrp="1"/>
          </p:cNvSpPr>
          <p:nvPr>
            <p:ph type="title"/>
          </p:nvPr>
        </p:nvSpPr>
        <p:spPr/>
        <p:txBody>
          <a:bodyPr/>
          <a:lstStyle/>
          <a:p>
            <a:r>
              <a:rPr lang="en-GB" dirty="0"/>
              <a:t>Conclusion</a:t>
            </a:r>
          </a:p>
        </p:txBody>
      </p:sp>
      <p:sp>
        <p:nvSpPr>
          <p:cNvPr id="5" name="Content Placeholder 4">
            <a:extLst>
              <a:ext uri="{FF2B5EF4-FFF2-40B4-BE49-F238E27FC236}">
                <a16:creationId xmlns:a16="http://schemas.microsoft.com/office/drawing/2014/main" id="{A7DB157B-E985-42D2-7961-77C57B85EDC0}"/>
              </a:ext>
            </a:extLst>
          </p:cNvPr>
          <p:cNvSpPr>
            <a:spLocks noGrp="1"/>
          </p:cNvSpPr>
          <p:nvPr>
            <p:ph sz="half" idx="1"/>
          </p:nvPr>
        </p:nvSpPr>
        <p:spPr>
          <a:xfrm>
            <a:off x="838200" y="1825625"/>
            <a:ext cx="5181600" cy="4351338"/>
          </a:xfrm>
        </p:spPr>
        <p:txBody>
          <a:bodyPr>
            <a:noAutofit/>
          </a:bodyPr>
          <a:lstStyle/>
          <a:p>
            <a:r>
              <a:rPr lang="en-GB" dirty="0"/>
              <a:t>First public evaluation and implementation of </a:t>
            </a:r>
            <a:br>
              <a:rPr lang="en-GB" dirty="0"/>
            </a:br>
            <a:r>
              <a:rPr lang="en-GB" dirty="0"/>
              <a:t>CHERI + Vectors</a:t>
            </a:r>
          </a:p>
          <a:p>
            <a:endParaRPr lang="en-GB" dirty="0"/>
          </a:p>
          <a:p>
            <a:r>
              <a:rPr lang="en-GB" dirty="0"/>
              <a:t>Enables fast vector memory ops and </a:t>
            </a:r>
            <a:r>
              <a:rPr lang="en-GB" dirty="0" err="1">
                <a:latin typeface="Consolas" panose="020B0609020204030204" pitchFamily="49" charset="0"/>
              </a:rPr>
              <a:t>memcpy</a:t>
            </a:r>
            <a:r>
              <a:rPr lang="en-GB" dirty="0"/>
              <a:t> on CHERI</a:t>
            </a:r>
          </a:p>
          <a:p>
            <a:endParaRPr lang="en-GB" dirty="0"/>
          </a:p>
          <a:p>
            <a:r>
              <a:rPr lang="en-GB" dirty="0"/>
              <a:t>Another roadblock to widespread adoption is gone!</a:t>
            </a:r>
          </a:p>
        </p:txBody>
      </p:sp>
      <p:sp>
        <p:nvSpPr>
          <p:cNvPr id="6" name="Content Placeholder 5">
            <a:extLst>
              <a:ext uri="{FF2B5EF4-FFF2-40B4-BE49-F238E27FC236}">
                <a16:creationId xmlns:a16="http://schemas.microsoft.com/office/drawing/2014/main" id="{71DA3882-351E-AAE5-A7A4-FE3A4C69033D}"/>
              </a:ext>
            </a:extLst>
          </p:cNvPr>
          <p:cNvSpPr>
            <a:spLocks noGrp="1"/>
          </p:cNvSpPr>
          <p:nvPr>
            <p:ph sz="half" idx="2"/>
          </p:nvPr>
        </p:nvSpPr>
        <p:spPr/>
        <p:txBody>
          <a:bodyPr anchor="ctr">
            <a:normAutofit/>
          </a:bodyPr>
          <a:lstStyle/>
          <a:p>
            <a:pPr marL="0" indent="0" algn="ctr">
              <a:buNone/>
            </a:pPr>
            <a:r>
              <a:rPr lang="en-GB" dirty="0"/>
              <a:t>More Information:</a:t>
            </a:r>
          </a:p>
          <a:p>
            <a:pPr marL="0" indent="0" algn="ctr">
              <a:buNone/>
            </a:pPr>
            <a:r>
              <a:rPr lang="en-GB" sz="2000" dirty="0">
                <a:solidFill>
                  <a:schemeClr val="accent1"/>
                </a:solidFill>
                <a:latin typeface="Consolas" panose="020B0609020204030204" pitchFamily="49" charset="0"/>
                <a:hlinkClick r:id="rId3">
                  <a:extLst>
                    <a:ext uri="{A12FA001-AC4F-418D-AE19-62706E023703}">
                      <ahyp:hlinkClr xmlns:ahyp="http://schemas.microsoft.com/office/drawing/2018/hyperlinkcolor" val="tx"/>
                    </a:ext>
                  </a:extLst>
                </a:hlinkClick>
              </a:rPr>
              <a:t>theturboturnip.github.io/</a:t>
            </a:r>
            <a:r>
              <a:rPr lang="en-GB" sz="2000" dirty="0" err="1">
                <a:solidFill>
                  <a:schemeClr val="accent1"/>
                </a:solidFill>
                <a:latin typeface="Consolas" panose="020B0609020204030204" pitchFamily="49" charset="0"/>
                <a:hlinkClick r:id="rId3">
                  <a:extLst>
                    <a:ext uri="{A12FA001-AC4F-418D-AE19-62706E023703}">
                      <ahyp:hlinkClr xmlns:ahyp="http://schemas.microsoft.com/office/drawing/2018/hyperlinkcolor" val="tx"/>
                    </a:ext>
                  </a:extLst>
                </a:hlinkClick>
              </a:rPr>
              <a:t>cheri-rvv</a:t>
            </a:r>
            <a:endParaRPr lang="en-GB" sz="2000" dirty="0">
              <a:solidFill>
                <a:schemeClr val="accent1"/>
              </a:solidFill>
              <a:latin typeface="Consolas" panose="020B0609020204030204" pitchFamily="49" charset="0"/>
            </a:endParaRPr>
          </a:p>
          <a:p>
            <a:pPr marL="0" indent="0" algn="ctr">
              <a:buNone/>
            </a:pPr>
            <a:endParaRPr lang="en-GB" dirty="0"/>
          </a:p>
          <a:p>
            <a:pPr marL="0" indent="0" algn="ctr">
              <a:buNone/>
            </a:pPr>
            <a:endParaRPr lang="en-GB" dirty="0"/>
          </a:p>
          <a:p>
            <a:pPr marL="0" indent="0" algn="ctr">
              <a:buNone/>
            </a:pPr>
            <a:endParaRPr lang="en-GB" dirty="0"/>
          </a:p>
          <a:p>
            <a:pPr marL="0" indent="0" algn="ctr">
              <a:buNone/>
            </a:pPr>
            <a:r>
              <a:rPr lang="en-GB" dirty="0"/>
              <a:t>Thanks for watching!</a:t>
            </a:r>
          </a:p>
          <a:p>
            <a:pPr marL="0" indent="0" algn="ctr">
              <a:buNone/>
            </a:pPr>
            <a:endParaRPr lang="en-GB" dirty="0"/>
          </a:p>
        </p:txBody>
      </p:sp>
    </p:spTree>
    <p:extLst>
      <p:ext uri="{BB962C8B-B14F-4D97-AF65-F5344CB8AC3E}">
        <p14:creationId xmlns:p14="http://schemas.microsoft.com/office/powerpoint/2010/main" val="2132945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normAutofit/>
          </a:bodyPr>
          <a:lstStyle/>
          <a:p>
            <a:r>
              <a:rPr lang="en-GB" dirty="0"/>
              <a:t>Capability-Based Memory Protection = 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1247888"/>
            <a:ext cx="10515600" cy="2872292"/>
          </a:xfrm>
        </p:spPr>
        <p:txBody>
          <a:bodyPr>
            <a:normAutofit/>
          </a:bodyPr>
          <a:lstStyle/>
          <a:p>
            <a:r>
              <a:rPr lang="en-GB" dirty="0"/>
              <a:t>Most architectures are integer-addressed</a:t>
            </a:r>
          </a:p>
          <a:p>
            <a:pPr lvl="1"/>
            <a:r>
              <a:rPr lang="en-GB" dirty="0"/>
              <a:t>Inherently insecure – integers are </a:t>
            </a:r>
            <a:r>
              <a:rPr lang="en-GB" i="1" dirty="0"/>
              <a:t>forgeable</a:t>
            </a:r>
            <a:endParaRPr lang="en-GB" dirty="0"/>
          </a:p>
          <a:p>
            <a:pPr lvl="1"/>
            <a:r>
              <a:rPr lang="en-GB" dirty="0"/>
              <a:t>Code can dereference any address at any time</a:t>
            </a:r>
          </a:p>
          <a:p>
            <a:pPr lvl="1"/>
            <a:endParaRPr lang="en-GB" dirty="0"/>
          </a:p>
          <a:p>
            <a:r>
              <a:rPr lang="en-GB" dirty="0"/>
              <a:t>CHERI is a project that addresses this</a:t>
            </a:r>
          </a:p>
          <a:p>
            <a:pPr lvl="1"/>
            <a:r>
              <a:rPr lang="en-GB" dirty="0"/>
              <a:t>Capability Hardware Enhanced RISC Instructions</a:t>
            </a:r>
          </a:p>
        </p:txBody>
      </p:sp>
      <p:sp>
        <p:nvSpPr>
          <p:cNvPr id="4" name="Content Placeholder 2">
            <a:extLst>
              <a:ext uri="{FF2B5EF4-FFF2-40B4-BE49-F238E27FC236}">
                <a16:creationId xmlns:a16="http://schemas.microsoft.com/office/drawing/2014/main" id="{774B696D-7881-FB75-CB65-27883FF27B0E}"/>
              </a:ext>
            </a:extLst>
          </p:cNvPr>
          <p:cNvSpPr txBox="1">
            <a:spLocks/>
          </p:cNvSpPr>
          <p:nvPr/>
        </p:nvSpPr>
        <p:spPr>
          <a:xfrm>
            <a:off x="838200" y="4120180"/>
            <a:ext cx="10515600" cy="20567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CHERI architectures use </a:t>
            </a:r>
            <a:r>
              <a:rPr lang="en-GB" i="1" dirty="0"/>
              <a:t>unforgeable tokens/capabilities </a:t>
            </a:r>
            <a:r>
              <a:rPr lang="en-GB" dirty="0"/>
              <a:t>instead</a:t>
            </a:r>
            <a:endParaRPr lang="en-GB" i="1" dirty="0"/>
          </a:p>
        </p:txBody>
      </p:sp>
    </p:spTree>
    <p:extLst>
      <p:ext uri="{BB962C8B-B14F-4D97-AF65-F5344CB8AC3E}">
        <p14:creationId xmlns:p14="http://schemas.microsoft.com/office/powerpoint/2010/main" val="391383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lstStyle/>
          <a:p>
            <a:r>
              <a:rPr lang="en-GB" dirty="0"/>
              <a:t>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4120180"/>
            <a:ext cx="10515600" cy="2056784"/>
          </a:xfrm>
        </p:spPr>
        <p:txBody>
          <a:bodyPr/>
          <a:lstStyle/>
          <a:p>
            <a:r>
              <a:rPr lang="en-GB" dirty="0"/>
              <a:t>CHERI architectures use </a:t>
            </a:r>
            <a:r>
              <a:rPr lang="en-GB" i="1" dirty="0"/>
              <a:t>unforgeable tokens/</a:t>
            </a:r>
            <a:r>
              <a:rPr lang="en-GB" i="1" dirty="0">
                <a:solidFill>
                  <a:srgbClr val="FF0000"/>
                </a:solidFill>
              </a:rPr>
              <a:t>capabilities</a:t>
            </a:r>
            <a:r>
              <a:rPr lang="en-GB" i="1" dirty="0"/>
              <a:t> </a:t>
            </a:r>
            <a:r>
              <a:rPr lang="en-GB" dirty="0"/>
              <a:t>instead</a:t>
            </a:r>
            <a:endParaRPr lang="en-GB" i="1" dirty="0"/>
          </a:p>
          <a:p>
            <a:pPr lvl="1"/>
            <a:r>
              <a:rPr lang="en-GB" dirty="0"/>
              <a:t>All data is tagged as an integer or a </a:t>
            </a:r>
            <a:r>
              <a:rPr lang="en-GB" dirty="0">
                <a:solidFill>
                  <a:srgbClr val="FF0000"/>
                </a:solidFill>
              </a:rPr>
              <a:t>capability</a:t>
            </a:r>
            <a:endParaRPr lang="en-GB" dirty="0"/>
          </a:p>
          <a:p>
            <a:pPr lvl="1"/>
            <a:r>
              <a:rPr lang="en-GB" dirty="0">
                <a:solidFill>
                  <a:srgbClr val="FF0000"/>
                </a:solidFill>
              </a:rPr>
              <a:t>Capabilities </a:t>
            </a:r>
            <a:r>
              <a:rPr lang="en-GB" dirty="0"/>
              <a:t>grant access to a range of memory</a:t>
            </a:r>
          </a:p>
          <a:p>
            <a:pPr lvl="1"/>
            <a:r>
              <a:rPr lang="en-GB" dirty="0"/>
              <a:t>Can only </a:t>
            </a:r>
            <a:r>
              <a:rPr lang="en-GB" i="1" dirty="0"/>
              <a:t>derive</a:t>
            </a:r>
            <a:r>
              <a:rPr lang="en-GB" dirty="0"/>
              <a:t> </a:t>
            </a:r>
            <a:r>
              <a:rPr lang="en-GB" dirty="0">
                <a:solidFill>
                  <a:srgbClr val="FF0000"/>
                </a:solidFill>
              </a:rPr>
              <a:t>capabilities</a:t>
            </a:r>
            <a:r>
              <a:rPr lang="en-GB" dirty="0"/>
              <a:t> from larger </a:t>
            </a:r>
            <a:r>
              <a:rPr lang="en-GB" dirty="0">
                <a:solidFill>
                  <a:srgbClr val="FF0000"/>
                </a:solidFill>
              </a:rPr>
              <a:t>capabilities</a:t>
            </a:r>
          </a:p>
          <a:p>
            <a:endParaRPr lang="en-GB" i="1" dirty="0"/>
          </a:p>
        </p:txBody>
      </p:sp>
      <p:graphicFrame>
        <p:nvGraphicFramePr>
          <p:cNvPr id="4" name="Table 4">
            <a:extLst>
              <a:ext uri="{FF2B5EF4-FFF2-40B4-BE49-F238E27FC236}">
                <a16:creationId xmlns:a16="http://schemas.microsoft.com/office/drawing/2014/main" id="{C53B906D-91A0-5859-7778-1B8083AAB0FF}"/>
              </a:ext>
            </a:extLst>
          </p:cNvPr>
          <p:cNvGraphicFramePr>
            <a:graphicFrameLocks noGrp="1"/>
          </p:cNvGraphicFramePr>
          <p:nvPr/>
        </p:nvGraphicFramePr>
        <p:xfrm>
          <a:off x="2475154"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5" name="TextBox 4">
            <a:extLst>
              <a:ext uri="{FF2B5EF4-FFF2-40B4-BE49-F238E27FC236}">
                <a16:creationId xmlns:a16="http://schemas.microsoft.com/office/drawing/2014/main" id="{F1C8FBEB-1883-99D0-713B-682B871994BD}"/>
              </a:ext>
            </a:extLst>
          </p:cNvPr>
          <p:cNvSpPr txBox="1"/>
          <p:nvPr/>
        </p:nvSpPr>
        <p:spPr>
          <a:xfrm>
            <a:off x="2475154" y="3697729"/>
            <a:ext cx="2163482" cy="369332"/>
          </a:xfrm>
          <a:prstGeom prst="rect">
            <a:avLst/>
          </a:prstGeom>
          <a:noFill/>
        </p:spPr>
        <p:txBody>
          <a:bodyPr wrap="square" rtlCol="0">
            <a:spAutoFit/>
          </a:bodyPr>
          <a:lstStyle/>
          <a:p>
            <a:pPr algn="ctr"/>
            <a:r>
              <a:rPr lang="en-GB" dirty="0"/>
              <a:t>registers</a:t>
            </a:r>
          </a:p>
        </p:txBody>
      </p:sp>
      <p:graphicFrame>
        <p:nvGraphicFramePr>
          <p:cNvPr id="7" name="Table 4">
            <a:extLst>
              <a:ext uri="{FF2B5EF4-FFF2-40B4-BE49-F238E27FC236}">
                <a16:creationId xmlns:a16="http://schemas.microsoft.com/office/drawing/2014/main" id="{6A5840E7-3577-6CEE-AF01-13544B71459B}"/>
              </a:ext>
            </a:extLst>
          </p:cNvPr>
          <p:cNvGraphicFramePr>
            <a:graphicFrameLocks noGrp="1"/>
          </p:cNvGraphicFramePr>
          <p:nvPr/>
        </p:nvGraphicFramePr>
        <p:xfrm>
          <a:off x="6096000" y="1216280"/>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9" name="TextBox 8">
            <a:extLst>
              <a:ext uri="{FF2B5EF4-FFF2-40B4-BE49-F238E27FC236}">
                <a16:creationId xmlns:a16="http://schemas.microsoft.com/office/drawing/2014/main" id="{67C05821-7431-2912-6F8A-EB5522234B0F}"/>
              </a:ext>
            </a:extLst>
          </p:cNvPr>
          <p:cNvSpPr txBox="1"/>
          <p:nvPr/>
        </p:nvSpPr>
        <p:spPr>
          <a:xfrm>
            <a:off x="6096000" y="3697729"/>
            <a:ext cx="5001560" cy="369332"/>
          </a:xfrm>
          <a:prstGeom prst="rect">
            <a:avLst/>
          </a:prstGeom>
          <a:noFill/>
        </p:spPr>
        <p:txBody>
          <a:bodyPr wrap="square" rtlCol="0">
            <a:spAutoFit/>
          </a:bodyPr>
          <a:lstStyle/>
          <a:p>
            <a:pPr algn="ctr"/>
            <a:r>
              <a:rPr lang="en-GB" dirty="0"/>
              <a:t>main memory</a:t>
            </a:r>
          </a:p>
        </p:txBody>
      </p:sp>
      <p:graphicFrame>
        <p:nvGraphicFramePr>
          <p:cNvPr id="11" name="Table 4">
            <a:extLst>
              <a:ext uri="{FF2B5EF4-FFF2-40B4-BE49-F238E27FC236}">
                <a16:creationId xmlns:a16="http://schemas.microsoft.com/office/drawing/2014/main" id="{87A0DF67-55F1-CF34-E614-4F4097B4A32E}"/>
              </a:ext>
            </a:extLst>
          </p:cNvPr>
          <p:cNvGraphicFramePr>
            <a:graphicFrameLocks noGrp="1"/>
          </p:cNvGraphicFramePr>
          <p:nvPr/>
        </p:nvGraphicFramePr>
        <p:xfrm>
          <a:off x="8934078"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70008564"/>
                  </a:ext>
                </a:extLst>
              </a:tr>
              <a:tr h="257098">
                <a:tc>
                  <a:txBody>
                    <a:bodyPr/>
                    <a:lstStyle/>
                    <a:p>
                      <a:pPr algn="ctr"/>
                      <a:r>
                        <a:rPr lang="en-GB" dirty="0"/>
                        <a:t>...</a:t>
                      </a:r>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Tree>
    <p:extLst>
      <p:ext uri="{BB962C8B-B14F-4D97-AF65-F5344CB8AC3E}">
        <p14:creationId xmlns:p14="http://schemas.microsoft.com/office/powerpoint/2010/main" val="2870293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lstStyle/>
          <a:p>
            <a:r>
              <a:rPr lang="en-GB" dirty="0"/>
              <a:t>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4120180"/>
            <a:ext cx="10515600" cy="2056784"/>
          </a:xfrm>
        </p:spPr>
        <p:txBody>
          <a:bodyPr/>
          <a:lstStyle/>
          <a:p>
            <a:r>
              <a:rPr lang="en-GB" dirty="0"/>
              <a:t>CHERI architectures use </a:t>
            </a:r>
            <a:r>
              <a:rPr lang="en-GB" i="1" dirty="0"/>
              <a:t>unforgeable tokens/</a:t>
            </a:r>
            <a:r>
              <a:rPr lang="en-GB" i="1" dirty="0">
                <a:solidFill>
                  <a:srgbClr val="FF0000"/>
                </a:solidFill>
              </a:rPr>
              <a:t>capabilities</a:t>
            </a:r>
            <a:r>
              <a:rPr lang="en-GB" i="1" dirty="0"/>
              <a:t> </a:t>
            </a:r>
            <a:r>
              <a:rPr lang="en-GB" dirty="0"/>
              <a:t>instead</a:t>
            </a:r>
            <a:endParaRPr lang="en-GB" i="1" dirty="0"/>
          </a:p>
          <a:p>
            <a:pPr lvl="1"/>
            <a:r>
              <a:rPr lang="en-GB" dirty="0"/>
              <a:t>All data is tagged as an integer or a </a:t>
            </a:r>
            <a:r>
              <a:rPr lang="en-GB" dirty="0">
                <a:solidFill>
                  <a:srgbClr val="FF0000"/>
                </a:solidFill>
              </a:rPr>
              <a:t>capability</a:t>
            </a:r>
            <a:endParaRPr lang="en-GB" dirty="0"/>
          </a:p>
          <a:p>
            <a:pPr lvl="1"/>
            <a:r>
              <a:rPr lang="en-GB" dirty="0">
                <a:solidFill>
                  <a:srgbClr val="FF0000"/>
                </a:solidFill>
              </a:rPr>
              <a:t>Capabilities </a:t>
            </a:r>
            <a:r>
              <a:rPr lang="en-GB" dirty="0"/>
              <a:t>grant access to a range of memory</a:t>
            </a:r>
          </a:p>
          <a:p>
            <a:pPr lvl="1"/>
            <a:r>
              <a:rPr lang="en-GB" dirty="0"/>
              <a:t>Can only </a:t>
            </a:r>
            <a:r>
              <a:rPr lang="en-GB" i="1" dirty="0"/>
              <a:t>derive</a:t>
            </a:r>
            <a:r>
              <a:rPr lang="en-GB" dirty="0"/>
              <a:t> </a:t>
            </a:r>
            <a:r>
              <a:rPr lang="en-GB" dirty="0">
                <a:solidFill>
                  <a:srgbClr val="FF0000"/>
                </a:solidFill>
              </a:rPr>
              <a:t>capabilities</a:t>
            </a:r>
            <a:r>
              <a:rPr lang="en-GB" dirty="0"/>
              <a:t> from larger </a:t>
            </a:r>
            <a:r>
              <a:rPr lang="en-GB" dirty="0">
                <a:solidFill>
                  <a:srgbClr val="FF0000"/>
                </a:solidFill>
              </a:rPr>
              <a:t>capabilities</a:t>
            </a:r>
          </a:p>
          <a:p>
            <a:endParaRPr lang="en-GB" i="1" dirty="0"/>
          </a:p>
        </p:txBody>
      </p:sp>
      <p:graphicFrame>
        <p:nvGraphicFramePr>
          <p:cNvPr id="4" name="Table 4">
            <a:extLst>
              <a:ext uri="{FF2B5EF4-FFF2-40B4-BE49-F238E27FC236}">
                <a16:creationId xmlns:a16="http://schemas.microsoft.com/office/drawing/2014/main" id="{C53B906D-91A0-5859-7778-1B8083AAB0FF}"/>
              </a:ext>
            </a:extLst>
          </p:cNvPr>
          <p:cNvGraphicFramePr>
            <a:graphicFrameLocks noGrp="1"/>
          </p:cNvGraphicFramePr>
          <p:nvPr>
            <p:extLst>
              <p:ext uri="{D42A27DB-BD31-4B8C-83A1-F6EECF244321}">
                <p14:modId xmlns:p14="http://schemas.microsoft.com/office/powerpoint/2010/main" val="1191396139"/>
              </p:ext>
            </p:extLst>
          </p:nvPr>
        </p:nvGraphicFramePr>
        <p:xfrm>
          <a:off x="2475154"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5" name="TextBox 4">
            <a:extLst>
              <a:ext uri="{FF2B5EF4-FFF2-40B4-BE49-F238E27FC236}">
                <a16:creationId xmlns:a16="http://schemas.microsoft.com/office/drawing/2014/main" id="{F1C8FBEB-1883-99D0-713B-682B871994BD}"/>
              </a:ext>
            </a:extLst>
          </p:cNvPr>
          <p:cNvSpPr txBox="1"/>
          <p:nvPr/>
        </p:nvSpPr>
        <p:spPr>
          <a:xfrm>
            <a:off x="2475154" y="3697729"/>
            <a:ext cx="2163482" cy="369332"/>
          </a:xfrm>
          <a:prstGeom prst="rect">
            <a:avLst/>
          </a:prstGeom>
          <a:noFill/>
        </p:spPr>
        <p:txBody>
          <a:bodyPr wrap="square" rtlCol="0">
            <a:spAutoFit/>
          </a:bodyPr>
          <a:lstStyle/>
          <a:p>
            <a:pPr algn="ctr"/>
            <a:r>
              <a:rPr lang="en-GB" dirty="0"/>
              <a:t>registers</a:t>
            </a:r>
          </a:p>
        </p:txBody>
      </p:sp>
      <p:graphicFrame>
        <p:nvGraphicFramePr>
          <p:cNvPr id="10" name="Table 4">
            <a:extLst>
              <a:ext uri="{FF2B5EF4-FFF2-40B4-BE49-F238E27FC236}">
                <a16:creationId xmlns:a16="http://schemas.microsoft.com/office/drawing/2014/main" id="{2B24BF30-AF6C-672C-2606-C0AD0E8F1CD5}"/>
              </a:ext>
            </a:extLst>
          </p:cNvPr>
          <p:cNvGraphicFramePr>
            <a:graphicFrameLocks noGrp="1"/>
          </p:cNvGraphicFramePr>
          <p:nvPr>
            <p:extLst>
              <p:ext uri="{D42A27DB-BD31-4B8C-83A1-F6EECF244321}">
                <p14:modId xmlns:p14="http://schemas.microsoft.com/office/powerpoint/2010/main" val="1075587055"/>
              </p:ext>
            </p:extLst>
          </p:nvPr>
        </p:nvGraphicFramePr>
        <p:xfrm>
          <a:off x="2053662" y="1215169"/>
          <a:ext cx="355918" cy="2482560"/>
        </p:xfrm>
        <a:graphic>
          <a:graphicData uri="http://schemas.openxmlformats.org/drawingml/2006/table">
            <a:tbl>
              <a:tblPr>
                <a:tableStyleId>{5C22544A-7EE6-4342-B048-85BDC9FD1C3A}</a:tableStyleId>
              </a:tblPr>
              <a:tblGrid>
                <a:gridCol w="355918">
                  <a:extLst>
                    <a:ext uri="{9D8B030D-6E8A-4147-A177-3AD203B41FA5}">
                      <a16:colId xmlns:a16="http://schemas.microsoft.com/office/drawing/2014/main" val="3677550007"/>
                    </a:ext>
                  </a:extLst>
                </a:gridCol>
              </a:tblGrid>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endParaRPr lang="en-GB" b="1" dirty="0">
                        <a:solidFill>
                          <a:srgbClr val="FF0000"/>
                        </a:solidFill>
                      </a:endParaRP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endParaRPr lang="en-GB" b="0" dirty="0">
                        <a:solidFill>
                          <a:schemeClr val="tx1"/>
                        </a:solidFill>
                      </a:endParaRP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17" name="Table 4">
            <a:extLst>
              <a:ext uri="{FF2B5EF4-FFF2-40B4-BE49-F238E27FC236}">
                <a16:creationId xmlns:a16="http://schemas.microsoft.com/office/drawing/2014/main" id="{9BE69ECA-1C9E-B1BD-0AC8-FBED5EFD9163}"/>
              </a:ext>
            </a:extLst>
          </p:cNvPr>
          <p:cNvGraphicFramePr>
            <a:graphicFrameLocks noGrp="1"/>
          </p:cNvGraphicFramePr>
          <p:nvPr>
            <p:extLst>
              <p:ext uri="{D42A27DB-BD31-4B8C-83A1-F6EECF244321}">
                <p14:modId xmlns:p14="http://schemas.microsoft.com/office/powerpoint/2010/main" val="3092528867"/>
              </p:ext>
            </p:extLst>
          </p:nvPr>
        </p:nvGraphicFramePr>
        <p:xfrm>
          <a:off x="6096000" y="1216280"/>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19" name="TextBox 18">
            <a:extLst>
              <a:ext uri="{FF2B5EF4-FFF2-40B4-BE49-F238E27FC236}">
                <a16:creationId xmlns:a16="http://schemas.microsoft.com/office/drawing/2014/main" id="{8C1722A9-1DA7-A611-9117-C97011B3E92A}"/>
              </a:ext>
            </a:extLst>
          </p:cNvPr>
          <p:cNvSpPr txBox="1"/>
          <p:nvPr/>
        </p:nvSpPr>
        <p:spPr>
          <a:xfrm>
            <a:off x="6096000" y="3697729"/>
            <a:ext cx="5001560" cy="369332"/>
          </a:xfrm>
          <a:prstGeom prst="rect">
            <a:avLst/>
          </a:prstGeom>
          <a:noFill/>
        </p:spPr>
        <p:txBody>
          <a:bodyPr wrap="square" rtlCol="0">
            <a:spAutoFit/>
          </a:bodyPr>
          <a:lstStyle/>
          <a:p>
            <a:pPr algn="ctr"/>
            <a:r>
              <a:rPr lang="en-GB" dirty="0"/>
              <a:t>main memory</a:t>
            </a:r>
          </a:p>
        </p:txBody>
      </p:sp>
      <p:graphicFrame>
        <p:nvGraphicFramePr>
          <p:cNvPr id="21" name="Table 4">
            <a:extLst>
              <a:ext uri="{FF2B5EF4-FFF2-40B4-BE49-F238E27FC236}">
                <a16:creationId xmlns:a16="http://schemas.microsoft.com/office/drawing/2014/main" id="{A83FDA59-B622-9B76-010E-5B03965954C9}"/>
              </a:ext>
            </a:extLst>
          </p:cNvPr>
          <p:cNvGraphicFramePr>
            <a:graphicFrameLocks noGrp="1"/>
          </p:cNvGraphicFramePr>
          <p:nvPr>
            <p:extLst>
              <p:ext uri="{D42A27DB-BD31-4B8C-83A1-F6EECF244321}">
                <p14:modId xmlns:p14="http://schemas.microsoft.com/office/powerpoint/2010/main" val="1742308368"/>
              </p:ext>
            </p:extLst>
          </p:nvPr>
        </p:nvGraphicFramePr>
        <p:xfrm>
          <a:off x="8934078"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70008564"/>
                  </a:ext>
                </a:extLst>
              </a:tr>
              <a:tr h="257098">
                <a:tc>
                  <a:txBody>
                    <a:bodyPr/>
                    <a:lstStyle/>
                    <a:p>
                      <a:pPr algn="ctr"/>
                      <a:r>
                        <a:rPr lang="en-GB" dirty="0"/>
                        <a:t>...</a:t>
                      </a:r>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23" name="Table 4">
            <a:extLst>
              <a:ext uri="{FF2B5EF4-FFF2-40B4-BE49-F238E27FC236}">
                <a16:creationId xmlns:a16="http://schemas.microsoft.com/office/drawing/2014/main" id="{5A6990AE-E137-0909-33EE-11F02364F08B}"/>
              </a:ext>
            </a:extLst>
          </p:cNvPr>
          <p:cNvGraphicFramePr>
            <a:graphicFrameLocks noGrp="1"/>
          </p:cNvGraphicFramePr>
          <p:nvPr>
            <p:extLst>
              <p:ext uri="{D42A27DB-BD31-4B8C-83A1-F6EECF244321}">
                <p14:modId xmlns:p14="http://schemas.microsoft.com/office/powerpoint/2010/main" val="706200750"/>
              </p:ext>
            </p:extLst>
          </p:nvPr>
        </p:nvGraphicFramePr>
        <p:xfrm>
          <a:off x="5674360"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pPr algn="ctr"/>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pPr algn="ctr"/>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pPr algn="ctr"/>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25" name="Table 4">
            <a:extLst>
              <a:ext uri="{FF2B5EF4-FFF2-40B4-BE49-F238E27FC236}">
                <a16:creationId xmlns:a16="http://schemas.microsoft.com/office/drawing/2014/main" id="{1DFB9C35-8373-4AF0-EC78-85EF7B8F658D}"/>
              </a:ext>
            </a:extLst>
          </p:cNvPr>
          <p:cNvGraphicFramePr>
            <a:graphicFrameLocks noGrp="1"/>
          </p:cNvGraphicFramePr>
          <p:nvPr>
            <p:extLst>
              <p:ext uri="{D42A27DB-BD31-4B8C-83A1-F6EECF244321}">
                <p14:modId xmlns:p14="http://schemas.microsoft.com/office/powerpoint/2010/main" val="225063675"/>
              </p:ext>
            </p:extLst>
          </p:nvPr>
        </p:nvGraphicFramePr>
        <p:xfrm>
          <a:off x="8512438"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008564"/>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873949"/>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5006721"/>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Tree>
    <p:extLst>
      <p:ext uri="{BB962C8B-B14F-4D97-AF65-F5344CB8AC3E}">
        <p14:creationId xmlns:p14="http://schemas.microsoft.com/office/powerpoint/2010/main" val="267292563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lstStyle/>
          <a:p>
            <a:r>
              <a:rPr lang="en-GB" dirty="0"/>
              <a:t>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4120180"/>
            <a:ext cx="10515600" cy="2056784"/>
          </a:xfrm>
        </p:spPr>
        <p:txBody>
          <a:bodyPr/>
          <a:lstStyle/>
          <a:p>
            <a:r>
              <a:rPr lang="en-GB" dirty="0"/>
              <a:t>CHERI architectures use </a:t>
            </a:r>
            <a:r>
              <a:rPr lang="en-GB" i="1" dirty="0"/>
              <a:t>unforgeable tokens/</a:t>
            </a:r>
            <a:r>
              <a:rPr lang="en-GB" i="1" dirty="0">
                <a:solidFill>
                  <a:srgbClr val="FF0000"/>
                </a:solidFill>
              </a:rPr>
              <a:t>capabilities</a:t>
            </a:r>
            <a:r>
              <a:rPr lang="en-GB" i="1" dirty="0"/>
              <a:t> </a:t>
            </a:r>
            <a:r>
              <a:rPr lang="en-GB" dirty="0"/>
              <a:t>instead</a:t>
            </a:r>
            <a:endParaRPr lang="en-GB" i="1" dirty="0"/>
          </a:p>
          <a:p>
            <a:pPr lvl="1"/>
            <a:r>
              <a:rPr lang="en-GB" dirty="0"/>
              <a:t>All data is tagged as an integer or a </a:t>
            </a:r>
            <a:r>
              <a:rPr lang="en-GB" dirty="0">
                <a:solidFill>
                  <a:srgbClr val="FF0000"/>
                </a:solidFill>
              </a:rPr>
              <a:t>capability</a:t>
            </a:r>
            <a:endParaRPr lang="en-GB" dirty="0"/>
          </a:p>
          <a:p>
            <a:pPr lvl="1"/>
            <a:r>
              <a:rPr lang="en-GB" dirty="0">
                <a:solidFill>
                  <a:srgbClr val="FF0000"/>
                </a:solidFill>
              </a:rPr>
              <a:t>Capabilities </a:t>
            </a:r>
            <a:r>
              <a:rPr lang="en-GB" dirty="0"/>
              <a:t>grant access to a range of memory</a:t>
            </a:r>
          </a:p>
          <a:p>
            <a:pPr lvl="1"/>
            <a:r>
              <a:rPr lang="en-GB" dirty="0"/>
              <a:t>Can only </a:t>
            </a:r>
            <a:r>
              <a:rPr lang="en-GB" i="1" dirty="0"/>
              <a:t>derive</a:t>
            </a:r>
            <a:r>
              <a:rPr lang="en-GB" dirty="0"/>
              <a:t> </a:t>
            </a:r>
            <a:r>
              <a:rPr lang="en-GB" dirty="0">
                <a:solidFill>
                  <a:srgbClr val="FF0000"/>
                </a:solidFill>
              </a:rPr>
              <a:t>capabilities</a:t>
            </a:r>
            <a:r>
              <a:rPr lang="en-GB" dirty="0"/>
              <a:t> from larger </a:t>
            </a:r>
            <a:r>
              <a:rPr lang="en-GB" dirty="0">
                <a:solidFill>
                  <a:srgbClr val="FF0000"/>
                </a:solidFill>
              </a:rPr>
              <a:t>capabilities</a:t>
            </a:r>
          </a:p>
          <a:p>
            <a:endParaRPr lang="en-GB" i="1" dirty="0"/>
          </a:p>
        </p:txBody>
      </p:sp>
      <p:graphicFrame>
        <p:nvGraphicFramePr>
          <p:cNvPr id="4" name="Table 4">
            <a:extLst>
              <a:ext uri="{FF2B5EF4-FFF2-40B4-BE49-F238E27FC236}">
                <a16:creationId xmlns:a16="http://schemas.microsoft.com/office/drawing/2014/main" id="{C53B906D-91A0-5859-7778-1B8083AAB0FF}"/>
              </a:ext>
            </a:extLst>
          </p:cNvPr>
          <p:cNvGraphicFramePr>
            <a:graphicFrameLocks noGrp="1"/>
          </p:cNvGraphicFramePr>
          <p:nvPr/>
        </p:nvGraphicFramePr>
        <p:xfrm>
          <a:off x="2475154"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5" name="TextBox 4">
            <a:extLst>
              <a:ext uri="{FF2B5EF4-FFF2-40B4-BE49-F238E27FC236}">
                <a16:creationId xmlns:a16="http://schemas.microsoft.com/office/drawing/2014/main" id="{F1C8FBEB-1883-99D0-713B-682B871994BD}"/>
              </a:ext>
            </a:extLst>
          </p:cNvPr>
          <p:cNvSpPr txBox="1"/>
          <p:nvPr/>
        </p:nvSpPr>
        <p:spPr>
          <a:xfrm>
            <a:off x="2475154" y="3697729"/>
            <a:ext cx="2163482" cy="369332"/>
          </a:xfrm>
          <a:prstGeom prst="rect">
            <a:avLst/>
          </a:prstGeom>
          <a:noFill/>
        </p:spPr>
        <p:txBody>
          <a:bodyPr wrap="square" rtlCol="0">
            <a:spAutoFit/>
          </a:bodyPr>
          <a:lstStyle/>
          <a:p>
            <a:pPr algn="ctr"/>
            <a:r>
              <a:rPr lang="en-GB" dirty="0"/>
              <a:t>registers</a:t>
            </a:r>
          </a:p>
        </p:txBody>
      </p:sp>
      <p:graphicFrame>
        <p:nvGraphicFramePr>
          <p:cNvPr id="10" name="Table 4">
            <a:extLst>
              <a:ext uri="{FF2B5EF4-FFF2-40B4-BE49-F238E27FC236}">
                <a16:creationId xmlns:a16="http://schemas.microsoft.com/office/drawing/2014/main" id="{2B24BF30-AF6C-672C-2606-C0AD0E8F1CD5}"/>
              </a:ext>
            </a:extLst>
          </p:cNvPr>
          <p:cNvGraphicFramePr>
            <a:graphicFrameLocks noGrp="1"/>
          </p:cNvGraphicFramePr>
          <p:nvPr/>
        </p:nvGraphicFramePr>
        <p:xfrm>
          <a:off x="2053662" y="1215169"/>
          <a:ext cx="357505" cy="2482560"/>
        </p:xfrm>
        <a:graphic>
          <a:graphicData uri="http://schemas.openxmlformats.org/drawingml/2006/table">
            <a:tbl>
              <a:tblPr>
                <a:tableStyleId>{5C22544A-7EE6-4342-B048-85BDC9FD1C3A}</a:tableStyleId>
              </a:tblPr>
              <a:tblGrid>
                <a:gridCol w="357505">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b="0" dirty="0">
                          <a:solidFill>
                            <a:schemeClr val="tx1"/>
                          </a:solidFill>
                        </a:rPr>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17" name="Table 4">
            <a:extLst>
              <a:ext uri="{FF2B5EF4-FFF2-40B4-BE49-F238E27FC236}">
                <a16:creationId xmlns:a16="http://schemas.microsoft.com/office/drawing/2014/main" id="{9BE69ECA-1C9E-B1BD-0AC8-FBED5EFD9163}"/>
              </a:ext>
            </a:extLst>
          </p:cNvPr>
          <p:cNvGraphicFramePr>
            <a:graphicFrameLocks noGrp="1"/>
          </p:cNvGraphicFramePr>
          <p:nvPr/>
        </p:nvGraphicFramePr>
        <p:xfrm>
          <a:off x="6096000" y="1216280"/>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19" name="TextBox 18">
            <a:extLst>
              <a:ext uri="{FF2B5EF4-FFF2-40B4-BE49-F238E27FC236}">
                <a16:creationId xmlns:a16="http://schemas.microsoft.com/office/drawing/2014/main" id="{8C1722A9-1DA7-A611-9117-C97011B3E92A}"/>
              </a:ext>
            </a:extLst>
          </p:cNvPr>
          <p:cNvSpPr txBox="1"/>
          <p:nvPr/>
        </p:nvSpPr>
        <p:spPr>
          <a:xfrm>
            <a:off x="6096000" y="3697729"/>
            <a:ext cx="5001560" cy="369332"/>
          </a:xfrm>
          <a:prstGeom prst="rect">
            <a:avLst/>
          </a:prstGeom>
          <a:noFill/>
        </p:spPr>
        <p:txBody>
          <a:bodyPr wrap="square" rtlCol="0">
            <a:spAutoFit/>
          </a:bodyPr>
          <a:lstStyle/>
          <a:p>
            <a:pPr algn="ctr"/>
            <a:r>
              <a:rPr lang="en-GB" dirty="0"/>
              <a:t>main memory</a:t>
            </a:r>
          </a:p>
        </p:txBody>
      </p:sp>
      <p:graphicFrame>
        <p:nvGraphicFramePr>
          <p:cNvPr id="21" name="Table 4">
            <a:extLst>
              <a:ext uri="{FF2B5EF4-FFF2-40B4-BE49-F238E27FC236}">
                <a16:creationId xmlns:a16="http://schemas.microsoft.com/office/drawing/2014/main" id="{A83FDA59-B622-9B76-010E-5B03965954C9}"/>
              </a:ext>
            </a:extLst>
          </p:cNvPr>
          <p:cNvGraphicFramePr>
            <a:graphicFrameLocks noGrp="1"/>
          </p:cNvGraphicFramePr>
          <p:nvPr/>
        </p:nvGraphicFramePr>
        <p:xfrm>
          <a:off x="8934078"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70008564"/>
                  </a:ext>
                </a:extLst>
              </a:tr>
              <a:tr h="257098">
                <a:tc>
                  <a:txBody>
                    <a:bodyPr/>
                    <a:lstStyle/>
                    <a:p>
                      <a:pPr algn="ctr"/>
                      <a:r>
                        <a:rPr lang="en-GB" dirty="0"/>
                        <a:t>...</a:t>
                      </a:r>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23" name="Table 4">
            <a:extLst>
              <a:ext uri="{FF2B5EF4-FFF2-40B4-BE49-F238E27FC236}">
                <a16:creationId xmlns:a16="http://schemas.microsoft.com/office/drawing/2014/main" id="{5A6990AE-E137-0909-33EE-11F02364F08B}"/>
              </a:ext>
            </a:extLst>
          </p:cNvPr>
          <p:cNvGraphicFramePr>
            <a:graphicFrameLocks noGrp="1"/>
          </p:cNvGraphicFramePr>
          <p:nvPr>
            <p:extLst>
              <p:ext uri="{D42A27DB-BD31-4B8C-83A1-F6EECF244321}">
                <p14:modId xmlns:p14="http://schemas.microsoft.com/office/powerpoint/2010/main" val="3801942214"/>
              </p:ext>
            </p:extLst>
          </p:nvPr>
        </p:nvGraphicFramePr>
        <p:xfrm>
          <a:off x="5674360"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25" name="Table 4">
            <a:extLst>
              <a:ext uri="{FF2B5EF4-FFF2-40B4-BE49-F238E27FC236}">
                <a16:creationId xmlns:a16="http://schemas.microsoft.com/office/drawing/2014/main" id="{1DFB9C35-8373-4AF0-EC78-85EF7B8F658D}"/>
              </a:ext>
            </a:extLst>
          </p:cNvPr>
          <p:cNvGraphicFramePr>
            <a:graphicFrameLocks noGrp="1"/>
          </p:cNvGraphicFramePr>
          <p:nvPr>
            <p:extLst>
              <p:ext uri="{D42A27DB-BD31-4B8C-83A1-F6EECF244321}">
                <p14:modId xmlns:p14="http://schemas.microsoft.com/office/powerpoint/2010/main" val="3327063365"/>
              </p:ext>
            </p:extLst>
          </p:nvPr>
        </p:nvGraphicFramePr>
        <p:xfrm>
          <a:off x="8512438"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008564"/>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873949"/>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5006721"/>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Tree>
    <p:extLst>
      <p:ext uri="{BB962C8B-B14F-4D97-AF65-F5344CB8AC3E}">
        <p14:creationId xmlns:p14="http://schemas.microsoft.com/office/powerpoint/2010/main" val="132086197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4">
            <a:extLst>
              <a:ext uri="{FF2B5EF4-FFF2-40B4-BE49-F238E27FC236}">
                <a16:creationId xmlns:a16="http://schemas.microsoft.com/office/drawing/2014/main" id="{3E2FF6AE-FECD-6DDA-88A5-826AFA0BAD25}"/>
              </a:ext>
            </a:extLst>
          </p:cNvPr>
          <p:cNvGraphicFramePr>
            <a:graphicFrameLocks noGrp="1"/>
          </p:cNvGraphicFramePr>
          <p:nvPr>
            <p:extLst>
              <p:ext uri="{D42A27DB-BD31-4B8C-83A1-F6EECF244321}">
                <p14:modId xmlns:p14="http://schemas.microsoft.com/office/powerpoint/2010/main" val="455815679"/>
              </p:ext>
            </p:extLst>
          </p:nvPr>
        </p:nvGraphicFramePr>
        <p:xfrm>
          <a:off x="5674360"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70008564"/>
                  </a:ext>
                </a:extLst>
              </a:tr>
              <a:tr h="257098">
                <a:tc>
                  <a:txBody>
                    <a:bodyPr/>
                    <a:lstStyle/>
                    <a:p>
                      <a:pPr algn="ctr"/>
                      <a:r>
                        <a:rPr lang="en-GB" b="1" dirty="0">
                          <a:solidFill>
                            <a:srgbClr val="FF0000"/>
                          </a:solidFill>
                        </a:rPr>
                        <a:t>C</a:t>
                      </a: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4181460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lstStyle/>
          <a:p>
            <a:r>
              <a:rPr lang="en-GB" dirty="0"/>
              <a:t>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4120180"/>
            <a:ext cx="10515600" cy="2056784"/>
          </a:xfrm>
        </p:spPr>
        <p:txBody>
          <a:bodyPr/>
          <a:lstStyle/>
          <a:p>
            <a:r>
              <a:rPr lang="en-GB" dirty="0"/>
              <a:t>CHERI architectures use </a:t>
            </a:r>
            <a:r>
              <a:rPr lang="en-GB" i="1" dirty="0"/>
              <a:t>unforgeable tokens/</a:t>
            </a:r>
            <a:r>
              <a:rPr lang="en-GB" i="1" dirty="0">
                <a:solidFill>
                  <a:srgbClr val="FF0000"/>
                </a:solidFill>
              </a:rPr>
              <a:t>capabilities</a:t>
            </a:r>
            <a:r>
              <a:rPr lang="en-GB" i="1" dirty="0"/>
              <a:t> </a:t>
            </a:r>
            <a:r>
              <a:rPr lang="en-GB" dirty="0"/>
              <a:t>instead</a:t>
            </a:r>
            <a:endParaRPr lang="en-GB" i="1" dirty="0"/>
          </a:p>
          <a:p>
            <a:pPr lvl="1"/>
            <a:r>
              <a:rPr lang="en-GB" dirty="0"/>
              <a:t>All data is tagged as an integer or a </a:t>
            </a:r>
            <a:r>
              <a:rPr lang="en-GB" dirty="0">
                <a:solidFill>
                  <a:srgbClr val="FF0000"/>
                </a:solidFill>
              </a:rPr>
              <a:t>capability</a:t>
            </a:r>
            <a:endParaRPr lang="en-GB" dirty="0"/>
          </a:p>
          <a:p>
            <a:pPr lvl="1"/>
            <a:r>
              <a:rPr lang="en-GB" dirty="0">
                <a:solidFill>
                  <a:srgbClr val="FF0000"/>
                </a:solidFill>
              </a:rPr>
              <a:t>Capabilities </a:t>
            </a:r>
            <a:r>
              <a:rPr lang="en-GB" dirty="0"/>
              <a:t>grant access to a range of memory</a:t>
            </a:r>
          </a:p>
          <a:p>
            <a:pPr lvl="1"/>
            <a:r>
              <a:rPr lang="en-GB" dirty="0"/>
              <a:t>Can only </a:t>
            </a:r>
            <a:r>
              <a:rPr lang="en-GB" i="1" dirty="0"/>
              <a:t>derive</a:t>
            </a:r>
            <a:r>
              <a:rPr lang="en-GB" dirty="0"/>
              <a:t> </a:t>
            </a:r>
            <a:r>
              <a:rPr lang="en-GB" dirty="0">
                <a:solidFill>
                  <a:srgbClr val="FF0000"/>
                </a:solidFill>
              </a:rPr>
              <a:t>capabilities</a:t>
            </a:r>
            <a:r>
              <a:rPr lang="en-GB" dirty="0"/>
              <a:t> from larger </a:t>
            </a:r>
            <a:r>
              <a:rPr lang="en-GB" dirty="0">
                <a:solidFill>
                  <a:srgbClr val="FF0000"/>
                </a:solidFill>
              </a:rPr>
              <a:t>capabilities</a:t>
            </a:r>
            <a:endParaRPr lang="en-GB" dirty="0"/>
          </a:p>
          <a:p>
            <a:endParaRPr lang="en-GB" i="1" dirty="0"/>
          </a:p>
        </p:txBody>
      </p:sp>
      <p:graphicFrame>
        <p:nvGraphicFramePr>
          <p:cNvPr id="4" name="Table 4">
            <a:extLst>
              <a:ext uri="{FF2B5EF4-FFF2-40B4-BE49-F238E27FC236}">
                <a16:creationId xmlns:a16="http://schemas.microsoft.com/office/drawing/2014/main" id="{C53B906D-91A0-5859-7778-1B8083AAB0FF}"/>
              </a:ext>
            </a:extLst>
          </p:cNvPr>
          <p:cNvGraphicFramePr>
            <a:graphicFrameLocks noGrp="1"/>
          </p:cNvGraphicFramePr>
          <p:nvPr/>
        </p:nvGraphicFramePr>
        <p:xfrm>
          <a:off x="2475154"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5" name="TextBox 4">
            <a:extLst>
              <a:ext uri="{FF2B5EF4-FFF2-40B4-BE49-F238E27FC236}">
                <a16:creationId xmlns:a16="http://schemas.microsoft.com/office/drawing/2014/main" id="{F1C8FBEB-1883-99D0-713B-682B871994BD}"/>
              </a:ext>
            </a:extLst>
          </p:cNvPr>
          <p:cNvSpPr txBox="1"/>
          <p:nvPr/>
        </p:nvSpPr>
        <p:spPr>
          <a:xfrm>
            <a:off x="2475154" y="3697729"/>
            <a:ext cx="2163482" cy="369332"/>
          </a:xfrm>
          <a:prstGeom prst="rect">
            <a:avLst/>
          </a:prstGeom>
          <a:noFill/>
        </p:spPr>
        <p:txBody>
          <a:bodyPr wrap="square" rtlCol="0">
            <a:spAutoFit/>
          </a:bodyPr>
          <a:lstStyle/>
          <a:p>
            <a:pPr algn="ctr"/>
            <a:r>
              <a:rPr lang="en-GB" dirty="0"/>
              <a:t>registers</a:t>
            </a:r>
          </a:p>
        </p:txBody>
      </p:sp>
      <p:graphicFrame>
        <p:nvGraphicFramePr>
          <p:cNvPr id="10" name="Table 4">
            <a:extLst>
              <a:ext uri="{FF2B5EF4-FFF2-40B4-BE49-F238E27FC236}">
                <a16:creationId xmlns:a16="http://schemas.microsoft.com/office/drawing/2014/main" id="{2B24BF30-AF6C-672C-2606-C0AD0E8F1CD5}"/>
              </a:ext>
            </a:extLst>
          </p:cNvPr>
          <p:cNvGraphicFramePr>
            <a:graphicFrameLocks noGrp="1"/>
          </p:cNvGraphicFramePr>
          <p:nvPr/>
        </p:nvGraphicFramePr>
        <p:xfrm>
          <a:off x="2053662" y="1215169"/>
          <a:ext cx="357505" cy="2482560"/>
        </p:xfrm>
        <a:graphic>
          <a:graphicData uri="http://schemas.openxmlformats.org/drawingml/2006/table">
            <a:tbl>
              <a:tblPr>
                <a:tableStyleId>{5C22544A-7EE6-4342-B048-85BDC9FD1C3A}</a:tableStyleId>
              </a:tblPr>
              <a:tblGrid>
                <a:gridCol w="357505">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b="0" dirty="0">
                          <a:solidFill>
                            <a:schemeClr val="tx1"/>
                          </a:solidFill>
                        </a:rPr>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17" name="Table 4">
            <a:extLst>
              <a:ext uri="{FF2B5EF4-FFF2-40B4-BE49-F238E27FC236}">
                <a16:creationId xmlns:a16="http://schemas.microsoft.com/office/drawing/2014/main" id="{9BE69ECA-1C9E-B1BD-0AC8-FBED5EFD9163}"/>
              </a:ext>
            </a:extLst>
          </p:cNvPr>
          <p:cNvGraphicFramePr>
            <a:graphicFrameLocks noGrp="1"/>
          </p:cNvGraphicFramePr>
          <p:nvPr>
            <p:extLst>
              <p:ext uri="{D42A27DB-BD31-4B8C-83A1-F6EECF244321}">
                <p14:modId xmlns:p14="http://schemas.microsoft.com/office/powerpoint/2010/main" val="1637377022"/>
              </p:ext>
            </p:extLst>
          </p:nvPr>
        </p:nvGraphicFramePr>
        <p:xfrm>
          <a:off x="6096000" y="1216280"/>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19" name="TextBox 18">
            <a:extLst>
              <a:ext uri="{FF2B5EF4-FFF2-40B4-BE49-F238E27FC236}">
                <a16:creationId xmlns:a16="http://schemas.microsoft.com/office/drawing/2014/main" id="{8C1722A9-1DA7-A611-9117-C97011B3E92A}"/>
              </a:ext>
            </a:extLst>
          </p:cNvPr>
          <p:cNvSpPr txBox="1"/>
          <p:nvPr/>
        </p:nvSpPr>
        <p:spPr>
          <a:xfrm>
            <a:off x="6096000" y="3697729"/>
            <a:ext cx="5001560" cy="369332"/>
          </a:xfrm>
          <a:prstGeom prst="rect">
            <a:avLst/>
          </a:prstGeom>
          <a:noFill/>
        </p:spPr>
        <p:txBody>
          <a:bodyPr wrap="square" rtlCol="0">
            <a:spAutoFit/>
          </a:bodyPr>
          <a:lstStyle/>
          <a:p>
            <a:pPr algn="ctr"/>
            <a:r>
              <a:rPr lang="en-GB" dirty="0"/>
              <a:t>main memory</a:t>
            </a:r>
          </a:p>
        </p:txBody>
      </p:sp>
      <p:graphicFrame>
        <p:nvGraphicFramePr>
          <p:cNvPr id="21" name="Table 4">
            <a:extLst>
              <a:ext uri="{FF2B5EF4-FFF2-40B4-BE49-F238E27FC236}">
                <a16:creationId xmlns:a16="http://schemas.microsoft.com/office/drawing/2014/main" id="{A83FDA59-B622-9B76-010E-5B03965954C9}"/>
              </a:ext>
            </a:extLst>
          </p:cNvPr>
          <p:cNvGraphicFramePr>
            <a:graphicFrameLocks noGrp="1"/>
          </p:cNvGraphicFramePr>
          <p:nvPr/>
        </p:nvGraphicFramePr>
        <p:xfrm>
          <a:off x="8934078"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70008564"/>
                  </a:ext>
                </a:extLst>
              </a:tr>
              <a:tr h="257098">
                <a:tc>
                  <a:txBody>
                    <a:bodyPr/>
                    <a:lstStyle/>
                    <a:p>
                      <a:pPr algn="ctr"/>
                      <a:r>
                        <a:rPr lang="en-GB" dirty="0"/>
                        <a:t>...</a:t>
                      </a:r>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26" name="Rectangle 25">
            <a:extLst>
              <a:ext uri="{FF2B5EF4-FFF2-40B4-BE49-F238E27FC236}">
                <a16:creationId xmlns:a16="http://schemas.microsoft.com/office/drawing/2014/main" id="{7677EDD3-C83E-7145-82CA-A62A0340BEDE}"/>
              </a:ext>
            </a:extLst>
          </p:cNvPr>
          <p:cNvSpPr/>
          <p:nvPr/>
        </p:nvSpPr>
        <p:spPr>
          <a:xfrm>
            <a:off x="2053662" y="1828800"/>
            <a:ext cx="2584974" cy="309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Left Brace 26">
            <a:extLst>
              <a:ext uri="{FF2B5EF4-FFF2-40B4-BE49-F238E27FC236}">
                <a16:creationId xmlns:a16="http://schemas.microsoft.com/office/drawing/2014/main" id="{D89784C5-02C6-D5AC-7255-08BE13CEAA4F}"/>
              </a:ext>
            </a:extLst>
          </p:cNvPr>
          <p:cNvSpPr/>
          <p:nvPr/>
        </p:nvSpPr>
        <p:spPr>
          <a:xfrm>
            <a:off x="5418120" y="1828800"/>
            <a:ext cx="157180" cy="1559718"/>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026E420E-9D0F-A5ED-01BB-5EF3BEA4BCFB}"/>
              </a:ext>
            </a:extLst>
          </p:cNvPr>
          <p:cNvCxnSpPr>
            <a:cxnSpLocks/>
            <a:stCxn id="26" idx="3"/>
            <a:endCxn id="27" idx="1"/>
          </p:cNvCxnSpPr>
          <p:nvPr/>
        </p:nvCxnSpPr>
        <p:spPr>
          <a:xfrm>
            <a:off x="4638636" y="1983582"/>
            <a:ext cx="779484" cy="625077"/>
          </a:xfrm>
          <a:prstGeom prst="straightConnector1">
            <a:avLst/>
          </a:prstGeom>
          <a:ln w="38100">
            <a:solidFill>
              <a:srgbClr val="FF0000"/>
            </a:solidFill>
            <a:tailEnd type="oval"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13D2787-4ACC-15A7-8EB5-76157411818D}"/>
              </a:ext>
            </a:extLst>
          </p:cNvPr>
          <p:cNvCxnSpPr/>
          <p:nvPr/>
        </p:nvCxnSpPr>
        <p:spPr>
          <a:xfrm>
            <a:off x="5575300" y="1828800"/>
            <a:ext cx="26841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82E31E-6519-4BF3-EFEC-158A0C1615C5}"/>
              </a:ext>
            </a:extLst>
          </p:cNvPr>
          <p:cNvCxnSpPr>
            <a:cxnSpLocks/>
          </p:cNvCxnSpPr>
          <p:nvPr/>
        </p:nvCxnSpPr>
        <p:spPr>
          <a:xfrm>
            <a:off x="5575300" y="3388518"/>
            <a:ext cx="268418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4">
            <a:extLst>
              <a:ext uri="{FF2B5EF4-FFF2-40B4-BE49-F238E27FC236}">
                <a16:creationId xmlns:a16="http://schemas.microsoft.com/office/drawing/2014/main" id="{C684D4A0-2539-8B2B-614A-D9628075E21B}"/>
              </a:ext>
            </a:extLst>
          </p:cNvPr>
          <p:cNvGraphicFramePr>
            <a:graphicFrameLocks noGrp="1"/>
          </p:cNvGraphicFramePr>
          <p:nvPr>
            <p:extLst>
              <p:ext uri="{D42A27DB-BD31-4B8C-83A1-F6EECF244321}">
                <p14:modId xmlns:p14="http://schemas.microsoft.com/office/powerpoint/2010/main" val="1487666503"/>
              </p:ext>
            </p:extLst>
          </p:nvPr>
        </p:nvGraphicFramePr>
        <p:xfrm>
          <a:off x="8512438"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008564"/>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873949"/>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5006721"/>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Tree>
    <p:extLst>
      <p:ext uri="{BB962C8B-B14F-4D97-AF65-F5344CB8AC3E}">
        <p14:creationId xmlns:p14="http://schemas.microsoft.com/office/powerpoint/2010/main" val="27578914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4">
            <a:extLst>
              <a:ext uri="{FF2B5EF4-FFF2-40B4-BE49-F238E27FC236}">
                <a16:creationId xmlns:a16="http://schemas.microsoft.com/office/drawing/2014/main" id="{DC938840-873C-B54F-1FBA-B59493B0B30A}"/>
              </a:ext>
            </a:extLst>
          </p:cNvPr>
          <p:cNvGraphicFramePr>
            <a:graphicFrameLocks noGrp="1"/>
          </p:cNvGraphicFramePr>
          <p:nvPr>
            <p:extLst>
              <p:ext uri="{D42A27DB-BD31-4B8C-83A1-F6EECF244321}">
                <p14:modId xmlns:p14="http://schemas.microsoft.com/office/powerpoint/2010/main" val="2577370609"/>
              </p:ext>
            </p:extLst>
          </p:nvPr>
        </p:nvGraphicFramePr>
        <p:xfrm>
          <a:off x="5674360"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70008564"/>
                  </a:ext>
                </a:extLst>
              </a:tr>
              <a:tr h="257098">
                <a:tc>
                  <a:txBody>
                    <a:bodyPr/>
                    <a:lstStyle/>
                    <a:p>
                      <a:pPr algn="ctr"/>
                      <a:r>
                        <a:rPr lang="en-GB" b="1" dirty="0">
                          <a:solidFill>
                            <a:srgbClr val="FF0000"/>
                          </a:solidFill>
                        </a:rPr>
                        <a:t>C</a:t>
                      </a: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4181460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lstStyle/>
          <a:p>
            <a:r>
              <a:rPr lang="en-GB" dirty="0"/>
              <a:t>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4120180"/>
            <a:ext cx="10515600" cy="2056784"/>
          </a:xfrm>
        </p:spPr>
        <p:txBody>
          <a:bodyPr/>
          <a:lstStyle/>
          <a:p>
            <a:r>
              <a:rPr lang="en-GB" dirty="0"/>
              <a:t>CHERI architectures use </a:t>
            </a:r>
            <a:r>
              <a:rPr lang="en-GB" i="1" dirty="0"/>
              <a:t>unforgeable tokens/</a:t>
            </a:r>
            <a:r>
              <a:rPr lang="en-GB" i="1" dirty="0">
                <a:solidFill>
                  <a:srgbClr val="FF0000"/>
                </a:solidFill>
              </a:rPr>
              <a:t>capabilities</a:t>
            </a:r>
            <a:r>
              <a:rPr lang="en-GB" i="1" dirty="0"/>
              <a:t> </a:t>
            </a:r>
            <a:r>
              <a:rPr lang="en-GB" dirty="0"/>
              <a:t>instead</a:t>
            </a:r>
            <a:endParaRPr lang="en-GB" i="1" dirty="0"/>
          </a:p>
          <a:p>
            <a:pPr lvl="1"/>
            <a:r>
              <a:rPr lang="en-GB" dirty="0"/>
              <a:t>All data is tagged as an integer or a </a:t>
            </a:r>
            <a:r>
              <a:rPr lang="en-GB" dirty="0">
                <a:solidFill>
                  <a:srgbClr val="FF0000"/>
                </a:solidFill>
              </a:rPr>
              <a:t>capability</a:t>
            </a:r>
            <a:endParaRPr lang="en-GB" dirty="0"/>
          </a:p>
          <a:p>
            <a:pPr lvl="1"/>
            <a:r>
              <a:rPr lang="en-GB" dirty="0">
                <a:solidFill>
                  <a:srgbClr val="FF0000"/>
                </a:solidFill>
              </a:rPr>
              <a:t>Capabilities </a:t>
            </a:r>
            <a:r>
              <a:rPr lang="en-GB" dirty="0"/>
              <a:t>grant access to a range of memory</a:t>
            </a:r>
          </a:p>
          <a:p>
            <a:pPr lvl="1"/>
            <a:r>
              <a:rPr lang="en-GB" dirty="0"/>
              <a:t>Can only </a:t>
            </a:r>
            <a:r>
              <a:rPr lang="en-GB" i="1" dirty="0"/>
              <a:t>derive</a:t>
            </a:r>
            <a:r>
              <a:rPr lang="en-GB" dirty="0"/>
              <a:t> </a:t>
            </a:r>
            <a:r>
              <a:rPr lang="en-GB" dirty="0">
                <a:solidFill>
                  <a:srgbClr val="FF0000"/>
                </a:solidFill>
              </a:rPr>
              <a:t>capabilities</a:t>
            </a:r>
            <a:r>
              <a:rPr lang="en-GB" dirty="0"/>
              <a:t> from larger </a:t>
            </a:r>
            <a:r>
              <a:rPr lang="en-GB" dirty="0">
                <a:solidFill>
                  <a:srgbClr val="FF0000"/>
                </a:solidFill>
              </a:rPr>
              <a:t>capabilities</a:t>
            </a:r>
          </a:p>
          <a:p>
            <a:endParaRPr lang="en-GB" i="1" dirty="0"/>
          </a:p>
        </p:txBody>
      </p:sp>
      <p:graphicFrame>
        <p:nvGraphicFramePr>
          <p:cNvPr id="4" name="Table 4">
            <a:extLst>
              <a:ext uri="{FF2B5EF4-FFF2-40B4-BE49-F238E27FC236}">
                <a16:creationId xmlns:a16="http://schemas.microsoft.com/office/drawing/2014/main" id="{C53B906D-91A0-5859-7778-1B8083AAB0FF}"/>
              </a:ext>
            </a:extLst>
          </p:cNvPr>
          <p:cNvGraphicFramePr>
            <a:graphicFrameLocks noGrp="1"/>
          </p:cNvGraphicFramePr>
          <p:nvPr/>
        </p:nvGraphicFramePr>
        <p:xfrm>
          <a:off x="2475154"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5" name="TextBox 4">
            <a:extLst>
              <a:ext uri="{FF2B5EF4-FFF2-40B4-BE49-F238E27FC236}">
                <a16:creationId xmlns:a16="http://schemas.microsoft.com/office/drawing/2014/main" id="{F1C8FBEB-1883-99D0-713B-682B871994BD}"/>
              </a:ext>
            </a:extLst>
          </p:cNvPr>
          <p:cNvSpPr txBox="1"/>
          <p:nvPr/>
        </p:nvSpPr>
        <p:spPr>
          <a:xfrm>
            <a:off x="2475154" y="3697729"/>
            <a:ext cx="2163482" cy="369332"/>
          </a:xfrm>
          <a:prstGeom prst="rect">
            <a:avLst/>
          </a:prstGeom>
          <a:noFill/>
        </p:spPr>
        <p:txBody>
          <a:bodyPr wrap="square" rtlCol="0">
            <a:spAutoFit/>
          </a:bodyPr>
          <a:lstStyle/>
          <a:p>
            <a:pPr algn="ctr"/>
            <a:r>
              <a:rPr lang="en-GB" dirty="0"/>
              <a:t>registers</a:t>
            </a:r>
          </a:p>
        </p:txBody>
      </p:sp>
      <p:graphicFrame>
        <p:nvGraphicFramePr>
          <p:cNvPr id="10" name="Table 4">
            <a:extLst>
              <a:ext uri="{FF2B5EF4-FFF2-40B4-BE49-F238E27FC236}">
                <a16:creationId xmlns:a16="http://schemas.microsoft.com/office/drawing/2014/main" id="{2B24BF30-AF6C-672C-2606-C0AD0E8F1CD5}"/>
              </a:ext>
            </a:extLst>
          </p:cNvPr>
          <p:cNvGraphicFramePr>
            <a:graphicFrameLocks noGrp="1"/>
          </p:cNvGraphicFramePr>
          <p:nvPr/>
        </p:nvGraphicFramePr>
        <p:xfrm>
          <a:off x="2053662" y="1215169"/>
          <a:ext cx="357505" cy="2482560"/>
        </p:xfrm>
        <a:graphic>
          <a:graphicData uri="http://schemas.openxmlformats.org/drawingml/2006/table">
            <a:tbl>
              <a:tblPr>
                <a:tableStyleId>{5C22544A-7EE6-4342-B048-85BDC9FD1C3A}</a:tableStyleId>
              </a:tblPr>
              <a:tblGrid>
                <a:gridCol w="357505">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17" name="Table 4">
            <a:extLst>
              <a:ext uri="{FF2B5EF4-FFF2-40B4-BE49-F238E27FC236}">
                <a16:creationId xmlns:a16="http://schemas.microsoft.com/office/drawing/2014/main" id="{9BE69ECA-1C9E-B1BD-0AC8-FBED5EFD9163}"/>
              </a:ext>
            </a:extLst>
          </p:cNvPr>
          <p:cNvGraphicFramePr>
            <a:graphicFrameLocks noGrp="1"/>
          </p:cNvGraphicFramePr>
          <p:nvPr>
            <p:extLst>
              <p:ext uri="{D42A27DB-BD31-4B8C-83A1-F6EECF244321}">
                <p14:modId xmlns:p14="http://schemas.microsoft.com/office/powerpoint/2010/main" val="1473267513"/>
              </p:ext>
            </p:extLst>
          </p:nvPr>
        </p:nvGraphicFramePr>
        <p:xfrm>
          <a:off x="6096000" y="1216280"/>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7000856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19" name="TextBox 18">
            <a:extLst>
              <a:ext uri="{FF2B5EF4-FFF2-40B4-BE49-F238E27FC236}">
                <a16:creationId xmlns:a16="http://schemas.microsoft.com/office/drawing/2014/main" id="{8C1722A9-1DA7-A611-9117-C97011B3E92A}"/>
              </a:ext>
            </a:extLst>
          </p:cNvPr>
          <p:cNvSpPr txBox="1"/>
          <p:nvPr/>
        </p:nvSpPr>
        <p:spPr>
          <a:xfrm>
            <a:off x="6096000" y="3697729"/>
            <a:ext cx="5001560" cy="369332"/>
          </a:xfrm>
          <a:prstGeom prst="rect">
            <a:avLst/>
          </a:prstGeom>
          <a:noFill/>
        </p:spPr>
        <p:txBody>
          <a:bodyPr wrap="square" rtlCol="0">
            <a:spAutoFit/>
          </a:bodyPr>
          <a:lstStyle/>
          <a:p>
            <a:pPr algn="ctr"/>
            <a:r>
              <a:rPr lang="en-GB" dirty="0"/>
              <a:t>main memory</a:t>
            </a:r>
          </a:p>
        </p:txBody>
      </p:sp>
      <p:graphicFrame>
        <p:nvGraphicFramePr>
          <p:cNvPr id="21" name="Table 4">
            <a:extLst>
              <a:ext uri="{FF2B5EF4-FFF2-40B4-BE49-F238E27FC236}">
                <a16:creationId xmlns:a16="http://schemas.microsoft.com/office/drawing/2014/main" id="{A83FDA59-B622-9B76-010E-5B03965954C9}"/>
              </a:ext>
            </a:extLst>
          </p:cNvPr>
          <p:cNvGraphicFramePr>
            <a:graphicFrameLocks noGrp="1"/>
          </p:cNvGraphicFramePr>
          <p:nvPr/>
        </p:nvGraphicFramePr>
        <p:xfrm>
          <a:off x="8934078"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70008564"/>
                  </a:ext>
                </a:extLst>
              </a:tr>
              <a:tr h="257098">
                <a:tc>
                  <a:txBody>
                    <a:bodyPr/>
                    <a:lstStyle/>
                    <a:p>
                      <a:pPr algn="ctr"/>
                      <a:r>
                        <a:rPr lang="en-GB" dirty="0"/>
                        <a:t>...</a:t>
                      </a:r>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26" name="Rectangle 25">
            <a:extLst>
              <a:ext uri="{FF2B5EF4-FFF2-40B4-BE49-F238E27FC236}">
                <a16:creationId xmlns:a16="http://schemas.microsoft.com/office/drawing/2014/main" id="{7677EDD3-C83E-7145-82CA-A62A0340BEDE}"/>
              </a:ext>
            </a:extLst>
          </p:cNvPr>
          <p:cNvSpPr/>
          <p:nvPr/>
        </p:nvSpPr>
        <p:spPr>
          <a:xfrm>
            <a:off x="2053662" y="3078955"/>
            <a:ext cx="2584974" cy="309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Left Brace 26">
            <a:extLst>
              <a:ext uri="{FF2B5EF4-FFF2-40B4-BE49-F238E27FC236}">
                <a16:creationId xmlns:a16="http://schemas.microsoft.com/office/drawing/2014/main" id="{D89784C5-02C6-D5AC-7255-08BE13CEAA4F}"/>
              </a:ext>
            </a:extLst>
          </p:cNvPr>
          <p:cNvSpPr/>
          <p:nvPr/>
        </p:nvSpPr>
        <p:spPr>
          <a:xfrm>
            <a:off x="5131548" y="2762360"/>
            <a:ext cx="157180" cy="626159"/>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026E420E-9D0F-A5ED-01BB-5EF3BEA4BCFB}"/>
              </a:ext>
            </a:extLst>
          </p:cNvPr>
          <p:cNvCxnSpPr>
            <a:cxnSpLocks/>
            <a:stCxn id="26" idx="3"/>
            <a:endCxn id="27" idx="1"/>
          </p:cNvCxnSpPr>
          <p:nvPr/>
        </p:nvCxnSpPr>
        <p:spPr>
          <a:xfrm flipV="1">
            <a:off x="4638636" y="3075440"/>
            <a:ext cx="492912" cy="158297"/>
          </a:xfrm>
          <a:prstGeom prst="straightConnector1">
            <a:avLst/>
          </a:prstGeom>
          <a:ln w="38100">
            <a:solidFill>
              <a:srgbClr val="FF0000"/>
            </a:solidFill>
            <a:tailEnd type="oval"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13D2787-4ACC-15A7-8EB5-76157411818D}"/>
              </a:ext>
            </a:extLst>
          </p:cNvPr>
          <p:cNvCxnSpPr>
            <a:cxnSpLocks/>
          </p:cNvCxnSpPr>
          <p:nvPr/>
        </p:nvCxnSpPr>
        <p:spPr>
          <a:xfrm flipV="1">
            <a:off x="5285444" y="2758844"/>
            <a:ext cx="2970754" cy="3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82E31E-6519-4BF3-EFEC-158A0C1615C5}"/>
              </a:ext>
            </a:extLst>
          </p:cNvPr>
          <p:cNvCxnSpPr>
            <a:cxnSpLocks/>
          </p:cNvCxnSpPr>
          <p:nvPr/>
        </p:nvCxnSpPr>
        <p:spPr>
          <a:xfrm>
            <a:off x="5285444" y="3388518"/>
            <a:ext cx="29707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4">
            <a:extLst>
              <a:ext uri="{FF2B5EF4-FFF2-40B4-BE49-F238E27FC236}">
                <a16:creationId xmlns:a16="http://schemas.microsoft.com/office/drawing/2014/main" id="{5066F46F-F92A-BBCE-ADDF-5DC48C511507}"/>
              </a:ext>
            </a:extLst>
          </p:cNvPr>
          <p:cNvGraphicFramePr>
            <a:graphicFrameLocks noGrp="1"/>
          </p:cNvGraphicFramePr>
          <p:nvPr>
            <p:extLst>
              <p:ext uri="{D42A27DB-BD31-4B8C-83A1-F6EECF244321}">
                <p14:modId xmlns:p14="http://schemas.microsoft.com/office/powerpoint/2010/main" val="1487666503"/>
              </p:ext>
            </p:extLst>
          </p:nvPr>
        </p:nvGraphicFramePr>
        <p:xfrm>
          <a:off x="8512438"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008564"/>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873949"/>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5006721"/>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Tree>
    <p:extLst>
      <p:ext uri="{BB962C8B-B14F-4D97-AF65-F5344CB8AC3E}">
        <p14:creationId xmlns:p14="http://schemas.microsoft.com/office/powerpoint/2010/main" val="239703850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4">
            <a:extLst>
              <a:ext uri="{FF2B5EF4-FFF2-40B4-BE49-F238E27FC236}">
                <a16:creationId xmlns:a16="http://schemas.microsoft.com/office/drawing/2014/main" id="{DC938840-873C-B54F-1FBA-B59493B0B30A}"/>
              </a:ext>
            </a:extLst>
          </p:cNvPr>
          <p:cNvGraphicFramePr>
            <a:graphicFrameLocks noGrp="1"/>
          </p:cNvGraphicFramePr>
          <p:nvPr>
            <p:extLst>
              <p:ext uri="{D42A27DB-BD31-4B8C-83A1-F6EECF244321}">
                <p14:modId xmlns:p14="http://schemas.microsoft.com/office/powerpoint/2010/main" val="4283080348"/>
              </p:ext>
            </p:extLst>
          </p:nvPr>
        </p:nvGraphicFramePr>
        <p:xfrm>
          <a:off x="5674360"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70008564"/>
                  </a:ext>
                </a:extLst>
              </a:tr>
              <a:tr h="257098">
                <a:tc>
                  <a:txBody>
                    <a:bodyPr/>
                    <a:lstStyle/>
                    <a:p>
                      <a:pPr algn="ctr"/>
                      <a:r>
                        <a:rPr lang="en-GB" b="1" dirty="0">
                          <a:solidFill>
                            <a:srgbClr val="FF0000"/>
                          </a:solidFill>
                        </a:rPr>
                        <a:t>C</a:t>
                      </a:r>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4181460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2" name="Title 1">
            <a:extLst>
              <a:ext uri="{FF2B5EF4-FFF2-40B4-BE49-F238E27FC236}">
                <a16:creationId xmlns:a16="http://schemas.microsoft.com/office/drawing/2014/main" id="{94FD6AE2-8DD7-581E-38B9-088263C944E1}"/>
              </a:ext>
            </a:extLst>
          </p:cNvPr>
          <p:cNvSpPr>
            <a:spLocks noGrp="1"/>
          </p:cNvSpPr>
          <p:nvPr>
            <p:ph type="title"/>
          </p:nvPr>
        </p:nvSpPr>
        <p:spPr>
          <a:xfrm>
            <a:off x="838200" y="365126"/>
            <a:ext cx="10515600" cy="882762"/>
          </a:xfrm>
        </p:spPr>
        <p:txBody>
          <a:bodyPr/>
          <a:lstStyle/>
          <a:p>
            <a:r>
              <a:rPr lang="en-GB" dirty="0"/>
              <a:t>CHERI?</a:t>
            </a:r>
          </a:p>
        </p:txBody>
      </p:sp>
      <p:sp>
        <p:nvSpPr>
          <p:cNvPr id="3" name="Content Placeholder 2">
            <a:extLst>
              <a:ext uri="{FF2B5EF4-FFF2-40B4-BE49-F238E27FC236}">
                <a16:creationId xmlns:a16="http://schemas.microsoft.com/office/drawing/2014/main" id="{299EDA8B-0293-7018-CF74-F85C8294D538}"/>
              </a:ext>
            </a:extLst>
          </p:cNvPr>
          <p:cNvSpPr>
            <a:spLocks noGrp="1"/>
          </p:cNvSpPr>
          <p:nvPr>
            <p:ph idx="1"/>
          </p:nvPr>
        </p:nvSpPr>
        <p:spPr>
          <a:xfrm>
            <a:off x="838200" y="4120180"/>
            <a:ext cx="10515600" cy="2056784"/>
          </a:xfrm>
        </p:spPr>
        <p:txBody>
          <a:bodyPr/>
          <a:lstStyle/>
          <a:p>
            <a:r>
              <a:rPr lang="en-GB" dirty="0"/>
              <a:t>CHERI architectures use </a:t>
            </a:r>
            <a:r>
              <a:rPr lang="en-GB" i="1" dirty="0"/>
              <a:t>unforgeable tokens/</a:t>
            </a:r>
            <a:r>
              <a:rPr lang="en-GB" i="1" dirty="0">
                <a:solidFill>
                  <a:srgbClr val="FF0000"/>
                </a:solidFill>
              </a:rPr>
              <a:t>capabilities</a:t>
            </a:r>
            <a:r>
              <a:rPr lang="en-GB" i="1" dirty="0"/>
              <a:t> </a:t>
            </a:r>
            <a:r>
              <a:rPr lang="en-GB" dirty="0"/>
              <a:t>instead</a:t>
            </a:r>
            <a:endParaRPr lang="en-GB" i="1" dirty="0"/>
          </a:p>
          <a:p>
            <a:pPr lvl="1"/>
            <a:r>
              <a:rPr lang="en-GB" dirty="0"/>
              <a:t>All data is tagged as an integer or a </a:t>
            </a:r>
            <a:r>
              <a:rPr lang="en-GB" dirty="0">
                <a:solidFill>
                  <a:srgbClr val="FF0000"/>
                </a:solidFill>
              </a:rPr>
              <a:t>capability</a:t>
            </a:r>
            <a:endParaRPr lang="en-GB" dirty="0"/>
          </a:p>
          <a:p>
            <a:pPr lvl="1"/>
            <a:r>
              <a:rPr lang="en-GB" dirty="0">
                <a:solidFill>
                  <a:srgbClr val="FF0000"/>
                </a:solidFill>
              </a:rPr>
              <a:t>Capabilities </a:t>
            </a:r>
            <a:r>
              <a:rPr lang="en-GB" dirty="0"/>
              <a:t>grant access to a range of memory</a:t>
            </a:r>
          </a:p>
          <a:p>
            <a:pPr lvl="1"/>
            <a:r>
              <a:rPr lang="en-GB" dirty="0"/>
              <a:t>Can only </a:t>
            </a:r>
            <a:r>
              <a:rPr lang="en-GB" i="1" dirty="0"/>
              <a:t>derive</a:t>
            </a:r>
            <a:r>
              <a:rPr lang="en-GB" dirty="0"/>
              <a:t> </a:t>
            </a:r>
            <a:r>
              <a:rPr lang="en-GB" dirty="0">
                <a:solidFill>
                  <a:srgbClr val="FF0000"/>
                </a:solidFill>
              </a:rPr>
              <a:t>capabilities</a:t>
            </a:r>
            <a:r>
              <a:rPr lang="en-GB" dirty="0"/>
              <a:t> from larger </a:t>
            </a:r>
            <a:r>
              <a:rPr lang="en-GB" dirty="0">
                <a:solidFill>
                  <a:srgbClr val="FF0000"/>
                </a:solidFill>
              </a:rPr>
              <a:t>capabilities</a:t>
            </a:r>
          </a:p>
          <a:p>
            <a:endParaRPr lang="en-GB" i="1" dirty="0"/>
          </a:p>
        </p:txBody>
      </p:sp>
      <p:graphicFrame>
        <p:nvGraphicFramePr>
          <p:cNvPr id="4" name="Table 4">
            <a:extLst>
              <a:ext uri="{FF2B5EF4-FFF2-40B4-BE49-F238E27FC236}">
                <a16:creationId xmlns:a16="http://schemas.microsoft.com/office/drawing/2014/main" id="{C53B906D-91A0-5859-7778-1B8083AAB0FF}"/>
              </a:ext>
            </a:extLst>
          </p:cNvPr>
          <p:cNvGraphicFramePr>
            <a:graphicFrameLocks noGrp="1"/>
          </p:cNvGraphicFramePr>
          <p:nvPr/>
        </p:nvGraphicFramePr>
        <p:xfrm>
          <a:off x="2475154"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5" name="TextBox 4">
            <a:extLst>
              <a:ext uri="{FF2B5EF4-FFF2-40B4-BE49-F238E27FC236}">
                <a16:creationId xmlns:a16="http://schemas.microsoft.com/office/drawing/2014/main" id="{F1C8FBEB-1883-99D0-713B-682B871994BD}"/>
              </a:ext>
            </a:extLst>
          </p:cNvPr>
          <p:cNvSpPr txBox="1"/>
          <p:nvPr/>
        </p:nvSpPr>
        <p:spPr>
          <a:xfrm>
            <a:off x="2475154" y="3697729"/>
            <a:ext cx="2163482" cy="369332"/>
          </a:xfrm>
          <a:prstGeom prst="rect">
            <a:avLst/>
          </a:prstGeom>
          <a:noFill/>
        </p:spPr>
        <p:txBody>
          <a:bodyPr wrap="square" rtlCol="0">
            <a:spAutoFit/>
          </a:bodyPr>
          <a:lstStyle/>
          <a:p>
            <a:pPr algn="ctr"/>
            <a:r>
              <a:rPr lang="en-GB" dirty="0"/>
              <a:t>registers</a:t>
            </a:r>
          </a:p>
        </p:txBody>
      </p:sp>
      <p:graphicFrame>
        <p:nvGraphicFramePr>
          <p:cNvPr id="10" name="Table 4">
            <a:extLst>
              <a:ext uri="{FF2B5EF4-FFF2-40B4-BE49-F238E27FC236}">
                <a16:creationId xmlns:a16="http://schemas.microsoft.com/office/drawing/2014/main" id="{2B24BF30-AF6C-672C-2606-C0AD0E8F1CD5}"/>
              </a:ext>
            </a:extLst>
          </p:cNvPr>
          <p:cNvGraphicFramePr>
            <a:graphicFrameLocks noGrp="1"/>
          </p:cNvGraphicFramePr>
          <p:nvPr/>
        </p:nvGraphicFramePr>
        <p:xfrm>
          <a:off x="2053662" y="1215169"/>
          <a:ext cx="357505" cy="2482560"/>
        </p:xfrm>
        <a:graphic>
          <a:graphicData uri="http://schemas.openxmlformats.org/drawingml/2006/table">
            <a:tbl>
              <a:tblPr>
                <a:tableStyleId>{5C22544A-7EE6-4342-B048-85BDC9FD1C3A}</a:tableStyleId>
              </a:tblPr>
              <a:tblGrid>
                <a:gridCol w="357505">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7000856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873949"/>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55006721"/>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graphicFrame>
        <p:nvGraphicFramePr>
          <p:cNvPr id="17" name="Table 4">
            <a:extLst>
              <a:ext uri="{FF2B5EF4-FFF2-40B4-BE49-F238E27FC236}">
                <a16:creationId xmlns:a16="http://schemas.microsoft.com/office/drawing/2014/main" id="{9BE69ECA-1C9E-B1BD-0AC8-FBED5EFD9163}"/>
              </a:ext>
            </a:extLst>
          </p:cNvPr>
          <p:cNvGraphicFramePr>
            <a:graphicFrameLocks noGrp="1"/>
          </p:cNvGraphicFramePr>
          <p:nvPr/>
        </p:nvGraphicFramePr>
        <p:xfrm>
          <a:off x="6096000" y="1216280"/>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67000856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19" name="TextBox 18">
            <a:extLst>
              <a:ext uri="{FF2B5EF4-FFF2-40B4-BE49-F238E27FC236}">
                <a16:creationId xmlns:a16="http://schemas.microsoft.com/office/drawing/2014/main" id="{8C1722A9-1DA7-A611-9117-C97011B3E92A}"/>
              </a:ext>
            </a:extLst>
          </p:cNvPr>
          <p:cNvSpPr txBox="1"/>
          <p:nvPr/>
        </p:nvSpPr>
        <p:spPr>
          <a:xfrm>
            <a:off x="6096000" y="3697729"/>
            <a:ext cx="5001560" cy="369332"/>
          </a:xfrm>
          <a:prstGeom prst="rect">
            <a:avLst/>
          </a:prstGeom>
          <a:noFill/>
        </p:spPr>
        <p:txBody>
          <a:bodyPr wrap="square" rtlCol="0">
            <a:spAutoFit/>
          </a:bodyPr>
          <a:lstStyle/>
          <a:p>
            <a:pPr algn="ctr"/>
            <a:r>
              <a:rPr lang="en-GB" dirty="0"/>
              <a:t>main memory</a:t>
            </a:r>
          </a:p>
        </p:txBody>
      </p:sp>
      <p:graphicFrame>
        <p:nvGraphicFramePr>
          <p:cNvPr id="21" name="Table 4">
            <a:extLst>
              <a:ext uri="{FF2B5EF4-FFF2-40B4-BE49-F238E27FC236}">
                <a16:creationId xmlns:a16="http://schemas.microsoft.com/office/drawing/2014/main" id="{A83FDA59-B622-9B76-010E-5B03965954C9}"/>
              </a:ext>
            </a:extLst>
          </p:cNvPr>
          <p:cNvGraphicFramePr>
            <a:graphicFrameLocks noGrp="1"/>
          </p:cNvGraphicFramePr>
          <p:nvPr/>
        </p:nvGraphicFramePr>
        <p:xfrm>
          <a:off x="8934078" y="1215169"/>
          <a:ext cx="2163482" cy="2482560"/>
        </p:xfrm>
        <a:graphic>
          <a:graphicData uri="http://schemas.openxmlformats.org/drawingml/2006/table">
            <a:tbl>
              <a:tblPr>
                <a:tableStyleId>{5C22544A-7EE6-4342-B048-85BDC9FD1C3A}</a:tableStyleId>
              </a:tblPr>
              <a:tblGrid>
                <a:gridCol w="2163482">
                  <a:extLst>
                    <a:ext uri="{9D8B030D-6E8A-4147-A177-3AD203B41FA5}">
                      <a16:colId xmlns:a16="http://schemas.microsoft.com/office/drawing/2014/main" val="3677550007"/>
                    </a:ext>
                  </a:extLst>
                </a:gridCol>
              </a:tblGrid>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endParaRPr lang="en-GB"/>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2670008564"/>
                  </a:ext>
                </a:extLst>
              </a:tr>
              <a:tr h="257098">
                <a:tc>
                  <a:txBody>
                    <a:bodyPr/>
                    <a:lstStyle/>
                    <a:p>
                      <a:pPr algn="ctr"/>
                      <a:r>
                        <a:rPr lang="en-GB" dirty="0"/>
                        <a:t>...</a:t>
                      </a:r>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extLst>
                  <a:ext uri="{0D108BD9-81ED-4DB2-BD59-A6C34878D82A}">
                    <a16:rowId xmlns:a16="http://schemas.microsoft.com/office/drawing/2014/main" val="3288873949"/>
                  </a:ext>
                </a:extLst>
              </a:tr>
              <a:tr h="257098">
                <a:tc>
                  <a:txBody>
                    <a:bodyPr/>
                    <a:lstStyle/>
                    <a:p>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5006721"/>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endParaRPr lang="en-GB" dirty="0"/>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
        <p:nvSpPr>
          <p:cNvPr id="26" name="Rectangle 25">
            <a:extLst>
              <a:ext uri="{FF2B5EF4-FFF2-40B4-BE49-F238E27FC236}">
                <a16:creationId xmlns:a16="http://schemas.microsoft.com/office/drawing/2014/main" id="{7677EDD3-C83E-7145-82CA-A62A0340BEDE}"/>
              </a:ext>
            </a:extLst>
          </p:cNvPr>
          <p:cNvSpPr/>
          <p:nvPr/>
        </p:nvSpPr>
        <p:spPr>
          <a:xfrm>
            <a:off x="2053662" y="3078955"/>
            <a:ext cx="2584974" cy="30956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Left Brace 26">
            <a:extLst>
              <a:ext uri="{FF2B5EF4-FFF2-40B4-BE49-F238E27FC236}">
                <a16:creationId xmlns:a16="http://schemas.microsoft.com/office/drawing/2014/main" id="{D89784C5-02C6-D5AC-7255-08BE13CEAA4F}"/>
              </a:ext>
            </a:extLst>
          </p:cNvPr>
          <p:cNvSpPr/>
          <p:nvPr/>
        </p:nvSpPr>
        <p:spPr>
          <a:xfrm>
            <a:off x="5131548" y="2762360"/>
            <a:ext cx="157180" cy="316595"/>
          </a:xfrm>
          <a:prstGeom prst="leftBrace">
            <a:avLst/>
          </a:prstGeom>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9" name="Straight Arrow Connector 28">
            <a:extLst>
              <a:ext uri="{FF2B5EF4-FFF2-40B4-BE49-F238E27FC236}">
                <a16:creationId xmlns:a16="http://schemas.microsoft.com/office/drawing/2014/main" id="{026E420E-9D0F-A5ED-01BB-5EF3BEA4BCFB}"/>
              </a:ext>
            </a:extLst>
          </p:cNvPr>
          <p:cNvCxnSpPr>
            <a:cxnSpLocks/>
            <a:stCxn id="26" idx="3"/>
            <a:endCxn id="27" idx="1"/>
          </p:cNvCxnSpPr>
          <p:nvPr/>
        </p:nvCxnSpPr>
        <p:spPr>
          <a:xfrm flipV="1">
            <a:off x="4638636" y="2920658"/>
            <a:ext cx="492912" cy="313079"/>
          </a:xfrm>
          <a:prstGeom prst="straightConnector1">
            <a:avLst/>
          </a:prstGeom>
          <a:ln w="38100">
            <a:solidFill>
              <a:srgbClr val="FF0000"/>
            </a:solidFill>
            <a:tailEnd type="oval" w="sm" len="sm"/>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13D2787-4ACC-15A7-8EB5-76157411818D}"/>
              </a:ext>
            </a:extLst>
          </p:cNvPr>
          <p:cNvCxnSpPr>
            <a:cxnSpLocks/>
          </p:cNvCxnSpPr>
          <p:nvPr/>
        </p:nvCxnSpPr>
        <p:spPr>
          <a:xfrm flipV="1">
            <a:off x="5285444" y="2758844"/>
            <a:ext cx="2970754" cy="351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82E31E-6519-4BF3-EFEC-158A0C1615C5}"/>
              </a:ext>
            </a:extLst>
          </p:cNvPr>
          <p:cNvCxnSpPr>
            <a:cxnSpLocks/>
          </p:cNvCxnSpPr>
          <p:nvPr/>
        </p:nvCxnSpPr>
        <p:spPr>
          <a:xfrm>
            <a:off x="5285444" y="3077820"/>
            <a:ext cx="29707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aphicFrame>
        <p:nvGraphicFramePr>
          <p:cNvPr id="9" name="Table 4">
            <a:extLst>
              <a:ext uri="{FF2B5EF4-FFF2-40B4-BE49-F238E27FC236}">
                <a16:creationId xmlns:a16="http://schemas.microsoft.com/office/drawing/2014/main" id="{5066F46F-F92A-BBCE-ADDF-5DC48C511507}"/>
              </a:ext>
            </a:extLst>
          </p:cNvPr>
          <p:cNvGraphicFramePr>
            <a:graphicFrameLocks noGrp="1"/>
          </p:cNvGraphicFramePr>
          <p:nvPr/>
        </p:nvGraphicFramePr>
        <p:xfrm>
          <a:off x="8512438" y="1215169"/>
          <a:ext cx="330799" cy="2482560"/>
        </p:xfrm>
        <a:graphic>
          <a:graphicData uri="http://schemas.openxmlformats.org/drawingml/2006/table">
            <a:tbl>
              <a:tblPr>
                <a:tableStyleId>{5C22544A-7EE6-4342-B048-85BDC9FD1C3A}</a:tableStyleId>
              </a:tblPr>
              <a:tblGrid>
                <a:gridCol w="330799">
                  <a:extLst>
                    <a:ext uri="{9D8B030D-6E8A-4147-A177-3AD203B41FA5}">
                      <a16:colId xmlns:a16="http://schemas.microsoft.com/office/drawing/2014/main" val="3677550007"/>
                    </a:ext>
                  </a:extLst>
                </a:gridCol>
              </a:tblGrid>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891177"/>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8704182"/>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70008564"/>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88873949"/>
                  </a:ext>
                </a:extLst>
              </a:tr>
              <a:tr h="257098">
                <a:tc>
                  <a:txBody>
                    <a:bodyPr/>
                    <a:lstStyle/>
                    <a:p>
                      <a:pPr algn="ctr"/>
                      <a:endParaRPr lang="en-GB" dirty="0"/>
                    </a:p>
                  </a:txBody>
                  <a:tcPr marT="18000" marB="18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55006721"/>
                  </a:ext>
                </a:extLst>
              </a:tr>
              <a:tr h="25709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b="1" dirty="0">
                          <a:solidFill>
                            <a:srgbClr val="FF0000"/>
                          </a:solidFill>
                        </a:rPr>
                        <a:t>C</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41814607"/>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198994"/>
                  </a:ext>
                </a:extLst>
              </a:tr>
              <a:tr h="257098">
                <a:tc>
                  <a:txBody>
                    <a:bodyPr/>
                    <a:lstStyle/>
                    <a:p>
                      <a:pPr algn="ctr"/>
                      <a:r>
                        <a:rPr lang="en-GB" dirty="0"/>
                        <a:t>I</a:t>
                      </a:r>
                    </a:p>
                  </a:txBody>
                  <a:tcPr marT="18000" marB="180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8172447"/>
                  </a:ext>
                </a:extLst>
              </a:tr>
            </a:tbl>
          </a:graphicData>
        </a:graphic>
      </p:graphicFrame>
    </p:spTree>
    <p:extLst>
      <p:ext uri="{BB962C8B-B14F-4D97-AF65-F5344CB8AC3E}">
        <p14:creationId xmlns:p14="http://schemas.microsoft.com/office/powerpoint/2010/main" val="37961387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C7AA4516A2824E88A9138DD629BFE5" ma:contentTypeVersion="9" ma:contentTypeDescription="Create a new document." ma:contentTypeScope="" ma:versionID="c9cad01b62991b3879a3c8e2e207de67">
  <xsd:schema xmlns:xsd="http://www.w3.org/2001/XMLSchema" xmlns:xs="http://www.w3.org/2001/XMLSchema" xmlns:p="http://schemas.microsoft.com/office/2006/metadata/properties" xmlns:ns3="824708a1-24c0-400b-acee-f6a23ed5a4fd" xmlns:ns4="7da2cd4d-ead7-4385-964c-8e1712485f48" targetNamespace="http://schemas.microsoft.com/office/2006/metadata/properties" ma:root="true" ma:fieldsID="4556cd619f61dadfd67eb9a7f14ab870" ns3:_="" ns4:_="">
    <xsd:import namespace="824708a1-24c0-400b-acee-f6a23ed5a4fd"/>
    <xsd:import namespace="7da2cd4d-ead7-4385-964c-8e1712485f4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4708a1-24c0-400b-acee-f6a23ed5a4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da2cd4d-ead7-4385-964c-8e1712485f4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A5F097E-092C-4AF5-B83C-EFA4566B8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4708a1-24c0-400b-acee-f6a23ed5a4fd"/>
    <ds:schemaRef ds:uri="7da2cd4d-ead7-4385-964c-8e1712485f4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E51C29B-A0C1-4ABA-803C-4CF4A8AA7BE6}">
  <ds:schemaRefs>
    <ds:schemaRef ds:uri="http://schemas.microsoft.com/sharepoint/v3/contenttype/forms"/>
  </ds:schemaRefs>
</ds:datastoreItem>
</file>

<file path=customXml/itemProps3.xml><?xml version="1.0" encoding="utf-8"?>
<ds:datastoreItem xmlns:ds="http://schemas.openxmlformats.org/officeDocument/2006/customXml" ds:itemID="{A789CDAA-4629-4FE2-8923-9EA5D6BA7DC0}">
  <ds:schemaRefs>
    <ds:schemaRef ds:uri="http://purl.org/dc/dcmitype/"/>
    <ds:schemaRef ds:uri="http://schemas.microsoft.com/office/2006/documentManagement/types"/>
    <ds:schemaRef ds:uri="http://purl.org/dc/terms/"/>
    <ds:schemaRef ds:uri="http://schemas.openxmlformats.org/package/2006/metadata/core-properties"/>
    <ds:schemaRef ds:uri="http://purl.org/dc/elements/1.1/"/>
    <ds:schemaRef ds:uri="http://schemas.microsoft.com/office/2006/metadata/properties"/>
    <ds:schemaRef ds:uri="824708a1-24c0-400b-acee-f6a23ed5a4fd"/>
    <ds:schemaRef ds:uri="http://schemas.microsoft.com/office/infopath/2007/PartnerControls"/>
    <ds:schemaRef ds:uri="7da2cd4d-ead7-4385-964c-8e1712485f4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8606</TotalTime>
  <Words>4263</Words>
  <Application>Microsoft Office PowerPoint</Application>
  <PresentationFormat>Widescreen</PresentationFormat>
  <Paragraphs>670</Paragraphs>
  <Slides>25</Slides>
  <Notes>25</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Cascadia Code</vt:lpstr>
      <vt:lpstr>Consolas</vt:lpstr>
      <vt:lpstr>Office Theme</vt:lpstr>
      <vt:lpstr>Capability-Based Memory Protection  for Scalable Vector Processing</vt:lpstr>
      <vt:lpstr>Applying CHERI to Vector Processors</vt:lpstr>
      <vt:lpstr>Capability-Based Memory Protection = CHERI</vt:lpstr>
      <vt:lpstr>CHERI?</vt:lpstr>
      <vt:lpstr>CHERI?</vt:lpstr>
      <vt:lpstr>CHERI?</vt:lpstr>
      <vt:lpstr>CHERI?</vt:lpstr>
      <vt:lpstr>CHERI?</vt:lpstr>
      <vt:lpstr>CHERI?</vt:lpstr>
      <vt:lpstr>CHERI?</vt:lpstr>
      <vt:lpstr>CHERI?</vt:lpstr>
      <vt:lpstr>CHERI + Vectors = ?</vt:lpstr>
      <vt:lpstr>Vectorized memcpy</vt:lpstr>
      <vt:lpstr>CHERI + Vectorized memcpy</vt:lpstr>
      <vt:lpstr>CHERI + Vectorized memcpy</vt:lpstr>
      <vt:lpstr>CHERI + Vectorized memcpy</vt:lpstr>
      <vt:lpstr>CHERI + Vectorized memcpy</vt:lpstr>
      <vt:lpstr>CHERI + Vectorized memcpy</vt:lpstr>
      <vt:lpstr>Project Goals</vt:lpstr>
      <vt:lpstr>Project Goals</vt:lpstr>
      <vt:lpstr>Project Goals</vt:lpstr>
      <vt:lpstr>Project Goals</vt:lpstr>
      <vt:lpstr>Project Goals</vt:lpstr>
      <vt:lpstr>Project Deliverables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Capability-Based Memory Protection  for Scalable Vector Processing</dc:title>
  <dc:creator>Samuel Stark</dc:creator>
  <cp:lastModifiedBy>Samuel</cp:lastModifiedBy>
  <cp:revision>12</cp:revision>
  <dcterms:created xsi:type="dcterms:W3CDTF">2022-09-03T17:20:59Z</dcterms:created>
  <dcterms:modified xsi:type="dcterms:W3CDTF">2022-09-11T11:40:32Z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0x0101003CC7AA4516A2824E88A9138DD629BFE5</vt:lpwstr>
  </property>
</Properties>
</file>