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4" r:id="rId8"/>
    <p:sldId id="268" r:id="rId9"/>
    <p:sldId id="269" r:id="rId10"/>
    <p:sldId id="266" r:id="rId11"/>
    <p:sldId id="272" r:id="rId12"/>
    <p:sldId id="273" r:id="rId13"/>
    <p:sldId id="265" r:id="rId14"/>
    <p:sldId id="271" r:id="rId15"/>
    <p:sldId id="270" r:id="rId16"/>
    <p:sldId id="281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8" r:id="rId28"/>
    <p:sldId id="286" r:id="rId29"/>
    <p:sldId id="287" r:id="rId30"/>
    <p:sldId id="289" r:id="rId31"/>
    <p:sldId id="290" r:id="rId32"/>
    <p:sldId id="291" r:id="rId33"/>
    <p:sldId id="292" r:id="rId34"/>
    <p:sldId id="293" r:id="rId35"/>
    <p:sldId id="263" r:id="rId36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D2867-04B4-4641-89E7-30CE7F3FC6F5}" v="469" dt="2024-02-26T23:11:04.545"/>
    <p1510:client id="{484FEC77-F7E7-4B3E-BB3D-2A01609E8823}" v="756" dt="2024-02-27T18:38:30.993"/>
    <p1510:client id="{7DF2EED8-AEF4-4064-ABD6-8C50B2661572}" v="3769" dt="2024-02-26T22:31:30.147"/>
    <p1510:client id="{93DF2AF5-ECCB-4360-9806-1687036C255C}" v="2082" dt="2024-02-26T14:14:2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45" d="100"/>
          <a:sy n="45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362A10-F726-4E35-9253-646267066A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BA8E1C-F823-4AEB-BE6D-8395D17D21F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24F66-2863-4DED-8D4B-672874A75B0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E94E19-6BB5-443B-891D-54F1594611D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71A6E8-8B50-4735-A250-372F9FF1292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BBE77-5749-4E8E-8190-8EF04E12109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1BC64D-E7F6-45E4-879E-F43802BE48D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B149F3-4893-4575-BD83-D4D5CC50DB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36575A-8D1C-429D-9A1F-DBA531308E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2283D-1B07-421D-B7DB-E9B2A01765E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132A9B-BF2F-402D-A078-A4437E28C44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33D06-049F-477D-BF05-57F33AA2EFD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0DBF6-4A7C-43D9-81F1-0E78F5B746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16.png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15.jpeg"/><Relationship Id="rId10" Type="http://schemas.openxmlformats.org/officeDocument/2006/relationships/image" Target="../media/image22.sv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9602280" y="-81360"/>
            <a:ext cx="4752360" cy="2219760"/>
          </a:xfrm>
          <a:custGeom>
            <a:avLst/>
            <a:gdLst/>
            <a:ahLst/>
            <a:cxnLst/>
            <a:rect l="l" t="t" r="r" b="b"/>
            <a:pathLst>
              <a:path w="4752737" h="2219985">
                <a:moveTo>
                  <a:pt x="0" y="0"/>
                </a:moveTo>
                <a:lnTo>
                  <a:pt x="4752737" y="0"/>
                </a:lnTo>
                <a:lnTo>
                  <a:pt x="4752737" y="2219986"/>
                </a:lnTo>
                <a:lnTo>
                  <a:pt x="0" y="22199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pSp>
        <p:nvGrpSpPr>
          <p:cNvPr id="42" name="Group 3"/>
          <p:cNvGrpSpPr/>
          <p:nvPr/>
        </p:nvGrpSpPr>
        <p:grpSpPr>
          <a:xfrm>
            <a:off x="-585000" y="0"/>
            <a:ext cx="4139640" cy="4764600"/>
            <a:chOff x="-585000" y="0"/>
            <a:chExt cx="4139640" cy="4764600"/>
          </a:xfrm>
        </p:grpSpPr>
        <p:grpSp>
          <p:nvGrpSpPr>
            <p:cNvPr id="43" name="Group 4"/>
            <p:cNvGrpSpPr/>
            <p:nvPr/>
          </p:nvGrpSpPr>
          <p:grpSpPr>
            <a:xfrm>
              <a:off x="373680" y="844560"/>
              <a:ext cx="3180960" cy="2754720"/>
              <a:chOff x="373680" y="844560"/>
              <a:chExt cx="3180960" cy="2754720"/>
            </a:xfrm>
          </p:grpSpPr>
          <p:sp>
            <p:nvSpPr>
              <p:cNvPr id="44" name="Freeform 5"/>
              <p:cNvSpPr/>
              <p:nvPr/>
            </p:nvSpPr>
            <p:spPr>
              <a:xfrm>
                <a:off x="373680" y="844560"/>
                <a:ext cx="3180960" cy="275472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5" name="Group 6"/>
            <p:cNvGrpSpPr/>
            <p:nvPr/>
          </p:nvGrpSpPr>
          <p:grpSpPr>
            <a:xfrm>
              <a:off x="-585000" y="2894760"/>
              <a:ext cx="2159280" cy="1869840"/>
              <a:chOff x="-585000" y="2894760"/>
              <a:chExt cx="2159280" cy="1869840"/>
            </a:xfrm>
          </p:grpSpPr>
          <p:sp>
            <p:nvSpPr>
              <p:cNvPr id="46" name="Freeform 7"/>
              <p:cNvSpPr/>
              <p:nvPr/>
            </p:nvSpPr>
            <p:spPr>
              <a:xfrm>
                <a:off x="-585000" y="2894760"/>
                <a:ext cx="2159280" cy="18698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7" name="Group 8"/>
            <p:cNvGrpSpPr/>
            <p:nvPr/>
          </p:nvGrpSpPr>
          <p:grpSpPr>
            <a:xfrm>
              <a:off x="-492120" y="2425320"/>
              <a:ext cx="986760" cy="854640"/>
              <a:chOff x="-492120" y="2425320"/>
              <a:chExt cx="986760" cy="854640"/>
            </a:xfrm>
          </p:grpSpPr>
          <p:sp>
            <p:nvSpPr>
              <p:cNvPr id="48" name="Freeform 9"/>
              <p:cNvSpPr/>
              <p:nvPr/>
            </p:nvSpPr>
            <p:spPr>
              <a:xfrm>
                <a:off x="-492120" y="2425320"/>
                <a:ext cx="986760" cy="8546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A4E47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9" name="Group 10"/>
            <p:cNvGrpSpPr/>
            <p:nvPr/>
          </p:nvGrpSpPr>
          <p:grpSpPr>
            <a:xfrm>
              <a:off x="117000" y="0"/>
              <a:ext cx="1650600" cy="1429560"/>
              <a:chOff x="117000" y="0"/>
              <a:chExt cx="1650600" cy="1429560"/>
            </a:xfrm>
          </p:grpSpPr>
          <p:sp>
            <p:nvSpPr>
              <p:cNvPr id="50" name="Freeform 11"/>
              <p:cNvSpPr/>
              <p:nvPr/>
            </p:nvSpPr>
            <p:spPr>
              <a:xfrm>
                <a:off x="117000" y="0"/>
                <a:ext cx="1650600" cy="142956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1" name="Freeform 12"/>
          <p:cNvSpPr/>
          <p:nvPr/>
        </p:nvSpPr>
        <p:spPr>
          <a:xfrm>
            <a:off x="-1677960" y="0"/>
            <a:ext cx="4993200" cy="4439520"/>
          </a:xfrm>
          <a:custGeom>
            <a:avLst/>
            <a:gdLst/>
            <a:ahLst/>
            <a:cxnLst/>
            <a:rect l="l" t="t" r="r" b="b"/>
            <a:pathLst>
              <a:path w="4993495" h="4439971">
                <a:moveTo>
                  <a:pt x="0" y="0"/>
                </a:moveTo>
                <a:lnTo>
                  <a:pt x="4993495" y="0"/>
                </a:lnTo>
                <a:lnTo>
                  <a:pt x="4993495" y="4439971"/>
                </a:lnTo>
                <a:lnTo>
                  <a:pt x="0" y="443997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pSp>
        <p:nvGrpSpPr>
          <p:cNvPr id="52" name="Group 13"/>
          <p:cNvGrpSpPr/>
          <p:nvPr/>
        </p:nvGrpSpPr>
        <p:grpSpPr>
          <a:xfrm>
            <a:off x="14011920" y="0"/>
            <a:ext cx="7605720" cy="6764760"/>
            <a:chOff x="14011920" y="0"/>
            <a:chExt cx="7605720" cy="6764760"/>
          </a:xfrm>
        </p:grpSpPr>
        <p:grpSp>
          <p:nvGrpSpPr>
            <p:cNvPr id="53" name="Group 14"/>
            <p:cNvGrpSpPr/>
            <p:nvPr/>
          </p:nvGrpSpPr>
          <p:grpSpPr>
            <a:xfrm>
              <a:off x="15639120" y="1587240"/>
              <a:ext cx="5978520" cy="5177520"/>
              <a:chOff x="15639120" y="1587240"/>
              <a:chExt cx="5978520" cy="5177520"/>
            </a:xfrm>
          </p:grpSpPr>
          <p:sp>
            <p:nvSpPr>
              <p:cNvPr id="54" name="Freeform 15"/>
              <p:cNvSpPr/>
              <p:nvPr/>
            </p:nvSpPr>
            <p:spPr>
              <a:xfrm>
                <a:off x="15639120" y="1587240"/>
                <a:ext cx="5978520" cy="517752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5" name="Group 16"/>
            <p:cNvGrpSpPr/>
            <p:nvPr/>
          </p:nvGrpSpPr>
          <p:grpSpPr>
            <a:xfrm>
              <a:off x="15222600" y="4809960"/>
              <a:ext cx="2257200" cy="1954440"/>
              <a:chOff x="15222600" y="4809960"/>
              <a:chExt cx="2257200" cy="1954440"/>
            </a:xfrm>
          </p:grpSpPr>
          <p:sp>
            <p:nvSpPr>
              <p:cNvPr id="56" name="Freeform 17"/>
              <p:cNvSpPr/>
              <p:nvPr/>
            </p:nvSpPr>
            <p:spPr>
              <a:xfrm>
                <a:off x="15222600" y="4809960"/>
                <a:ext cx="2257200" cy="19544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7" name="Group 18"/>
            <p:cNvGrpSpPr/>
            <p:nvPr/>
          </p:nvGrpSpPr>
          <p:grpSpPr>
            <a:xfrm>
              <a:off x="14011920" y="4557960"/>
              <a:ext cx="1854720" cy="1606320"/>
              <a:chOff x="14011920" y="4557960"/>
              <a:chExt cx="1854720" cy="1606320"/>
            </a:xfrm>
          </p:grpSpPr>
          <p:sp>
            <p:nvSpPr>
              <p:cNvPr id="58" name="Freeform 19"/>
              <p:cNvSpPr/>
              <p:nvPr/>
            </p:nvSpPr>
            <p:spPr>
              <a:xfrm>
                <a:off x="14011920" y="4557960"/>
                <a:ext cx="1854720" cy="160632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A4E47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9" name="Group 20"/>
            <p:cNvGrpSpPr/>
            <p:nvPr/>
          </p:nvGrpSpPr>
          <p:grpSpPr>
            <a:xfrm>
              <a:off x="15156360" y="0"/>
              <a:ext cx="3102840" cy="2687040"/>
              <a:chOff x="15156360" y="0"/>
              <a:chExt cx="3102840" cy="2687040"/>
            </a:xfrm>
          </p:grpSpPr>
          <p:sp>
            <p:nvSpPr>
              <p:cNvPr id="60" name="Freeform 21"/>
              <p:cNvSpPr/>
              <p:nvPr/>
            </p:nvSpPr>
            <p:spPr>
              <a:xfrm>
                <a:off x="15156360" y="0"/>
                <a:ext cx="3102840" cy="26870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" name="Freeform 22"/>
            <p:cNvSpPr/>
            <p:nvPr/>
          </p:nvSpPr>
          <p:spPr>
            <a:xfrm>
              <a:off x="15222600" y="1996920"/>
              <a:ext cx="4073400" cy="4114440"/>
            </a:xfrm>
            <a:custGeom>
              <a:avLst/>
              <a:gdLst/>
              <a:ahLst/>
              <a:cxnLst/>
              <a:rect l="l" t="t" r="r" b="b"/>
              <a:pathLst>
                <a:path w="5431536" h="5486400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62" name="Freeform 23"/>
          <p:cNvSpPr/>
          <p:nvPr/>
        </p:nvSpPr>
        <p:spPr>
          <a:xfrm>
            <a:off x="1888560" y="7557120"/>
            <a:ext cx="13708080" cy="1359000"/>
          </a:xfrm>
          <a:custGeom>
            <a:avLst/>
            <a:gdLst/>
            <a:ahLst/>
            <a:cxnLst/>
            <a:rect l="l" t="t" r="r" b="b"/>
            <a:pathLst>
              <a:path w="13708378" h="1359414">
                <a:moveTo>
                  <a:pt x="0" y="0"/>
                </a:moveTo>
                <a:lnTo>
                  <a:pt x="13708378" y="0"/>
                </a:lnTo>
                <a:lnTo>
                  <a:pt x="13708378" y="1359414"/>
                </a:lnTo>
                <a:lnTo>
                  <a:pt x="0" y="13594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3" name="Freeform 24"/>
          <p:cNvSpPr/>
          <p:nvPr/>
        </p:nvSpPr>
        <p:spPr>
          <a:xfrm>
            <a:off x="16748640" y="8664840"/>
            <a:ext cx="1483920" cy="1621800"/>
          </a:xfrm>
          <a:custGeom>
            <a:avLst/>
            <a:gdLst/>
            <a:ahLst/>
            <a:cxnLst/>
            <a:rect l="l" t="t" r="r" b="b"/>
            <a:pathLst>
              <a:path w="1484223" h="1621981">
                <a:moveTo>
                  <a:pt x="0" y="0"/>
                </a:moveTo>
                <a:lnTo>
                  <a:pt x="1484224" y="0"/>
                </a:lnTo>
                <a:lnTo>
                  <a:pt x="1484224" y="1621981"/>
                </a:lnTo>
                <a:lnTo>
                  <a:pt x="0" y="16219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4" name="Freeform 25"/>
          <p:cNvSpPr/>
          <p:nvPr/>
        </p:nvSpPr>
        <p:spPr>
          <a:xfrm>
            <a:off x="201240" y="917820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5" name="Freeform 26"/>
          <p:cNvSpPr/>
          <p:nvPr/>
        </p:nvSpPr>
        <p:spPr>
          <a:xfrm>
            <a:off x="3315600" y="8927640"/>
            <a:ext cx="2228040" cy="1202400"/>
          </a:xfrm>
          <a:custGeom>
            <a:avLst/>
            <a:gdLst/>
            <a:ahLst/>
            <a:cxnLst/>
            <a:rect l="l" t="t" r="r" b="b"/>
            <a:pathLst>
              <a:path w="2228445" h="1202653">
                <a:moveTo>
                  <a:pt x="0" y="0"/>
                </a:moveTo>
                <a:lnTo>
                  <a:pt x="2228445" y="0"/>
                </a:lnTo>
                <a:lnTo>
                  <a:pt x="2228445" y="1202653"/>
                </a:lnTo>
                <a:lnTo>
                  <a:pt x="0" y="1202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6" name="Freeform 27"/>
          <p:cNvSpPr/>
          <p:nvPr/>
        </p:nvSpPr>
        <p:spPr>
          <a:xfrm>
            <a:off x="4192200" y="435600"/>
            <a:ext cx="5187240" cy="1702800"/>
          </a:xfrm>
          <a:custGeom>
            <a:avLst/>
            <a:gdLst/>
            <a:ahLst/>
            <a:cxnLst/>
            <a:rect l="l" t="t" r="r" b="b"/>
            <a:pathLst>
              <a:path w="5187455" h="1703214">
                <a:moveTo>
                  <a:pt x="0" y="0"/>
                </a:moveTo>
                <a:lnTo>
                  <a:pt x="5187455" y="0"/>
                </a:lnTo>
                <a:lnTo>
                  <a:pt x="5187455" y="1703215"/>
                </a:lnTo>
                <a:lnTo>
                  <a:pt x="0" y="170321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7" name="Freeform 28"/>
          <p:cNvSpPr/>
          <p:nvPr/>
        </p:nvSpPr>
        <p:spPr>
          <a:xfrm>
            <a:off x="5544000" y="8927640"/>
            <a:ext cx="5488200" cy="1224000"/>
          </a:xfrm>
          <a:custGeom>
            <a:avLst/>
            <a:gdLst/>
            <a:ahLst/>
            <a:cxnLst/>
            <a:rect l="l" t="t" r="r" b="b"/>
            <a:pathLst>
              <a:path w="5488590" h="1224527">
                <a:moveTo>
                  <a:pt x="0" y="0"/>
                </a:moveTo>
                <a:lnTo>
                  <a:pt x="5488590" y="0"/>
                </a:lnTo>
                <a:lnTo>
                  <a:pt x="5488590" y="1224527"/>
                </a:lnTo>
                <a:lnTo>
                  <a:pt x="0" y="1224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8" name="Freeform 29"/>
          <p:cNvSpPr/>
          <p:nvPr/>
        </p:nvSpPr>
        <p:spPr>
          <a:xfrm>
            <a:off x="11032920" y="9006120"/>
            <a:ext cx="2451600" cy="1201680"/>
          </a:xfrm>
          <a:custGeom>
            <a:avLst/>
            <a:gdLst/>
            <a:ahLst/>
            <a:cxnLst/>
            <a:rect l="l" t="t" r="r" b="b"/>
            <a:pathLst>
              <a:path w="2452076" h="1201998">
                <a:moveTo>
                  <a:pt x="0" y="0"/>
                </a:moveTo>
                <a:lnTo>
                  <a:pt x="2452077" y="0"/>
                </a:lnTo>
                <a:lnTo>
                  <a:pt x="2452077" y="1201998"/>
                </a:lnTo>
                <a:lnTo>
                  <a:pt x="0" y="12019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9" name="Freeform 30"/>
          <p:cNvSpPr/>
          <p:nvPr/>
        </p:nvSpPr>
        <p:spPr>
          <a:xfrm>
            <a:off x="13779720" y="8983080"/>
            <a:ext cx="2673720" cy="1225080"/>
          </a:xfrm>
          <a:custGeom>
            <a:avLst/>
            <a:gdLst/>
            <a:ahLst/>
            <a:cxnLst/>
            <a:rect l="l" t="t" r="r" b="b"/>
            <a:pathLst>
              <a:path w="2674067" h="1225332">
                <a:moveTo>
                  <a:pt x="0" y="0"/>
                </a:moveTo>
                <a:lnTo>
                  <a:pt x="2674067" y="0"/>
                </a:lnTo>
                <a:lnTo>
                  <a:pt x="2674067" y="1225332"/>
                </a:lnTo>
                <a:lnTo>
                  <a:pt x="0" y="12253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0" name="Freeform 31"/>
          <p:cNvSpPr/>
          <p:nvPr/>
        </p:nvSpPr>
        <p:spPr>
          <a:xfrm>
            <a:off x="15655680" y="447480"/>
            <a:ext cx="2185200" cy="1771920"/>
          </a:xfrm>
          <a:custGeom>
            <a:avLst/>
            <a:gdLst/>
            <a:ahLst/>
            <a:cxnLst/>
            <a:rect l="l" t="t" r="r" b="b"/>
            <a:pathLst>
              <a:path w="2185721" h="1772421">
                <a:moveTo>
                  <a:pt x="0" y="0"/>
                </a:moveTo>
                <a:lnTo>
                  <a:pt x="2185720" y="0"/>
                </a:lnTo>
                <a:lnTo>
                  <a:pt x="2185720" y="1772420"/>
                </a:lnTo>
                <a:lnTo>
                  <a:pt x="0" y="17724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1772184" y="4022640"/>
            <a:ext cx="12276327" cy="65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trike="noStrike" spc="-1" dirty="0">
                <a:latin typeface="Arial"/>
              </a:rPr>
              <a:t>MIC-001: Planejamento e construção de Sistemas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10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5952835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latin typeface="Arial"/>
                <a:cs typeface="Arial"/>
              </a:rPr>
              <a:t>Requisitos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latin typeface="Arial"/>
                <a:cs typeface="Arial"/>
              </a:rPr>
              <a:t>A construção inicial de um documento de requisitos se dá a partir da identificação de um problema o qual o projeto em questão espera resolver, esse problema é identificado através de conversas com o cliente, que especifica critérios técnicos e não técnicos acerca do que deve ter  e o que não deve ter no projeto.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latin typeface="Arial"/>
                <a:cs typeface="Arial"/>
              </a:rPr>
              <a:t>Esses critérios são definidos como </a:t>
            </a:r>
            <a:r>
              <a:rPr lang="pt-BR" sz="3000" b="1" spc="-1" dirty="0">
                <a:latin typeface="Arial"/>
                <a:cs typeface="Arial"/>
              </a:rPr>
              <a:t>requisitos </a:t>
            </a:r>
            <a:r>
              <a:rPr lang="pt-BR" sz="3000" spc="-1" dirty="0">
                <a:latin typeface="Arial"/>
                <a:cs typeface="Arial"/>
              </a:rPr>
              <a:t>e eles podem ser funcionais ou não funcionais.</a:t>
            </a:r>
            <a:endParaRPr lang="pt-BR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D80492-0B39-F5AE-AC4A-C47CF9A37767}"/>
              </a:ext>
            </a:extLst>
          </p:cNvPr>
          <p:cNvSpPr txBox="1"/>
          <p:nvPr/>
        </p:nvSpPr>
        <p:spPr>
          <a:xfrm>
            <a:off x="3950865" y="5698723"/>
            <a:ext cx="1006394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/>
              <a:t>NOMENCLATURA PADRÃO DE REQUISITOS FUNCIONAIS EM DOCUMENTOS DE REQUISITOS:</a:t>
            </a:r>
          </a:p>
          <a:p>
            <a:pPr algn="ctr"/>
            <a:endParaRPr lang="pt-BR" sz="3200" dirty="0"/>
          </a:p>
          <a:p>
            <a:pPr algn="ctr"/>
            <a:r>
              <a:rPr lang="pt-BR" sz="3200" b="1" dirty="0"/>
              <a:t>[RF00X] Funcionalidade exemplo</a:t>
            </a:r>
          </a:p>
          <a:p>
            <a:pPr algn="ctr"/>
            <a:r>
              <a:rPr lang="pt-BR" sz="2000" b="1" dirty="0"/>
              <a:t>Obrigatório/Desejável/Opcional</a:t>
            </a:r>
          </a:p>
        </p:txBody>
      </p:sp>
    </p:spTree>
    <p:extLst>
      <p:ext uri="{BB962C8B-B14F-4D97-AF65-F5344CB8AC3E}">
        <p14:creationId xmlns:p14="http://schemas.microsoft.com/office/powerpoint/2010/main" val="160583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11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5952835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latin typeface="Arial"/>
                <a:cs typeface="Arial"/>
              </a:rPr>
              <a:t>Requisitos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Requisitos funcionais</a:t>
            </a:r>
            <a:r>
              <a:rPr lang="pt-BR" sz="3000" spc="-1" dirty="0">
                <a:cs typeface="Arial"/>
              </a:rPr>
              <a:t> são funcionalidades detalhadas do sistema, essas funcionalidades podem ser classificadas em tópicos de prioridade como: </a:t>
            </a:r>
            <a:endParaRPr lang="en-US" sz="3000" spc="-1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cs typeface="Arial"/>
              </a:rPr>
              <a:t>Obrigatórios</a:t>
            </a:r>
            <a:r>
              <a:rPr lang="pt-BR" sz="3000" spc="-1" dirty="0">
                <a:cs typeface="Arial"/>
              </a:rPr>
              <a:t>: são aqueles requisitos que se não implementados inutilizam a aplicação.</a:t>
            </a:r>
            <a:endParaRPr lang="en-US" sz="3000" spc="-1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 err="1">
                <a:cs typeface="Arial"/>
              </a:rPr>
              <a:t>Desejaveis</a:t>
            </a:r>
            <a:r>
              <a:rPr lang="pt-BR" sz="3000" spc="-1" dirty="0">
                <a:cs typeface="Arial"/>
              </a:rPr>
              <a:t>: são aqueles requisitos que apesar de não serem obrigatórios, complementam as funcionalidades implementadas precedentemente.</a:t>
            </a:r>
            <a:endParaRPr lang="en-US" sz="3000" spc="-1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cs typeface="Arial"/>
              </a:rPr>
              <a:t>Opcionais</a:t>
            </a:r>
            <a:r>
              <a:rPr lang="pt-BR" sz="3000" spc="-1" dirty="0">
                <a:cs typeface="Arial"/>
              </a:rPr>
              <a:t>: são aqueles requisitos que não precisam ser implementados. Dependendo do progresso do projeto, podem ou não ser entregues</a:t>
            </a:r>
            <a:endParaRPr lang="en-US" sz="3000" spc="-1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8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12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latin typeface="Arial"/>
                <a:cs typeface="Arial"/>
              </a:rPr>
              <a:t>Requisitos</a:t>
            </a:r>
            <a:endParaRPr lang="pt-BR" sz="3000" dirty="0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Os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 </a:t>
            </a: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requisitos não funcionais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 referem-se a características do sistema que não estão diretamente relacionadas às funcionalidades. Alguns exemplos incluem:</a:t>
            </a:r>
            <a:endParaRPr lang="pt-BR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Desempenho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Tempo de resposta, capacidade de carga, etc.</a:t>
            </a:r>
            <a:endParaRPr lang="pt-BR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Segurança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Controles de acesso, criptografia, etc.</a:t>
            </a:r>
            <a:endParaRPr lang="pt-BR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Usabilidade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Interface do usuário, acessibilidade, etc.</a:t>
            </a:r>
            <a:endParaRPr lang="pt-BR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Confiabilidade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Disponibilidade, tolerância a falhas, etc.</a:t>
            </a:r>
            <a:endParaRPr lang="pt-BR" sz="3000" dirty="0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 dirty="0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81EA38-9FE2-2F84-7987-FD4EABB603E6}"/>
              </a:ext>
            </a:extLst>
          </p:cNvPr>
          <p:cNvSpPr txBox="1"/>
          <p:nvPr/>
        </p:nvSpPr>
        <p:spPr>
          <a:xfrm>
            <a:off x="2894677" y="6335331"/>
            <a:ext cx="11235881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/>
              <a:t>NOMENCLATURA PADRÃO DE REQUISITOS NÃO FUNCIONAIS EM DOCUMENTOS DE REQUISITOS:</a:t>
            </a:r>
          </a:p>
          <a:p>
            <a:pPr algn="ctr"/>
            <a:endParaRPr lang="pt-BR" sz="3200" dirty="0"/>
          </a:p>
          <a:p>
            <a:pPr algn="ctr"/>
            <a:r>
              <a:rPr lang="pt-BR" sz="3200" b="1" dirty="0"/>
              <a:t>[RNF00X] Funcionalidade exemplo</a:t>
            </a:r>
          </a:p>
          <a:p>
            <a:pPr algn="ctr"/>
            <a:r>
              <a:rPr lang="pt-BR" sz="2000" b="1" dirty="0"/>
              <a:t>Obrigatório/Desejável/Opcional</a:t>
            </a:r>
          </a:p>
        </p:txBody>
      </p:sp>
    </p:spTree>
    <p:extLst>
      <p:ext uri="{BB962C8B-B14F-4D97-AF65-F5344CB8AC3E}">
        <p14:creationId xmlns:p14="http://schemas.microsoft.com/office/powerpoint/2010/main" val="59736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13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latin typeface="Arial"/>
                <a:cs typeface="Arial"/>
              </a:rPr>
              <a:t>Exemplo de requisitos em projeto</a:t>
            </a:r>
            <a:endParaRPr lang="pt-BR" sz="3000" dirty="0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spc="-1" dirty="0">
              <a:solidFill>
                <a:srgbClr val="111111"/>
              </a:solidFill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81EA38-9FE2-2F84-7987-FD4EABB603E6}"/>
              </a:ext>
            </a:extLst>
          </p:cNvPr>
          <p:cNvSpPr txBox="1"/>
          <p:nvPr/>
        </p:nvSpPr>
        <p:spPr>
          <a:xfrm>
            <a:off x="815052" y="2176081"/>
            <a:ext cx="760050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/>
              <a:t>NOMENCLATURA PADRÃO DE REQUISITOS NÃO FUNCIONAIS EM DOCUMENTOS DE REQUISITOS:</a:t>
            </a:r>
          </a:p>
          <a:p>
            <a:pPr algn="ctr"/>
            <a:endParaRPr lang="pt-BR" sz="3200" dirty="0"/>
          </a:p>
          <a:p>
            <a:pPr algn="ctr"/>
            <a:r>
              <a:rPr lang="pt-BR" sz="3200" b="1" dirty="0"/>
              <a:t>[RNF00X] Funcionalidade exemplo</a:t>
            </a:r>
          </a:p>
          <a:p>
            <a:pPr algn="ctr"/>
            <a:r>
              <a:rPr lang="pt-BR" sz="2000" b="1" dirty="0"/>
              <a:t>Obrigatório/Desejável/Opcional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E57973-2FED-7440-BB17-77F2F25A0D3A}"/>
              </a:ext>
            </a:extLst>
          </p:cNvPr>
          <p:cNvSpPr txBox="1"/>
          <p:nvPr/>
        </p:nvSpPr>
        <p:spPr>
          <a:xfrm>
            <a:off x="9681740" y="2237973"/>
            <a:ext cx="6968321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000" dirty="0"/>
              <a:t>NOMENCLATURA PADRÃO DE REQUISITOS FUNCIONAIS EM DOCUMENTOS DE REQUISITOS:</a:t>
            </a:r>
          </a:p>
          <a:p>
            <a:pPr algn="ctr"/>
            <a:endParaRPr lang="pt-BR" sz="3200" dirty="0"/>
          </a:p>
          <a:p>
            <a:pPr algn="ctr"/>
            <a:r>
              <a:rPr lang="pt-BR" sz="3200" b="1" dirty="0"/>
              <a:t>[RF00X] Funcionalidade exemplo</a:t>
            </a:r>
          </a:p>
          <a:p>
            <a:pPr algn="ctr"/>
            <a:r>
              <a:rPr lang="pt-BR" sz="2000" b="1" dirty="0"/>
              <a:t>Obrigatório/Desejável/Opcional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DCC61E5-5131-0E23-0777-133E15E17D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1563" y="5330825"/>
            <a:ext cx="7286625" cy="19589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6DCE5D-6782-3BE9-D93C-EA34DFD155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5138738"/>
            <a:ext cx="940435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14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latin typeface="Arial"/>
                <a:cs typeface="Arial"/>
              </a:rPr>
              <a:t>Preparando-se para iniciar o projeto</a:t>
            </a:r>
            <a:endParaRPr lang="pt-BR" sz="3000" dirty="0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A partir dos objetivos, metas, requisitos funcionais e não funcionais observados no documento inicial, precisamos agora elaborar uma forma de trabalhar em conjunto com outros desenvolvedores para conseguirmos entregar o projeto de eficiente e eficaz.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Considerando que o ambiente de desenvolvimento de projetos de software é caótico e pouco padronizado, precisamos adotar metodologias capazes de permitir uma ampla comunicação entre todas as frentes de um projeto, seja operacional, desenvolvimento ou gerência.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Pensando nisso, foi criado uma filosofia de gerência de projetos específica para ambientes caóticos, que existem alta comunicação e sincronia entre todos em um projeto: </a:t>
            </a:r>
            <a:r>
              <a:rPr lang="pt-BR" sz="3000" b="1" spc="-1" dirty="0">
                <a:solidFill>
                  <a:srgbClr val="111111"/>
                </a:solidFill>
                <a:latin typeface="Arial"/>
                <a:cs typeface="Arial"/>
              </a:rPr>
              <a:t>As metodologias Ágeis</a:t>
            </a: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15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latin typeface="Arial"/>
                <a:cs typeface="Arial"/>
              </a:rPr>
              <a:t>Conceitos fundamentais</a:t>
            </a:r>
            <a:endParaRPr lang="pt-BR" sz="3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111111"/>
                </a:solidFill>
                <a:latin typeface="Arial"/>
                <a:cs typeface="Arial"/>
              </a:rPr>
              <a:t>As </a:t>
            </a: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Metodologias Ágeis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 são abordagens flexíveis e colaborativas para gerenciamento de projetos. Elas se concentram em entregar valor de forma rápida e iterativa, adaptando-se às mudanças ao longo do processo. Suas características incluem: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Desenvolvimento incremental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que divide o projeto em etapas menores. Com ciclos de desenvolvimento curtos.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Colaboração contínua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Onde equipe e cliente trabalham juntos, com feedback constante.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Entregas rápidas e de qualidade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Foco em entregas de valor 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 dirty="0">
              <a:solidFill>
                <a:srgbClr val="11111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107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16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latin typeface="Arial"/>
                <a:cs typeface="Arial"/>
              </a:rPr>
              <a:t>Exemplos de metodologias Ágeis</a:t>
            </a:r>
            <a:endParaRPr lang="pt-BR" sz="3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SCRUM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Desenvolvimento em ciclos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KANBAN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Transparência do fluxo de trabalho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LEAN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Foco na eficiência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XP(extreme </a:t>
            </a:r>
            <a:r>
              <a:rPr lang="pt-BR" sz="3000" b="1" spc="-1" dirty="0" err="1">
                <a:solidFill>
                  <a:srgbClr val="111111"/>
                </a:solidFill>
                <a:ea typeface="+mn-lt"/>
                <a:cs typeface="+mn-lt"/>
              </a:rPr>
              <a:t>programming</a:t>
            </a:r>
            <a:r>
              <a:rPr lang="pt-BR" sz="3000" b="1" spc="-1" dirty="0">
                <a:solidFill>
                  <a:srgbClr val="111111"/>
                </a:solidFill>
                <a:ea typeface="+mn-lt"/>
                <a:cs typeface="+mn-lt"/>
              </a:rPr>
              <a:t>)</a:t>
            </a:r>
            <a:r>
              <a:rPr lang="pt-BR" sz="3000" spc="-1" dirty="0">
                <a:solidFill>
                  <a:srgbClr val="111111"/>
                </a:solidFill>
                <a:ea typeface="+mn-lt"/>
                <a:cs typeface="+mn-lt"/>
              </a:rPr>
              <a:t>: Foco na entrega para o cliente</a:t>
            </a:r>
          </a:p>
        </p:txBody>
      </p:sp>
    </p:spTree>
    <p:extLst>
      <p:ext uri="{BB962C8B-B14F-4D97-AF65-F5344CB8AC3E}">
        <p14:creationId xmlns:p14="http://schemas.microsoft.com/office/powerpoint/2010/main" val="3604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17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SCRUM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400" b="1" spc="-1" dirty="0">
                <a:solidFill>
                  <a:srgbClr val="000000"/>
                </a:solidFill>
                <a:ea typeface="+mn-lt"/>
                <a:cs typeface="+mn-lt"/>
              </a:rPr>
              <a:t>É a metodologia baseada em ciclos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Podem durar entre 1 a 4 semanas.</a:t>
            </a:r>
            <a:endParaRPr lang="pt-BR" sz="2400" b="1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Cada sprint tem um objetivo/funcionalidade/entrega específica.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400" b="1" spc="-1" dirty="0">
                <a:solidFill>
                  <a:srgbClr val="000000"/>
                </a:solidFill>
                <a:ea typeface="+mn-lt"/>
                <a:cs typeface="+mn-lt"/>
              </a:rPr>
              <a:t>Papéis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Scrum master: É o responsável por estar gerenciando o ciclo das sprints do projeto.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 err="1">
                <a:solidFill>
                  <a:srgbClr val="000000"/>
                </a:solidFill>
                <a:ea typeface="+mn-lt"/>
                <a:cs typeface="+mn-lt"/>
              </a:rPr>
              <a:t>Product</a:t>
            </a: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2400" spc="-1" dirty="0" err="1">
                <a:solidFill>
                  <a:srgbClr val="000000"/>
                </a:solidFill>
                <a:ea typeface="+mn-lt"/>
                <a:cs typeface="+mn-lt"/>
              </a:rPr>
              <a:t>Owner</a:t>
            </a: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: É o responsável por representar o cliente dentro do ciclo de desenvolvimento da sprint.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Time de desenvolvimento: São aqueles que recebem as tarefas presentes dentro do sprint.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400" b="1" spc="-1" dirty="0">
                <a:solidFill>
                  <a:srgbClr val="000000"/>
                </a:solidFill>
                <a:ea typeface="+mn-lt"/>
                <a:cs typeface="+mn-lt"/>
              </a:rPr>
              <a:t>Artefatos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Backlog do produto: Lista de todos os requisitos do sistema.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Backlog da sprint: Lista dos requisitos a serem desenvolvidos </a:t>
            </a:r>
            <a:r>
              <a:rPr lang="pt-BR" sz="2400" spc="-1" dirty="0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pt-BR" sz="2400" spc="-1" dirty="0">
                <a:solidFill>
                  <a:srgbClr val="000000"/>
                </a:solidFill>
                <a:ea typeface="+mn-lt"/>
                <a:cs typeface="+mn-lt"/>
              </a:rPr>
              <a:t> sprint atual.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554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18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SCRUM</a:t>
            </a: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2400" spc="-1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059F5E07-F37B-7633-D0F3-932BB8647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113" y="1938338"/>
            <a:ext cx="11661775" cy="66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19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KANBAN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ea typeface="+mn-lt"/>
                <a:cs typeface="+mn-lt"/>
              </a:rPr>
              <a:t>É a metodologia de transparência do fluxo de trabalho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ea typeface="+mn-lt"/>
                <a:cs typeface="+mn-lt"/>
              </a:rPr>
              <a:t>Consiste em usar um quadro com colunas, que identificam diferentes iterações das funcionalidades desenvolvidas. ("concluído", "em progresso", "atrasado", "a fazer")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ea typeface="+mn-lt"/>
                <a:cs typeface="+mn-lt"/>
              </a:rPr>
              <a:t>Cada tarefa é movida pelas colunas conforme seu progresso.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ea typeface="+mn-lt"/>
                <a:cs typeface="+mn-lt"/>
              </a:rPr>
              <a:t>Com ela, conseguimos definir com precisão os limites de quantas tarefas conseguimos fazer simultaneamente.</a:t>
            </a:r>
            <a:r>
              <a:rPr lang="pt-BR" sz="30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ea typeface="+mn-lt"/>
                <a:cs typeface="+mn-lt"/>
              </a:rPr>
              <a:t>Previne sobrecarga dos funcionários</a:t>
            </a:r>
            <a:endParaRPr lang="pt-BR" dirty="0">
              <a:solidFill>
                <a:srgbClr val="000000"/>
              </a:solidFill>
              <a:ea typeface="+mn-lt"/>
              <a:cs typeface="+mn-lt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ea typeface="+mn-lt"/>
                <a:cs typeface="+mn-lt"/>
              </a:rPr>
              <a:t>Previne gargalos de produtividade.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81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2"/>
          <p:cNvGrpSpPr/>
          <p:nvPr/>
        </p:nvGrpSpPr>
        <p:grpSpPr>
          <a:xfrm>
            <a:off x="10827720" y="1028880"/>
            <a:ext cx="7459920" cy="6633000"/>
            <a:chOff x="10827720" y="1028880"/>
            <a:chExt cx="7459920" cy="6633000"/>
          </a:xfrm>
        </p:grpSpPr>
        <p:grpSp>
          <p:nvGrpSpPr>
            <p:cNvPr id="73" name="Group 3"/>
            <p:cNvGrpSpPr/>
            <p:nvPr/>
          </p:nvGrpSpPr>
          <p:grpSpPr>
            <a:xfrm>
              <a:off x="12512160" y="2807640"/>
              <a:ext cx="4016880" cy="3478680"/>
              <a:chOff x="12512160" y="2807640"/>
              <a:chExt cx="4016880" cy="3478680"/>
            </a:xfrm>
          </p:grpSpPr>
          <p:sp>
            <p:nvSpPr>
              <p:cNvPr id="74" name="Freeform 4"/>
              <p:cNvSpPr/>
              <p:nvPr/>
            </p:nvSpPr>
            <p:spPr>
              <a:xfrm>
                <a:off x="12512160" y="2807640"/>
                <a:ext cx="4016880" cy="347868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5" name="Freeform 5"/>
            <p:cNvSpPr/>
            <p:nvPr/>
          </p:nvSpPr>
          <p:spPr>
            <a:xfrm>
              <a:off x="10827720" y="1028880"/>
              <a:ext cx="7459920" cy="6633000"/>
            </a:xfrm>
            <a:custGeom>
              <a:avLst/>
              <a:gdLst/>
              <a:ahLst/>
              <a:cxnLst/>
              <a:rect l="l" t="t" r="r" b="b"/>
              <a:pathLst>
                <a:path w="9947015" h="8844398">
                  <a:moveTo>
                    <a:pt x="0" y="0"/>
                  </a:moveTo>
                  <a:lnTo>
                    <a:pt x="9947015" y="0"/>
                  </a:lnTo>
                  <a:lnTo>
                    <a:pt x="9947015" y="8844398"/>
                  </a:lnTo>
                  <a:lnTo>
                    <a:pt x="0" y="884439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Freeform 6"/>
            <p:cNvSpPr/>
            <p:nvPr/>
          </p:nvSpPr>
          <p:spPr>
            <a:xfrm>
              <a:off x="12974760" y="3232800"/>
              <a:ext cx="3092400" cy="2939040"/>
            </a:xfrm>
            <a:custGeom>
              <a:avLst/>
              <a:gdLst/>
              <a:ahLst/>
              <a:cxnLst/>
              <a:rect l="l" t="t" r="r" b="b"/>
              <a:pathLst>
                <a:path w="4123716" h="3919047">
                  <a:moveTo>
                    <a:pt x="0" y="0"/>
                  </a:moveTo>
                  <a:lnTo>
                    <a:pt x="4123717" y="0"/>
                  </a:lnTo>
                  <a:lnTo>
                    <a:pt x="4123717" y="3919047"/>
                  </a:lnTo>
                  <a:lnTo>
                    <a:pt x="0" y="391904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77" name="AutoShape 7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8" name="Freeform 8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9" name="Freeform 9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0" name="Freeform 10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1" name="Freeform 11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2" name="CaixaDeTexto 81"/>
          <p:cNvSpPr txBox="1"/>
          <p:nvPr/>
        </p:nvSpPr>
        <p:spPr>
          <a:xfrm>
            <a:off x="1740744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400" b="0" strike="noStrike" spc="-1">
                <a:latin typeface="Times New Roman"/>
              </a:rPr>
              <a:t>2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A16091-1590-8847-4DB0-1B17133C3505}"/>
              </a:ext>
            </a:extLst>
          </p:cNvPr>
          <p:cNvSpPr txBox="1"/>
          <p:nvPr/>
        </p:nvSpPr>
        <p:spPr>
          <a:xfrm>
            <a:off x="612343" y="736336"/>
            <a:ext cx="9725013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AGENDA:</a:t>
            </a:r>
            <a:endParaRPr lang="pt-BR" dirty="0">
              <a:latin typeface="Arial"/>
              <a:cs typeface="Arial"/>
            </a:endParaRPr>
          </a:p>
          <a:p>
            <a:endParaRPr lang="pt-BR" sz="1400" b="1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spc="-1" dirty="0">
                <a:latin typeface="Arial"/>
                <a:cs typeface="Arial"/>
              </a:rPr>
              <a:t>Introdução à gestão de projetos.</a:t>
            </a: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spc="-1" dirty="0">
                <a:latin typeface="Arial"/>
                <a:cs typeface="Arial"/>
              </a:rPr>
              <a:t>Como analisar os requisitos de um projeto.</a:t>
            </a: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spc="-1" dirty="0">
                <a:latin typeface="Arial"/>
                <a:cs typeface="Arial"/>
              </a:rPr>
              <a:t>Introdução à metodologias </a:t>
            </a:r>
            <a:r>
              <a:rPr lang="pt-BR" sz="3200" spc="-1" dirty="0" err="1">
                <a:latin typeface="Arial"/>
                <a:cs typeface="Arial"/>
              </a:rPr>
              <a:t>àgeis</a:t>
            </a:r>
            <a:endParaRPr lang="pt-BR" sz="32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spc="-1" dirty="0">
                <a:latin typeface="Arial"/>
                <a:cs typeface="Arial"/>
              </a:rPr>
              <a:t>Introdução à metodologias </a:t>
            </a:r>
            <a:r>
              <a:rPr lang="pt-BR" sz="3200" spc="-1" err="1">
                <a:latin typeface="Arial"/>
                <a:cs typeface="Arial"/>
              </a:rPr>
              <a:t>àgeis</a:t>
            </a:r>
            <a:r>
              <a:rPr lang="pt-BR" sz="3200" spc="-1" dirty="0">
                <a:latin typeface="Arial"/>
                <a:cs typeface="Arial"/>
              </a:rPr>
              <a:t>.</a:t>
            </a: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spc="-1" dirty="0">
                <a:latin typeface="Arial"/>
                <a:cs typeface="Arial"/>
              </a:rPr>
              <a:t>Utilizando o </a:t>
            </a:r>
            <a:r>
              <a:rPr lang="pt-BR" sz="3200" spc="-1" err="1">
                <a:latin typeface="Arial"/>
                <a:cs typeface="Arial"/>
              </a:rPr>
              <a:t>Trello</a:t>
            </a:r>
            <a:r>
              <a:rPr lang="pt-BR" sz="3200" spc="-1" dirty="0">
                <a:latin typeface="Arial"/>
                <a:cs typeface="Arial"/>
              </a:rPr>
              <a:t> como ferramenta de gestão de projetos.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20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KANBAN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2" name="Imagem 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39454EA-8C9D-00B4-6A21-68DBF075F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500" y="2134976"/>
            <a:ext cx="13541375" cy="663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21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LEAN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ea typeface="+mn-lt"/>
                <a:cs typeface="+mn-lt"/>
              </a:rPr>
              <a:t>Seu foco é eliminar </a:t>
            </a:r>
            <a:r>
              <a:rPr lang="pt-BR" sz="3000" b="1" spc="-1" dirty="0" err="1">
                <a:solidFill>
                  <a:srgbClr val="000000"/>
                </a:solidFill>
                <a:ea typeface="+mn-lt"/>
                <a:cs typeface="+mn-lt"/>
              </a:rPr>
              <a:t>desperdicios</a:t>
            </a:r>
            <a:r>
              <a:rPr lang="pt-BR" sz="3000" b="1" spc="-1" dirty="0">
                <a:solidFill>
                  <a:srgbClr val="000000"/>
                </a:solidFill>
                <a:ea typeface="+mn-lt"/>
                <a:cs typeface="+mn-lt"/>
              </a:rPr>
              <a:t>, consumir o </a:t>
            </a:r>
            <a:r>
              <a:rPr lang="pt-BR" sz="3000" b="1" spc="-1" dirty="0" err="1">
                <a:solidFill>
                  <a:srgbClr val="000000"/>
                </a:solidFill>
                <a:ea typeface="+mn-lt"/>
                <a:cs typeface="+mn-lt"/>
              </a:rPr>
              <a:t>mínino</a:t>
            </a:r>
            <a:r>
              <a:rPr lang="pt-BR" sz="3000" b="1" spc="-1" dirty="0">
                <a:solidFill>
                  <a:srgbClr val="000000"/>
                </a:solidFill>
                <a:ea typeface="+mn-lt"/>
                <a:cs typeface="+mn-lt"/>
              </a:rPr>
              <a:t> de recursos e maximizar o valor entregue ao cliente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Exemplos de desperdício incluem retrabalho, espera e excesso de produção.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cs typeface="Arial"/>
              </a:rPr>
              <a:t>Produz entrega contínua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Minimizando atrasos e estoques.</a:t>
            </a:r>
            <a:endParaRPr lang="pt-BR" sz="3000" b="1" spc="-1" dirty="0">
              <a:solidFill>
                <a:srgbClr val="000000"/>
              </a:solidFill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97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22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LEAN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EBC6652-3FAB-434C-84B0-6345F4F3D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0" y="1790700"/>
            <a:ext cx="714057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23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Introdução à metodologias Ágeis</a:t>
            </a:r>
            <a:endParaRPr lang="pt-BR" dirty="0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XP(Extreme </a:t>
            </a:r>
            <a:r>
              <a:rPr lang="pt-BR" sz="2800" b="1" spc="-1" dirty="0" err="1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lang="pt-BR" sz="2800" b="1" spc="-1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cs typeface="Arial"/>
              </a:rPr>
              <a:t>É a metodologia baseada em entrega contínua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Priorizando a satisfação do cliente.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Reuniões diárias de alinhamento com o cliente.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cs typeface="Arial"/>
              </a:rPr>
              <a:t>Pesadamente baseada em testes em cima das funcionalidades desenvolvidas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 dirty="0">
              <a:solidFill>
                <a:srgbClr val="000000"/>
              </a:solidFill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02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24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649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pt-BR" sz="4000" b="1" spc="-1" dirty="0">
                <a:latin typeface="Arial"/>
                <a:cs typeface="Arial"/>
              </a:rPr>
              <a:t>Utilizando o 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 como ferramenta de gestão de projetos</a:t>
            </a:r>
            <a:endParaRPr lang="pt-BR"/>
          </a:p>
          <a:p>
            <a:endParaRPr lang="pt-BR" sz="1100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latin typeface="Arial"/>
                <a:cs typeface="Arial"/>
              </a:rPr>
              <a:t>Criação de um fluxo de trabalho baseado no documento de requisitos</a:t>
            </a:r>
            <a:endParaRPr lang="en-US" sz="3000" spc="-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Agora que estudamos sobre a documentação de requisitos e sobre as metodologias ágeis, precisamos agora realizar a priorização ágil dos requisitos do projeto.</a:t>
            </a:r>
            <a:endParaRPr lang="en-US" sz="3000" spc="-1" dirty="0">
              <a:solidFill>
                <a:srgbClr val="000000"/>
              </a:solidFill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Isso funciona baseado nas ordens de prioridade definidas dentro dos requisitos funcionais e não funcionais do projeto.</a:t>
            </a:r>
            <a:endParaRPr lang="en-US" sz="3000" spc="-1" dirty="0">
              <a:solidFill>
                <a:srgbClr val="000000"/>
              </a:solidFill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E a partir dessas prioridades organizadas, iniciar o desenvolvimento do projeto.</a:t>
            </a:r>
            <a:endParaRPr lang="pt-BR" dirty="0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spc="-1" dirty="0">
              <a:solidFill>
                <a:srgbClr val="000000"/>
              </a:solidFill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55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25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288975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endParaRPr lang="pt-BR" sz="600" b="1" spc="-1" dirty="0">
              <a:solidFill>
                <a:srgbClr val="000000"/>
              </a:solidFill>
              <a:cs typeface="Arial"/>
            </a:endParaRPr>
          </a:p>
          <a:p>
            <a:endParaRPr lang="pt-BR" sz="1050" b="1" spc="-1" dirty="0">
              <a:solidFill>
                <a:srgbClr val="000000"/>
              </a:solidFill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solidFill>
                  <a:srgbClr val="000000"/>
                </a:solidFill>
                <a:cs typeface="Arial"/>
              </a:rPr>
              <a:t>Criação de um fluxo de trabalho baseado no documento de requisitos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Vamos utilizar as metodologias ágeis SCRUM e KANBAN, através da utilização da ferramenta </a:t>
            </a:r>
            <a:r>
              <a:rPr lang="pt-BR" sz="3000" spc="-1" dirty="0" err="1">
                <a:solidFill>
                  <a:srgbClr val="000000"/>
                </a:solidFill>
                <a:cs typeface="Arial"/>
              </a:rPr>
              <a:t>Trello</a:t>
            </a:r>
            <a:r>
              <a:rPr lang="pt-BR" sz="3000" spc="-1" dirty="0">
                <a:solidFill>
                  <a:srgbClr val="000000"/>
                </a:solidFill>
                <a:cs typeface="Arial"/>
              </a:rPr>
              <a:t>. Que foi explicada na aula anterior.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O projeto de software que tomaremos como exemplo é um projeto disponível no site da DEVMEDIA. 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O projeto tem o objetivo de criar um aplicativo móvel que divulgará os pacotes de viagens da agência do cliente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1C4DEE10-C8B2-5709-A780-9853A5287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7991" y="3035822"/>
            <a:ext cx="3075972" cy="30904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BD9C6FE-605A-F131-E736-BDC66A508DF9}"/>
              </a:ext>
            </a:extLst>
          </p:cNvPr>
          <p:cNvSpPr txBox="1"/>
          <p:nvPr/>
        </p:nvSpPr>
        <p:spPr>
          <a:xfrm>
            <a:off x="15180720" y="6112075"/>
            <a:ext cx="24409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Acesse </a:t>
            </a:r>
            <a:r>
              <a:rPr lang="pt-BR" dirty="0"/>
              <a:t>o documento na integra aqui.</a:t>
            </a:r>
          </a:p>
        </p:txBody>
      </p:sp>
    </p:spTree>
    <p:extLst>
      <p:ext uri="{BB962C8B-B14F-4D97-AF65-F5344CB8AC3E}">
        <p14:creationId xmlns:p14="http://schemas.microsoft.com/office/powerpoint/2010/main" val="52265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26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954519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Criando um quadro para o projeto no </a:t>
            </a:r>
            <a:r>
              <a:rPr lang="pt-BR" sz="3000" b="1" spc="-1" dirty="0" err="1">
                <a:cs typeface="Arial"/>
              </a:rPr>
              <a:t>trello</a:t>
            </a:r>
            <a:endParaRPr lang="pt-BR" sz="3000" b="1" spc="-1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A partir dos conhecimentos ensinados em aulas anteriores vamos então criar nosso quadro para o projeto: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5D1DFDF-3C5A-90B3-2BAD-3E3BBD8A0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2555" y="3253209"/>
            <a:ext cx="12697790" cy="55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0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27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954519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Criando um quadro para o projeto no </a:t>
            </a:r>
            <a:r>
              <a:rPr lang="pt-BR" sz="3000" b="1" spc="-1" dirty="0" err="1">
                <a:cs typeface="Arial"/>
              </a:rPr>
              <a:t>trello</a:t>
            </a:r>
            <a:endParaRPr lang="pt-BR" sz="3000" b="1" spc="-1">
              <a:cs typeface="Arial"/>
            </a:endParaRPr>
          </a:p>
          <a:p>
            <a:pPr lvl="2">
              <a:spcBef>
                <a:spcPts val="1191"/>
              </a:spcBef>
              <a:spcAft>
                <a:spcPts val="992"/>
              </a:spcAft>
            </a:pPr>
            <a:endParaRPr lang="pt-BR" sz="3000" spc="-1" dirty="0">
              <a:solidFill>
                <a:srgbClr val="000000"/>
              </a:solidFill>
              <a:cs typeface="Arial"/>
            </a:endParaRP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Imagem 1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CA0D7102-19CA-6F65-957D-06A740234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533" y="2086035"/>
            <a:ext cx="14853214" cy="64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7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28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954519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Aplicando a metodologia SCRUM ao </a:t>
            </a:r>
            <a:r>
              <a:rPr lang="pt-BR" sz="3000" b="1" spc="-1" dirty="0" err="1">
                <a:cs typeface="Arial"/>
              </a:rPr>
              <a:t>trello</a:t>
            </a:r>
            <a:r>
              <a:rPr lang="pt-BR" sz="3000" b="1" spc="-1" dirty="0">
                <a:cs typeface="Arial"/>
              </a:rPr>
              <a:t>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solidFill>
                  <a:srgbClr val="000000"/>
                </a:solidFill>
                <a:cs typeface="Arial"/>
              </a:rPr>
              <a:t>A partir das definições dos requisitos conseguimos separar as tarefas de toda a aplicação no backlog do projeto. Que será usado para documentar nosso progresso geral.</a:t>
            </a:r>
            <a:endParaRPr lang="pt-BR" sz="3000" b="1" spc="-1" dirty="0">
              <a:solidFill>
                <a:srgbClr val="000000"/>
              </a:solidFill>
              <a:cs typeface="Arial"/>
            </a:endParaRPr>
          </a:p>
          <a:p>
            <a:pPr lvl="2">
              <a:spcBef>
                <a:spcPts val="1191"/>
              </a:spcBef>
              <a:spcAft>
                <a:spcPts val="992"/>
              </a:spcAft>
            </a:pPr>
            <a:endParaRPr lang="pt-BR" sz="3000" spc="-1" dirty="0">
              <a:solidFill>
                <a:srgbClr val="000000"/>
              </a:solidFill>
              <a:cs typeface="Arial"/>
            </a:endParaRP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296E30D5-FAA9-8815-DFDB-C687D61C5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28" y="3818211"/>
            <a:ext cx="16282495" cy="4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9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29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954519" cy="46122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Aplicando a metodologia SCRUM ao </a:t>
            </a:r>
            <a:r>
              <a:rPr lang="pt-BR" sz="3000" b="1" spc="-1" dirty="0" err="1">
                <a:cs typeface="Arial"/>
              </a:rPr>
              <a:t>trello</a:t>
            </a:r>
            <a:r>
              <a:rPr lang="pt-BR" sz="3000" b="1" spc="-1" dirty="0">
                <a:cs typeface="Arial"/>
              </a:rPr>
              <a:t>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2800" spc="-1" dirty="0">
                <a:solidFill>
                  <a:srgbClr val="000000"/>
                </a:solidFill>
                <a:cs typeface="Arial"/>
              </a:rPr>
              <a:t>Podemos observar no documento de requisitos de exemplo que temos escopos definidos.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2800" spc="-1" dirty="0">
                <a:solidFill>
                  <a:srgbClr val="000000"/>
                </a:solidFill>
                <a:cs typeface="Arial"/>
              </a:rPr>
              <a:t>A partir desses escopos podemos definir que o projeto implementará ao menos dois serviços, um para processar os dados e outro para mostrar aos clientes. </a:t>
            </a:r>
            <a:endParaRPr lang="pt-BR" sz="2800" spc="-1" dirty="0">
              <a:cs typeface="Arial"/>
            </a:endParaRPr>
          </a:p>
          <a:p>
            <a:pPr lvl="2">
              <a:spcBef>
                <a:spcPts val="1191"/>
              </a:spcBef>
              <a:spcAft>
                <a:spcPts val="992"/>
              </a:spcAft>
            </a:pPr>
            <a:endParaRPr lang="pt-BR" sz="3000" spc="-1" dirty="0">
              <a:solidFill>
                <a:srgbClr val="000000"/>
              </a:solidFill>
              <a:cs typeface="Arial"/>
            </a:endParaRP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2BE7ACF2-968F-33D1-E6A3-160FDD5EB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8401" y="4351127"/>
            <a:ext cx="8356975" cy="4260792"/>
          </a:xfrm>
          <a:prstGeom prst="rect">
            <a:avLst/>
          </a:prstGeom>
        </p:spPr>
      </p:pic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CA5C3D9-08B0-A712-9468-A9427DDFE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23916" y="4343040"/>
            <a:ext cx="3988279" cy="42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3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4760000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</a:rPr>
              <a:t>Introdução à gestão de projetos</a:t>
            </a:r>
            <a:endParaRPr lang="pt-BR" dirty="0"/>
          </a:p>
          <a:p>
            <a:endParaRPr lang="pt-BR" sz="2000" b="1" spc="-1" dirty="0">
              <a:latin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z="3200" b="1" spc="-1" dirty="0">
                <a:latin typeface="Arial"/>
              </a:rPr>
              <a:t>Conceito de projeto</a:t>
            </a:r>
            <a:endParaRPr lang="pt-BR" sz="3200" dirty="0">
              <a:latin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Courier New"/>
              <a:buChar char="o"/>
            </a:pPr>
            <a:r>
              <a:rPr lang="pt-BR" sz="3200" spc="-1" dirty="0">
                <a:latin typeface="Arial"/>
              </a:rPr>
              <a:t>É um empreendimento temporário, realizado para a criação de um produto,  serviço ou resultado a partir de um </a:t>
            </a:r>
            <a:r>
              <a:rPr lang="pt-BR" sz="3200" b="1" spc="-1" dirty="0">
                <a:latin typeface="Arial"/>
              </a:rPr>
              <a:t>objetivo específico</a:t>
            </a:r>
            <a:r>
              <a:rPr lang="pt-BR" sz="3200" spc="-1" dirty="0">
                <a:latin typeface="Arial"/>
              </a:rPr>
              <a:t>.</a:t>
            </a:r>
            <a:endParaRPr lang="pt-BR" sz="3200" dirty="0">
              <a:latin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Courier New"/>
              <a:buChar char="o"/>
            </a:pPr>
            <a:r>
              <a:rPr lang="pt-BR" sz="3200" spc="-1" dirty="0">
                <a:latin typeface="Arial"/>
              </a:rPr>
              <a:t>Esse objetivo é especificado através de entrevistas, briefings, brainstorms, conferências e reuniões com clientes em potencial. Clientes estes podendo ser você, amigos, parentes, ou terceiros.</a:t>
            </a:r>
            <a:endParaRPr lang="pt-BR" sz="3200">
              <a:latin typeface="Arial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19C291A6-F3B3-9799-901D-48BA29FF6871}"/>
              </a:ext>
            </a:extLst>
          </p:cNvPr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30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307538" cy="157144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Aplicando a metodologia SCRUM ao </a:t>
            </a:r>
            <a:r>
              <a:rPr lang="pt-BR" sz="3000" b="1" spc="-1" dirty="0" err="1">
                <a:cs typeface="Arial"/>
              </a:rPr>
              <a:t>trello</a:t>
            </a:r>
            <a:r>
              <a:rPr lang="pt-BR" sz="3000" b="1" spc="-1" dirty="0">
                <a:cs typeface="Arial"/>
              </a:rPr>
              <a:t>.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C9296B39-44FD-5C9E-E4D5-A1B4E47ADC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" t="43415" r="184" b="-488"/>
          <a:stretch/>
        </p:blipFill>
        <p:spPr>
          <a:xfrm>
            <a:off x="1896595" y="5675102"/>
            <a:ext cx="10900349" cy="23593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12EB1B2-36F7-491C-1F82-07540AD3DE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9894" y="2878168"/>
            <a:ext cx="4323271" cy="54148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72FB512-EE59-653F-07BC-29045A9D2307}"/>
              </a:ext>
            </a:extLst>
          </p:cNvPr>
          <p:cNvSpPr txBox="1"/>
          <p:nvPr/>
        </p:nvSpPr>
        <p:spPr>
          <a:xfrm>
            <a:off x="544410" y="2290734"/>
            <a:ext cx="12043842" cy="3795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800" dirty="0">
                <a:cs typeface="Arial"/>
              </a:rPr>
              <a:t>Na sessão de Atores do documento, conseguimos ter uma relação de quem serão os usuários ativos que interagirão com a plataforma. Em nosso caso, temos dois, Usuário administrador e Usuário cliente.</a:t>
            </a:r>
            <a:endParaRPr lang="en-US" sz="2800" dirty="0"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2800" dirty="0">
                <a:cs typeface="Arial"/>
              </a:rPr>
              <a:t>Com base nas informações, conseguimos ter uma noção de o que cada um vai fazer no sistema, o que podemos transformar em tarefas a se realizar.</a:t>
            </a:r>
            <a:endParaRPr lang="en-US" sz="2800" dirty="0">
              <a:cs typeface="Arial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09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31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21868"/>
            <a:ext cx="14307538" cy="157144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Utilizando o </a:t>
            </a:r>
            <a:r>
              <a:rPr lang="pt-BR" sz="4000" b="1" spc="-1" dirty="0" err="1">
                <a:latin typeface="Arial"/>
                <a:cs typeface="Arial"/>
              </a:rPr>
              <a:t>Trello</a:t>
            </a:r>
            <a:r>
              <a:rPr lang="pt-BR" sz="4000" b="1" spc="-1" dirty="0">
                <a:latin typeface="Arial"/>
                <a:cs typeface="Arial"/>
              </a:rPr>
              <a:t> como ferramenta de gestão de projetos</a:t>
            </a:r>
            <a:endParaRPr lang="pt-BR" dirty="0" err="1">
              <a:latin typeface="Arial"/>
              <a:cs typeface="Arial"/>
            </a:endParaRP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r>
              <a:rPr lang="pt-BR" sz="3000" b="1" spc="-1" dirty="0">
                <a:cs typeface="Arial"/>
              </a:rPr>
              <a:t>Aplicando a metodologia SCRUM ao </a:t>
            </a:r>
            <a:r>
              <a:rPr lang="pt-BR" sz="3000" b="1" spc="-1" dirty="0" err="1">
                <a:cs typeface="Arial"/>
              </a:rPr>
              <a:t>trello</a:t>
            </a:r>
            <a:r>
              <a:rPr lang="pt-BR" sz="3000" b="1" spc="-1" dirty="0">
                <a:cs typeface="Arial"/>
              </a:rPr>
              <a:t>.</a:t>
            </a:r>
          </a:p>
          <a:p>
            <a:pPr lvl="1" indent="-457200">
              <a:spcBef>
                <a:spcPts val="1191"/>
              </a:spcBef>
              <a:spcAft>
                <a:spcPts val="992"/>
              </a:spcAft>
              <a:buFont typeface="Arial,Sans-Serif"/>
              <a:buChar char="•"/>
            </a:pPr>
            <a:endParaRPr lang="pt-BR" sz="3000" b="1" spc="-1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2FB512-EE59-653F-07BC-29045A9D2307}"/>
              </a:ext>
            </a:extLst>
          </p:cNvPr>
          <p:cNvSpPr txBox="1"/>
          <p:nvPr/>
        </p:nvSpPr>
        <p:spPr>
          <a:xfrm>
            <a:off x="544410" y="2290734"/>
            <a:ext cx="14739596" cy="18825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,Sans-Serif"/>
              <a:buChar char="§"/>
            </a:pPr>
            <a:r>
              <a:rPr lang="pt-BR" sz="3000" dirty="0">
                <a:cs typeface="Arial"/>
              </a:rPr>
              <a:t>Com todas as tarefas sendo explicitadas no backlog do projeto, podemos começar a realizar as sprints, separando o que conseguimos fazer no backlog da sprint atual:</a:t>
            </a:r>
            <a:endParaRPr lang="pt-BR" sz="3000" dirty="0"/>
          </a:p>
          <a:p>
            <a:pPr algn="l"/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D7B4085-C3AC-4F12-E132-8634FC28A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38" y="3863376"/>
            <a:ext cx="16173270" cy="48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2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"/>
          <p:cNvGrpSpPr/>
          <p:nvPr/>
        </p:nvGrpSpPr>
        <p:grpSpPr>
          <a:xfrm>
            <a:off x="14011920" y="0"/>
            <a:ext cx="7605720" cy="6764760"/>
            <a:chOff x="14011920" y="0"/>
            <a:chExt cx="7605720" cy="6764760"/>
          </a:xfrm>
        </p:grpSpPr>
        <p:grpSp>
          <p:nvGrpSpPr>
            <p:cNvPr id="126" name="Group 3"/>
            <p:cNvGrpSpPr/>
            <p:nvPr/>
          </p:nvGrpSpPr>
          <p:grpSpPr>
            <a:xfrm>
              <a:off x="15639120" y="1587240"/>
              <a:ext cx="5978520" cy="5177520"/>
              <a:chOff x="15639120" y="1587240"/>
              <a:chExt cx="5978520" cy="5177520"/>
            </a:xfrm>
          </p:grpSpPr>
          <p:sp>
            <p:nvSpPr>
              <p:cNvPr id="127" name="Freeform 4"/>
              <p:cNvSpPr/>
              <p:nvPr/>
            </p:nvSpPr>
            <p:spPr>
              <a:xfrm>
                <a:off x="15639120" y="1587240"/>
                <a:ext cx="5978520" cy="517752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465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8" name="Group 5"/>
            <p:cNvGrpSpPr/>
            <p:nvPr/>
          </p:nvGrpSpPr>
          <p:grpSpPr>
            <a:xfrm>
              <a:off x="15222600" y="4809960"/>
              <a:ext cx="2257200" cy="1954440"/>
              <a:chOff x="15222600" y="4809960"/>
              <a:chExt cx="2257200" cy="1954440"/>
            </a:xfrm>
          </p:grpSpPr>
          <p:sp>
            <p:nvSpPr>
              <p:cNvPr id="129" name="Freeform 6"/>
              <p:cNvSpPr/>
              <p:nvPr/>
            </p:nvSpPr>
            <p:spPr>
              <a:xfrm>
                <a:off x="15222600" y="4809960"/>
                <a:ext cx="2257200" cy="19544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0" name="Group 7"/>
            <p:cNvGrpSpPr/>
            <p:nvPr/>
          </p:nvGrpSpPr>
          <p:grpSpPr>
            <a:xfrm>
              <a:off x="14011920" y="4557960"/>
              <a:ext cx="1854720" cy="1606320"/>
              <a:chOff x="14011920" y="4557960"/>
              <a:chExt cx="1854720" cy="1606320"/>
            </a:xfrm>
          </p:grpSpPr>
          <p:sp>
            <p:nvSpPr>
              <p:cNvPr id="131" name="Freeform 8"/>
              <p:cNvSpPr/>
              <p:nvPr/>
            </p:nvSpPr>
            <p:spPr>
              <a:xfrm>
                <a:off x="14011920" y="4557960"/>
                <a:ext cx="1854720" cy="160632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A4E47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2" name="Group 9"/>
            <p:cNvGrpSpPr/>
            <p:nvPr/>
          </p:nvGrpSpPr>
          <p:grpSpPr>
            <a:xfrm>
              <a:off x="15156360" y="0"/>
              <a:ext cx="3102840" cy="2687040"/>
              <a:chOff x="15156360" y="0"/>
              <a:chExt cx="3102840" cy="2687040"/>
            </a:xfrm>
          </p:grpSpPr>
          <p:sp>
            <p:nvSpPr>
              <p:cNvPr id="133" name="Freeform 10"/>
              <p:cNvSpPr/>
              <p:nvPr/>
            </p:nvSpPr>
            <p:spPr>
              <a:xfrm>
                <a:off x="15156360" y="0"/>
                <a:ext cx="3102840" cy="2687040"/>
              </a:xfrm>
              <a:custGeom>
                <a:avLst/>
                <a:gdLst/>
                <a:ahLst/>
                <a:cxnLst/>
                <a:rect l="l" t="t" r="r" b="b"/>
                <a:pathLst>
                  <a:path w="3619627" h="3134614">
                    <a:moveTo>
                      <a:pt x="3619627" y="1567307"/>
                    </a:moveTo>
                    <a:lnTo>
                      <a:pt x="2714752" y="3134614"/>
                    </a:lnTo>
                    <a:lnTo>
                      <a:pt x="904875" y="3134614"/>
                    </a:lnTo>
                    <a:lnTo>
                      <a:pt x="0" y="1567307"/>
                    </a:lnTo>
                    <a:lnTo>
                      <a:pt x="904875" y="0"/>
                    </a:lnTo>
                    <a:lnTo>
                      <a:pt x="2714625" y="0"/>
                    </a:lnTo>
                    <a:lnTo>
                      <a:pt x="3619627" y="1567307"/>
                    </a:lnTo>
                    <a:close/>
                  </a:path>
                </a:pathLst>
              </a:custGeom>
              <a:solidFill>
                <a:srgbClr val="00A1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4" name="Freeform 11"/>
            <p:cNvSpPr/>
            <p:nvPr/>
          </p:nvSpPr>
          <p:spPr>
            <a:xfrm>
              <a:off x="15222600" y="1996920"/>
              <a:ext cx="4073400" cy="4114440"/>
            </a:xfrm>
            <a:custGeom>
              <a:avLst/>
              <a:gdLst/>
              <a:ahLst/>
              <a:cxnLst/>
              <a:rect l="l" t="t" r="r" b="b"/>
              <a:pathLst>
                <a:path w="5431536" h="5486400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135" name="Freeform 12"/>
          <p:cNvSpPr/>
          <p:nvPr/>
        </p:nvSpPr>
        <p:spPr>
          <a:xfrm>
            <a:off x="1888560" y="7557120"/>
            <a:ext cx="13708080" cy="1359000"/>
          </a:xfrm>
          <a:custGeom>
            <a:avLst/>
            <a:gdLst/>
            <a:ahLst/>
            <a:cxnLst/>
            <a:rect l="l" t="t" r="r" b="b"/>
            <a:pathLst>
              <a:path w="13708378" h="1359414">
                <a:moveTo>
                  <a:pt x="0" y="0"/>
                </a:moveTo>
                <a:lnTo>
                  <a:pt x="13708378" y="0"/>
                </a:lnTo>
                <a:lnTo>
                  <a:pt x="13708378" y="1359414"/>
                </a:lnTo>
                <a:lnTo>
                  <a:pt x="0" y="13594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6" name="Freeform 13"/>
          <p:cNvSpPr/>
          <p:nvPr/>
        </p:nvSpPr>
        <p:spPr>
          <a:xfrm>
            <a:off x="16748640" y="8664840"/>
            <a:ext cx="1483920" cy="1621800"/>
          </a:xfrm>
          <a:custGeom>
            <a:avLst/>
            <a:gdLst/>
            <a:ahLst/>
            <a:cxnLst/>
            <a:rect l="l" t="t" r="r" b="b"/>
            <a:pathLst>
              <a:path w="1484223" h="1621981">
                <a:moveTo>
                  <a:pt x="0" y="0"/>
                </a:moveTo>
                <a:lnTo>
                  <a:pt x="1484224" y="0"/>
                </a:lnTo>
                <a:lnTo>
                  <a:pt x="1484224" y="1621981"/>
                </a:lnTo>
                <a:lnTo>
                  <a:pt x="0" y="16219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7" name="Freeform 14"/>
          <p:cNvSpPr/>
          <p:nvPr/>
        </p:nvSpPr>
        <p:spPr>
          <a:xfrm>
            <a:off x="201240" y="917820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8" name="Freeform 15"/>
          <p:cNvSpPr/>
          <p:nvPr/>
        </p:nvSpPr>
        <p:spPr>
          <a:xfrm>
            <a:off x="3315600" y="8927640"/>
            <a:ext cx="2228040" cy="1202400"/>
          </a:xfrm>
          <a:custGeom>
            <a:avLst/>
            <a:gdLst/>
            <a:ahLst/>
            <a:cxnLst/>
            <a:rect l="l" t="t" r="r" b="b"/>
            <a:pathLst>
              <a:path w="2228445" h="1202653">
                <a:moveTo>
                  <a:pt x="0" y="0"/>
                </a:moveTo>
                <a:lnTo>
                  <a:pt x="2228445" y="0"/>
                </a:lnTo>
                <a:lnTo>
                  <a:pt x="2228445" y="1202653"/>
                </a:lnTo>
                <a:lnTo>
                  <a:pt x="0" y="120265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9" name="Freeform 16"/>
          <p:cNvSpPr/>
          <p:nvPr/>
        </p:nvSpPr>
        <p:spPr>
          <a:xfrm>
            <a:off x="14011920" y="7004880"/>
            <a:ext cx="4275720" cy="1403640"/>
          </a:xfrm>
          <a:custGeom>
            <a:avLst/>
            <a:gdLst/>
            <a:ahLst/>
            <a:cxnLst/>
            <a:rect l="l" t="t" r="r" b="b"/>
            <a:pathLst>
              <a:path w="4276124" h="1403994">
                <a:moveTo>
                  <a:pt x="0" y="0"/>
                </a:moveTo>
                <a:lnTo>
                  <a:pt x="4276124" y="0"/>
                </a:lnTo>
                <a:lnTo>
                  <a:pt x="4276124" y="1403994"/>
                </a:lnTo>
                <a:lnTo>
                  <a:pt x="0" y="14039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0" name="Freeform 17"/>
          <p:cNvSpPr/>
          <p:nvPr/>
        </p:nvSpPr>
        <p:spPr>
          <a:xfrm>
            <a:off x="5544000" y="8927640"/>
            <a:ext cx="5488200" cy="1224000"/>
          </a:xfrm>
          <a:custGeom>
            <a:avLst/>
            <a:gdLst/>
            <a:ahLst/>
            <a:cxnLst/>
            <a:rect l="l" t="t" r="r" b="b"/>
            <a:pathLst>
              <a:path w="5488590" h="1224527">
                <a:moveTo>
                  <a:pt x="0" y="0"/>
                </a:moveTo>
                <a:lnTo>
                  <a:pt x="5488590" y="0"/>
                </a:lnTo>
                <a:lnTo>
                  <a:pt x="5488590" y="1224527"/>
                </a:lnTo>
                <a:lnTo>
                  <a:pt x="0" y="12245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1" name="Freeform 18"/>
          <p:cNvSpPr/>
          <p:nvPr/>
        </p:nvSpPr>
        <p:spPr>
          <a:xfrm>
            <a:off x="11032920" y="9006120"/>
            <a:ext cx="2451600" cy="1201680"/>
          </a:xfrm>
          <a:custGeom>
            <a:avLst/>
            <a:gdLst/>
            <a:ahLst/>
            <a:cxnLst/>
            <a:rect l="l" t="t" r="r" b="b"/>
            <a:pathLst>
              <a:path w="2452076" h="1201998">
                <a:moveTo>
                  <a:pt x="0" y="0"/>
                </a:moveTo>
                <a:lnTo>
                  <a:pt x="2452077" y="0"/>
                </a:lnTo>
                <a:lnTo>
                  <a:pt x="2452077" y="1201998"/>
                </a:lnTo>
                <a:lnTo>
                  <a:pt x="0" y="12019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2" name="Freeform 19"/>
          <p:cNvSpPr/>
          <p:nvPr/>
        </p:nvSpPr>
        <p:spPr>
          <a:xfrm>
            <a:off x="13779720" y="8983080"/>
            <a:ext cx="2673720" cy="1225080"/>
          </a:xfrm>
          <a:custGeom>
            <a:avLst/>
            <a:gdLst/>
            <a:ahLst/>
            <a:cxnLst/>
            <a:rect l="l" t="t" r="r" b="b"/>
            <a:pathLst>
              <a:path w="2674067" h="1225332">
                <a:moveTo>
                  <a:pt x="0" y="0"/>
                </a:moveTo>
                <a:lnTo>
                  <a:pt x="2674067" y="0"/>
                </a:lnTo>
                <a:lnTo>
                  <a:pt x="2674067" y="1225332"/>
                </a:lnTo>
                <a:lnTo>
                  <a:pt x="0" y="12253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3" name="Freeform 20"/>
          <p:cNvSpPr/>
          <p:nvPr/>
        </p:nvSpPr>
        <p:spPr>
          <a:xfrm>
            <a:off x="12465360" y="1913040"/>
            <a:ext cx="3092400" cy="2939040"/>
          </a:xfrm>
          <a:custGeom>
            <a:avLst/>
            <a:gdLst/>
            <a:ahLst/>
            <a:cxnLst/>
            <a:rect l="l" t="t" r="r" b="b"/>
            <a:pathLst>
              <a:path w="3092787" h="2939285">
                <a:moveTo>
                  <a:pt x="0" y="0"/>
                </a:moveTo>
                <a:lnTo>
                  <a:pt x="3092787" y="0"/>
                </a:lnTo>
                <a:lnTo>
                  <a:pt x="3092787" y="2939285"/>
                </a:lnTo>
                <a:lnTo>
                  <a:pt x="0" y="29392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4" name="Freeform 21"/>
          <p:cNvSpPr/>
          <p:nvPr/>
        </p:nvSpPr>
        <p:spPr>
          <a:xfrm>
            <a:off x="1888560" y="387360"/>
            <a:ext cx="8356320" cy="7625160"/>
          </a:xfrm>
          <a:custGeom>
            <a:avLst/>
            <a:gdLst/>
            <a:ahLst/>
            <a:cxnLst/>
            <a:rect l="l" t="t" r="r" b="b"/>
            <a:pathLst>
              <a:path w="8356680" h="7625471">
                <a:moveTo>
                  <a:pt x="0" y="0"/>
                </a:moveTo>
                <a:lnTo>
                  <a:pt x="8356680" y="0"/>
                </a:lnTo>
                <a:lnTo>
                  <a:pt x="8356680" y="7625470"/>
                </a:lnTo>
                <a:lnTo>
                  <a:pt x="0" y="7625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5" name="TextBox 22"/>
          <p:cNvSpPr/>
          <p:nvPr/>
        </p:nvSpPr>
        <p:spPr>
          <a:xfrm>
            <a:off x="614520" y="2935440"/>
            <a:ext cx="10831320" cy="20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8158"/>
              </a:lnSpc>
              <a:buNone/>
            </a:pPr>
            <a:r>
              <a:rPr lang="en-US" sz="7350" b="0" strike="noStrike" spc="-1">
                <a:solidFill>
                  <a:srgbClr val="00A181"/>
                </a:solidFill>
                <a:latin typeface="Playfair Display Bold"/>
              </a:rPr>
              <a:t>ATÉ A PRÓXIMA</a:t>
            </a:r>
            <a:endParaRPr lang="pt-BR" sz="7350" b="0" strike="noStrike" spc="-1">
              <a:latin typeface="Arial"/>
            </a:endParaRPr>
          </a:p>
          <a:p>
            <a:pPr algn="ctr">
              <a:lnSpc>
                <a:spcPts val="8158"/>
              </a:lnSpc>
              <a:buNone/>
            </a:pPr>
            <a:r>
              <a:rPr lang="en-US" sz="7350" b="0" strike="noStrike" spc="-1">
                <a:solidFill>
                  <a:srgbClr val="00A181"/>
                </a:solidFill>
                <a:latin typeface="Playfair Display Bold"/>
              </a:rPr>
              <a:t> AULA</a:t>
            </a:r>
            <a:endParaRPr lang="pt-BR" sz="7350" b="0" strike="noStrike" spc="-1">
              <a:latin typeface="Arial"/>
            </a:endParaRPr>
          </a:p>
        </p:txBody>
      </p:sp>
      <p:sp>
        <p:nvSpPr>
          <p:cNvPr id="146" name="Freeform 23"/>
          <p:cNvSpPr/>
          <p:nvPr/>
        </p:nvSpPr>
        <p:spPr>
          <a:xfrm>
            <a:off x="15655680" y="447480"/>
            <a:ext cx="2185200" cy="1771920"/>
          </a:xfrm>
          <a:custGeom>
            <a:avLst/>
            <a:gdLst/>
            <a:ahLst/>
            <a:cxnLst/>
            <a:rect l="l" t="t" r="r" b="b"/>
            <a:pathLst>
              <a:path w="2185721" h="1772421">
                <a:moveTo>
                  <a:pt x="0" y="0"/>
                </a:moveTo>
                <a:lnTo>
                  <a:pt x="2185720" y="0"/>
                </a:lnTo>
                <a:lnTo>
                  <a:pt x="2185720" y="1772420"/>
                </a:lnTo>
                <a:lnTo>
                  <a:pt x="0" y="17724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4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611865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</a:rPr>
              <a:t>Introdução à gestão de projetos</a:t>
            </a:r>
            <a:endParaRPr lang="pt-BR" sz="1100" b="1" spc="-1"/>
          </a:p>
          <a:p>
            <a:endParaRPr lang="pt-BR" sz="1050" b="1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Características de um projeto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Possui caráter temporário.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Com início, meio e fim definidos.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Pode ser curto, médio ou de longo prazo.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Possui um ciclo de vida.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Possui objetivos bem definidos.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Ao final do projeto, entrega um produto ou serviço esperado em relação ao objetivo definido.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É exclusivo e apresenta inovação.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200" spc="-1" dirty="0">
              <a:latin typeface="Arial"/>
              <a:cs typeface="Arial"/>
            </a:endParaRPr>
          </a:p>
          <a:p>
            <a:endParaRPr lang="pt-BR" sz="1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5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611865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</a:rPr>
              <a:t>Introdução à gestão de projetos</a:t>
            </a:r>
            <a:endParaRPr lang="pt-BR" sz="1100" b="1" spc="-1"/>
          </a:p>
          <a:p>
            <a:endParaRPr lang="pt-BR" sz="1050" b="1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Projeto X Produto</a:t>
            </a:r>
          </a:p>
        </p:txBody>
      </p:sp>
      <p:pic>
        <p:nvPicPr>
          <p:cNvPr id="2" name="Gráfico 1" descr="Gráfico de barras com preenchimento sólido">
            <a:extLst>
              <a:ext uri="{FF2B5EF4-FFF2-40B4-BE49-F238E27FC236}">
                <a16:creationId xmlns:a16="http://schemas.microsoft.com/office/drawing/2014/main" id="{B123B0A6-160A-24BE-8EB2-A4BBC1280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6300" y="4003675"/>
            <a:ext cx="1501775" cy="1501775"/>
          </a:xfrm>
          <a:prstGeom prst="rect">
            <a:avLst/>
          </a:prstGeom>
        </p:spPr>
      </p:pic>
      <p:pic>
        <p:nvPicPr>
          <p:cNvPr id="3" name="Gráfico 2" descr="Sala de reuniões com preenchimento sólido">
            <a:extLst>
              <a:ext uri="{FF2B5EF4-FFF2-40B4-BE49-F238E27FC236}">
                <a16:creationId xmlns:a16="http://schemas.microsoft.com/office/drawing/2014/main" id="{7B3035A5-5248-6B38-8DCA-9996FDE33B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8175" y="4067175"/>
            <a:ext cx="1501775" cy="1501775"/>
          </a:xfrm>
          <a:prstGeom prst="rect">
            <a:avLst/>
          </a:prstGeom>
        </p:spPr>
      </p:pic>
      <p:pic>
        <p:nvPicPr>
          <p:cNvPr id="4" name="Gráfico 3" descr="Reunião com preenchimento sólido">
            <a:extLst>
              <a:ext uri="{FF2B5EF4-FFF2-40B4-BE49-F238E27FC236}">
                <a16:creationId xmlns:a16="http://schemas.microsoft.com/office/drawing/2014/main" id="{70D01C07-DC3D-8F6C-ECB1-93C95BDE1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3925" y="2559050"/>
            <a:ext cx="1501775" cy="1501775"/>
          </a:xfrm>
          <a:prstGeom prst="rect">
            <a:avLst/>
          </a:prstGeom>
        </p:spPr>
      </p:pic>
      <p:pic>
        <p:nvPicPr>
          <p:cNvPr id="5" name="Gráfico 4" descr="Lista com preenchimento sólido">
            <a:extLst>
              <a:ext uri="{FF2B5EF4-FFF2-40B4-BE49-F238E27FC236}">
                <a16:creationId xmlns:a16="http://schemas.microsoft.com/office/drawing/2014/main" id="{96BE0DF8-BB3C-0DED-65BC-BA32C0B54E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25800" y="2495550"/>
            <a:ext cx="1501775" cy="1501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7087C7-6708-2269-CAAC-89186A8DC478}"/>
              </a:ext>
            </a:extLst>
          </p:cNvPr>
          <p:cNvSpPr txBox="1"/>
          <p:nvPr/>
        </p:nvSpPr>
        <p:spPr>
          <a:xfrm>
            <a:off x="428625" y="5889624"/>
            <a:ext cx="846318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pt-BR" sz="3000" b="1" dirty="0"/>
              <a:t>Projeto de construção de uma ambulância</a:t>
            </a:r>
          </a:p>
          <a:p>
            <a:pPr marL="457200" indent="-457200" algn="ctr">
              <a:buFont typeface="Arial"/>
              <a:buChar char="•"/>
            </a:pPr>
            <a:r>
              <a:rPr lang="pt-BR" sz="2400" dirty="0"/>
              <a:t>Possui o objetivo de construir uma ambulância ou adaptar uma de modo a atender as exigências do projeto.</a:t>
            </a:r>
          </a:p>
          <a:p>
            <a:pPr marL="457200" indent="-457200" algn="ctr">
              <a:buFont typeface="Arial"/>
              <a:buChar char="•"/>
            </a:pPr>
            <a:r>
              <a:rPr lang="pt-BR" sz="2400" dirty="0"/>
              <a:t>Tem data de início e fim para o projeto.</a:t>
            </a:r>
          </a:p>
          <a:p>
            <a:pPr marL="457200" indent="-457200" algn="ctr">
              <a:buFont typeface="Arial"/>
              <a:buChar char="•"/>
            </a:pPr>
            <a:r>
              <a:rPr lang="pt-BR" sz="2400" dirty="0"/>
              <a:t>Tem um prazo longo de execução.</a:t>
            </a:r>
          </a:p>
          <a:p>
            <a:pPr marL="457200" indent="-457200" algn="ctr">
              <a:buFont typeface="Arial"/>
              <a:buChar char="•"/>
            </a:pPr>
            <a:endParaRPr lang="pt-BR" sz="2400" dirty="0"/>
          </a:p>
        </p:txBody>
      </p:sp>
      <p:pic>
        <p:nvPicPr>
          <p:cNvPr id="8" name="Gráfico 7" descr="Seta: curva ligeira com preenchimento sólido">
            <a:extLst>
              <a:ext uri="{FF2B5EF4-FFF2-40B4-BE49-F238E27FC236}">
                <a16:creationId xmlns:a16="http://schemas.microsoft.com/office/drawing/2014/main" id="{C7E1D3D8-417E-3AFB-46A3-26F84005FC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05675" y="3241675"/>
            <a:ext cx="3660775" cy="16605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EB684FA-F9D4-0BD5-58F9-885F148FCCA1}"/>
              </a:ext>
            </a:extLst>
          </p:cNvPr>
          <p:cNvSpPr txBox="1"/>
          <p:nvPr/>
        </p:nvSpPr>
        <p:spPr>
          <a:xfrm>
            <a:off x="9731374" y="5683249"/>
            <a:ext cx="7556500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pt-BR" sz="3000" b="1" dirty="0"/>
              <a:t>Ambulância</a:t>
            </a:r>
            <a:endParaRPr lang="pt-BR" sz="3000" b="1"/>
          </a:p>
          <a:p>
            <a:pPr marL="457200" indent="-457200" algn="ctr">
              <a:buFont typeface="Arial"/>
              <a:buChar char="•"/>
            </a:pPr>
            <a:r>
              <a:rPr lang="pt-BR" sz="2400" dirty="0"/>
              <a:t>É o produto derivado do projeto de construção de uma ambulância.</a:t>
            </a:r>
            <a:endParaRPr lang="pt-BR" sz="3000" b="1" dirty="0"/>
          </a:p>
          <a:p>
            <a:pPr marL="457200" indent="-457200" algn="ctr">
              <a:buFont typeface="Arial"/>
              <a:buChar char="•"/>
            </a:pPr>
            <a:r>
              <a:rPr lang="pt-BR" sz="2400" dirty="0"/>
              <a:t>Sua função, ciclo de vida e operações podem ir além do projeto de construção original.</a:t>
            </a:r>
          </a:p>
          <a:p>
            <a:pPr marL="457200" indent="-457200" algn="ctr">
              <a:buFont typeface="Arial"/>
              <a:buChar char="•"/>
            </a:pPr>
            <a:endParaRPr lang="pt-BR" sz="2400" dirty="0"/>
          </a:p>
        </p:txBody>
      </p:sp>
      <p:pic>
        <p:nvPicPr>
          <p:cNvPr id="11" name="Gráfico 10" descr="Médico com preenchimento sólido">
            <a:extLst>
              <a:ext uri="{FF2B5EF4-FFF2-40B4-BE49-F238E27FC236}">
                <a16:creationId xmlns:a16="http://schemas.microsoft.com/office/drawing/2014/main" id="{675F0C49-8A05-8F42-790B-59F47009BB0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973175" y="3956050"/>
            <a:ext cx="1422400" cy="1422400"/>
          </a:xfrm>
          <a:prstGeom prst="rect">
            <a:avLst/>
          </a:prstGeom>
        </p:spPr>
      </p:pic>
      <p:pic>
        <p:nvPicPr>
          <p:cNvPr id="12" name="Gráfico 11" descr="Pulsação com preenchimento sólido">
            <a:extLst>
              <a:ext uri="{FF2B5EF4-FFF2-40B4-BE49-F238E27FC236}">
                <a16:creationId xmlns:a16="http://schemas.microsoft.com/office/drawing/2014/main" id="{7F2A0E76-C480-F0A8-C976-F085B1AC449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798425" y="2844800"/>
            <a:ext cx="1422400" cy="1422400"/>
          </a:xfrm>
          <a:prstGeom prst="rect">
            <a:avLst/>
          </a:prstGeom>
        </p:spPr>
      </p:pic>
      <p:pic>
        <p:nvPicPr>
          <p:cNvPr id="13" name="Gráfico 12" descr="Caminhão com preenchimento sólido">
            <a:extLst>
              <a:ext uri="{FF2B5EF4-FFF2-40B4-BE49-F238E27FC236}">
                <a16:creationId xmlns:a16="http://schemas.microsoft.com/office/drawing/2014/main" id="{E8188EA2-9F49-CAC1-C7C0-DF1374B38C8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87175" y="389255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3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6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83290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</a:rPr>
              <a:t>Introdução à gestão de projetos</a:t>
            </a:r>
            <a:endParaRPr lang="pt-BR" sz="1100" b="1" spc="-1"/>
          </a:p>
          <a:p>
            <a:endParaRPr lang="pt-BR" sz="1050" b="1" spc="-1" dirty="0">
              <a:latin typeface="Arial"/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Projetos de software</a:t>
            </a:r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Quando trazemos a gestão de projetos para o ambiente de desenvolvimento de software. Seu processo de conclusão consiste em múltiplas etapas para concluir seu desenvolvimento: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b="1" spc="-1" dirty="0">
                <a:latin typeface="Arial"/>
                <a:cs typeface="Arial"/>
              </a:rPr>
              <a:t>Entender os objetivos do projeto.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b="1" spc="-1" dirty="0">
                <a:latin typeface="Arial"/>
                <a:cs typeface="Arial"/>
              </a:rPr>
              <a:t>Coleta de requisitos.</a:t>
            </a:r>
            <a:endParaRPr lang="pt-BR" dirty="0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b="1" spc="-1" dirty="0">
                <a:latin typeface="Arial"/>
                <a:cs typeface="Arial"/>
              </a:rPr>
              <a:t>Documentação dos requisitos.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b="1" spc="-1" dirty="0">
                <a:latin typeface="Arial"/>
                <a:cs typeface="Arial"/>
              </a:rPr>
              <a:t>Revisão e validação.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b="1" spc="-1" dirty="0">
                <a:latin typeface="Arial"/>
                <a:cs typeface="Arial"/>
              </a:rPr>
              <a:t>Atualização contínua.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b="1" spc="-1" dirty="0">
              <a:latin typeface="Arial"/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b="1" spc="-1" dirty="0">
              <a:latin typeface="Arial"/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spc="-1" dirty="0">
              <a:latin typeface="Arial"/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spc="-1" dirty="0">
              <a:latin typeface="Arial"/>
              <a:cs typeface="Arial"/>
            </a:endParaRP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spc="-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1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7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83290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050" b="1" spc="-1" dirty="0"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O documento de requisitos</a:t>
            </a:r>
            <a:endParaRPr lang="pt-BR" dirty="0"/>
          </a:p>
          <a:p>
            <a:pPr marL="914400" lvl="1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A partir da obtenção dos objetivos e metas do projeto com os stakeholders/clientes, precisamos criar certos artefatos para conseguirmos manter tração em relação ao desenvolvimento do projeto e quais são os </a:t>
            </a:r>
            <a:r>
              <a:rPr lang="pt-BR" sz="3000" b="1" spc="-1" dirty="0">
                <a:latin typeface="Arial"/>
                <a:cs typeface="Arial"/>
              </a:rPr>
              <a:t>requisitos práticos</a:t>
            </a:r>
            <a:r>
              <a:rPr lang="pt-BR" sz="3000" spc="-1" dirty="0">
                <a:latin typeface="Arial"/>
                <a:cs typeface="Arial"/>
              </a:rPr>
              <a:t> que o projeto quer alcançar.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Um desses artefatos é o </a:t>
            </a:r>
            <a:r>
              <a:rPr lang="pt-BR" sz="3000" b="1" spc="-1" dirty="0">
                <a:latin typeface="Arial"/>
                <a:cs typeface="Arial"/>
              </a:rPr>
              <a:t>documento de requisitos</a:t>
            </a:r>
            <a:r>
              <a:rPr lang="pt-BR" sz="3000" spc="-1" dirty="0">
                <a:latin typeface="Arial"/>
                <a:cs typeface="Arial"/>
              </a:rPr>
              <a:t>, ele é o principal responsável por guiar um projeto de desenvolvimento de software a partir do que foi pedido pelo cliente em reuniões e meetings.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endParaRPr lang="pt-BR" sz="3000" spc="-1" dirty="0">
              <a:latin typeface="Arial"/>
              <a:cs typeface="Arial"/>
            </a:endParaRPr>
          </a:p>
        </p:txBody>
      </p:sp>
      <p:pic>
        <p:nvPicPr>
          <p:cNvPr id="15" name="Gráfico 14" descr="Sala de reuniões com preenchimento sólido">
            <a:extLst>
              <a:ext uri="{FF2B5EF4-FFF2-40B4-BE49-F238E27FC236}">
                <a16:creationId xmlns:a16="http://schemas.microsoft.com/office/drawing/2014/main" id="{370B5663-91D3-FF43-B4FC-08A2047100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62425" y="6559550"/>
            <a:ext cx="1501775" cy="1501775"/>
          </a:xfrm>
          <a:prstGeom prst="rect">
            <a:avLst/>
          </a:prstGeom>
        </p:spPr>
      </p:pic>
      <p:pic>
        <p:nvPicPr>
          <p:cNvPr id="17" name="Gráfico 16" descr="Reunião com preenchimento sólido">
            <a:extLst>
              <a:ext uri="{FF2B5EF4-FFF2-40B4-BE49-F238E27FC236}">
                <a16:creationId xmlns:a16="http://schemas.microsoft.com/office/drawing/2014/main" id="{69A62A09-E836-46C5-FBA2-DA1EF3AF5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70550" y="6607175"/>
            <a:ext cx="1501775" cy="1501775"/>
          </a:xfrm>
          <a:prstGeom prst="rect">
            <a:avLst/>
          </a:prstGeom>
        </p:spPr>
      </p:pic>
      <p:pic>
        <p:nvPicPr>
          <p:cNvPr id="19" name="Gráfico 18" descr="Lista com preenchimento sólido">
            <a:extLst>
              <a:ext uri="{FF2B5EF4-FFF2-40B4-BE49-F238E27FC236}">
                <a16:creationId xmlns:a16="http://schemas.microsoft.com/office/drawing/2014/main" id="{041E0D41-935B-F63B-1C94-A8CCAFA010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23800" y="6750050"/>
            <a:ext cx="1501775" cy="1501775"/>
          </a:xfrm>
          <a:prstGeom prst="rect">
            <a:avLst/>
          </a:prstGeom>
        </p:spPr>
      </p:pic>
      <p:pic>
        <p:nvPicPr>
          <p:cNvPr id="21" name="Gráfico 20" descr="Seta: curva ligeira com preenchimento sólido">
            <a:extLst>
              <a:ext uri="{FF2B5EF4-FFF2-40B4-BE49-F238E27FC236}">
                <a16:creationId xmlns:a16="http://schemas.microsoft.com/office/drawing/2014/main" id="{F900B2E9-B918-96CD-11D0-E7CCFC4801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4425" y="6670675"/>
            <a:ext cx="4803775" cy="16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8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83290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050" b="1" spc="-1" dirty="0"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O documento de requisitos</a:t>
            </a:r>
            <a:endParaRPr lang="pt-BR" dirty="0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A estrutura de um documento deste tipo se dá a partir de um padrão na indústria, podendo conter mais ou menos elementos, além dos dispostos abaixo:</a:t>
            </a:r>
          </a:p>
          <a:p>
            <a:pPr marL="1828800" lvl="3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Introdução.</a:t>
            </a:r>
          </a:p>
          <a:p>
            <a:pPr marL="1828800" lvl="3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Descrição geral do Sistema.</a:t>
            </a:r>
          </a:p>
          <a:p>
            <a:pPr marL="1828800" lvl="3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Requisitos funcionais.</a:t>
            </a:r>
          </a:p>
          <a:p>
            <a:pPr marL="1828800" lvl="3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Requisitos não funcionais.</a:t>
            </a:r>
          </a:p>
          <a:p>
            <a:pPr marL="1828800" lvl="3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spc="-1" dirty="0">
                <a:latin typeface="Arial"/>
                <a:cs typeface="Arial"/>
              </a:rPr>
              <a:t>Anexos, como diagramas, modelos ou protótipos.</a:t>
            </a:r>
          </a:p>
        </p:txBody>
      </p:sp>
    </p:spTree>
    <p:extLst>
      <p:ext uri="{BB962C8B-B14F-4D97-AF65-F5344CB8AC3E}">
        <p14:creationId xmlns:p14="http://schemas.microsoft.com/office/powerpoint/2010/main" val="418941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/>
          <p:nvPr/>
        </p:nvSpPr>
        <p:spPr>
          <a:xfrm>
            <a:off x="15751440" y="-1341000"/>
            <a:ext cx="4237560" cy="4114440"/>
          </a:xfrm>
          <a:custGeom>
            <a:avLst/>
            <a:gdLst/>
            <a:ahLst/>
            <a:cxnLst/>
            <a:rect l="l" t="t" r="r" b="b"/>
            <a:pathLst>
              <a:path w="4238090" h="4114800">
                <a:moveTo>
                  <a:pt x="0" y="0"/>
                </a:moveTo>
                <a:lnTo>
                  <a:pt x="4238090" y="0"/>
                </a:lnTo>
                <a:lnTo>
                  <a:pt x="42380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6" name="AutoShape 3"/>
          <p:cNvSpPr/>
          <p:nvPr/>
        </p:nvSpPr>
        <p:spPr>
          <a:xfrm>
            <a:off x="0" y="8990280"/>
            <a:ext cx="18288000" cy="360"/>
          </a:xfrm>
          <a:prstGeom prst="line">
            <a:avLst/>
          </a:prstGeom>
          <a:ln w="38100">
            <a:solidFill>
              <a:srgbClr val="00A181"/>
            </a:solidFill>
            <a:round/>
            <a:headEnd type="oval" w="lg" len="lg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7" name="Freeform 4"/>
          <p:cNvSpPr/>
          <p:nvPr/>
        </p:nvSpPr>
        <p:spPr>
          <a:xfrm>
            <a:off x="6865920" y="9179640"/>
            <a:ext cx="2248920" cy="1050480"/>
          </a:xfrm>
          <a:custGeom>
            <a:avLst/>
            <a:gdLst/>
            <a:ahLst/>
            <a:cxnLst/>
            <a:rect l="l" t="t" r="r" b="b"/>
            <a:pathLst>
              <a:path w="2249416" h="1050694">
                <a:moveTo>
                  <a:pt x="0" y="0"/>
                </a:moveTo>
                <a:lnTo>
                  <a:pt x="2249416" y="0"/>
                </a:lnTo>
                <a:lnTo>
                  <a:pt x="2249416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8" name="Freeform 5"/>
          <p:cNvSpPr/>
          <p:nvPr/>
        </p:nvSpPr>
        <p:spPr>
          <a:xfrm>
            <a:off x="209880" y="9437040"/>
            <a:ext cx="2567520" cy="857880"/>
          </a:xfrm>
          <a:custGeom>
            <a:avLst/>
            <a:gdLst/>
            <a:ahLst/>
            <a:cxnLst/>
            <a:rect l="l" t="t" r="r" b="b"/>
            <a:pathLst>
              <a:path w="2567930" h="858361">
                <a:moveTo>
                  <a:pt x="0" y="0"/>
                </a:moveTo>
                <a:lnTo>
                  <a:pt x="2567930" y="0"/>
                </a:lnTo>
                <a:lnTo>
                  <a:pt x="2567930" y="858361"/>
                </a:lnTo>
                <a:lnTo>
                  <a:pt x="0" y="858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9" name="Freeform 6"/>
          <p:cNvSpPr/>
          <p:nvPr/>
        </p:nvSpPr>
        <p:spPr>
          <a:xfrm>
            <a:off x="3393000" y="9114120"/>
            <a:ext cx="1131840" cy="1180800"/>
          </a:xfrm>
          <a:custGeom>
            <a:avLst/>
            <a:gdLst/>
            <a:ahLst/>
            <a:cxnLst/>
            <a:rect l="l" t="t" r="r" b="b"/>
            <a:pathLst>
              <a:path w="1132113" h="1181303">
                <a:moveTo>
                  <a:pt x="0" y="0"/>
                </a:moveTo>
                <a:lnTo>
                  <a:pt x="1132113" y="0"/>
                </a:lnTo>
                <a:lnTo>
                  <a:pt x="1132113" y="1181303"/>
                </a:lnTo>
                <a:lnTo>
                  <a:pt x="0" y="11813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0" name="Freeform 7"/>
          <p:cNvSpPr/>
          <p:nvPr/>
        </p:nvSpPr>
        <p:spPr>
          <a:xfrm>
            <a:off x="5144400" y="9090720"/>
            <a:ext cx="1101960" cy="1204560"/>
          </a:xfrm>
          <a:custGeom>
            <a:avLst/>
            <a:gdLst/>
            <a:ahLst/>
            <a:cxnLst/>
            <a:rect l="l" t="t" r="r" b="b"/>
            <a:pathLst>
              <a:path w="1102498" h="1204825">
                <a:moveTo>
                  <a:pt x="0" y="0"/>
                </a:moveTo>
                <a:lnTo>
                  <a:pt x="1102498" y="0"/>
                </a:lnTo>
                <a:lnTo>
                  <a:pt x="1102498" y="1204825"/>
                </a:lnTo>
                <a:lnTo>
                  <a:pt x="0" y="1204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91" name="CaixaDeTexto 90"/>
          <p:cNvSpPr txBox="1"/>
          <p:nvPr/>
        </p:nvSpPr>
        <p:spPr>
          <a:xfrm>
            <a:off x="17460000" y="9472680"/>
            <a:ext cx="383256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A3E064C4-8FCC-4AD5-8AD6-23E60B64AD3B}" type="slidenum">
              <a:rPr lang="pt-BR" sz="2400" b="0" strike="noStrike" spc="-1">
                <a:latin typeface="Times New Roman"/>
              </a:rPr>
              <a:t>9</a:t>
            </a:fld>
            <a:endParaRPr lang="pt-BR" sz="2400" b="0" strike="noStrike" spc="-1">
              <a:latin typeface="Times New Roman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540000" y="707400"/>
            <a:ext cx="15832909" cy="462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000" b="1" spc="-1" dirty="0">
                <a:latin typeface="Arial"/>
                <a:cs typeface="Arial"/>
              </a:rPr>
              <a:t>Como analisar os requisitos de um projeto</a:t>
            </a:r>
            <a:endParaRPr lang="pt-BR" sz="4000" spc="-1" dirty="0">
              <a:latin typeface="Arial"/>
              <a:cs typeface="Arial"/>
            </a:endParaRPr>
          </a:p>
          <a:p>
            <a:endParaRPr lang="pt-BR" sz="1050" b="1" spc="-1" dirty="0">
              <a:cs typeface="Arial"/>
            </a:endParaRPr>
          </a:p>
          <a:p>
            <a:pPr marL="457200" indent="-457200">
              <a:spcBef>
                <a:spcPts val="1191"/>
              </a:spcBef>
              <a:spcAft>
                <a:spcPts val="992"/>
              </a:spcAft>
              <a:buFont typeface="Arial"/>
              <a:buChar char="•"/>
            </a:pPr>
            <a:r>
              <a:rPr lang="pt-BR" sz="3000" b="1" spc="-1" dirty="0">
                <a:latin typeface="Arial"/>
                <a:cs typeface="Arial"/>
              </a:rPr>
              <a:t>O documento de requisitos</a:t>
            </a:r>
            <a:endParaRPr lang="pt-BR" dirty="0"/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A introdução é a parte explicativa básica, que explica resumidamente o propósito do documento, define o escopo do projeto, sendo pequeno, médio ou grande e provém uma visão geral do sistema.</a:t>
            </a:r>
          </a:p>
          <a:p>
            <a:pPr marL="1371600" lvl="2" indent="-457200">
              <a:spcBef>
                <a:spcPts val="1191"/>
              </a:spcBef>
              <a:spcAft>
                <a:spcPts val="992"/>
              </a:spcAft>
              <a:buFont typeface="Wingdings"/>
              <a:buChar char="§"/>
            </a:pPr>
            <a:r>
              <a:rPr lang="pt-BR" sz="3000" spc="-1" dirty="0">
                <a:latin typeface="Arial"/>
                <a:cs typeface="Arial"/>
              </a:rPr>
              <a:t>A descrição geral do sistema consiste em explicar como o sistema a ser desenvolvido se encaixa no ambiente geral, lista as principais funcionalidades do sistema e identifica os envolvidos no projeto.</a:t>
            </a:r>
          </a:p>
        </p:txBody>
      </p:sp>
    </p:spTree>
    <p:extLst>
      <p:ext uri="{BB962C8B-B14F-4D97-AF65-F5344CB8AC3E}">
        <p14:creationId xmlns:p14="http://schemas.microsoft.com/office/powerpoint/2010/main" val="102727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5AA741EFCBD74A90504D4B8110EC52" ma:contentTypeVersion="6" ma:contentTypeDescription="Crie um novo documento." ma:contentTypeScope="" ma:versionID="af7c7581f659a6b56742732a55a9d20a">
  <xsd:schema xmlns:xsd="http://www.w3.org/2001/XMLSchema" xmlns:xs="http://www.w3.org/2001/XMLSchema" xmlns:p="http://schemas.microsoft.com/office/2006/metadata/properties" xmlns:ns2="cb1c6056-309c-4d44-a006-b0df0a8ce73d" xmlns:ns3="c64388e6-5513-40d5-b28c-11449c639075" targetNamespace="http://schemas.microsoft.com/office/2006/metadata/properties" ma:root="true" ma:fieldsID="401acffca9dfc3cf7b080627f9fbfa28" ns2:_="" ns3:_="">
    <xsd:import namespace="cb1c6056-309c-4d44-a006-b0df0a8ce73d"/>
    <xsd:import namespace="c64388e6-5513-40d5-b28c-11449c639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c6056-309c-4d44-a006-b0df0a8ce7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388e6-5513-40d5-b28c-11449c6390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A5F113-689A-4672-9099-B4973294B4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327D90-17C6-414D-92F4-908533F050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CA4229-2CD8-43F0-9A13-29A2D60CD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1c6056-309c-4d44-a006-b0df0a8ce73d"/>
    <ds:schemaRef ds:uri="c64388e6-5513-40d5-b28c-11449c6390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1866</Words>
  <Application>Microsoft Office PowerPoint</Application>
  <PresentationFormat>Personalizar</PresentationFormat>
  <Paragraphs>235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Playfair Display Bold</vt:lpstr>
      <vt:lpstr>Symbol</vt:lpstr>
      <vt:lpstr>Times New Roman</vt:lpstr>
      <vt:lpstr>Wingdings</vt:lpstr>
      <vt:lpstr>Wingdings,Sans-Serif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 Maloca das iCoisas</dc:title>
  <dc:subject/>
  <dc:creator/>
  <dc:description/>
  <cp:lastModifiedBy>Leonardo Castro</cp:lastModifiedBy>
  <cp:revision>1139</cp:revision>
  <dcterms:created xsi:type="dcterms:W3CDTF">2006-08-16T00:00:00Z</dcterms:created>
  <dcterms:modified xsi:type="dcterms:W3CDTF">2024-08-26T04:47:42Z</dcterms:modified>
  <dc:identifier>DAFjvtVe3_o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ContentTypeId">
    <vt:lpwstr>0x0101005D5AA741EFCBD74A90504D4B8110EC52</vt:lpwstr>
  </property>
</Properties>
</file>