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0" r:id="rId4"/>
    <p:sldId id="282" r:id="rId5"/>
    <p:sldId id="283" r:id="rId6"/>
    <p:sldId id="261" r:id="rId7"/>
    <p:sldId id="271" r:id="rId8"/>
    <p:sldId id="272" r:id="rId9"/>
    <p:sldId id="281" r:id="rId10"/>
    <p:sldId id="273" r:id="rId11"/>
    <p:sldId id="274" r:id="rId12"/>
    <p:sldId id="279" r:id="rId13"/>
    <p:sldId id="275" r:id="rId14"/>
    <p:sldId id="276" r:id="rId15"/>
    <p:sldId id="277" r:id="rId16"/>
    <p:sldId id="278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9" autoAdjust="0"/>
  </p:normalViewPr>
  <p:slideViewPr>
    <p:cSldViewPr>
      <p:cViewPr varScale="1">
        <p:scale>
          <a:sx n="80" d="100"/>
          <a:sy n="80" d="100"/>
        </p:scale>
        <p:origin x="782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3/28/2025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3/28/2025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t/thank-you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2276872"/>
            <a:ext cx="9900590" cy="2232248"/>
          </a:xfrm>
        </p:spPr>
        <p:txBody>
          <a:bodyPr/>
          <a:lstStyle/>
          <a:p>
            <a:r>
              <a:rPr lang="en-IN" sz="4400" dirty="0">
                <a:latin typeface="Centaur" panose="02030504050205020304" pitchFamily="18" charset="0"/>
              </a:rPr>
              <a:t>A Robust Biometric Template Protection Scheme using Fuzzy Vault Cryptography</a:t>
            </a:r>
            <a:br>
              <a:rPr lang="en-IN" sz="4400" dirty="0">
                <a:latin typeface="Centaur" panose="02030504050205020304" pitchFamily="18" charset="0"/>
              </a:rPr>
            </a:br>
            <a:r>
              <a:rPr lang="en-IN" sz="2400" dirty="0">
                <a:latin typeface="Centaur" panose="02030504050205020304" pitchFamily="18" charset="0"/>
              </a:rPr>
              <a:t>(Paper ID:- NCRTST25-JGEC-105-0003)</a:t>
            </a:r>
            <a:endParaRPr lang="en-US" sz="2400" dirty="0">
              <a:latin typeface="Centaur" panose="020305040502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Sankhamit Datta , Tuhina Chanda , Prof. Somenath Dhibar</a:t>
            </a:r>
          </a:p>
          <a:p>
            <a:r>
              <a:rPr lang="en-US" dirty="0"/>
              <a:t>Jalpaiguri Government Engineering College</a:t>
            </a:r>
          </a:p>
          <a:p>
            <a:endParaRPr lang="en-US" dirty="0"/>
          </a:p>
          <a:p>
            <a:r>
              <a:rPr lang="en-US" dirty="0"/>
              <a:t>Presenting Author: - Sankhamit Datta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23FBA-3EBA-FC49-B023-FB33D5B73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434" y="404665"/>
            <a:ext cx="207816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E66C-30FC-93B6-9AC0-7867441F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83F0D3-7B46-36BD-55C4-681071CF8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916832"/>
            <a:ext cx="4323050" cy="41833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CD419B-6CA6-7C32-0C57-1D7F910FA35C}"/>
              </a:ext>
            </a:extLst>
          </p:cNvPr>
          <p:cNvSpPr txBox="1"/>
          <p:nvPr/>
        </p:nvSpPr>
        <p:spPr>
          <a:xfrm>
            <a:off x="2422004" y="6191895"/>
            <a:ext cx="2520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dirty="0"/>
              <a:t>Confusion Matrix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626A58-FC3E-41F1-A627-D03E111C4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3" y="1962038"/>
            <a:ext cx="4872639" cy="30511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F6ADE0-8649-06BD-82D4-5C3A2F7E75C3}"/>
              </a:ext>
            </a:extLst>
          </p:cNvPr>
          <p:cNvSpPr txBox="1"/>
          <p:nvPr/>
        </p:nvSpPr>
        <p:spPr>
          <a:xfrm>
            <a:off x="6235860" y="5373216"/>
            <a:ext cx="48271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Achieved Accuracy: 92.5%</a:t>
            </a:r>
          </a:p>
          <a:p>
            <a:pPr>
              <a:lnSpc>
                <a:spcPct val="9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585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5087-3B2F-3BFC-51D3-9ADED339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09D6-B3FB-3208-1F33-1CFCB946C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628800"/>
            <a:ext cx="9900590" cy="51571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This project stands out from other implementations in several key ways. Here’s what makes it better and more robust compared to standard fuzzy vault approaches:-</a:t>
            </a:r>
          </a:p>
          <a:p>
            <a:pPr marL="457200" indent="-457200">
              <a:buAutoNum type="arabicPeriod"/>
            </a:pPr>
            <a:r>
              <a:rPr lang="en-US" dirty="0"/>
              <a:t>High Accuracy achieved (92.5%) - Most fuzzy vault implementations struggle to achieve high accuracy due to false acceptances and rejections. This project optimizes minutiae extraction, chaff point placement, and decoding robustness, leading to a superior 92.5% accuracy. </a:t>
            </a:r>
          </a:p>
          <a:p>
            <a:pPr marL="457200" indent="-457200">
              <a:buAutoNum type="arabicPeriod"/>
            </a:pPr>
            <a:r>
              <a:rPr lang="en-US" dirty="0"/>
              <a:t> Comprehensive Performance Metrics - This project evaluates security and usability using False Acceptance Rate (FAR), False Rejection Rate (FRR), and Equal Error Rate (EER) instead of just reporting accuracy. This provides a more complete assessment of system reliability. </a:t>
            </a:r>
          </a:p>
          <a:p>
            <a:pPr marL="457200" indent="-457200">
              <a:buAutoNum type="arabicPeriod"/>
            </a:pPr>
            <a:r>
              <a:rPr lang="en-US" dirty="0"/>
              <a:t>Advanced Preprocessing &amp; Feature Engineering - Our implementation includes segmentation, normalization, thinning, skeletonization, and feature vector padding, ensuring better minutiae detection and compatibility across different datasets. </a:t>
            </a:r>
          </a:p>
          <a:p>
            <a:pPr marL="457200" indent="-457200">
              <a:buAutoNum type="arabicPeriod"/>
            </a:pPr>
            <a:r>
              <a:rPr lang="en-US" dirty="0"/>
              <a:t>Machine Learning Integration - By incorporating SVM with GridSearchCV and StandardScaler normalization, our project enhances recognition accuracy beyond traditional fuzzy vault decoding methods. </a:t>
            </a:r>
          </a:p>
          <a:p>
            <a:pPr marL="457200" indent="-457200">
              <a:buAutoNum type="arabicPeriod"/>
            </a:pPr>
            <a:r>
              <a:rPr lang="en-US" dirty="0"/>
              <a:t>Practical GUI &amp; Visualization - Unlike many theoretical implementations</a:t>
            </a:r>
            <a:r>
              <a:rPr lang="en-US"/>
              <a:t>, our </a:t>
            </a:r>
            <a:r>
              <a:rPr lang="en-US" dirty="0"/>
              <a:t>project includes a user-friendly GUI, minutiae plotting, and accuracy visualizations, making it more practical for real-world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56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15C1-FC87-D984-1293-E1263275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Security Measures of </a:t>
            </a:r>
            <a:r>
              <a:rPr lang="en-GB" dirty="0"/>
              <a:t>the proposed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4CD1F-1468-BAD4-83CF-2E9A5CFCB9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9144000" cy="4267200"/>
              </a:xfrm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/>
              <a:p>
                <a:r>
                  <a:rPr lang="en-US" sz="2400" dirty="0"/>
                  <a:t>Suppose an attacker attempts a brute-force attack on the discussed fingerprint-based fuzzy vault system by trying to decode the secret using all combinations of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/>
                  <a:t> points in the vault.</a:t>
                </a:r>
              </a:p>
              <a:p>
                <a:r>
                  <a:rPr lang="en-US" sz="2400" dirty="0"/>
                  <a:t>If the secret size is 128-bits and the number of genuine and chaff points in the vault are 24 and 200, respectively, the total number of possible combinations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224</m:t>
                            </m:r>
                          </m:num>
                          <m:den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3.3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sz="2400" dirty="0"/>
                  <a:t> and among these combinations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combinations will successfully decode the secret.</a:t>
                </a:r>
              </a:p>
              <a:p>
                <a:r>
                  <a:rPr lang="en-US" sz="2400" dirty="0"/>
                  <a:t>The probability that a combination of points decodes the secret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3.3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2400" dirty="0"/>
                  <a:t> and the expected number of combinations that need to be evaluated is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2.5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It corresponds to a computational time of 13 years (as per the computational strength at that time).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4CD1F-1468-BAD4-83CF-2E9A5CFCB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9144000" cy="4267200"/>
              </a:xfrm>
              <a:blipFill>
                <a:blip r:embed="rId2"/>
                <a:stretch>
                  <a:fillRect l="-733" t="-2429" r="-1333" b="-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93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A0C1-CAF6-26C8-D957-69F1BFC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E9E90-B3F8-A4B0-1E13-7CDFD29F0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Conclusion:</a:t>
            </a:r>
          </a:p>
          <a:p>
            <a:r>
              <a:rPr lang="en-IN" dirty="0"/>
              <a:t>Fuzzy Vault scheme enhances biometric security</a:t>
            </a:r>
          </a:p>
          <a:p>
            <a:r>
              <a:rPr lang="en-IN" dirty="0"/>
              <a:t>Ensures data privacy &amp; protection against template theft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Future Work:</a:t>
            </a:r>
          </a:p>
          <a:p>
            <a:r>
              <a:rPr lang="en-IN" dirty="0"/>
              <a:t>Improve cross-dataset evaluation</a:t>
            </a:r>
          </a:p>
          <a:p>
            <a:r>
              <a:rPr lang="en-IN" dirty="0"/>
              <a:t>Implement multi-modal biometric security</a:t>
            </a:r>
          </a:p>
          <a:p>
            <a:r>
              <a:rPr lang="en-IN" dirty="0"/>
              <a:t>Reduce computational complexity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0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F4C7-F258-643E-06E6-E7657B84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332656"/>
            <a:ext cx="9396536" cy="1020762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1C609-B52F-69AC-FDF4-AF71A5DB7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628800"/>
            <a:ext cx="10873208" cy="52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[1] B. Poorebrahim Gilkalaye, S. Mukherjee, and R. Derakhshani,” A Secure and Private Ensemble Matcher Using Multi-Vault Obfuscated Templates,” arXiv preprint arXiv:2404.05205, 2024.</a:t>
            </a:r>
          </a:p>
          <a:p>
            <a:pPr marL="0" indent="0">
              <a:buNone/>
            </a:pPr>
            <a:r>
              <a:rPr lang="en-IN" sz="1800" dirty="0"/>
              <a:t> [2] C. Rathgeb, B. Tams, J. Merkle, V. Nesterowicz, U. Korte, and M. Neu,” Multi-Biometric Fuzzy Vault Based on Face and Fingerprints,” arXiv preprint arXiv:2301.06882, 2023. </a:t>
            </a:r>
          </a:p>
          <a:p>
            <a:pPr marL="0" indent="0">
              <a:buNone/>
            </a:pPr>
            <a:r>
              <a:rPr lang="en-IN" sz="1800" dirty="0"/>
              <a:t>[3] H. Nguyen, T. Tran, and M. Le,” A Privacy-Preserving Biometric Authentication System Using Fuzzy Vault with ECC,” Proceedings of the IEEE International Conference on Data Security, pp. 244–250, 2023.</a:t>
            </a:r>
          </a:p>
          <a:p>
            <a:pPr marL="0" indent="0">
              <a:buNone/>
            </a:pPr>
            <a:r>
              <a:rPr lang="en-IN" sz="1800" dirty="0"/>
              <a:t> [4] Y. Zhao and S. Wang,” Deep Learning-Based Fuzzy Vault Construction for Biometric Template Protection,” IEEE International Symposium on Information Security, vol. 9, no. 2, pp. 456–462, 2022.</a:t>
            </a:r>
          </a:p>
          <a:p>
            <a:pPr marL="0" indent="0">
              <a:buNone/>
            </a:pPr>
            <a:r>
              <a:rPr lang="en-IN" sz="1800" dirty="0"/>
              <a:t> [5] M. R. Azad, A. Mahmoodi, and A. Hassanzadeh,” A Secure Biometric Template Protection Using Fuzzy Vault with Improved Chaff Point Selection,” Journal of Information Security and Applications, vol. 62, pp. 102937, 2021.</a:t>
            </a:r>
          </a:p>
          <a:p>
            <a:pPr marL="0" indent="0">
              <a:buNone/>
            </a:pPr>
            <a:r>
              <a:rPr lang="en-IN" sz="1800" dirty="0"/>
              <a:t> [6] C. Rathgeb, J. Merkle, J. Scholz, B. Tams, and V. Nesterowicz,” Deep Face Fuzzy Vault: Implementation and Performance,” arXiv preprint arXiv:2102.02458, 2021. </a:t>
            </a:r>
          </a:p>
          <a:p>
            <a:pPr marL="0" indent="0">
              <a:buNone/>
            </a:pPr>
            <a:r>
              <a:rPr lang="en-IN" sz="1800" dirty="0"/>
              <a:t>[7] A. Kumar, N. Gupta, and S. Choudhary,” Multi-Biometric Fuzzy Vault Based on Face and Iris Templates,” Proceedings of the International Conference on Biometric and Surveillance Technologies, pp. 512–518, 2021. </a:t>
            </a:r>
          </a:p>
        </p:txBody>
      </p:sp>
    </p:spTree>
    <p:extLst>
      <p:ext uri="{BB962C8B-B14F-4D97-AF65-F5344CB8AC3E}">
        <p14:creationId xmlns:p14="http://schemas.microsoft.com/office/powerpoint/2010/main" val="162822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2B4ED-B774-1EA1-24CB-0F9D853B5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6A82-BA82-C6C0-67DB-CD7170AE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E88A-2349-3DB7-E52B-5F6865966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00808"/>
            <a:ext cx="10764686" cy="5268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500" dirty="0"/>
              <a:t>[8] X. Yang, Z. Zhang, and T. Li,” An Improved Fuzzy Vault Scheme Using Minutiae Descriptor Matching for Fingerprint Security,” Proceedings of the IEEE International Conference on Biometrics (ICB), pp. 187–194, 2020. </a:t>
            </a:r>
          </a:p>
          <a:p>
            <a:pPr marL="0" indent="0">
              <a:buNone/>
            </a:pPr>
            <a:r>
              <a:rPr lang="en-IN" sz="1500" dirty="0"/>
              <a:t>[9] J. Galbally, M. Gomez-Barrero, and J. Fierrez,” Biometric Template Protection Using Fuzzy Vault Schemes: Recent Advances and Future Directions,” IEEE Transactions on Biometrics, vol. 21, no. 5, pp. 1384–1395, 2019.</a:t>
            </a:r>
          </a:p>
          <a:p>
            <a:pPr marL="0" indent="0">
              <a:buNone/>
            </a:pPr>
            <a:r>
              <a:rPr lang="en-IN" sz="1500" dirty="0"/>
              <a:t> [10] S. Geng, G. Giannopoulou, and M. Kabir-</a:t>
            </a:r>
            <a:r>
              <a:rPr lang="en-IN" sz="1500" dirty="0" err="1"/>
              <a:t>Querrec</a:t>
            </a:r>
            <a:r>
              <a:rPr lang="en-IN" sz="1500" dirty="0"/>
              <a:t>,” Privacy Protection in Distributed Fingerprint-based Authentication,” arXiv preprint arXiv:1911.00248, 2019. </a:t>
            </a:r>
          </a:p>
          <a:p>
            <a:pPr marL="0" indent="0">
              <a:buNone/>
            </a:pPr>
            <a:r>
              <a:rPr lang="en-IN" sz="1500" dirty="0"/>
              <a:t>[11] S. Nagar, S. Chaudhary, ”A Hybrid Approach for Secure Biometric Template Generation Based on Fuzzy Vault and Visual Cryptography”, Source: International Journal of Computer Applications, 2011.</a:t>
            </a:r>
          </a:p>
          <a:p>
            <a:pPr marL="0" indent="0">
              <a:buNone/>
            </a:pPr>
            <a:r>
              <a:rPr lang="en-IN" sz="1500" dirty="0"/>
              <a:t> [12] K. Nandakumar, A. K. Jain, and S. Pankanti,” Multibiometric Template Security Using Fuzzy Vault,” Proceedings of the IEEE Second International Conference on Biometrics: Theory, Applications and Systems (BTAS), pp. 1–6, 2008.</a:t>
            </a:r>
          </a:p>
          <a:p>
            <a:pPr marL="0" indent="0">
              <a:buNone/>
            </a:pPr>
            <a:r>
              <a:rPr lang="en-IN" sz="1500" dirty="0"/>
              <a:t> [13] F. Hao, R. Anderson, and J. Daugman,” Combining Crypto with Biometrics Effectively,” IEEE Transactions on Computers, vol. 55, no. 9, pp. 1081–1088, 2006. </a:t>
            </a:r>
          </a:p>
          <a:p>
            <a:pPr marL="0" indent="0">
              <a:buNone/>
            </a:pPr>
            <a:r>
              <a:rPr lang="en-IN" sz="1500" dirty="0"/>
              <a:t>[14] Feng Hao, Ross Anderson, John Daugman,” A Secure Fingerprint Fuzzy Vault Scheme Based on Polynomial Reconstruction”, Source: IEEE International Conference on Pattern Recognition, 2006. </a:t>
            </a:r>
          </a:p>
          <a:p>
            <a:pPr marL="0" indent="0">
              <a:buNone/>
            </a:pPr>
            <a:r>
              <a:rPr lang="en-IN" sz="1500" dirty="0"/>
              <a:t>[15] A. Juels and M. Sudan,” A Fuzzy Vault Scheme,” Proceedings of the IEEE International Symposium on Information Theory, pp. 408, 2002. </a:t>
            </a:r>
          </a:p>
        </p:txBody>
      </p:sp>
    </p:spTree>
    <p:extLst>
      <p:ext uri="{BB962C8B-B14F-4D97-AF65-F5344CB8AC3E}">
        <p14:creationId xmlns:p14="http://schemas.microsoft.com/office/powerpoint/2010/main" val="280346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3C9337-A2F2-A3C3-8FC5-BE398618F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12" b="7812"/>
          <a:stretch/>
        </p:blipFill>
        <p:spPr bwMode="auto">
          <a:xfrm>
            <a:off x="-530324" y="1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E6854-B11A-AE97-660A-1DB51869DD73}"/>
              </a:ext>
            </a:extLst>
          </p:cNvPr>
          <p:cNvSpPr txBox="1"/>
          <p:nvPr/>
        </p:nvSpPr>
        <p:spPr>
          <a:xfrm>
            <a:off x="-530324" y="6858000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picpedia.org/chalkboard/t/thank-you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82985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Objectives:</a:t>
            </a:r>
          </a:p>
          <a:p>
            <a:r>
              <a:rPr lang="en-US" dirty="0"/>
              <a:t>Secure biometric templates</a:t>
            </a:r>
          </a:p>
          <a:p>
            <a:r>
              <a:rPr lang="en-US" dirty="0"/>
              <a:t>Prevent unauthorized access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Motivation:</a:t>
            </a:r>
          </a:p>
          <a:p>
            <a:r>
              <a:rPr lang="en-US" dirty="0"/>
              <a:t>Biometric data is immutable</a:t>
            </a:r>
          </a:p>
          <a:p>
            <a:r>
              <a:rPr lang="en-US" dirty="0"/>
              <a:t>Vulnerable to attacks like template theft</a:t>
            </a:r>
          </a:p>
          <a:p>
            <a:r>
              <a:rPr lang="en-US" dirty="0"/>
              <a:t>Need for advanced protection techniques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EE6CD-03A0-1E7A-FA76-605C8BD0A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B52110C-DAE3-1558-206F-F6ED8F94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0BCF244-3F0B-FB7E-F7E0-ABEB231B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144000" cy="446449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IN" sz="2600" b="1" dirty="0"/>
              <a:t>Common Attacks on Biometric Templates:</a:t>
            </a:r>
          </a:p>
          <a:p>
            <a:pPr marL="0" indent="0">
              <a:buNone/>
            </a:pPr>
            <a:r>
              <a:rPr lang="en-US" dirty="0"/>
              <a:t>Despite their security, biometric systems are vulnerable to various attacks.</a:t>
            </a:r>
          </a:p>
          <a:p>
            <a:pPr marL="0" indent="0">
              <a:buNone/>
            </a:pPr>
            <a:r>
              <a:rPr lang="en-US" dirty="0"/>
              <a:t>•Impersonation and Replay Attacks: Attackers use fake biometric samples or replay captured data. [9,10] </a:t>
            </a:r>
          </a:p>
          <a:p>
            <a:pPr marL="0" indent="0">
              <a:buNone/>
            </a:pPr>
            <a:r>
              <a:rPr lang="en-US" dirty="0"/>
              <a:t>•Template Theft: Unauthorized access to stored biometric templates. [3,5,9]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Mitigation: Encryption, secure hardware (TPMs), and template protection techniques such as Fuzzy Vault. [12,15] </a:t>
            </a:r>
          </a:p>
          <a:p>
            <a:pPr marL="0" indent="0">
              <a:buNone/>
            </a:pPr>
            <a:r>
              <a:rPr lang="en-US" dirty="0"/>
              <a:t>•Morphing and Brute-Force Attacks: Blending biometric features or guessing biometric data.[4,6]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Mitigation: Improved matching algorithms, threshold adjustments, and periodic template updates. [2,8] </a:t>
            </a:r>
          </a:p>
          <a:p>
            <a:pPr marL="0" indent="0">
              <a:buNone/>
            </a:pPr>
            <a:r>
              <a:rPr lang="en-US" dirty="0"/>
              <a:t>•Man-in-the-Middle (MitM) Attacks: Intercepting biometric data during transmission. [10,13]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Mitigation: End-to-end encryption, digital signatures, and session-based tokens. [1,7,14]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78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2E6FD-6282-2538-FAEF-5F24A3CFB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1A2BA88-DBC8-D9E6-9B30-7FA1830B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FAA27A-355E-8B5B-BB4B-94025D1E2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00808"/>
            <a:ext cx="9972598" cy="488255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/>
              <a:t>Fuzzy Vault Scheme </a:t>
            </a:r>
          </a:p>
          <a:p>
            <a:pPr marL="0" indent="0">
              <a:buNone/>
            </a:pPr>
            <a:r>
              <a:rPr lang="en-US" dirty="0"/>
              <a:t>The Fuzzy Vault scheme secures biometric templates while allowing for intra-class variations. [12,15] </a:t>
            </a:r>
          </a:p>
          <a:p>
            <a:pPr marL="0" indent="0">
              <a:buNone/>
            </a:pPr>
            <a:r>
              <a:rPr lang="en-US" dirty="0"/>
              <a:t>Key Concepts:</a:t>
            </a:r>
          </a:p>
          <a:p>
            <a:pPr marL="0" indent="0">
              <a:buNone/>
            </a:pPr>
            <a:r>
              <a:rPr lang="en-US" dirty="0"/>
              <a:t> •Biometric Template: Digital representation of biometric features. [3,9]</a:t>
            </a:r>
          </a:p>
          <a:p>
            <a:pPr marL="0" indent="0">
              <a:buNone/>
            </a:pPr>
            <a:r>
              <a:rPr lang="en-US" dirty="0"/>
              <a:t> •Minutiae Points: Unique fingerprint features used for encoding. [8,14]</a:t>
            </a:r>
          </a:p>
          <a:p>
            <a:pPr marL="0" indent="0">
              <a:buNone/>
            </a:pPr>
            <a:r>
              <a:rPr lang="en-US" dirty="0"/>
              <a:t> •Chaff Points: Random noise added to obscure real data. [5,15]</a:t>
            </a:r>
          </a:p>
          <a:p>
            <a:pPr marL="0" indent="0">
              <a:buNone/>
            </a:pPr>
            <a:r>
              <a:rPr lang="en-US" dirty="0"/>
              <a:t> •Galois Field (GF): Mathematical field ensuring secure encoding. [13,15] </a:t>
            </a:r>
          </a:p>
          <a:p>
            <a:pPr marL="0" indent="0">
              <a:buNone/>
            </a:pPr>
            <a:r>
              <a:rPr lang="en-US" dirty="0"/>
              <a:t>How It Works: A cryptographic key is encoded into a polynomial using biometric minutiae. [12,15] Chaff points are added to obscure genuine data, allowing only legitimate users to reconstruct the key [5,11,14].</a:t>
            </a:r>
          </a:p>
        </p:txBody>
      </p:sp>
    </p:spTree>
    <p:extLst>
      <p:ext uri="{BB962C8B-B14F-4D97-AF65-F5344CB8AC3E}">
        <p14:creationId xmlns:p14="http://schemas.microsoft.com/office/powerpoint/2010/main" val="372449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6A4F7-5A35-1372-E846-EF64CA953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B683F5E-57E4-5F43-ACFD-987E34EA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B8FDDA7-D3BA-C126-19F3-B3C5A4666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00808"/>
            <a:ext cx="9972598" cy="48825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Benefits: </a:t>
            </a:r>
          </a:p>
          <a:p>
            <a:pPr marL="0" indent="0">
              <a:buNone/>
            </a:pPr>
            <a:r>
              <a:rPr lang="en-US" dirty="0"/>
              <a:t>•Secure storage without direct biometric data exposure. [10,13] </a:t>
            </a:r>
          </a:p>
          <a:p>
            <a:pPr marL="0" indent="0">
              <a:buNone/>
            </a:pPr>
            <a:r>
              <a:rPr lang="en-US" dirty="0"/>
              <a:t>•Tolerance for intra-class variations. [2,9] </a:t>
            </a:r>
          </a:p>
          <a:p>
            <a:pPr marL="0" indent="0">
              <a:buNone/>
            </a:pPr>
            <a:r>
              <a:rPr lang="en-US" dirty="0"/>
              <a:t>•Scalable security through chaff points. [5,12] </a:t>
            </a:r>
          </a:p>
          <a:p>
            <a:pPr marL="0" indent="0">
              <a:buNone/>
            </a:pPr>
            <a:r>
              <a:rPr lang="en-US" dirty="0"/>
              <a:t>Challenges: </a:t>
            </a:r>
          </a:p>
          <a:p>
            <a:pPr marL="0" indent="0">
              <a:buNone/>
            </a:pPr>
            <a:r>
              <a:rPr lang="en-US" dirty="0"/>
              <a:t>•Increased computational complexity. [4,6] </a:t>
            </a:r>
          </a:p>
          <a:p>
            <a:pPr marL="0" indent="0">
              <a:buNone/>
            </a:pPr>
            <a:r>
              <a:rPr lang="en-US" dirty="0"/>
              <a:t>•Dependence on accurate minutiae extraction. [8,14]</a:t>
            </a:r>
          </a:p>
          <a:p>
            <a:pPr marL="0" indent="0">
              <a:buNone/>
            </a:pPr>
            <a:r>
              <a:rPr lang="en-US" dirty="0"/>
              <a:t>• Difficulty in adapting across different biometric modalities. [7,9] </a:t>
            </a:r>
          </a:p>
          <a:p>
            <a:pPr marL="0" indent="0">
              <a:buNone/>
            </a:pPr>
            <a:r>
              <a:rPr lang="en-US" dirty="0"/>
              <a:t>The Fuzzy Vault scheme offers a strong balance between security and practicality in biometric template protection. [1,12] 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5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CD4A16-80BE-5524-14B8-BF974F3D98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u="sng" dirty="0"/>
              <a:t>Vault Encoding:</a:t>
            </a:r>
          </a:p>
          <a:p>
            <a:r>
              <a:rPr lang="en-IN" dirty="0"/>
              <a:t> Extract minutiae points (location &amp; orientation)</a:t>
            </a:r>
          </a:p>
          <a:p>
            <a:r>
              <a:rPr lang="en-IN" dirty="0"/>
              <a:t>Add chaff points for obfuscation</a:t>
            </a:r>
          </a:p>
          <a:p>
            <a:r>
              <a:rPr lang="en-IN" dirty="0"/>
              <a:t>Encode biometric data into a polynomial</a:t>
            </a:r>
          </a:p>
          <a:p>
            <a:r>
              <a:rPr lang="en-IN" dirty="0"/>
              <a:t>Secure storage without direct exposure of biometric templates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AF2A3D-08FF-4FD8-6F55-AC0272644C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1666041"/>
            <a:ext cx="5904656" cy="4506159"/>
          </a:xfr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AA831-2424-E707-E5C2-276D55670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5727-7AB1-B3AA-69D8-F59F90F6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60BB-9D78-913C-55D9-E0F43EB53D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Vault Decoding:</a:t>
            </a:r>
          </a:p>
          <a:p>
            <a:r>
              <a:rPr lang="en-US" dirty="0"/>
              <a:t>Align query minutiae points with stored templates</a:t>
            </a:r>
          </a:p>
          <a:p>
            <a:r>
              <a:rPr lang="en-US" dirty="0"/>
              <a:t>Use Reed-Solomon decoding to reconstruct the polynomial</a:t>
            </a:r>
          </a:p>
          <a:p>
            <a:r>
              <a:rPr lang="en-US" dirty="0"/>
              <a:t>Validate extracted key with error correction</a:t>
            </a:r>
          </a:p>
          <a:p>
            <a:r>
              <a:rPr lang="en-US" dirty="0"/>
              <a:t> Ensures only legitimate users can retrieve the biometric key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15CA4F-2825-44E4-677E-C1D2A55A0B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772816"/>
            <a:ext cx="5688634" cy="4399383"/>
          </a:xfrm>
        </p:spPr>
      </p:pic>
    </p:spTree>
    <p:extLst>
      <p:ext uri="{BB962C8B-B14F-4D97-AF65-F5344CB8AC3E}">
        <p14:creationId xmlns:p14="http://schemas.microsoft.com/office/powerpoint/2010/main" val="245200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1765C-9A8A-5AC0-4BE0-9F0ED0A07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D1B7-542F-0802-91BC-34C98757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4B9E0-37B6-CF56-13B1-41B17F29BB1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2413" y="1905000"/>
            <a:ext cx="9144000" cy="448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Dataset Used: SOCOFing (Sokoto Coventry Fingerprint)</a:t>
            </a:r>
          </a:p>
          <a:p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5000 Fingerprint images</a:t>
            </a:r>
          </a:p>
          <a:p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Training: 80% (4000)</a:t>
            </a:r>
          </a:p>
          <a:p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Testing: 20% (1000)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Performance metrics:-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False Acceptance Rate (FAR) at threshold 2.1773: 0.1667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False Rejection Rate (FRR) at threshold 2.1773: 0.2000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Equal Error Rate (EER): 0.1833 </a:t>
            </a:r>
            <a:endParaRPr lang="en-IN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27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88E8C-3907-02AB-9330-B1776AE0A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23BE-30D8-C858-2946-DC1B758D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3" name="Content Placeholder 2" descr="A black table with white text&#10;&#10;AI-generated content may be incorrect.">
            <a:extLst>
              <a:ext uri="{FF2B5EF4-FFF2-40B4-BE49-F238E27FC236}">
                <a16:creationId xmlns:a16="http://schemas.microsoft.com/office/drawing/2014/main" id="{7A833646-B2B2-FDE8-0FD4-F9626BF89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876" y="1772816"/>
            <a:ext cx="8280919" cy="424847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FB6EDA-5EF0-80BE-81BE-B130AB6F7DA7}"/>
              </a:ext>
            </a:extLst>
          </p:cNvPr>
          <p:cNvSpPr txBox="1"/>
          <p:nvPr/>
        </p:nvSpPr>
        <p:spPr>
          <a:xfrm>
            <a:off x="1845940" y="6165304"/>
            <a:ext cx="42484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dirty="0"/>
              <a:t>Performance Comparison Table</a:t>
            </a:r>
          </a:p>
        </p:txBody>
      </p:sp>
    </p:spTree>
    <p:extLst>
      <p:ext uri="{BB962C8B-B14F-4D97-AF65-F5344CB8AC3E}">
        <p14:creationId xmlns:p14="http://schemas.microsoft.com/office/powerpoint/2010/main" val="154396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119</TotalTime>
  <Words>1574</Words>
  <Application>Microsoft Office PowerPoint</Application>
  <PresentationFormat>Custom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 Light</vt:lpstr>
      <vt:lpstr>Cambria Math</vt:lpstr>
      <vt:lpstr>Centaur</vt:lpstr>
      <vt:lpstr>Consolas</vt:lpstr>
      <vt:lpstr>Corbel</vt:lpstr>
      <vt:lpstr>Wingdings</vt:lpstr>
      <vt:lpstr>Chalkboard 16x9</vt:lpstr>
      <vt:lpstr>A Robust Biometric Template Protection Scheme using Fuzzy Vault Cryptography (Paper ID:- NCRTST25-JGEC-105-0003)</vt:lpstr>
      <vt:lpstr>Introduction</vt:lpstr>
      <vt:lpstr>Literature Review</vt:lpstr>
      <vt:lpstr>Literature Review</vt:lpstr>
      <vt:lpstr>Literature Review</vt:lpstr>
      <vt:lpstr>Methodology</vt:lpstr>
      <vt:lpstr>Methodology</vt:lpstr>
      <vt:lpstr>Results</vt:lpstr>
      <vt:lpstr>Results</vt:lpstr>
      <vt:lpstr>Results</vt:lpstr>
      <vt:lpstr>Performance Analysis</vt:lpstr>
      <vt:lpstr>Security Measures of the proposed method</vt:lpstr>
      <vt:lpstr>Conclusions and Future Work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SANKHAMIT DATTA</dc:creator>
  <cp:lastModifiedBy>SANKHAMIT DATTA</cp:lastModifiedBy>
  <cp:revision>84</cp:revision>
  <dcterms:created xsi:type="dcterms:W3CDTF">2025-03-25T06:03:20Z</dcterms:created>
  <dcterms:modified xsi:type="dcterms:W3CDTF">2025-03-27T21:12:49Z</dcterms:modified>
</cp:coreProperties>
</file>