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5" r:id="rId1"/>
  </p:sldMasterIdLst>
  <p:notesMasterIdLst>
    <p:notesMasterId r:id="rId68"/>
  </p:notesMasterIdLst>
  <p:handoutMasterIdLst>
    <p:handoutMasterId r:id="rId69"/>
  </p:handout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76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kumimoji="0" sz="1200">
                <a:latin typeface="Times New Roman" charset="0"/>
              </a:defRPr>
            </a:lvl1pPr>
          </a:lstStyle>
          <a:p>
            <a:r>
              <a:rPr lang="en-US"/>
              <a:t>Christine Urquhart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kumimoji="0" sz="1200">
                <a:latin typeface="Times New Roman" charset="0"/>
              </a:defRPr>
            </a:lvl1pPr>
          </a:lstStyle>
          <a:p>
            <a:fld id="{2E80877E-8BD3-493F-95A6-E541EA36C1FA}" type="datetime1">
              <a:rPr lang="en-US"/>
              <a:pPr/>
              <a:t>9/6/2014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kumimoji="0" sz="1200">
                <a:latin typeface="Times New Roman" charset="0"/>
              </a:defRPr>
            </a:lvl1pPr>
          </a:lstStyle>
          <a:p>
            <a:r>
              <a:rPr lang="en-US"/>
              <a:t>Project management (1)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kumimoji="0" sz="1200">
                <a:latin typeface="Times New Roman" charset="0"/>
              </a:defRPr>
            </a:lvl1pPr>
          </a:lstStyle>
          <a:p>
            <a:fld id="{4F13A509-6234-44A2-A114-2C68D6893A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kumimoji="0" sz="1200">
                <a:latin typeface="Times New Roman" charset="0"/>
              </a:defRPr>
            </a:lvl1pPr>
          </a:lstStyle>
          <a:p>
            <a:fld id="{87B45EAE-89FC-42D0-8D89-8ABAB567C730}" type="datetime1">
              <a:rPr lang="en-US"/>
              <a:pPr/>
              <a:t>9/6/2014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kumimoji="0"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kumimoji="0" sz="1200">
                <a:latin typeface="Times New Roman" charset="0"/>
              </a:defRPr>
            </a:lvl1pPr>
          </a:lstStyle>
          <a:p>
            <a:fld id="{263D0932-36DC-4737-9ACE-0E867C0609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F2B86-A564-4E30-8633-3E51E76A5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D8CB-2617-4DEA-8DD7-5ECD4D102B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0AB94C4-8ADE-4E0E-BB6C-D5C09FE4C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F6D9-A18D-4FBA-AF11-A6B20B134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E61E35-F309-4A1D-83B5-480168B4B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7DBEC6A-5135-4105-81C4-B45686D16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C105C6-DA41-4608-A0E8-251D71C5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D5AB44-AD9D-473E-9DD9-C9FB5CC65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DB3CB5-5855-4392-8BB9-01BF263B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F795E-BB63-4AC6-84BF-F3F4441DE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2449FF-EDEC-4E27-BF48-633C98C2E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F3C776-8405-4AEC-9A77-07CB905B8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65C6AB-761B-4855-8FCA-BB007B4D3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9144000" cy="2376264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Automated Reasoning- Inference and Knowledge Processing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 smtClean="0"/>
              <a:t>Key PL Concepts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Let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be a formula and if there exist at least one interpretation for which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is true,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then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is said to be </a:t>
            </a:r>
            <a:r>
              <a:rPr lang="en-US" sz="2000" b="1" dirty="0" smtClean="0"/>
              <a:t>consistent </a:t>
            </a:r>
            <a:r>
              <a:rPr lang="en-US" sz="2000" dirty="0" smtClean="0"/>
              <a:t>(</a:t>
            </a:r>
            <a:r>
              <a:rPr lang="en-US" sz="2000" dirty="0" err="1" smtClean="0"/>
              <a:t>satisfiable</a:t>
            </a:r>
            <a:r>
              <a:rPr lang="en-US" sz="2000" dirty="0" smtClean="0"/>
              <a:t>) i.e., if  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 smtClean="0"/>
              <a:t> a model for </a:t>
            </a:r>
            <a:r>
              <a:rPr lang="en-US" sz="2000" dirty="0" smtClean="0">
                <a:sym typeface="Symbol" pitchFamily="18" charset="2"/>
              </a:rPr>
              <a:t>, then </a:t>
            </a:r>
            <a:r>
              <a:rPr lang="en-US" sz="2000" dirty="0" smtClean="0"/>
              <a:t> is said to be consistent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A formula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is said to be inconsistent (</a:t>
            </a:r>
            <a:r>
              <a:rPr lang="en-US" sz="2400" dirty="0" err="1" smtClean="0"/>
              <a:t>unsatisfiable</a:t>
            </a:r>
            <a:r>
              <a:rPr lang="en-US" sz="2400" dirty="0" smtClean="0"/>
              <a:t>), if and only if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is always false under all interpretations.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Arial" charset="0"/>
              <a:buChar char="−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Show that " It is humid today and if it is humid then it will rain so it will rain today"   is a valid argument.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b="1" smtClean="0"/>
              <a:t>Solution: </a:t>
            </a:r>
            <a:r>
              <a:rPr lang="en-US" sz="2400" smtClean="0"/>
              <a:t>Let us symbolize English sentences by propositional atoms as follows:  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400" smtClean="0"/>
              <a:t>		A 	: 	It is humid	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400" smtClean="0"/>
              <a:t>		B 	: 	It will rain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Formula corresponding to a text: 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: ((A  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 B)  </a:t>
            </a:r>
            <a:r>
              <a:rPr lang="en-US" sz="2400" smtClean="0">
                <a:sym typeface="Symbol" pitchFamily="18" charset="2"/>
              </a:rPr>
              <a:t></a:t>
            </a:r>
            <a:r>
              <a:rPr lang="en-US" sz="2400" smtClean="0"/>
              <a:t>   A)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B 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Using truth table approach, one can see that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is true under all four interpretations and hence is valid argument.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dirty="0" smtClean="0"/>
              <a:t>Truth Table for the Example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685800" y="2057400"/>
          <a:ext cx="6810375" cy="2894013"/>
        </p:xfrm>
        <a:graphic>
          <a:graphicData uri="http://schemas.openxmlformats.org/presentationml/2006/ole">
            <p:oleObj spid="_x0000_s433154" name="Document" r:id="rId3" imgW="5628637" imgH="2391669" progId="Word.Document.8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i="1" dirty="0" smtClean="0"/>
              <a:t>Proof and Deduction by Truth Tables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676400"/>
            <a:ext cx="7620000" cy="4800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Truth table method for problem solving is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simple and straightforward and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very good at presenting a survey of all the truth possibilities in a given situation.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It is an easy method to evaluate</a:t>
            </a:r>
            <a:r>
              <a:rPr lang="en-US" sz="2000" dirty="0" smtClean="0"/>
              <a:t>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a consistency, inconsistency or validity of a formula, but the size of truth table grows exponentially.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Truth table method is good for small values of n.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For example, if a formula contains n atoms, then the truth table will contain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entries.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A formula 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: (P 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 Q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 R)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( Q V S) is </a:t>
            </a:r>
            <a:r>
              <a:rPr lang="en-US" sz="2000" b="1" dirty="0" smtClean="0"/>
              <a:t>valid</a:t>
            </a:r>
            <a:r>
              <a:rPr lang="en-US" sz="2000" dirty="0" smtClean="0"/>
              <a:t> can be proved using truth table.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A table of 16 rows is constructed and the truth values of </a:t>
            </a:r>
            <a:r>
              <a:rPr lang="en-US" sz="2000" dirty="0" smtClean="0">
                <a:sym typeface="Symbol" pitchFamily="18" charset="2"/>
              </a:rPr>
              <a:t> </a:t>
            </a:r>
            <a:r>
              <a:rPr lang="en-US" sz="2000" dirty="0" smtClean="0"/>
              <a:t> are computed.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>
                <a:sym typeface="Symbol" pitchFamily="18" charset="2"/>
              </a:rPr>
              <a:t>Since the truth value of  is true under all 16 interpretations, it is valid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dirty="0" smtClean="0"/>
              <a:t>Proof and Deduction by Truth Tables (3)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3200" dirty="0" smtClean="0"/>
              <a:t>We notice that if P </a:t>
            </a:r>
            <a:r>
              <a:rPr lang="en-US" sz="3200" dirty="0" smtClean="0">
                <a:sym typeface="Symbol" pitchFamily="18" charset="2"/>
              </a:rPr>
              <a:t></a:t>
            </a:r>
            <a:r>
              <a:rPr lang="en-US" sz="3200" dirty="0" smtClean="0"/>
              <a:t> Q </a:t>
            </a:r>
            <a:r>
              <a:rPr lang="en-US" sz="3200" dirty="0" smtClean="0">
                <a:sym typeface="Symbol" pitchFamily="18" charset="2"/>
              </a:rPr>
              <a:t></a:t>
            </a:r>
            <a:r>
              <a:rPr lang="en-US" sz="3200" dirty="0" smtClean="0"/>
              <a:t> R is false, then </a:t>
            </a:r>
            <a:r>
              <a:rPr lang="en-US" sz="3200" dirty="0" smtClean="0">
                <a:sym typeface="Symbol" pitchFamily="18" charset="2"/>
              </a:rPr>
              <a:t></a:t>
            </a:r>
            <a:r>
              <a:rPr lang="en-US" sz="3200" dirty="0" smtClean="0"/>
              <a:t> is true because of the definition of </a:t>
            </a:r>
            <a:r>
              <a:rPr lang="en-US" sz="3200" dirty="0" smtClean="0">
                <a:sym typeface="Symbol" pitchFamily="18" charset="2"/>
              </a:rPr>
              <a:t></a:t>
            </a:r>
            <a:r>
              <a:rPr lang="en-US" sz="3200" dirty="0" smtClean="0"/>
              <a:t>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3200" dirty="0" smtClean="0"/>
              <a:t>Since P </a:t>
            </a:r>
            <a:r>
              <a:rPr lang="en-US" sz="3200" dirty="0" smtClean="0">
                <a:sym typeface="Symbol" pitchFamily="18" charset="2"/>
              </a:rPr>
              <a:t></a:t>
            </a:r>
            <a:r>
              <a:rPr lang="en-US" sz="3200" dirty="0" smtClean="0"/>
              <a:t> Q </a:t>
            </a:r>
            <a:r>
              <a:rPr lang="en-US" sz="3200" dirty="0" smtClean="0">
                <a:sym typeface="Symbol" pitchFamily="18" charset="2"/>
              </a:rPr>
              <a:t></a:t>
            </a:r>
            <a:r>
              <a:rPr lang="en-US" sz="3200" dirty="0" smtClean="0"/>
              <a:t> R is false for 14 entries out of 16, we are left only with two entries to be tested for which </a:t>
            </a:r>
            <a:r>
              <a:rPr lang="en-US" sz="3200" dirty="0" smtClean="0">
                <a:sym typeface="Symbol" pitchFamily="18" charset="2"/>
              </a:rPr>
              <a:t> is true</a:t>
            </a:r>
            <a:r>
              <a:rPr lang="en-US" sz="3200" dirty="0" smtClean="0"/>
              <a:t>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800" dirty="0" smtClean="0"/>
              <a:t>So in order to prove the validity of a formula, all the entries in the truth table may not be relevant.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 means "It is hot"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 means "It is humid"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 means "It is raining"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 ^ Q =&gt; R </a:t>
            </a:r>
          </a:p>
          <a:p>
            <a:pPr lvl="1">
              <a:buFontTx/>
              <a:buNone/>
            </a:pPr>
            <a:r>
              <a:rPr lang="en-US" dirty="0" smtClean="0"/>
              <a:t>"If it is hot and humid, then it is raining"</a:t>
            </a:r>
            <a:endParaRPr lang="en-US" sz="2000" dirty="0" smtClean="0"/>
          </a:p>
          <a:p>
            <a:r>
              <a:rPr lang="en-US" sz="2400" dirty="0" smtClean="0"/>
              <a:t>Q =&gt; P </a:t>
            </a:r>
          </a:p>
          <a:p>
            <a:pPr lvl="1">
              <a:buFontTx/>
              <a:buNone/>
            </a:pPr>
            <a:r>
              <a:rPr lang="en-US" dirty="0" smtClean="0"/>
              <a:t>"If it is humid, then it is hot"</a:t>
            </a:r>
            <a:endParaRPr lang="en-US" sz="2000" dirty="0" smtClean="0"/>
          </a:p>
          <a:p>
            <a:r>
              <a:rPr lang="en-US" sz="2400" dirty="0" smtClean="0"/>
              <a:t>Q </a:t>
            </a:r>
          </a:p>
          <a:p>
            <a:pPr lvl="1">
              <a:buFontTx/>
              <a:buNone/>
            </a:pPr>
            <a:r>
              <a:rPr lang="en-US" dirty="0" smtClean="0"/>
              <a:t>"It is humid.“</a:t>
            </a:r>
          </a:p>
          <a:p>
            <a:pPr lvl="1">
              <a:buNone/>
            </a:pPr>
            <a:r>
              <a:rPr lang="en-US" sz="2000" dirty="0" smtClean="0"/>
              <a:t>Show that(( (P ^ Q =&gt; R) ^(Q =&gt; P)) ^Q)|-R (show that it is raining can be proved)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dirty="0" smtClean="0"/>
              <a:t>Other Methods for Proof and Deduction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3200" dirty="0" smtClean="0"/>
              <a:t>Other methods which are concerned with proofs and deductions of logical formula are as follows:</a:t>
            </a:r>
            <a:r>
              <a:rPr lang="en-US" sz="2800" dirty="0" smtClean="0"/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800" dirty="0" smtClean="0"/>
              <a:t>Natural Deductive System 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800" dirty="0" smtClean="0"/>
              <a:t>Resolution Refutation Method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800" dirty="0" smtClean="0"/>
              <a:t>Axiomatic System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800" dirty="0" smtClean="0"/>
              <a:t>Semantic Tableaux Method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Natural deduction method</a:t>
            </a:r>
            <a:r>
              <a:rPr lang="en-US" sz="3800" smtClean="0"/>
              <a:t> - 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ND is based on the set of few deductive inference rules.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The name natural deductive system is given because it mimics the pattern of natural reasoning.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It has about 10 deductive inference rules.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Conventions: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smtClean="0"/>
              <a:t>E  for Elimination.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smtClean="0"/>
              <a:t>P, P</a:t>
            </a:r>
            <a:r>
              <a:rPr lang="en-US" sz="2200" baseline="-25000" smtClean="0"/>
              <a:t>k </a:t>
            </a:r>
            <a:r>
              <a:rPr lang="en-US" sz="2200" smtClean="0"/>
              <a:t> , (1 </a:t>
            </a:r>
            <a:r>
              <a:rPr lang="en-US" sz="2200" smtClean="0">
                <a:sym typeface="Symbol" pitchFamily="18" charset="2"/>
              </a:rPr>
              <a:t></a:t>
            </a:r>
            <a:r>
              <a:rPr lang="en-US" sz="2200" smtClean="0"/>
              <a:t>  k  </a:t>
            </a:r>
            <a:r>
              <a:rPr lang="en-US" sz="2200" smtClean="0">
                <a:sym typeface="Symbol" pitchFamily="18" charset="2"/>
              </a:rPr>
              <a:t></a:t>
            </a:r>
            <a:r>
              <a:rPr lang="en-US" sz="2200" smtClean="0"/>
              <a:t> n)  are  atoms.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smtClean="0">
                <a:sym typeface="Symbol" pitchFamily="18" charset="2"/>
              </a:rPr>
              <a:t></a:t>
            </a:r>
            <a:r>
              <a:rPr lang="en-US" sz="2200" baseline="-25000" smtClean="0"/>
              <a:t>k</a:t>
            </a:r>
            <a:r>
              <a:rPr lang="en-US" sz="2200" smtClean="0"/>
              <a:t>, (1 </a:t>
            </a:r>
            <a:r>
              <a:rPr lang="en-US" sz="2200" smtClean="0">
                <a:sym typeface="Symbol" pitchFamily="18" charset="2"/>
              </a:rPr>
              <a:t></a:t>
            </a:r>
            <a:r>
              <a:rPr lang="en-US" sz="2200" smtClean="0"/>
              <a:t>  k  </a:t>
            </a:r>
            <a:r>
              <a:rPr lang="en-US" sz="2200" smtClean="0">
                <a:sym typeface="Symbol" pitchFamily="18" charset="2"/>
              </a:rPr>
              <a:t></a:t>
            </a:r>
            <a:r>
              <a:rPr lang="en-US" sz="2200" smtClean="0"/>
              <a:t> n)   and  </a:t>
            </a:r>
            <a:r>
              <a:rPr lang="en-US" sz="2200" smtClean="0">
                <a:sym typeface="Symbol" pitchFamily="18" charset="2"/>
              </a:rPr>
              <a:t></a:t>
            </a:r>
            <a:r>
              <a:rPr lang="en-US" sz="2200" smtClean="0"/>
              <a:t>  are  formulae.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dirty="0" smtClean="0"/>
              <a:t>Natural Deduction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600200"/>
            <a:ext cx="7543800" cy="4648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/>
              <a:t>Rule 1:  I-</a:t>
            </a:r>
            <a:r>
              <a:rPr lang="en-US" sz="1800" b="1" dirty="0" smtClean="0">
                <a:sym typeface="Symbol" pitchFamily="18" charset="2"/>
              </a:rPr>
              <a:t></a:t>
            </a:r>
            <a:r>
              <a:rPr lang="en-US" sz="1800" b="1" dirty="0" smtClean="0"/>
              <a:t> (Introducing   </a:t>
            </a:r>
            <a:r>
              <a:rPr lang="en-US" sz="1800" b="1" dirty="0" smtClean="0">
                <a:sym typeface="Symbol" pitchFamily="18" charset="2"/>
              </a:rPr>
              <a:t></a:t>
            </a:r>
            <a:r>
              <a:rPr lang="en-US" sz="1800" b="1" dirty="0" smtClean="0"/>
              <a:t>)</a:t>
            </a:r>
            <a:r>
              <a:rPr lang="en-US" sz="1800" dirty="0" smtClean="0"/>
              <a:t>  </a:t>
            </a:r>
            <a:r>
              <a:rPr lang="en-US" sz="1800" i="1" dirty="0" smtClean="0"/>
              <a:t>(And-Introduction)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I-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: If 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then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2 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…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dirty="0" smtClean="0">
                <a:solidFill>
                  <a:schemeClr val="hlink"/>
                </a:solidFill>
              </a:rPr>
              <a:t>Interpretation:</a:t>
            </a:r>
            <a:r>
              <a:rPr lang="en-US" sz="1800" dirty="0" smtClean="0"/>
              <a:t> If we have hypothesized or proved 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 and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, then their conjunction  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2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…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  </a:t>
            </a:r>
            <a:r>
              <a:rPr lang="en-US" sz="1800" dirty="0" smtClean="0"/>
              <a:t>is also proved or derived</a:t>
            </a:r>
            <a:r>
              <a:rPr lang="en-US" sz="1800" i="1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/>
              <a:t>Rule 2:  E-</a:t>
            </a:r>
            <a:r>
              <a:rPr lang="en-US" sz="1800" b="1" dirty="0" smtClean="0">
                <a:sym typeface="Symbol" pitchFamily="18" charset="2"/>
              </a:rPr>
              <a:t></a:t>
            </a:r>
            <a:r>
              <a:rPr lang="en-US" sz="1800" b="1" dirty="0" smtClean="0"/>
              <a:t> ( Eliminating  </a:t>
            </a:r>
            <a:r>
              <a:rPr lang="en-US" sz="1800" b="1" dirty="0" smtClean="0">
                <a:sym typeface="Symbol" pitchFamily="18" charset="2"/>
              </a:rPr>
              <a:t></a:t>
            </a:r>
            <a:r>
              <a:rPr lang="en-US" sz="1800" b="1" dirty="0" smtClean="0"/>
              <a:t>)</a:t>
            </a:r>
            <a:r>
              <a:rPr lang="en-US" sz="1800" i="1" dirty="0" smtClean="0"/>
              <a:t> (And-Elimination)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E-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:  If 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…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 then P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( 1 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  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n)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Interpretation:</a:t>
            </a:r>
            <a:r>
              <a:rPr lang="en-US" sz="1800" dirty="0" smtClean="0"/>
              <a:t> If we have proved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2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…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, then any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is also proved or derived. This rule shows that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can be eliminated to yield one of its conjuncts.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/>
              <a:t>Rule 3:  I-V   (Introducing V) </a:t>
            </a:r>
            <a:r>
              <a:rPr lang="en-US" sz="1800" i="1" dirty="0" smtClean="0"/>
              <a:t>(Or-Introduction)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I-V  : If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( 1 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  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n) then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V P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V …V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Interpretation</a:t>
            </a:r>
            <a:r>
              <a:rPr lang="en-US" sz="1800" b="1" dirty="0" smtClean="0">
                <a:solidFill>
                  <a:schemeClr val="folHlink"/>
                </a:solidFill>
              </a:rPr>
              <a:t>:</a:t>
            </a:r>
            <a:r>
              <a:rPr lang="en-US" sz="1800" dirty="0" smtClean="0"/>
              <a:t> If any Pi (1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</a:t>
            </a:r>
            <a:r>
              <a:rPr lang="en-US" sz="1800" dirty="0" smtClean="0"/>
              <a:t>  n) is   proved, then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V …V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is also proved.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/>
              <a:t>Rule 4:  E-V ( Eliminating  V) </a:t>
            </a:r>
            <a:r>
              <a:rPr lang="en-US" sz="1800" i="1" dirty="0" smtClean="0"/>
              <a:t>(Or-Elimination)</a:t>
            </a:r>
            <a:endParaRPr lang="en-US" sz="18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E-V : If P</a:t>
            </a:r>
            <a:r>
              <a:rPr lang="en-US" sz="1800" baseline="-25000" dirty="0" smtClean="0"/>
              <a:t>1 </a:t>
            </a:r>
            <a:r>
              <a:rPr lang="en-US" sz="1800" dirty="0" smtClean="0"/>
              <a:t>V … V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P, … ,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P then P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Interpretation:</a:t>
            </a:r>
            <a:r>
              <a:rPr lang="en-US" sz="1800" dirty="0" smtClean="0"/>
              <a:t> If P</a:t>
            </a:r>
            <a:r>
              <a:rPr lang="en-US" sz="1800" baseline="-25000" dirty="0" smtClean="0"/>
              <a:t>1 </a:t>
            </a:r>
            <a:r>
              <a:rPr lang="en-US" sz="1800" dirty="0" smtClean="0"/>
              <a:t>V … V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P, … , and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P are proved, then P is proved.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534988"/>
            <a:ext cx="74120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 b="1" i="1" dirty="0" smtClean="0"/>
              <a:t>Natural Deduction Rules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7315200" cy="4876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5: I-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  (Introducing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)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I-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: If </a:t>
            </a:r>
            <a:r>
              <a:rPr lang="en-US" sz="1800" b="1" smtClean="0"/>
              <a:t>from  </a:t>
            </a:r>
            <a:r>
              <a:rPr lang="en-US" sz="1800" b="1" smtClean="0">
                <a:sym typeface="Symbol" pitchFamily="18" charset="2"/>
              </a:rPr>
              <a:t></a:t>
            </a:r>
            <a:r>
              <a:rPr lang="en-US" sz="1800" b="1" baseline="-25000" smtClean="0"/>
              <a:t>1</a:t>
            </a:r>
            <a:r>
              <a:rPr lang="en-US" sz="1800" b="1" smtClean="0"/>
              <a:t>,  …, </a:t>
            </a:r>
            <a:r>
              <a:rPr lang="en-US" sz="1800" b="1" smtClean="0">
                <a:sym typeface="Symbol" pitchFamily="18" charset="2"/>
              </a:rPr>
              <a:t></a:t>
            </a:r>
            <a:r>
              <a:rPr lang="en-US" sz="1800" b="1" baseline="-25000" smtClean="0"/>
              <a:t>n</a:t>
            </a:r>
            <a:r>
              <a:rPr lang="en-US" sz="1800" b="1" smtClean="0"/>
              <a:t>  infer </a:t>
            </a:r>
            <a:r>
              <a:rPr lang="en-US" sz="1800" b="1" smtClean="0">
                <a:sym typeface="Symbol" pitchFamily="18" charset="2"/>
              </a:rPr>
              <a:t></a:t>
            </a:r>
            <a:r>
              <a:rPr lang="en-US" sz="1800" b="1" smtClean="0"/>
              <a:t> is proved</a:t>
            </a:r>
            <a:r>
              <a:rPr lang="en-US" sz="1800" smtClean="0"/>
              <a:t> then </a:t>
            </a:r>
            <a:r>
              <a:rPr lang="en-US" sz="1800" b="1" smtClean="0">
                <a:sym typeface="Symbol" pitchFamily="18" charset="2"/>
              </a:rPr>
              <a:t></a:t>
            </a:r>
            <a:r>
              <a:rPr lang="en-US" sz="1800" b="1" baseline="-25000" smtClean="0"/>
              <a:t>1</a:t>
            </a:r>
            <a:r>
              <a:rPr lang="en-US" sz="1800" b="1" smtClean="0"/>
              <a:t>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… </a:t>
            </a:r>
            <a:r>
              <a:rPr lang="en-US" sz="1800" b="1" smtClean="0">
                <a:sym typeface="Symbol" pitchFamily="18" charset="2"/>
              </a:rPr>
              <a:t></a:t>
            </a:r>
            <a:r>
              <a:rPr lang="en-US" sz="1800" b="1" baseline="-25000" smtClean="0"/>
              <a:t>n</a:t>
            </a:r>
            <a:r>
              <a:rPr lang="en-US" sz="1800" b="1" smtClean="0"/>
              <a:t>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</a:t>
            </a:r>
            <a:r>
              <a:rPr lang="en-US" sz="1800" b="1" smtClean="0">
                <a:sym typeface="Symbol" pitchFamily="18" charset="2"/>
              </a:rPr>
              <a:t></a:t>
            </a:r>
            <a:r>
              <a:rPr lang="en-US" sz="1800" b="1" smtClean="0"/>
              <a:t> </a:t>
            </a:r>
            <a:r>
              <a:rPr lang="en-US" sz="1800" smtClean="0"/>
              <a:t>is</a:t>
            </a:r>
            <a:r>
              <a:rPr lang="en-US" sz="1800" b="1" smtClean="0"/>
              <a:t> proved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chemeClr val="hlink"/>
                </a:solidFill>
              </a:rPr>
              <a:t>Interpretation:</a:t>
            </a:r>
            <a:r>
              <a:rPr lang="en-US" sz="1800" i="1" smtClean="0"/>
              <a:t>   </a:t>
            </a:r>
            <a:r>
              <a:rPr lang="en-US" sz="1800" smtClean="0"/>
              <a:t>If given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2</a:t>
            </a:r>
            <a:r>
              <a:rPr lang="en-US" sz="1800" smtClean="0"/>
              <a:t>, …and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n</a:t>
            </a:r>
            <a:r>
              <a:rPr lang="en-US" sz="1800" smtClean="0"/>
              <a:t> to be proved and from these we deduce </a:t>
            </a:r>
            <a:r>
              <a:rPr lang="en-US" sz="1800" smtClean="0">
                <a:sym typeface="Symbol" pitchFamily="18" charset="2"/>
              </a:rPr>
              <a:t></a:t>
            </a:r>
            <a:r>
              <a:rPr lang="en-US" sz="1800" b="1" smtClean="0"/>
              <a:t> </a:t>
            </a:r>
            <a:r>
              <a:rPr lang="en-US" sz="1800" smtClean="0"/>
              <a:t>then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1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</a:t>
            </a:r>
            <a:r>
              <a:rPr lang="en-US" sz="1800" baseline="-25000" smtClean="0"/>
              <a:t>2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… </a:t>
            </a:r>
            <a:r>
              <a:rPr lang="en-US" sz="1800" smtClean="0">
                <a:sym typeface="Symbol" pitchFamily="18" charset="2"/>
              </a:rPr>
              <a:t></a:t>
            </a:r>
            <a:r>
              <a:rPr lang="en-US" sz="1800" baseline="-25000" smtClean="0"/>
              <a:t>n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</a:t>
            </a:r>
            <a:r>
              <a:rPr lang="en-US" sz="1800" b="1" smtClean="0"/>
              <a:t> </a:t>
            </a:r>
            <a:r>
              <a:rPr lang="en-US" sz="1800" smtClean="0"/>
              <a:t> is also proved.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6: E-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  (Eliminating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)  </a:t>
            </a:r>
            <a:r>
              <a:rPr lang="en-US" sz="1800" smtClean="0"/>
              <a:t>- </a:t>
            </a:r>
            <a:r>
              <a:rPr lang="en-US" sz="1800" i="1" smtClean="0"/>
              <a:t>Modus Ponen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E-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: If  P</a:t>
            </a:r>
            <a:r>
              <a:rPr lang="en-US" sz="1800" baseline="-25000" smtClean="0"/>
              <a:t>1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P,  P</a:t>
            </a:r>
            <a:r>
              <a:rPr lang="en-US" sz="1800" baseline="-25000" smtClean="0"/>
              <a:t>1 </a:t>
            </a:r>
            <a:r>
              <a:rPr lang="en-US" sz="1800" smtClean="0"/>
              <a:t>  then P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7:  I- </a:t>
            </a:r>
            <a:r>
              <a:rPr lang="en-US" sz="1800" b="1" smtClean="0">
                <a:sym typeface="Symbol" pitchFamily="18" charset="2"/>
              </a:rPr>
              <a:t></a:t>
            </a:r>
            <a:r>
              <a:rPr lang="en-US" sz="1800" b="1" smtClean="0"/>
              <a:t> (Introducing  </a:t>
            </a:r>
            <a:r>
              <a:rPr lang="en-US" sz="1800" b="1" smtClean="0">
                <a:sym typeface="Symbol" pitchFamily="18" charset="2"/>
              </a:rPr>
              <a:t></a:t>
            </a:r>
            <a:r>
              <a:rPr lang="en-US" sz="1800" b="1" smtClean="0"/>
              <a:t> 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I- </a:t>
            </a:r>
            <a:r>
              <a:rPr lang="en-US" sz="1800" smtClean="0">
                <a:sym typeface="Symbol" pitchFamily="18" charset="2"/>
              </a:rPr>
              <a:t></a:t>
            </a:r>
            <a:r>
              <a:rPr lang="en-US" sz="1800" smtClean="0"/>
              <a:t>  : If P</a:t>
            </a:r>
            <a:r>
              <a:rPr lang="en-US" sz="1800" baseline="-25000" smtClean="0"/>
              <a:t>1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P</a:t>
            </a:r>
            <a:r>
              <a:rPr lang="en-US" sz="1800" baseline="-25000" smtClean="0"/>
              <a:t>2</a:t>
            </a:r>
            <a:r>
              <a:rPr lang="en-US" sz="1800" smtClean="0"/>
              <a:t>,  P</a:t>
            </a:r>
            <a:r>
              <a:rPr lang="en-US" sz="1800" baseline="-25000" smtClean="0"/>
              <a:t>2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P</a:t>
            </a:r>
            <a:r>
              <a:rPr lang="en-US" sz="1800" baseline="-25000" smtClean="0"/>
              <a:t>1 </a:t>
            </a:r>
            <a:r>
              <a:rPr lang="en-US" sz="1800" smtClean="0"/>
              <a:t>  then P</a:t>
            </a:r>
            <a:r>
              <a:rPr lang="en-US" sz="1800" baseline="-25000" smtClean="0"/>
              <a:t>1  </a:t>
            </a:r>
            <a:r>
              <a:rPr lang="en-US" sz="1800" smtClean="0">
                <a:sym typeface="Symbol" pitchFamily="18" charset="2"/>
              </a:rPr>
              <a:t></a:t>
            </a:r>
            <a:r>
              <a:rPr lang="en-US" sz="1800" smtClean="0"/>
              <a:t> P</a:t>
            </a:r>
            <a:r>
              <a:rPr lang="en-US" sz="1800" baseline="-25000" smtClean="0"/>
              <a:t>2 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8: E- </a:t>
            </a:r>
            <a:r>
              <a:rPr lang="en-US" sz="1800" b="1" smtClean="0">
                <a:sym typeface="Symbol" pitchFamily="18" charset="2"/>
              </a:rPr>
              <a:t></a:t>
            </a:r>
            <a:r>
              <a:rPr lang="en-US" sz="1800" b="1" smtClean="0"/>
              <a:t> (Elimination  </a:t>
            </a:r>
            <a:r>
              <a:rPr lang="en-US" sz="1800" b="1" smtClean="0">
                <a:sym typeface="Symbol" pitchFamily="18" charset="2"/>
              </a:rPr>
              <a:t></a:t>
            </a:r>
            <a:r>
              <a:rPr lang="en-US" sz="1800" b="1" smtClean="0"/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E- </a:t>
            </a:r>
            <a:r>
              <a:rPr lang="en-US" sz="1800" smtClean="0">
                <a:sym typeface="Symbol" pitchFamily="18" charset="2"/>
              </a:rPr>
              <a:t></a:t>
            </a:r>
            <a:r>
              <a:rPr lang="en-US" sz="1800" smtClean="0"/>
              <a:t>  : If P</a:t>
            </a:r>
            <a:r>
              <a:rPr lang="en-US" sz="1800" baseline="-25000" smtClean="0"/>
              <a:t>1</a:t>
            </a:r>
            <a:r>
              <a:rPr lang="en-US" sz="1800" smtClean="0"/>
              <a:t>  </a:t>
            </a:r>
            <a:r>
              <a:rPr lang="en-US" sz="1800" smtClean="0">
                <a:sym typeface="Symbol" pitchFamily="18" charset="2"/>
              </a:rPr>
              <a:t></a:t>
            </a:r>
            <a:r>
              <a:rPr lang="en-US" sz="1800" smtClean="0"/>
              <a:t> P</a:t>
            </a:r>
            <a:r>
              <a:rPr lang="en-US" sz="1800" baseline="-25000" smtClean="0"/>
              <a:t>2 </a:t>
            </a:r>
            <a:r>
              <a:rPr lang="en-US" sz="1800" smtClean="0"/>
              <a:t> then P</a:t>
            </a:r>
            <a:r>
              <a:rPr lang="en-US" sz="1800" baseline="-25000" smtClean="0"/>
              <a:t>1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P</a:t>
            </a:r>
            <a:r>
              <a:rPr lang="en-US" sz="1800" baseline="-25000" smtClean="0"/>
              <a:t>2 </a:t>
            </a:r>
            <a:r>
              <a:rPr lang="en-US" sz="1800" smtClean="0"/>
              <a:t>,   P</a:t>
            </a:r>
            <a:r>
              <a:rPr lang="en-US" sz="1800" baseline="-25000" smtClean="0"/>
              <a:t>2 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baseline="-25000" smtClean="0"/>
              <a:t>   </a:t>
            </a:r>
            <a:r>
              <a:rPr lang="en-US" sz="1800" smtClean="0"/>
              <a:t>P</a:t>
            </a:r>
            <a:r>
              <a:rPr lang="en-US" sz="1800" baseline="-25000" smtClean="0"/>
              <a:t>1 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9:  I- ~   (Introducing  ~)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I- ~   : If </a:t>
            </a:r>
            <a:r>
              <a:rPr lang="en-US" sz="1800" b="1" smtClean="0"/>
              <a:t>from  P  infer  P</a:t>
            </a:r>
            <a:r>
              <a:rPr lang="en-US" sz="1800" b="1" baseline="-25000" smtClean="0"/>
              <a:t>1 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 ~ P</a:t>
            </a:r>
            <a:r>
              <a:rPr lang="en-US" sz="1800" b="1" baseline="-25000" smtClean="0"/>
              <a:t>1 </a:t>
            </a:r>
            <a:r>
              <a:rPr lang="en-US" sz="1800" smtClean="0"/>
              <a:t>is proved then </a:t>
            </a:r>
            <a:r>
              <a:rPr lang="en-US" sz="1800" b="1" smtClean="0"/>
              <a:t>~P </a:t>
            </a:r>
            <a:r>
              <a:rPr lang="en-US" sz="1800" smtClean="0"/>
              <a:t>is proved</a:t>
            </a:r>
            <a:r>
              <a:rPr lang="en-US" sz="1800" baseline="-25000" smtClean="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Rule 10:  E- ~  (Eliminating  ~)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E- ~  : If </a:t>
            </a:r>
            <a:r>
              <a:rPr lang="en-US" sz="1800" b="1" smtClean="0"/>
              <a:t>from  ~ P  infer  P</a:t>
            </a:r>
            <a:r>
              <a:rPr lang="en-US" sz="1800" b="1" baseline="-25000" smtClean="0"/>
              <a:t>1  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 ~ P</a:t>
            </a:r>
            <a:r>
              <a:rPr lang="en-US" sz="1800" b="1" baseline="-25000" smtClean="0"/>
              <a:t>1 </a:t>
            </a:r>
            <a:r>
              <a:rPr lang="en-US" sz="1800" smtClean="0"/>
              <a:t>is proved then </a:t>
            </a:r>
            <a:r>
              <a:rPr lang="en-US" sz="1800" b="1" smtClean="0"/>
              <a:t>P</a:t>
            </a:r>
            <a:r>
              <a:rPr lang="en-US" sz="1800" smtClean="0"/>
              <a:t> is proved</a:t>
            </a:r>
            <a:r>
              <a:rPr lang="en-US" sz="1800" b="1" smtClean="0"/>
              <a:t> </a:t>
            </a:r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Reasoning in Logic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EC6A-5135-4105-81C4-B45686D161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620713"/>
            <a:ext cx="7340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Natural </a:t>
            </a:r>
            <a:r>
              <a:rPr lang="en-US" smtClean="0"/>
              <a:t>Deduction ystem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7772400" cy="4343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dirty="0" smtClean="0"/>
              <a:t>If a formula 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is derived / proved from a set of premises / hypotheses {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,…,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/>
              <a:t>n </a:t>
            </a:r>
            <a:r>
              <a:rPr lang="en-US" sz="2000" dirty="0" smtClean="0"/>
              <a:t>},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700" dirty="0" smtClean="0"/>
              <a:t>then one can write it as </a:t>
            </a:r>
            <a:r>
              <a:rPr lang="en-US" sz="1700" b="1" dirty="0" smtClean="0"/>
              <a:t>from  </a:t>
            </a:r>
            <a:r>
              <a:rPr lang="en-US" sz="1700" b="1" dirty="0" smtClean="0">
                <a:sym typeface="Symbol" pitchFamily="18" charset="2"/>
              </a:rPr>
              <a:t></a:t>
            </a:r>
            <a:r>
              <a:rPr lang="en-US" sz="1700" b="1" baseline="-25000" dirty="0" smtClean="0"/>
              <a:t>1</a:t>
            </a:r>
            <a:r>
              <a:rPr lang="en-US" sz="1700" b="1" dirty="0" smtClean="0"/>
              <a:t>,  …, </a:t>
            </a:r>
            <a:r>
              <a:rPr lang="en-US" sz="1700" b="1" dirty="0" smtClean="0">
                <a:sym typeface="Symbol" pitchFamily="18" charset="2"/>
              </a:rPr>
              <a:t></a:t>
            </a:r>
            <a:r>
              <a:rPr lang="en-US" sz="1700" b="1" baseline="-25000" dirty="0" smtClean="0"/>
              <a:t>n   </a:t>
            </a:r>
            <a:r>
              <a:rPr lang="en-US" sz="1700" b="1" dirty="0" smtClean="0"/>
              <a:t> infer </a:t>
            </a:r>
            <a:r>
              <a:rPr lang="en-US" sz="1700" b="1" dirty="0" smtClean="0">
                <a:sym typeface="Symbol" pitchFamily="18" charset="2"/>
              </a:rPr>
              <a:t></a:t>
            </a:r>
            <a:r>
              <a:rPr lang="en-US" sz="1700" b="1" dirty="0" smtClean="0"/>
              <a:t>. </a:t>
            </a:r>
            <a:endParaRPr lang="en-US" sz="1700" dirty="0" smtClean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dirty="0" smtClean="0"/>
              <a:t>In natural deductive system,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700" dirty="0" smtClean="0"/>
              <a:t>a theorem  to be proved should have a form from  </a:t>
            </a:r>
            <a:r>
              <a:rPr lang="en-US" sz="1700" dirty="0" smtClean="0">
                <a:sym typeface="Symbol" pitchFamily="18" charset="2"/>
              </a:rPr>
              <a:t></a:t>
            </a:r>
            <a:r>
              <a:rPr lang="en-US" sz="1700" dirty="0" smtClean="0"/>
              <a:t>1, …, </a:t>
            </a:r>
            <a:r>
              <a:rPr lang="en-US" sz="1700" dirty="0" smtClean="0">
                <a:sym typeface="Symbol" pitchFamily="18" charset="2"/>
              </a:rPr>
              <a:t></a:t>
            </a:r>
            <a:r>
              <a:rPr lang="en-US" sz="1700" dirty="0" smtClean="0"/>
              <a:t>n    infer </a:t>
            </a:r>
            <a:r>
              <a:rPr lang="en-US" sz="1700" dirty="0" smtClean="0">
                <a:sym typeface="Symbol" pitchFamily="18" charset="2"/>
              </a:rPr>
              <a:t>.</a:t>
            </a:r>
            <a:endParaRPr lang="en-US" sz="1700" dirty="0" smtClean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dirty="0" smtClean="0"/>
              <a:t>Theorem </a:t>
            </a:r>
            <a:r>
              <a:rPr lang="en-US" sz="2000" b="1" dirty="0" smtClean="0"/>
              <a:t>infer </a:t>
            </a:r>
            <a:r>
              <a:rPr lang="en-US" sz="2000" b="1" dirty="0" smtClean="0">
                <a:sym typeface="Symbol" pitchFamily="18" charset="2"/>
              </a:rPr>
              <a:t> </a:t>
            </a:r>
            <a:r>
              <a:rPr lang="en-US" sz="2000" dirty="0" smtClean="0"/>
              <a:t>means that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700" dirty="0" smtClean="0"/>
              <a:t>there are no premises and </a:t>
            </a:r>
            <a:r>
              <a:rPr lang="en-US" sz="1700" dirty="0" smtClean="0">
                <a:sym typeface="Symbol" pitchFamily="18" charset="2"/>
              </a:rPr>
              <a:t></a:t>
            </a:r>
            <a:r>
              <a:rPr lang="en-US" sz="1700" dirty="0" smtClean="0"/>
              <a:t> is true under all interpretations i.e., </a:t>
            </a:r>
            <a:r>
              <a:rPr lang="en-US" sz="1700" dirty="0" smtClean="0">
                <a:sym typeface="Symbol" pitchFamily="18" charset="2"/>
              </a:rPr>
              <a:t></a:t>
            </a:r>
            <a:r>
              <a:rPr lang="en-US" sz="1700" dirty="0" smtClean="0"/>
              <a:t> is a tautology or valid.</a:t>
            </a:r>
            <a:r>
              <a:rPr lang="en-US" sz="2000" dirty="0" smtClean="0"/>
              <a:t>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dirty="0" smtClean="0"/>
              <a:t>If we assume that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 is a premise, then we conclude that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is proved if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is given i.e.,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700" dirty="0" smtClean="0"/>
              <a:t>if ‘from </a:t>
            </a:r>
            <a:r>
              <a:rPr lang="en-US" sz="1700" dirty="0" smtClean="0">
                <a:sym typeface="Symbol" pitchFamily="18" charset="2"/>
              </a:rPr>
              <a:t></a:t>
            </a:r>
            <a:r>
              <a:rPr lang="en-US" sz="1700" dirty="0" smtClean="0"/>
              <a:t> infer </a:t>
            </a:r>
            <a:r>
              <a:rPr lang="en-US" sz="1700" dirty="0" smtClean="0">
                <a:sym typeface="Symbol" pitchFamily="18" charset="2"/>
              </a:rPr>
              <a:t></a:t>
            </a:r>
            <a:r>
              <a:rPr lang="en-US" sz="1700" dirty="0" smtClean="0"/>
              <a:t>’ is a theorem then  </a:t>
            </a:r>
            <a:r>
              <a:rPr lang="en-US" sz="1700" dirty="0" smtClean="0">
                <a:sym typeface="Symbol" pitchFamily="18" charset="2"/>
              </a:rPr>
              <a:t></a:t>
            </a:r>
            <a:r>
              <a:rPr lang="en-US" sz="1700" dirty="0" smtClean="0"/>
              <a:t> </a:t>
            </a:r>
            <a:r>
              <a:rPr lang="en-US" sz="1700" dirty="0" smtClean="0">
                <a:sym typeface="Symbol" pitchFamily="18" charset="2"/>
              </a:rPr>
              <a:t></a:t>
            </a:r>
            <a:r>
              <a:rPr lang="en-US" sz="1700" dirty="0" smtClean="0"/>
              <a:t>  </a:t>
            </a:r>
            <a:r>
              <a:rPr lang="en-US" sz="1700" dirty="0" smtClean="0">
                <a:sym typeface="Symbol" pitchFamily="18" charset="2"/>
              </a:rPr>
              <a:t> is concluded</a:t>
            </a:r>
            <a:r>
              <a:rPr lang="en-US" sz="1700" dirty="0" smtClean="0"/>
              <a:t>.   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700" dirty="0" smtClean="0"/>
              <a:t>The converse of this is also true.</a:t>
            </a:r>
          </a:p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Deduction Theorem: </a:t>
            </a:r>
            <a:r>
              <a:rPr lang="en-US" sz="2000" dirty="0" smtClean="0"/>
              <a:t>To prove a formula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…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/>
              <a:t>n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,  it is sufficient to prove a theorem   </a:t>
            </a:r>
            <a:r>
              <a:rPr lang="en-US" sz="2000" b="1" dirty="0" smtClean="0"/>
              <a:t>from </a:t>
            </a:r>
            <a:r>
              <a:rPr lang="en-US" sz="2000" b="1" dirty="0" smtClean="0">
                <a:sym typeface="Symbol" pitchFamily="18" charset="2"/>
              </a:rPr>
              <a:t>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</a:t>
            </a:r>
            <a:r>
              <a:rPr lang="en-US" sz="2000" b="1" dirty="0" smtClean="0">
                <a:sym typeface="Symbol" pitchFamily="18" charset="2"/>
              </a:rPr>
              <a:t>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…, </a:t>
            </a:r>
            <a:r>
              <a:rPr lang="en-US" sz="2000" b="1" dirty="0" smtClean="0">
                <a:sym typeface="Symbol" pitchFamily="18" charset="2"/>
              </a:rPr>
              <a:t></a:t>
            </a:r>
            <a:r>
              <a:rPr lang="en-US" sz="2000" b="1" baseline="-25000" dirty="0" smtClean="0"/>
              <a:t>n   </a:t>
            </a:r>
            <a:r>
              <a:rPr lang="en-US" sz="2000" b="1" dirty="0" smtClean="0"/>
              <a:t> infer </a:t>
            </a:r>
            <a:r>
              <a:rPr lang="en-US" sz="2000" b="1" dirty="0" smtClean="0">
                <a:sym typeface="Symbol" pitchFamily="18" charset="2"/>
              </a:rPr>
              <a:t></a:t>
            </a:r>
            <a:r>
              <a:rPr lang="en-US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Symbol" pitchFamily="18" charset="2"/>
              <a:buChar char="·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381000"/>
            <a:ext cx="7124700" cy="763588"/>
          </a:xfrm>
        </p:spPr>
        <p:txBody>
          <a:bodyPr/>
          <a:lstStyle/>
          <a:p>
            <a:pPr eaLnBrk="1" hangingPunct="1"/>
            <a:r>
              <a:rPr lang="en-US" sz="3800" b="1" i="1" smtClean="0"/>
              <a:t>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848600" cy="4572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Example1:</a:t>
            </a:r>
            <a:r>
              <a:rPr lang="en-US" sz="2000" smtClean="0"/>
              <a:t> Prove that  P</a:t>
            </a:r>
            <a:r>
              <a:rPr lang="en-US" sz="2000" smtClean="0">
                <a:sym typeface="Symbol" pitchFamily="18" charset="2"/>
              </a:rPr>
              <a:t></a:t>
            </a:r>
            <a:r>
              <a:rPr lang="en-US" sz="2000" smtClean="0"/>
              <a:t>(QVR) follows from  P</a:t>
            </a:r>
            <a:r>
              <a:rPr lang="en-US" sz="2000" smtClean="0">
                <a:sym typeface="Symbol" pitchFamily="18" charset="2"/>
              </a:rPr>
              <a:t></a:t>
            </a:r>
            <a:r>
              <a:rPr lang="en-US" sz="2000" smtClean="0"/>
              <a:t>Q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Solution:</a:t>
            </a:r>
            <a:r>
              <a:rPr lang="en-US" sz="2000" smtClean="0"/>
              <a:t> </a:t>
            </a:r>
            <a:r>
              <a:rPr lang="en-US" sz="1800" smtClean="0"/>
              <a:t>This problem  is restated in natural deductive system as "</a:t>
            </a:r>
            <a:r>
              <a:rPr lang="en-US" sz="1800" b="1" smtClean="0"/>
              <a:t>from 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Q  infer 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(Q V R)"</a:t>
            </a:r>
            <a:r>
              <a:rPr lang="en-US" sz="1800" smtClean="0"/>
              <a:t>. The formal proof is given as follows: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{Theorem} 	from 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Q  infer 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(Q V R)</a:t>
            </a: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premise}		P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Q				(1)	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E-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, (1)}		P				(2)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E-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, (1)}		Q				(3)	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I-V , (3) }		Q V R				(4)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{ I-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, ( 2, 4)} 		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(Q V R)		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620713"/>
            <a:ext cx="7269163" cy="800100"/>
          </a:xfrm>
        </p:spPr>
        <p:txBody>
          <a:bodyPr/>
          <a:lstStyle/>
          <a:p>
            <a:pPr eaLnBrk="1" hangingPunct="1"/>
            <a:r>
              <a:rPr lang="en-US" sz="3800" b="1" i="1" smtClean="0"/>
              <a:t>Cont..</a:t>
            </a:r>
            <a:endParaRPr lang="en-US" sz="3800" b="1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676400"/>
            <a:ext cx="7315200" cy="4724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Example2:</a:t>
            </a:r>
            <a:r>
              <a:rPr lang="en-US" sz="1800" smtClean="0"/>
              <a:t>  Prove the following theorem: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	</a:t>
            </a:r>
            <a:r>
              <a:rPr lang="en-US" sz="1800" b="1" smtClean="0"/>
              <a:t>infer</a:t>
            </a:r>
            <a:r>
              <a:rPr lang="en-US" sz="1800" smtClean="0"/>
              <a:t> ((Q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P) 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(Q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R))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(Q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(P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R))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Solution: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1800" smtClean="0"/>
              <a:t>In order to prove </a:t>
            </a:r>
            <a:r>
              <a:rPr lang="en-US" sz="1800" b="1" smtClean="0"/>
              <a:t>infer</a:t>
            </a:r>
            <a:r>
              <a:rPr lang="en-US" sz="1800" smtClean="0"/>
              <a:t> ((Q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P)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(Q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R))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(Q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(P 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R)), prove a theorem </a:t>
            </a:r>
            <a:r>
              <a:rPr lang="en-US" sz="1800" b="1" smtClean="0"/>
              <a:t>from  {</a:t>
            </a:r>
            <a:r>
              <a:rPr lang="en-US" sz="1800" smtClean="0"/>
              <a:t>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P,  Q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R</a:t>
            </a:r>
            <a:r>
              <a:rPr lang="en-US" sz="1800" b="1" smtClean="0"/>
              <a:t>} infer  </a:t>
            </a:r>
            <a:r>
              <a:rPr lang="en-US" sz="1800" smtClean="0"/>
              <a:t>Q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(P 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R).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1800" smtClean="0"/>
              <a:t>Further, to prove </a:t>
            </a:r>
            <a:r>
              <a:rPr lang="en-US" sz="1800" b="1" smtClean="0"/>
              <a:t>Q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(P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R)</a:t>
            </a:r>
            <a:r>
              <a:rPr lang="en-US" sz="1800" smtClean="0"/>
              <a:t>, prove a sub theorem </a:t>
            </a:r>
            <a:r>
              <a:rPr lang="en-US" sz="1800" b="1" smtClean="0"/>
              <a:t>from </a:t>
            </a:r>
            <a:r>
              <a:rPr lang="en-US" sz="1800" smtClean="0"/>
              <a:t>Q</a:t>
            </a:r>
            <a:r>
              <a:rPr lang="en-US" sz="1800" b="1" smtClean="0"/>
              <a:t> infer  </a:t>
            </a:r>
            <a:r>
              <a:rPr lang="en-US" sz="1800" smtClean="0"/>
              <a:t>P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{Theorem} from  Q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P,   Q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R  infer Q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(P 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R)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premise 1}		Q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P			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premise 2}		Q 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 R			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 sub theorem}	from  Q  infer  P 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		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{ premise }		Q		(3.1)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		{ E-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, (1, 3.1) }		P		(3.2)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{E-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, (2, 3.1) }		R		(3.3)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{ I-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, (3.2,3.3) }		P  </a:t>
            </a:r>
            <a:r>
              <a:rPr lang="en-US" sz="1800" smtClean="0">
                <a:sym typeface="Symbol" pitchFamily="18" charset="2"/>
              </a:rPr>
              <a:t></a:t>
            </a:r>
            <a:r>
              <a:rPr lang="en-US" sz="1800" smtClean="0"/>
              <a:t>  R		(3.4)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{ I-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, ( 3 )}</a:t>
            </a:r>
            <a:r>
              <a:rPr lang="en-US" sz="1800" b="1" smtClean="0"/>
              <a:t> 		Q 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/>
              <a:t> (P  </a:t>
            </a:r>
            <a:r>
              <a:rPr lang="en-US" sz="1800" b="1" smtClean="0">
                <a:sym typeface="Symbol" pitchFamily="18" charset="2"/>
              </a:rPr>
              <a:t></a:t>
            </a:r>
            <a:r>
              <a:rPr lang="en-US" sz="1800" b="1" smtClean="0"/>
              <a:t>  R)	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Resolution Refutation in PL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924800" cy="4297363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smtClean="0"/>
              <a:t>Resolution refutation: A</a:t>
            </a:r>
            <a:r>
              <a:rPr lang="en-US" sz="2400" smtClean="0"/>
              <a:t>nother simple method to prove a formula by contradiction.</a:t>
            </a:r>
          </a:p>
          <a:p>
            <a:pPr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Here negation of goal is added to given set of clauses.</a:t>
            </a:r>
          </a:p>
          <a:p>
            <a:pPr lvl="1"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If there is a refutation in new set using resolution principle then goal is proved </a:t>
            </a:r>
          </a:p>
          <a:p>
            <a:pPr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During resolution we need to identify two clauses, </a:t>
            </a:r>
          </a:p>
          <a:p>
            <a:pPr lvl="1"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one with positive atom (P) and other with negative atom (~ P) for the  application of resolution rule.</a:t>
            </a:r>
          </a:p>
          <a:p>
            <a:pPr algn="just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Resolution is based on modus ponen inference rule. </a:t>
            </a:r>
          </a:p>
          <a:p>
            <a:pPr algn="just"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00" b="1" i="1" smtClean="0"/>
              <a:t>Disjunctive &amp; Conjunctive Normal Forms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Disjunctive Normal Form</a:t>
            </a:r>
            <a:r>
              <a:rPr lang="en-US" sz="2400" dirty="0" smtClean="0"/>
              <a:t> (DNF): A formula in the form (L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…..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L</a:t>
            </a:r>
            <a:r>
              <a:rPr lang="en-US" sz="2400" baseline="-25000" dirty="0" smtClean="0"/>
              <a:t>1n </a:t>
            </a:r>
            <a:r>
              <a:rPr lang="en-US" sz="2400" dirty="0" smtClean="0"/>
              <a:t> ) V  ..… V (L</a:t>
            </a:r>
            <a:r>
              <a:rPr lang="en-US" sz="2400" baseline="-25000" dirty="0" smtClean="0"/>
              <a:t>m1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…..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mk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), where all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ij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are literals.</a:t>
            </a:r>
            <a:r>
              <a:rPr lang="en-US" sz="2000" dirty="0" smtClean="0"/>
              <a:t> </a:t>
            </a:r>
          </a:p>
          <a:p>
            <a:pPr lvl="1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Disjunctive Normal Form is </a:t>
            </a:r>
            <a:r>
              <a:rPr lang="en-US" sz="2000" b="1" dirty="0" smtClean="0"/>
              <a:t>disjunction</a:t>
            </a:r>
            <a:r>
              <a:rPr lang="en-US" sz="2000" dirty="0" smtClean="0"/>
              <a:t> of </a:t>
            </a:r>
            <a:r>
              <a:rPr lang="en-US" sz="2000" b="1" dirty="0" smtClean="0"/>
              <a:t>conjunctions</a:t>
            </a:r>
            <a:r>
              <a:rPr lang="en-US" sz="2000" dirty="0" smtClean="0"/>
              <a:t>.</a:t>
            </a:r>
          </a:p>
          <a:p>
            <a:pPr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Conjunctive Normal Form</a:t>
            </a:r>
            <a:r>
              <a:rPr lang="en-US" sz="2400" dirty="0" smtClean="0"/>
              <a:t> (CNF): A formula in the form (L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 V ….. V L</a:t>
            </a:r>
            <a:r>
              <a:rPr lang="en-US" sz="2400" baseline="-25000" dirty="0" smtClean="0"/>
              <a:t>1n </a:t>
            </a:r>
            <a:r>
              <a:rPr lang="en-US" sz="2400" dirty="0" smtClean="0"/>
              <a:t> )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……  </a:t>
            </a:r>
            <a:r>
              <a:rPr lang="en-US" sz="2400" dirty="0" smtClean="0">
                <a:sym typeface="Symbol" pitchFamily="18" charset="2"/>
              </a:rPr>
              <a:t></a:t>
            </a:r>
            <a:r>
              <a:rPr lang="en-US" sz="2400" dirty="0" smtClean="0"/>
              <a:t> (L</a:t>
            </a:r>
            <a:r>
              <a:rPr lang="en-US" sz="2400" baseline="-25000" dirty="0" smtClean="0"/>
              <a:t>p1</a:t>
            </a:r>
            <a:r>
              <a:rPr lang="en-US" sz="2400" dirty="0" smtClean="0"/>
              <a:t> V ….. V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pm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 , where all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ij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are literals. </a:t>
            </a:r>
          </a:p>
          <a:p>
            <a:pPr lvl="1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CNF is </a:t>
            </a:r>
            <a:r>
              <a:rPr lang="en-US" sz="2000" b="1" dirty="0" smtClean="0"/>
              <a:t>conjunction</a:t>
            </a:r>
            <a:r>
              <a:rPr lang="en-US" sz="2000" dirty="0" smtClean="0"/>
              <a:t> of </a:t>
            </a:r>
            <a:r>
              <a:rPr lang="en-US" sz="2000" b="1" dirty="0" smtClean="0"/>
              <a:t>disjunctions</a:t>
            </a:r>
            <a:r>
              <a:rPr lang="en-US" sz="2000" dirty="0" smtClean="0"/>
              <a:t> or</a:t>
            </a:r>
          </a:p>
          <a:p>
            <a:pPr lvl="1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CNF is conjunction of clauses</a:t>
            </a:r>
          </a:p>
          <a:p>
            <a:pPr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Clause:  </a:t>
            </a:r>
            <a:r>
              <a:rPr lang="en-US" sz="2400" dirty="0" smtClean="0"/>
              <a:t>It is a formula of the form  (L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V … V 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),  where each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a positive or negative atom</a:t>
            </a:r>
            <a:r>
              <a:rPr lang="en-US" sz="2000" dirty="0" smtClean="0"/>
              <a:t>. 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Conversion of a Formula to its CNF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5775"/>
            <a:ext cx="7772400" cy="43751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Each PL formula can be converted into its equivalent  CNF.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Use following equivalence laws: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P  </a:t>
            </a:r>
            <a:r>
              <a:rPr lang="en-US" sz="2100" smtClean="0">
                <a:sym typeface="Symbol" pitchFamily="18" charset="2"/>
              </a:rPr>
              <a:t></a:t>
            </a:r>
            <a:r>
              <a:rPr lang="en-US" sz="2100" smtClean="0"/>
              <a:t>  Q 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	~ P  V  Q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P </a:t>
            </a:r>
            <a:r>
              <a:rPr lang="en-US" sz="2100" smtClean="0">
                <a:sym typeface="Symbol" pitchFamily="18" charset="2"/>
              </a:rPr>
              <a:t></a:t>
            </a:r>
            <a:r>
              <a:rPr lang="en-US" sz="2100" smtClean="0"/>
              <a:t> Q  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	( P </a:t>
            </a:r>
            <a:r>
              <a:rPr lang="en-US" sz="2100" smtClean="0">
                <a:sym typeface="Symbol" pitchFamily="18" charset="2"/>
              </a:rPr>
              <a:t></a:t>
            </a:r>
            <a:r>
              <a:rPr lang="en-US" sz="2100" smtClean="0"/>
              <a:t> Q)  </a:t>
            </a:r>
            <a:r>
              <a:rPr lang="en-US" sz="2100" smtClean="0">
                <a:sym typeface="Symbol" pitchFamily="18" charset="2"/>
              </a:rPr>
              <a:t></a:t>
            </a:r>
            <a:r>
              <a:rPr lang="en-US" sz="2100" smtClean="0"/>
              <a:t> ( Q </a:t>
            </a:r>
            <a:r>
              <a:rPr lang="en-US" sz="2100" smtClean="0">
                <a:sym typeface="Symbol" pitchFamily="18" charset="2"/>
              </a:rPr>
              <a:t></a:t>
            </a:r>
            <a:r>
              <a:rPr lang="en-US" sz="2100" smtClean="0"/>
              <a:t> P)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smtClean="0"/>
              <a:t>Double Negation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~ ~ P  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    	P   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smtClean="0"/>
              <a:t>(De Morgan’s law)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~ ( P  </a:t>
            </a:r>
            <a:r>
              <a:rPr lang="en-US" sz="2100" smtClean="0">
                <a:sym typeface="Symbol" pitchFamily="18" charset="2"/>
              </a:rPr>
              <a:t></a:t>
            </a:r>
            <a:r>
              <a:rPr lang="en-US" sz="2100" smtClean="0"/>
              <a:t> Q)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	~  P   V   ~  Q  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~ ( P  V  Q)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    	~  P    </a:t>
            </a:r>
            <a:r>
              <a:rPr lang="en-US" sz="2100" smtClean="0">
                <a:sym typeface="Symbol" pitchFamily="18" charset="2"/>
              </a:rPr>
              <a:t></a:t>
            </a:r>
            <a:r>
              <a:rPr lang="en-US" sz="2100" smtClean="0"/>
              <a:t>   ~  Q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smtClean="0"/>
              <a:t>(Distributive law)</a:t>
            </a:r>
          </a:p>
          <a:p>
            <a:pPr lvl="2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smtClean="0"/>
              <a:t>P  V  (Q  </a:t>
            </a:r>
            <a:r>
              <a:rPr lang="en-US" sz="2100" smtClean="0">
                <a:sym typeface="Symbol" pitchFamily="18" charset="2"/>
              </a:rPr>
              <a:t></a:t>
            </a:r>
            <a:r>
              <a:rPr lang="en-US" sz="2100" smtClean="0"/>
              <a:t>  R) </a:t>
            </a:r>
            <a:r>
              <a:rPr lang="en-US" sz="2100" smtClean="0">
                <a:sym typeface="Symbol" pitchFamily="18" charset="2"/>
              </a:rPr>
              <a:t></a:t>
            </a:r>
            <a:r>
              <a:rPr lang="en-US" sz="2100" smtClean="0"/>
              <a:t> 	(P   V  Q)  </a:t>
            </a:r>
            <a:r>
              <a:rPr lang="en-US" sz="2100" smtClean="0">
                <a:sym typeface="Symbol" pitchFamily="18" charset="2"/>
              </a:rPr>
              <a:t></a:t>
            </a:r>
            <a:r>
              <a:rPr lang="en-US" sz="2100" smtClean="0"/>
              <a:t>  (P   V  R) 	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smtClean="0"/>
              <a:t>Resolvent of Clauses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5775"/>
            <a:ext cx="7772400" cy="43751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If  two clauses C</a:t>
            </a:r>
            <a:r>
              <a:rPr lang="en-US" sz="2400" baseline="-25000" smtClean="0"/>
              <a:t>1</a:t>
            </a:r>
            <a:r>
              <a:rPr lang="en-US" sz="2400" smtClean="0"/>
              <a:t> and C</a:t>
            </a:r>
            <a:r>
              <a:rPr lang="en-US" sz="2400" baseline="-25000" smtClean="0"/>
              <a:t>2</a:t>
            </a:r>
            <a:r>
              <a:rPr lang="en-US" sz="2400" smtClean="0"/>
              <a:t> contain a complementary pair of literals {L, ~L},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then these clauses may be resolved together by deleting L from C</a:t>
            </a:r>
            <a:r>
              <a:rPr lang="en-US" sz="2000" baseline="-25000" smtClean="0"/>
              <a:t>1</a:t>
            </a:r>
            <a:r>
              <a:rPr lang="en-US" sz="2000" smtClean="0"/>
              <a:t> and ~ L from C</a:t>
            </a:r>
            <a:r>
              <a:rPr lang="en-US" sz="2000" baseline="-25000" smtClean="0"/>
              <a:t>2</a:t>
            </a:r>
            <a:r>
              <a:rPr lang="en-US" sz="2000" smtClean="0"/>
              <a:t> and constructing a new clause by the disjunction of the remaining literals in C</a:t>
            </a:r>
            <a:r>
              <a:rPr lang="en-US" sz="2000" baseline="-25000" smtClean="0"/>
              <a:t>1</a:t>
            </a:r>
            <a:r>
              <a:rPr lang="en-US" sz="2000" smtClean="0"/>
              <a:t> and C</a:t>
            </a:r>
            <a:r>
              <a:rPr lang="en-US" sz="2000" baseline="-25000" smtClean="0"/>
              <a:t>2</a:t>
            </a:r>
            <a:r>
              <a:rPr lang="en-US" sz="2000" smtClean="0"/>
              <a:t>.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The new clause thus generated is called </a:t>
            </a:r>
            <a:r>
              <a:rPr lang="en-US" sz="2400" b="1" smtClean="0"/>
              <a:t>resolvent</a:t>
            </a:r>
            <a:r>
              <a:rPr lang="en-US" sz="2400" smtClean="0"/>
              <a:t> of C</a:t>
            </a:r>
            <a:r>
              <a:rPr lang="en-US" sz="2400" baseline="-25000" smtClean="0"/>
              <a:t>1  </a:t>
            </a:r>
            <a:r>
              <a:rPr lang="en-US" sz="2400" smtClean="0"/>
              <a:t>and C</a:t>
            </a:r>
            <a:r>
              <a:rPr lang="en-US" sz="2400" baseline="-25000" smtClean="0"/>
              <a:t>2 </a:t>
            </a:r>
            <a:r>
              <a:rPr lang="en-US" sz="2400" smtClean="0"/>
              <a:t>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Here  C1  and C2   are called parents of resolved clause.</a:t>
            </a:r>
            <a:r>
              <a:rPr lang="en-US" sz="2400" smtClean="0"/>
              <a:t>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Inverted binary tree is generated with the last node (root) of the binary tree to be a resolvent.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This is also called resolution tree.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Char char="−"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609600"/>
          </a:xfrm>
        </p:spPr>
        <p:txBody>
          <a:bodyPr/>
          <a:lstStyle/>
          <a:p>
            <a:pPr eaLnBrk="1" hangingPunct="1"/>
            <a:r>
              <a:rPr lang="en-US" sz="2900" b="1" i="1" smtClean="0"/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0" y="1677988"/>
            <a:ext cx="7359650" cy="4422775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Find resolvent of the following clauses:</a:t>
            </a:r>
          </a:p>
          <a:p>
            <a:pPr lvl="1" algn="just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C</a:t>
            </a:r>
            <a:r>
              <a:rPr lang="en-US" sz="2000" baseline="-25000" smtClean="0"/>
              <a:t>1  </a:t>
            </a:r>
            <a:r>
              <a:rPr lang="en-US" sz="2000" smtClean="0"/>
              <a:t>= P V Q V R;  C</a:t>
            </a:r>
            <a:r>
              <a:rPr lang="en-US" sz="2000" baseline="-25000" smtClean="0"/>
              <a:t>2 </a:t>
            </a:r>
            <a:r>
              <a:rPr lang="en-US" sz="2000" smtClean="0"/>
              <a:t>=  ~ Q V W;  C</a:t>
            </a:r>
            <a:r>
              <a:rPr lang="en-US" sz="2000" baseline="-25000" smtClean="0"/>
              <a:t>3 </a:t>
            </a:r>
            <a:r>
              <a:rPr lang="en-US" sz="2000" smtClean="0"/>
              <a:t> =  P V ~ W</a:t>
            </a:r>
          </a:p>
          <a:p>
            <a:pPr algn="just"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Inverted Resolution Tree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100" smtClean="0"/>
              <a:t>P  V  Q  V  R 			~ Q  V  W  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100" smtClean="0"/>
              <a:t>		  {Q, ~ Q}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1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2100" smtClean="0"/>
              <a:t>		P  V  R  V  W           	P  V  ~ 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			         {W, ~ W}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100" smtClean="0"/>
              <a:t>				P V R</a:t>
            </a:r>
          </a:p>
          <a:p>
            <a:pPr algn="just"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Resolvent(C1,C2, C3) = P V R 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590800" y="3352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3581400" y="3276600"/>
            <a:ext cx="2895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581400" y="4419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4953000" y="4495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Logical Consequence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b="1" smtClean="0"/>
              <a:t>Theorem1</a:t>
            </a:r>
            <a:r>
              <a:rPr lang="en-US" sz="2400" smtClean="0"/>
              <a:t>: If C is a resolvent of  two clauses C</a:t>
            </a:r>
            <a:r>
              <a:rPr lang="en-US" sz="2400" baseline="-25000" smtClean="0"/>
              <a:t>1  </a:t>
            </a:r>
            <a:r>
              <a:rPr lang="en-US" sz="2400" smtClean="0"/>
              <a:t>and C</a:t>
            </a:r>
            <a:r>
              <a:rPr lang="en-US" sz="2400" baseline="-25000" smtClean="0"/>
              <a:t>2 </a:t>
            </a:r>
            <a:r>
              <a:rPr lang="en-US" sz="2400" smtClean="0"/>
              <a:t>, then C is a </a:t>
            </a:r>
            <a:r>
              <a:rPr lang="en-US" sz="2400" i="1" smtClean="0"/>
              <a:t>logical consequence</a:t>
            </a:r>
            <a:r>
              <a:rPr lang="en-US" sz="2400" b="1" smtClean="0"/>
              <a:t> </a:t>
            </a:r>
            <a:r>
              <a:rPr lang="en-US" sz="2400" smtClean="0"/>
              <a:t>of {C</a:t>
            </a:r>
            <a:r>
              <a:rPr lang="en-US" sz="2400" baseline="-25000" smtClean="0"/>
              <a:t>1 </a:t>
            </a:r>
            <a:r>
              <a:rPr lang="en-US" sz="2400" smtClean="0"/>
              <a:t>, C</a:t>
            </a:r>
            <a:r>
              <a:rPr lang="en-US" sz="2400" baseline="-25000" smtClean="0"/>
              <a:t>2 </a:t>
            </a:r>
            <a:r>
              <a:rPr lang="en-US" sz="2400" smtClean="0"/>
              <a:t>}.</a:t>
            </a:r>
          </a:p>
          <a:p>
            <a:pPr lvl="1" algn="just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A deduction of an empty clause (or resolvent as contradiction) from a set S of clauses is called a </a:t>
            </a:r>
            <a:r>
              <a:rPr lang="en-US" sz="2000" i="1" smtClean="0"/>
              <a:t>resolution refutation</a:t>
            </a:r>
            <a:r>
              <a:rPr lang="en-US" sz="2000" smtClean="0"/>
              <a:t> of S.</a:t>
            </a:r>
          </a:p>
          <a:p>
            <a:pPr algn="just" eaLnBrk="1" hangingPunct="1">
              <a:buClr>
                <a:schemeClr val="tx1"/>
              </a:buClr>
              <a:buFont typeface="Arial" charset="0"/>
              <a:buChar char="●"/>
            </a:pPr>
            <a:r>
              <a:rPr lang="en-US" sz="2400" b="1" smtClean="0"/>
              <a:t> Theorem2: </a:t>
            </a:r>
            <a:r>
              <a:rPr lang="en-US" sz="2400" smtClean="0"/>
              <a:t>Let  S be a set of clauses. A clause C is a </a:t>
            </a:r>
            <a:r>
              <a:rPr lang="en-US" sz="2400" i="1" smtClean="0"/>
              <a:t>logical consequence</a:t>
            </a:r>
            <a:r>
              <a:rPr lang="en-US" sz="2400" smtClean="0"/>
              <a:t> of  S iff the set S’= S 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smtClean="0"/>
              <a:t> {~ C} is </a:t>
            </a:r>
            <a:r>
              <a:rPr lang="en-US" sz="2400" i="1" smtClean="0"/>
              <a:t>unsatisfiable</a:t>
            </a:r>
            <a:r>
              <a:rPr lang="en-US" sz="2400" smtClean="0"/>
              <a:t>. </a:t>
            </a:r>
          </a:p>
          <a:p>
            <a:pPr lvl="1" algn="just" eaLnBrk="1" hangingPunct="1"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In other words, C is a logical consequence of a given set S iff an empty clause is deduced  from the set  S'.</a:t>
            </a:r>
          </a:p>
          <a:p>
            <a:pPr algn="just" eaLnBrk="1" hangingPunct="1">
              <a:buClr>
                <a:schemeClr val="tx1"/>
              </a:buClr>
              <a:buSzPct val="75000"/>
              <a:buFont typeface="Arial" charset="0"/>
              <a:buChar char="−"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Example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8001000" cy="2362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Show that C V D is a logical consequence of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800" dirty="0" smtClean="0"/>
              <a:t>S ={AVB, ~ AVD, C V~ B} using resolution refutation principle.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First we will add negation of logical consequence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800" dirty="0" smtClean="0"/>
              <a:t>i.e., ~ (C V D) </a:t>
            </a:r>
            <a:r>
              <a:rPr lang="en-US" sz="1800" dirty="0" smtClean="0">
                <a:sym typeface="Symbol" pitchFamily="18" charset="2"/>
              </a:rPr>
              <a:t></a:t>
            </a:r>
            <a:r>
              <a:rPr lang="en-US" sz="1800" dirty="0" smtClean="0"/>
              <a:t> ~C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~D to the set S.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1800" dirty="0" smtClean="0"/>
              <a:t>Get S’ = {A V B, ~ A V D, C V~ B, ~C, ~D}.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Now show that S’ is </a:t>
            </a:r>
            <a:r>
              <a:rPr lang="en-US" sz="2400" dirty="0" err="1" smtClean="0"/>
              <a:t>unsatisfiable</a:t>
            </a:r>
            <a:r>
              <a:rPr lang="en-US" sz="2400" dirty="0" smtClean="0"/>
              <a:t> by deriving contradiction using resolution principle.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endParaRPr lang="en-US" sz="16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50975" y="3962400"/>
          <a:ext cx="7385050" cy="3200400"/>
        </p:xfrm>
        <a:graphic>
          <a:graphicData uri="http://schemas.openxmlformats.org/presentationml/2006/ole">
            <p:oleObj spid="_x0000_s434178" r:id="rId3" imgW="5690167" imgH="2460355" progId="Word.Document.8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C7BF6D9-A18D-4FBA-AF11-A6B20B13430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149725"/>
          </a:xfrm>
        </p:spPr>
        <p:txBody>
          <a:bodyPr/>
          <a:lstStyle/>
          <a:p>
            <a:pPr algn="just" eaLnBrk="1" hangingPunct="1">
              <a:buFont typeface="Symbol" pitchFamily="18" charset="2"/>
              <a:buChar char="·"/>
            </a:pPr>
            <a:r>
              <a:rPr lang="en-US" sz="2400" dirty="0" smtClean="0"/>
              <a:t>Review of Logic and Propositional  Logic Concepts</a:t>
            </a:r>
          </a:p>
          <a:p>
            <a:pPr algn="just" eaLnBrk="1" hangingPunct="1">
              <a:buFont typeface="Symbol" pitchFamily="18" charset="2"/>
              <a:buChar char="·"/>
            </a:pPr>
            <a:r>
              <a:rPr lang="en-US" sz="2400" dirty="0" smtClean="0"/>
              <a:t>Equivalence Laws</a:t>
            </a:r>
          </a:p>
          <a:p>
            <a:pPr algn="just">
              <a:buFont typeface="Symbol" pitchFamily="18" charset="2"/>
              <a:buChar char="·"/>
            </a:pPr>
            <a:r>
              <a:rPr lang="en-US" sz="2400" dirty="0" smtClean="0"/>
              <a:t>Reasoning</a:t>
            </a:r>
          </a:p>
          <a:p>
            <a:pPr lvl="1" algn="just">
              <a:buFont typeface="Symbol" pitchFamily="18" charset="2"/>
              <a:buChar char="·"/>
            </a:pPr>
            <a:r>
              <a:rPr lang="en-US" sz="2100" dirty="0" smtClean="0"/>
              <a:t>Truth Tables method</a:t>
            </a:r>
          </a:p>
          <a:p>
            <a:pPr lvl="1" algn="just">
              <a:buFont typeface="Symbol" pitchFamily="18" charset="2"/>
              <a:buChar char="·"/>
            </a:pPr>
            <a:r>
              <a:rPr lang="en-US" sz="2100" dirty="0" smtClean="0"/>
              <a:t>Natural deduction method</a:t>
            </a:r>
          </a:p>
          <a:p>
            <a:pPr lvl="1" algn="just">
              <a:buFont typeface="Symbol" pitchFamily="18" charset="2"/>
              <a:buChar char="·"/>
            </a:pPr>
            <a:r>
              <a:rPr lang="en-US" sz="2100" dirty="0" smtClean="0"/>
              <a:t>Axiomatic System </a:t>
            </a:r>
          </a:p>
          <a:p>
            <a:pPr lvl="1" algn="just">
              <a:buFont typeface="Symbol" pitchFamily="18" charset="2"/>
              <a:buChar char="·"/>
            </a:pPr>
            <a:r>
              <a:rPr lang="en-US" sz="2100" dirty="0" smtClean="0"/>
              <a:t>Resolution Refutation Method</a:t>
            </a:r>
          </a:p>
          <a:p>
            <a:pPr lvl="1" algn="just">
              <a:buFont typeface="Symbol" pitchFamily="18" charset="2"/>
              <a:buChar char="·"/>
            </a:pPr>
            <a:r>
              <a:rPr lang="en-US" sz="2100" dirty="0" smtClean="0"/>
              <a:t>Semantic Tableaux System</a:t>
            </a:r>
          </a:p>
          <a:p>
            <a:pPr algn="just" eaLnBrk="1" hangingPunct="1"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Review of Propositional Logic (PL) Formula</a:t>
            </a:r>
          </a:p>
          <a:p>
            <a:pPr lvl="1"/>
            <a:r>
              <a:rPr lang="en-GB" dirty="0" smtClean="0"/>
              <a:t>WFF, Interpretation, Tautology, and Validity</a:t>
            </a:r>
          </a:p>
          <a:p>
            <a:r>
              <a:rPr lang="en-GB" dirty="0" smtClean="0"/>
              <a:t>Deduction and Proofs in PL</a:t>
            </a:r>
          </a:p>
          <a:p>
            <a:pPr lvl="1"/>
            <a:r>
              <a:rPr lang="en-GB" dirty="0" smtClean="0"/>
              <a:t>Truth tables</a:t>
            </a:r>
          </a:p>
          <a:p>
            <a:pPr lvl="1"/>
            <a:r>
              <a:rPr lang="en-GB" dirty="0" smtClean="0"/>
              <a:t>Natural deduction</a:t>
            </a:r>
          </a:p>
          <a:p>
            <a:pPr lvl="1"/>
            <a:r>
              <a:rPr lang="en-GB" dirty="0" smtClean="0"/>
              <a:t>Axiomatic systems</a:t>
            </a:r>
          </a:p>
          <a:p>
            <a:pPr lvl="1"/>
            <a:r>
              <a:rPr lang="en-GB" dirty="0" smtClean="0"/>
              <a:t>Resolution refutation</a:t>
            </a:r>
          </a:p>
          <a:p>
            <a:pPr lvl="1"/>
            <a:r>
              <a:rPr lang="en-GB" dirty="0" smtClean="0"/>
              <a:t>Semantic tableaux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Reasoning in FOL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D2E61E35-F309-4A1D-83B5-480168B4B1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Steps for Resolution Refutation proofs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dirty="0" smtClean="0"/>
              <a:t> Put the premises or axioms into clause form</a:t>
            </a:r>
          </a:p>
          <a:p>
            <a:pPr>
              <a:buFontTx/>
              <a:buChar char="•"/>
            </a:pPr>
            <a:r>
              <a:rPr lang="en-US" dirty="0" smtClean="0"/>
              <a:t> Add the negation of what is to be proved, in clause form, to the set of axioms</a:t>
            </a:r>
          </a:p>
          <a:p>
            <a:pPr>
              <a:buFontTx/>
              <a:buChar char="•"/>
            </a:pPr>
            <a:r>
              <a:rPr lang="en-US" dirty="0" smtClean="0"/>
              <a:t> Resolve these clauses together, producing new clauses that logically follow from them</a:t>
            </a:r>
          </a:p>
          <a:p>
            <a:pPr>
              <a:buFontTx/>
              <a:buChar char="•"/>
            </a:pPr>
            <a:r>
              <a:rPr lang="en-US" dirty="0" smtClean="0"/>
              <a:t> Produce a contradiction by generating the empty clause</a:t>
            </a:r>
          </a:p>
          <a:p>
            <a:pPr>
              <a:buFontTx/>
              <a:buChar char="•"/>
            </a:pPr>
            <a:r>
              <a:rPr lang="en-US" dirty="0" smtClean="0"/>
              <a:t> The substitutions used to produce the empty clause are those under which the opposite of the negated goal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sentences into clause form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1. Eliminate </a:t>
            </a:r>
            <a:r>
              <a:rPr lang="en-US" smtClean="0">
                <a:sym typeface="Symbol" pitchFamily="18" charset="2"/>
              </a:rPr>
              <a:t> using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a  b  </a:t>
            </a:r>
            <a:r>
              <a:rPr lang="en-US" smtClean="0"/>
              <a:t> a  </a:t>
            </a:r>
            <a:r>
              <a:rPr lang="en-US" smtClean="0">
                <a:sym typeface="Symbol" pitchFamily="18" charset="2"/>
              </a:rPr>
              <a:t>  b</a:t>
            </a:r>
          </a:p>
          <a:p>
            <a:r>
              <a:rPr lang="en-US" smtClean="0">
                <a:sym typeface="Symbol" pitchFamily="18" charset="2"/>
              </a:rPr>
              <a:t>2. Reduce the scope of negations. Transformations include: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 ( a)  a</a:t>
            </a:r>
          </a:p>
          <a:p>
            <a:r>
              <a:rPr lang="en-US" smtClean="0">
                <a:sym typeface="Symbol" pitchFamily="18" charset="2"/>
              </a:rPr>
              <a:t> (X) a(X)   (X)  a(X)</a:t>
            </a:r>
          </a:p>
          <a:p>
            <a:r>
              <a:rPr lang="en-US" smtClean="0">
                <a:sym typeface="Symbol" pitchFamily="18" charset="2"/>
              </a:rPr>
              <a:t> (X) a(X)   ( X)  a(X)</a:t>
            </a:r>
          </a:p>
          <a:p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 (a </a:t>
            </a:r>
            <a:r>
              <a:rPr lang="en-US" smtClean="0">
                <a:sym typeface="Symbol" pitchFamily="18" charset="2"/>
              </a:rPr>
              <a:t> b)  a  b</a:t>
            </a:r>
          </a:p>
          <a:p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 (a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b)  a  b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Putting sentences into clause form </a:t>
            </a:r>
            <a:r>
              <a:rPr lang="en-US" sz="2400" b="0" smtClean="0"/>
              <a:t>(cont’d)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3. Standardize variables apart: rename all variables so that variables bound by different quantifiers have unique names</a:t>
            </a:r>
          </a:p>
          <a:p>
            <a:r>
              <a:rPr lang="en-US" smtClean="0"/>
              <a:t>4. Move all quantifiers to the left without changing their order</a:t>
            </a:r>
          </a:p>
          <a:p>
            <a:r>
              <a:rPr lang="en-US" smtClean="0"/>
              <a:t>5. Eliminate all existential quantifiers using </a:t>
            </a:r>
            <a:r>
              <a:rPr lang="en-US" i="1" smtClean="0">
                <a:solidFill>
                  <a:srgbClr val="0000FF"/>
                </a:solidFill>
              </a:rPr>
              <a:t>Skolemization</a:t>
            </a:r>
            <a:r>
              <a:rPr lang="en-US" smtClean="0"/>
              <a:t>.</a:t>
            </a:r>
          </a:p>
          <a:p>
            <a:r>
              <a:rPr lang="en-US" smtClean="0"/>
              <a:t>It’s the process of giving a name to an object that must exist.</a:t>
            </a:r>
          </a:p>
          <a:p>
            <a:r>
              <a:rPr lang="en-US" smtClean="0"/>
              <a:t>6. Drop all universal quantifiers (allright to do so now) 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Putting sentences into clause form </a:t>
            </a:r>
            <a:r>
              <a:rPr lang="en-US" sz="2400" b="0" smtClean="0"/>
              <a:t>(cont’d)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7. Convert the expression into a conjunct of disjuncts form</a:t>
            </a:r>
          </a:p>
          <a:p>
            <a:r>
              <a:rPr lang="en-US" smtClean="0">
                <a:sym typeface="Symbol" pitchFamily="18" charset="2"/>
              </a:rPr>
              <a:t>Eventually each  part of an ’ed sentence will be separated, and we want the separated sentences to be disjuncts. So,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a  (b  c)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is fine, whereas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a  (b  c) must be distributed to form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(a  b)  (a 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Putting sentences into clause form </a:t>
            </a:r>
            <a:r>
              <a:rPr lang="en-US" sz="2400" b="0" smtClean="0"/>
              <a:t>(cont’d)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8. Call each conjunct a separate clause.</a:t>
            </a:r>
          </a:p>
          <a:p>
            <a:r>
              <a:rPr lang="en-US" smtClean="0">
                <a:sym typeface="Symbol" pitchFamily="18" charset="2"/>
              </a:rPr>
              <a:t>9. Standardize the variables apart again.</a:t>
            </a:r>
          </a:p>
          <a:p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Using this procedure, </a:t>
            </a:r>
            <a:r>
              <a:rPr lang="en-US" u="sng" smtClean="0">
                <a:sym typeface="Symbol" pitchFamily="18" charset="2"/>
              </a:rPr>
              <a:t>any</a:t>
            </a:r>
            <a:r>
              <a:rPr lang="en-US" smtClean="0">
                <a:sym typeface="Symbol" pitchFamily="18" charset="2"/>
              </a:rPr>
              <a:t> set of statements can be converted to the canonical form.</a:t>
            </a:r>
          </a:p>
          <a:p>
            <a:r>
              <a:rPr lang="en-US" smtClean="0">
                <a:sym typeface="Symbol" pitchFamily="18" charset="2"/>
              </a:rPr>
              <a:t>Resolution refutation is </a:t>
            </a:r>
            <a:r>
              <a:rPr lang="en-US" i="1" smtClean="0">
                <a:solidFill>
                  <a:srgbClr val="0000FF"/>
                </a:solidFill>
                <a:sym typeface="Symbol" pitchFamily="18" charset="2"/>
              </a:rPr>
              <a:t>complete</a:t>
            </a:r>
            <a:r>
              <a:rPr lang="en-US" smtClean="0">
                <a:sym typeface="Symbol" pitchFamily="18" charset="2"/>
              </a:rPr>
              <a:t>, i.e., if a sentence can be entailed (proven) it will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Skolemization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 It is a simple matter to replace every existentially quantified variable with a unique, new constant and drop the quantifier: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 pitchFamily="18" charset="2"/>
              </a:rPr>
              <a:t>X (happy (X)) may be replaced by any of the following: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happy(no-name)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happy(X#123)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happy(k1)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no-name, X#123, and k1 are </a:t>
            </a:r>
            <a:r>
              <a:rPr lang="en-US" i="1" dirty="0" err="1" smtClean="0">
                <a:solidFill>
                  <a:srgbClr val="0000FF"/>
                </a:solidFill>
                <a:sym typeface="Symbol" pitchFamily="18" charset="2"/>
              </a:rPr>
              <a:t>Skolem</a:t>
            </a:r>
            <a:r>
              <a:rPr lang="en-US" i="1" dirty="0" smtClean="0">
                <a:solidFill>
                  <a:srgbClr val="0000FF"/>
                </a:solidFill>
                <a:sym typeface="Symbol" pitchFamily="18" charset="2"/>
              </a:rPr>
              <a:t> constants</a:t>
            </a:r>
            <a:r>
              <a:rPr lang="en-US" dirty="0" smtClean="0">
                <a:sym typeface="Symbol" pitchFamily="18" charset="2"/>
              </a:rPr>
              <a:t>. They should not appear in any other sentence in the KB .</a:t>
            </a:r>
          </a:p>
          <a:p>
            <a:pPr>
              <a:buFontTx/>
              <a:buChar char="•"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 All people who are graduating are happy.</a:t>
            </a:r>
            <a:br>
              <a:rPr lang="en-US" dirty="0" smtClean="0"/>
            </a:br>
            <a:r>
              <a:rPr lang="en-US" dirty="0" smtClean="0"/>
              <a:t>  All happy people smile.</a:t>
            </a:r>
            <a:br>
              <a:rPr lang="en-US" dirty="0" smtClean="0"/>
            </a:br>
            <a:r>
              <a:rPr lang="en-US" dirty="0" smtClean="0"/>
              <a:t>  John-doe is graduating.</a:t>
            </a:r>
            <a:br>
              <a:rPr lang="en-US" dirty="0" smtClean="0"/>
            </a:br>
            <a:r>
              <a:rPr lang="en-US" dirty="0" smtClean="0"/>
              <a:t>Goal is to prove:</a:t>
            </a:r>
            <a:br>
              <a:rPr lang="en-US" dirty="0" smtClean="0"/>
            </a:br>
            <a:r>
              <a:rPr lang="en-US" dirty="0" smtClean="0"/>
              <a:t>  Is John-doe smiling?</a:t>
            </a:r>
          </a:p>
          <a:p>
            <a:pPr>
              <a:buFontTx/>
              <a:buChar char="•"/>
            </a:pPr>
            <a:r>
              <a:rPr lang="en-US" dirty="0" smtClean="0"/>
              <a:t> First convert to predicate logic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X graduating(X)  happy(X)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happy(X)  smiling(X)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graduating (john-doe)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smiling(john-doe)      negate this:  smiling(john-doe)</a:t>
            </a:r>
          </a:p>
          <a:p>
            <a:pPr>
              <a:buFontTx/>
              <a:buChar char="•"/>
            </a:pPr>
            <a:r>
              <a:rPr lang="en-US" dirty="0" smtClean="0">
                <a:sym typeface="Symbol" pitchFamily="18" charset="2"/>
              </a:rPr>
              <a:t> Then convert to canonical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graduating(X)  happy(X)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happy(X)  smiling(X)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smiling(john-doe)</a:t>
            </a:r>
          </a:p>
          <a:p>
            <a:r>
              <a:rPr lang="en-US" smtClean="0">
                <a:sym typeface="Symbol" pitchFamily="18" charset="2"/>
              </a:rPr>
              <a:t>Then convert to canonical form:</a:t>
            </a:r>
          </a:p>
          <a:p>
            <a:r>
              <a:rPr lang="en-US" smtClean="0">
                <a:sym typeface="Symbol" pitchFamily="18" charset="2"/>
              </a:rPr>
              <a:t>Step 1. Eliminate 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 (john-doe)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Recall: Logic and Propositions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600" dirty="0" smtClean="0"/>
              <a:t>Logic is a study of principles used to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distinguish correct from incorrect reasoning.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600" dirty="0" smtClean="0"/>
              <a:t>Formally it deals with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the notion of truth in an abstract sense and is concerned with the principles of valid </a:t>
            </a:r>
            <a:r>
              <a:rPr lang="en-US" sz="2400" dirty="0" err="1" smtClean="0"/>
              <a:t>inferencing</a:t>
            </a:r>
            <a:r>
              <a:rPr lang="en-US" sz="2400" dirty="0" smtClean="0"/>
              <a:t>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600" dirty="0" smtClean="0"/>
              <a:t>A proposition in logic is a declarative statements which are either true or false (but not both) in a given context. For example,</a:t>
            </a:r>
            <a:r>
              <a:rPr lang="en-US" sz="2500" dirty="0" smtClean="0"/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“</a:t>
            </a:r>
            <a:r>
              <a:rPr lang="en-US" sz="2400" dirty="0" err="1" smtClean="0"/>
              <a:t>Nevin</a:t>
            </a:r>
            <a:r>
              <a:rPr lang="en-US" sz="2400" dirty="0" smtClean="0"/>
              <a:t> is a female”,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“</a:t>
            </a:r>
            <a:r>
              <a:rPr lang="en-US" sz="2400" dirty="0" err="1" smtClean="0"/>
              <a:t>Nevin</a:t>
            </a:r>
            <a:r>
              <a:rPr lang="en-US" sz="2400" dirty="0" smtClean="0"/>
              <a:t> loves Chris"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 (john-doe)</a:t>
            </a:r>
          </a:p>
          <a:p>
            <a:r>
              <a:rPr lang="en-US" smtClean="0">
                <a:sym typeface="Symbol" pitchFamily="18" charset="2"/>
              </a:rPr>
              <a:t>Step 2. Reduce the scope of </a:t>
            </a:r>
          </a:p>
          <a:p>
            <a:r>
              <a:rPr lang="en-US" smtClean="0">
                <a:sym typeface="Symbol" pitchFamily="18" charset="2"/>
              </a:rPr>
              <a:t>Step 3. Standardize variables apart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 (john-doe)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 (john-doe)</a:t>
            </a:r>
          </a:p>
          <a:p>
            <a:r>
              <a:rPr lang="en-US" smtClean="0">
                <a:sym typeface="Symbol" pitchFamily="18" charset="2"/>
              </a:rPr>
              <a:t>Step 4. Move all quantifiers to the left</a:t>
            </a:r>
          </a:p>
          <a:p>
            <a:r>
              <a:rPr lang="en-US" smtClean="0">
                <a:sym typeface="Symbol" pitchFamily="18" charset="2"/>
              </a:rPr>
              <a:t>Step 5. Eliminate  </a:t>
            </a:r>
          </a:p>
          <a:p>
            <a:r>
              <a:rPr lang="en-US" smtClean="0">
                <a:sym typeface="Symbol" pitchFamily="18" charset="2"/>
              </a:rPr>
              <a:t>Step 6. Drop all </a:t>
            </a:r>
          </a:p>
          <a:p>
            <a:r>
              <a:rPr lang="en-US" smtClean="0">
                <a:sym typeface="Symbol" pitchFamily="18" charset="2"/>
              </a:rPr>
              <a:t>1.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smiling (john-doe)</a:t>
            </a:r>
          </a:p>
          <a:p>
            <a:endParaRPr lang="en-US" smtClean="0">
              <a:sym typeface="Symbol" pitchFamily="18" charset="2"/>
            </a:endParaRP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1.  graduating (X)   happy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2.  happy (Y)   smiling (Y)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3. graduating (john-doe)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4. smiling (john-doe)</a:t>
            </a:r>
          </a:p>
          <a:p>
            <a:r>
              <a:rPr lang="en-US" dirty="0" smtClean="0">
                <a:sym typeface="Symbol" pitchFamily="18" charset="2"/>
              </a:rPr>
              <a:t>Step 7. Convert to conjunct of </a:t>
            </a:r>
            <a:r>
              <a:rPr lang="en-US" dirty="0" err="1" smtClean="0">
                <a:sym typeface="Symbol" pitchFamily="18" charset="2"/>
              </a:rPr>
              <a:t>disjuncts</a:t>
            </a:r>
            <a:r>
              <a:rPr lang="en-US" dirty="0" smtClean="0">
                <a:sym typeface="Symbol" pitchFamily="18" charset="2"/>
              </a:rPr>
              <a:t> form</a:t>
            </a:r>
          </a:p>
          <a:p>
            <a:r>
              <a:rPr lang="en-US" dirty="0" smtClean="0">
                <a:sym typeface="Symbol" pitchFamily="18" charset="2"/>
              </a:rPr>
              <a:t>Step 8. Make each conjunct a separate clause.</a:t>
            </a:r>
          </a:p>
          <a:p>
            <a:r>
              <a:rPr lang="en-US" dirty="0" smtClean="0">
                <a:sym typeface="Symbol" pitchFamily="18" charset="2"/>
              </a:rPr>
              <a:t>Step 9. Standardize variables apart again.</a:t>
            </a:r>
          </a:p>
          <a:p>
            <a:r>
              <a:rPr lang="en-US" dirty="0" smtClean="0">
                <a:sym typeface="Symbol" pitchFamily="18" charset="2"/>
              </a:rPr>
              <a:t>Ready for resolution!</a:t>
            </a:r>
          </a:p>
          <a:p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85800" y="1600200"/>
            <a:ext cx="3505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4. smiling (john-doe)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4191000" y="5029200"/>
            <a:ext cx="4572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3. graduating (john-doe)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4343400" y="16002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2.  happy (Y)   smiling (Y)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267200" y="3429000"/>
            <a:ext cx="4724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1.  graduating (X)   happy (X)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1219200" y="2667000"/>
            <a:ext cx="342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5.  happy (john-doe)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2362200" y="1981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H="1">
            <a:off x="3886200" y="2133600"/>
            <a:ext cx="2819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5414963" y="22860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{john-doe/Y}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2133600" y="4419600"/>
            <a:ext cx="449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6.  graduating (john-doe)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>
            <a:off x="2667000" y="3124200"/>
            <a:ext cx="1676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4343400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5643563" y="39624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{john-doe/X}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7663" name="Text Box 19"/>
          <p:cNvSpPr txBox="1">
            <a:spLocks noChangeArrowheads="1"/>
          </p:cNvSpPr>
          <p:nvPr/>
        </p:nvSpPr>
        <p:spPr bwMode="auto">
          <a:xfrm>
            <a:off x="2971800" y="5867400"/>
            <a:ext cx="750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7.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</a:t>
            </a:r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>
            <a:off x="3124200" y="48006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Line 21"/>
          <p:cNvSpPr>
            <a:spLocks noChangeShapeType="1"/>
          </p:cNvSpPr>
          <p:nvPr/>
        </p:nvSpPr>
        <p:spPr bwMode="auto">
          <a:xfrm flipH="1">
            <a:off x="3352800" y="5410200"/>
            <a:ext cx="2590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DEB786-ADF7-453C-B33D-CB32D2B1CA9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Proving an existentially quantified sentence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 All people who are graduating are happy.</a:t>
            </a:r>
            <a:br>
              <a:rPr lang="en-US" dirty="0" smtClean="0"/>
            </a:br>
            <a:r>
              <a:rPr lang="en-US" dirty="0" smtClean="0"/>
              <a:t>  All happy people smile.</a:t>
            </a:r>
            <a:br>
              <a:rPr lang="en-US" dirty="0" smtClean="0"/>
            </a:br>
            <a:r>
              <a:rPr lang="en-US" dirty="0" smtClean="0"/>
              <a:t>  Someone is graduating.</a:t>
            </a:r>
            <a:br>
              <a:rPr lang="en-US" dirty="0" smtClean="0"/>
            </a:br>
            <a:r>
              <a:rPr lang="en-US" dirty="0" smtClean="0"/>
              <a:t>Goal is prove:</a:t>
            </a:r>
            <a:br>
              <a:rPr lang="en-US" dirty="0" smtClean="0"/>
            </a:br>
            <a:r>
              <a:rPr lang="en-US" dirty="0" smtClean="0"/>
              <a:t>  Is someone smiling?</a:t>
            </a:r>
          </a:p>
          <a:p>
            <a:pPr>
              <a:buFontTx/>
              <a:buChar char="•"/>
            </a:pPr>
            <a:r>
              <a:rPr lang="en-US" dirty="0" smtClean="0"/>
              <a:t> First convert to predicate logic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X graduating(X)  happy(X)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happy(X)  smiling(X)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 X graduating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 X smiling(X)      negate this:   X smiling(X)</a:t>
            </a:r>
          </a:p>
          <a:p>
            <a:pPr>
              <a:buFontTx/>
              <a:buChar char="•"/>
            </a:pPr>
            <a:r>
              <a:rPr lang="en-US" dirty="0" smtClean="0">
                <a:sym typeface="Symbol" pitchFamily="18" charset="2"/>
              </a:rPr>
              <a:t> Then convert to canonical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graduating(X)  happy(X)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happy(X)  smiling(X)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 X smiling (X)</a:t>
            </a:r>
          </a:p>
          <a:p>
            <a:r>
              <a:rPr lang="en-US" smtClean="0">
                <a:sym typeface="Symbol" pitchFamily="18" charset="2"/>
              </a:rPr>
              <a:t>Then convert to canonical form:</a:t>
            </a:r>
          </a:p>
          <a:p>
            <a:r>
              <a:rPr lang="en-US" smtClean="0">
                <a:sym typeface="Symbol" pitchFamily="18" charset="2"/>
              </a:rPr>
              <a:t>Step 1. Eliminate 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 X smiling (X)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4.  X smiling (X)</a:t>
            </a:r>
          </a:p>
          <a:p>
            <a:r>
              <a:rPr lang="en-US" smtClean="0">
                <a:sym typeface="Symbol" pitchFamily="18" charset="2"/>
              </a:rPr>
              <a:t>Step 2. Reduce the scope of negation.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 X  smiling (X)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 X  smiling (X)</a:t>
            </a:r>
          </a:p>
          <a:p>
            <a:r>
              <a:rPr lang="en-US" smtClean="0">
                <a:sym typeface="Symbol" pitchFamily="18" charset="2"/>
              </a:rPr>
              <a:t>Step 3. Standardize variables apart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 W  smiling (W)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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 W  smiling (W)</a:t>
            </a:r>
          </a:p>
          <a:p>
            <a:r>
              <a:rPr lang="en-US" smtClean="0">
                <a:sym typeface="Symbol" pitchFamily="18" charset="2"/>
              </a:rPr>
              <a:t>Step 4. Move all quantifiers to the left</a:t>
            </a:r>
          </a:p>
          <a:p>
            <a:r>
              <a:rPr lang="en-US" smtClean="0">
                <a:sym typeface="Symbol" pitchFamily="18" charset="2"/>
              </a:rPr>
              <a:t>Step 5. Eliminate  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(no-name1)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 W  smiling (W)</a:t>
            </a:r>
          </a:p>
          <a:p>
            <a:endParaRPr lang="en-US" smtClean="0">
              <a:sym typeface="Symbol" pitchFamily="18" charset="2"/>
            </a:endParaRP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1. X  graduating (X)   happy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2. Y  happy (Y)   smiling (Y)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3. graduating (no-name1)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4.  W  smiling (W)</a:t>
            </a:r>
          </a:p>
          <a:p>
            <a:r>
              <a:rPr lang="en-US" dirty="0" smtClean="0">
                <a:sym typeface="Symbol" pitchFamily="18" charset="2"/>
              </a:rPr>
              <a:t>Step 6. Drop all </a:t>
            </a:r>
          </a:p>
          <a:p>
            <a:r>
              <a:rPr lang="en-US" dirty="0" smtClean="0">
                <a:sym typeface="Symbol" pitchFamily="18" charset="2"/>
              </a:rPr>
              <a:t>1.  graduating (X)   happy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2.  happy (Y)   smiling (Y)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3. graduating (no-name1)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4.  smiling (W)</a:t>
            </a:r>
          </a:p>
          <a:p>
            <a:r>
              <a:rPr lang="en-US" dirty="0" smtClean="0">
                <a:sym typeface="Symbol" pitchFamily="18" charset="2"/>
              </a:rPr>
              <a:t>Step 7. Convert to conjunct of </a:t>
            </a:r>
            <a:r>
              <a:rPr lang="en-US" dirty="0" err="1" smtClean="0">
                <a:sym typeface="Symbol" pitchFamily="18" charset="2"/>
              </a:rPr>
              <a:t>disjuncts</a:t>
            </a:r>
            <a:r>
              <a:rPr lang="en-US" dirty="0" smtClean="0">
                <a:sym typeface="Symbol" pitchFamily="18" charset="2"/>
              </a:rPr>
              <a:t> form</a:t>
            </a:r>
          </a:p>
          <a:p>
            <a:r>
              <a:rPr lang="en-US" dirty="0" smtClean="0">
                <a:sym typeface="Symbol" pitchFamily="18" charset="2"/>
              </a:rPr>
              <a:t>Step 8. Make each conjunct a separate clause.</a:t>
            </a:r>
          </a:p>
          <a:p>
            <a:r>
              <a:rPr lang="en-US" dirty="0" smtClean="0">
                <a:sym typeface="Symbol" pitchFamily="18" charset="2"/>
              </a:rPr>
              <a:t>Step 9. Standardize variables apart again.</a:t>
            </a:r>
          </a:p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4000" b="1" dirty="0" smtClean="0"/>
              <a:t>Recall: Logic and Propositions</a:t>
            </a:r>
            <a:endParaRPr lang="en-US" sz="3800" b="1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6950" y="1677988"/>
            <a:ext cx="7442200" cy="395605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400" dirty="0" smtClean="0"/>
              <a:t>Given some propositions to be true in a given context,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dirty="0" smtClean="0"/>
              <a:t>logic helps in </a:t>
            </a:r>
            <a:r>
              <a:rPr lang="en-US" sz="2200" dirty="0" err="1" smtClean="0"/>
              <a:t>inferencing</a:t>
            </a:r>
            <a:r>
              <a:rPr lang="en-US" sz="2200" dirty="0" smtClean="0"/>
              <a:t> new proposition, which is also true in the same context.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400" dirty="0" smtClean="0"/>
              <a:t>Suppose we are given a set of propositions  such as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dirty="0" smtClean="0"/>
              <a:t>“It is hot today" and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dirty="0" smtClean="0"/>
              <a:t>“If it is hot it will rain", then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200" dirty="0" smtClean="0"/>
              <a:t>we can infer that  </a:t>
            </a: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100" dirty="0" smtClean="0"/>
              <a:t>“It will rain today".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We can translate</a:t>
            </a:r>
            <a:r>
              <a:rPr lang="en-US" sz="2200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simple declarative and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conditional (if .. then) natural language sentences into its corresponding propositional formulae.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1600200"/>
            <a:ext cx="3505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4. smiling (W)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191000" y="5029200"/>
            <a:ext cx="4572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3. graduating (no-name1)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343400" y="16002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2.  happy (Y)   smiling (Y)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267200" y="3429000"/>
            <a:ext cx="4724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1.  graduating (X)   happy (X)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219200" y="2667000"/>
            <a:ext cx="342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5.  happy (W)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362200" y="1981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3886200" y="2133600"/>
            <a:ext cx="2819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414963" y="22860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{W/Y}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133600" y="4419600"/>
            <a:ext cx="449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6.  graduating (W)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2667000" y="3124200"/>
            <a:ext cx="1676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343400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643563" y="39624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{W/X}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971800" y="5867400"/>
            <a:ext cx="750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7.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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124200" y="48006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3352800" y="5410200"/>
            <a:ext cx="2590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34" name="Rectangle 21"/>
          <p:cNvSpPr>
            <a:spLocks noChangeArrowheads="1"/>
          </p:cNvSpPr>
          <p:nvPr/>
        </p:nvSpPr>
        <p:spPr bwMode="auto">
          <a:xfrm>
            <a:off x="457200" y="5029200"/>
            <a:ext cx="24336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{no-name1/W}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DEB786-ADF7-453C-B33D-CB32D2B1CA9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Proving a universally quantified sentence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 All people who are graduating are happy.</a:t>
            </a:r>
            <a:br>
              <a:rPr lang="en-US" dirty="0" smtClean="0"/>
            </a:br>
            <a:r>
              <a:rPr lang="en-US" dirty="0" smtClean="0"/>
              <a:t>  All happy people smile.</a:t>
            </a:r>
            <a:br>
              <a:rPr lang="en-US" dirty="0" smtClean="0"/>
            </a:br>
            <a:r>
              <a:rPr lang="en-US" dirty="0" smtClean="0"/>
              <a:t>  Everybody is graduating.</a:t>
            </a:r>
            <a:br>
              <a:rPr lang="en-US" dirty="0" smtClean="0"/>
            </a:br>
            <a:r>
              <a:rPr lang="en-US" dirty="0" smtClean="0"/>
              <a:t>Goal is to prove:</a:t>
            </a:r>
            <a:br>
              <a:rPr lang="en-US" dirty="0" smtClean="0"/>
            </a:br>
            <a:r>
              <a:rPr lang="en-US" dirty="0" smtClean="0"/>
              <a:t>  Is everybody smiling?</a:t>
            </a:r>
          </a:p>
          <a:p>
            <a:pPr>
              <a:buFontTx/>
              <a:buChar char="•"/>
            </a:pPr>
            <a:r>
              <a:rPr lang="en-US" dirty="0" smtClean="0"/>
              <a:t> First convert to predicate logic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X graduating(X)  happy(X)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happy(X)  smiling(X)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graduating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smiling(X)      negate this:   X smiling(X)</a:t>
            </a:r>
          </a:p>
          <a:p>
            <a:pPr>
              <a:buFontTx/>
              <a:buChar char="•"/>
            </a:pPr>
            <a:r>
              <a:rPr lang="en-US" dirty="0" smtClean="0">
                <a:sym typeface="Symbol" pitchFamily="18" charset="2"/>
              </a:rPr>
              <a:t> Then convert to canonical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ym typeface="Symbol" pitchFamily="18" charset="2"/>
              </a:rPr>
              <a:t>1. X graduating(X)  happy(X)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happy(X)  smiling(X)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   X smiling (X)</a:t>
            </a:r>
          </a:p>
          <a:p>
            <a:r>
              <a:rPr lang="en-US" smtClean="0">
                <a:sym typeface="Symbol" pitchFamily="18" charset="2"/>
              </a:rPr>
              <a:t>Then convert to canonical form:</a:t>
            </a:r>
          </a:p>
          <a:p>
            <a:r>
              <a:rPr lang="en-US" smtClean="0">
                <a:sym typeface="Symbol" pitchFamily="18" charset="2"/>
              </a:rPr>
              <a:t>Step 1. Eliminate 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   X smiling (X)</a:t>
            </a:r>
          </a:p>
          <a:p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   X smiling(X)</a:t>
            </a:r>
          </a:p>
          <a:p>
            <a:r>
              <a:rPr lang="en-US" smtClean="0">
                <a:sym typeface="Symbol" pitchFamily="18" charset="2"/>
              </a:rPr>
              <a:t>Step 2. Reduce the scope of negation.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 X  smiling (X)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X graduating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 X  smiling (X)</a:t>
            </a:r>
          </a:p>
          <a:p>
            <a:r>
              <a:rPr lang="en-US" smtClean="0">
                <a:sym typeface="Symbol" pitchFamily="18" charset="2"/>
              </a:rPr>
              <a:t>Step 3. Standardize variables apart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 W  smiling (W)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 W  smiling (W)</a:t>
            </a:r>
          </a:p>
          <a:p>
            <a:r>
              <a:rPr lang="en-US" smtClean="0">
                <a:sym typeface="Symbol" pitchFamily="18" charset="2"/>
              </a:rPr>
              <a:t>Step 4. Move all quantifiers to the left</a:t>
            </a:r>
          </a:p>
          <a:p>
            <a:r>
              <a:rPr lang="en-US" smtClean="0">
                <a:sym typeface="Symbol" pitchFamily="18" charset="2"/>
              </a:rPr>
              <a:t>Step 5. Eliminate  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smiling (no-name1)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 Z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smiling (no-name1)</a:t>
            </a:r>
          </a:p>
          <a:p>
            <a:r>
              <a:rPr lang="en-US" smtClean="0">
                <a:sym typeface="Symbol" pitchFamily="18" charset="2"/>
              </a:rPr>
              <a:t>Step 6. Drop all </a:t>
            </a:r>
          </a:p>
          <a:p>
            <a:r>
              <a:rPr lang="en-US" smtClean="0">
                <a:sym typeface="Symbol" pitchFamily="18" charset="2"/>
              </a:rPr>
              <a:t>1.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(Z)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smiling (no-name1)</a:t>
            </a:r>
          </a:p>
          <a:p>
            <a:r>
              <a:rPr lang="en-US" smtClean="0">
                <a:sym typeface="Symbol" pitchFamily="18" charset="2"/>
              </a:rPr>
              <a:t>Step 7. Convert to conjunct of disjuncts form</a:t>
            </a:r>
          </a:p>
          <a:p>
            <a:r>
              <a:rPr lang="en-US" smtClean="0">
                <a:sym typeface="Symbol" pitchFamily="18" charset="2"/>
              </a:rPr>
              <a:t>Step 8. Make each conjunct a separate clause.</a:t>
            </a:r>
          </a:p>
          <a:p>
            <a:r>
              <a:rPr lang="en-US" smtClean="0">
                <a:sym typeface="Symbol" pitchFamily="18" charset="2"/>
              </a:rPr>
              <a:t>Step 9. Standardize variables apart again.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1000" y="1600200"/>
            <a:ext cx="3810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4. smiling (no-name1)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191000" y="5029200"/>
            <a:ext cx="4572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3. graduating (Z)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343400" y="16002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2.  happy (Y)   smiling (Y)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267200" y="3429000"/>
            <a:ext cx="4724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1.  graduating (X)   happy (X)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90600" y="26670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5.  happy (no-name1)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362200" y="1981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3886200" y="2133600"/>
            <a:ext cx="2819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414963" y="22860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{no-name/Y}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133600" y="4419600"/>
            <a:ext cx="449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6.  graduating (no-name1)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667000" y="3124200"/>
            <a:ext cx="1676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4343400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643563" y="39624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{no-name1/X}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971800" y="5867400"/>
            <a:ext cx="750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7.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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124200" y="48006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3352800" y="5410200"/>
            <a:ext cx="2590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2" name="Rectangle 19"/>
          <p:cNvSpPr>
            <a:spLocks noChangeArrowheads="1"/>
          </p:cNvSpPr>
          <p:nvPr/>
        </p:nvSpPr>
        <p:spPr bwMode="auto">
          <a:xfrm>
            <a:off x="5029200" y="5562600"/>
            <a:ext cx="2205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{no-name1/Z}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DEB786-ADF7-453C-B33D-CB32D2B1CA9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All people who are graduating are happy.</a:t>
            </a:r>
            <a:br>
              <a:rPr lang="en-US" smtClean="0"/>
            </a:br>
            <a:r>
              <a:rPr lang="en-US" smtClean="0"/>
              <a:t>All happy people smile.</a:t>
            </a:r>
          </a:p>
          <a:p>
            <a:r>
              <a:rPr lang="en-US" smtClean="0"/>
              <a:t>Prove that all people who are graduating smile.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Skolemization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US" smtClean="0"/>
              <a:t> If the existentially quantified variable is in the scope of universally quantified variables, then the existentially quantified variable must be a function of those other variables. We introduce a new, unique function called </a:t>
            </a:r>
            <a:r>
              <a:rPr lang="en-US" i="1" smtClean="0">
                <a:solidFill>
                  <a:srgbClr val="0000FF"/>
                </a:solidFill>
              </a:rPr>
              <a:t>Skolem function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Symbol" pitchFamily="18" charset="2"/>
              </a:rPr>
              <a:t>X Y (loves (X,Y)) may be replaced with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any of the following: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X loves (X, no-name(X))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X loves (X, loved-one(X))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X loves (X, k1(X))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no-name, loved-one, k1 are Skolem functions. They should not appear in any other sentence in the KB. They should also not have any other parameter than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38" y="277813"/>
            <a:ext cx="7269162" cy="1143000"/>
          </a:xfrm>
        </p:spPr>
        <p:txBody>
          <a:bodyPr/>
          <a:lstStyle/>
          <a:p>
            <a:pPr eaLnBrk="1" hangingPunct="1"/>
            <a:r>
              <a:rPr lang="en-US" sz="3800" b="1" i="1" dirty="0" smtClean="0"/>
              <a:t>Recall: Well-formed formula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7315200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200" dirty="0" smtClean="0"/>
              <a:t>Propositional Calculus (PC) is a language of propositions that basically refers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to set of rules used  to combine the propositions to form compound propositions using logical operators often called connectives such as  </a:t>
            </a:r>
            <a:r>
              <a:rPr lang="en-US" sz="2000" dirty="0" smtClean="0">
                <a:sym typeface="Symbol" pitchFamily="18" charset="2"/>
              </a:rPr>
              <a:t>,</a:t>
            </a:r>
            <a:r>
              <a:rPr lang="en-US" sz="2000" dirty="0" smtClean="0"/>
              <a:t>	V,  ~, </a:t>
            </a:r>
            <a:r>
              <a:rPr lang="en-US" sz="2000" dirty="0" smtClean="0">
                <a:sym typeface="Symbol" pitchFamily="18" charset="2"/>
              </a:rPr>
              <a:t> ,  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Symbol" pitchFamily="18" charset="2"/>
              <a:buChar char="·"/>
            </a:pPr>
            <a:r>
              <a:rPr lang="en-US" sz="2200" dirty="0" smtClean="0"/>
              <a:t>Well-formed formula is defined as: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An atom is a well-formed formula.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If 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is a well-formed formula, then ~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is a well-formed formula.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If 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and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are well formed formulae, then (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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),  (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 V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),    (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en-US" sz="2000" noProof="1" smtClean="0">
                <a:sym typeface="Symbol" pitchFamily="18" charset="2"/>
              </a:rPr>
              <a:t>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),    (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en-US" sz="2000" noProof="1" smtClean="0">
                <a:sym typeface="Symbol" pitchFamily="18" charset="2"/>
              </a:rPr>
              <a:t>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/>
              <a:t> )  are also well-formed formulae.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A propositional expression is a well-formed formula if and only if  it can be obtained by using above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Resolution refutation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Resolution-refutation (KB, </a:t>
            </a:r>
            <a:r>
              <a:rPr lang="en-US" smtClean="0">
                <a:sym typeface="Symbol" pitchFamily="18" charset="2"/>
              </a:rPr>
              <a:t>)</a:t>
            </a:r>
          </a:p>
          <a:p>
            <a:r>
              <a:rPr lang="en-US" smtClean="0">
                <a:sym typeface="Symbol" pitchFamily="18" charset="2"/>
              </a:rPr>
              <a:t>KB  KB U {   }</a:t>
            </a:r>
          </a:p>
          <a:p>
            <a:r>
              <a:rPr lang="en-US" smtClean="0">
                <a:sym typeface="Symbol" pitchFamily="18" charset="2"/>
              </a:rPr>
              <a:t>repeat until the null clause is derived</a:t>
            </a:r>
          </a:p>
          <a:p>
            <a:r>
              <a:rPr lang="en-US" smtClean="0">
                <a:sym typeface="Symbol" pitchFamily="18" charset="2"/>
              </a:rPr>
              <a:t>	find two sentences to resolve (should 	  have opposite terms under the mgu)</a:t>
            </a:r>
          </a:p>
          <a:p>
            <a:r>
              <a:rPr lang="en-US" smtClean="0">
                <a:sym typeface="Symbol" pitchFamily="18" charset="2"/>
              </a:rPr>
              <a:t>	KB  KB U { the result of resolution }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 All people who are graduating are happy.</a:t>
            </a:r>
            <a:br>
              <a:rPr lang="en-US" dirty="0" smtClean="0"/>
            </a:br>
            <a:r>
              <a:rPr lang="en-US" dirty="0" smtClean="0"/>
              <a:t>  All happy people smile.</a:t>
            </a:r>
            <a:br>
              <a:rPr lang="en-US" dirty="0" smtClean="0"/>
            </a:br>
            <a:r>
              <a:rPr lang="en-US" dirty="0" smtClean="0"/>
              <a:t>  John-doe is graduating.</a:t>
            </a:r>
            <a:br>
              <a:rPr lang="en-US" dirty="0" smtClean="0"/>
            </a:br>
            <a:r>
              <a:rPr lang="en-US" dirty="0" smtClean="0"/>
              <a:t>Goal:</a:t>
            </a:r>
            <a:br>
              <a:rPr lang="en-US" dirty="0" smtClean="0"/>
            </a:br>
            <a:r>
              <a:rPr lang="en-US" dirty="0" smtClean="0"/>
              <a:t>  Who is smiling?</a:t>
            </a:r>
          </a:p>
          <a:p>
            <a:pPr>
              <a:buFontTx/>
              <a:buChar char="•"/>
            </a:pPr>
            <a:r>
              <a:rPr lang="en-US" dirty="0" smtClean="0"/>
              <a:t> First convert to predicate logic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X graduating(X)  happy(X)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X happy(X)  smiling(X)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graduating (john-doe)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X smiling(X)      negate this:  X smiling(X)</a:t>
            </a:r>
          </a:p>
          <a:p>
            <a:pPr>
              <a:buFontTx/>
              <a:buChar char="•"/>
            </a:pPr>
            <a:r>
              <a:rPr lang="en-US" dirty="0" smtClean="0">
                <a:sym typeface="Symbol" pitchFamily="18" charset="2"/>
              </a:rPr>
              <a:t> Then convert to canonical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ym typeface="Symbol" pitchFamily="18" charset="2"/>
              </a:rPr>
              <a:t>1. X graduating(X)  happy(X)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happy(X)  smiling(X)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X smiling(X) </a:t>
            </a:r>
          </a:p>
          <a:p>
            <a:r>
              <a:rPr lang="en-US" smtClean="0">
                <a:sym typeface="Symbol" pitchFamily="18" charset="2"/>
              </a:rPr>
              <a:t>Then convert to canonical form:</a:t>
            </a:r>
          </a:p>
          <a:p>
            <a:r>
              <a:rPr lang="en-US" smtClean="0">
                <a:sym typeface="Symbol" pitchFamily="18" charset="2"/>
              </a:rPr>
              <a:t>Step 1. Eliminate 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X smiling(X)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 X smiling(X) </a:t>
            </a:r>
          </a:p>
          <a:p>
            <a:r>
              <a:rPr lang="en-US" smtClean="0">
                <a:sym typeface="Symbol" pitchFamily="18" charset="2"/>
              </a:rPr>
              <a:t>Step 2. Reduce the scope of 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X  smiling(X)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X  happy (X)   smiling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X  smiling(X) </a:t>
            </a:r>
          </a:p>
          <a:p>
            <a:r>
              <a:rPr lang="en-US" smtClean="0">
                <a:sym typeface="Symbol" pitchFamily="18" charset="2"/>
              </a:rPr>
              <a:t>Step 3. Standardize variables apart</a:t>
            </a:r>
          </a:p>
          <a:p>
            <a:r>
              <a:rPr lang="en-US" smtClean="0">
                <a:sym typeface="Symbol" pitchFamily="18" charset="2"/>
              </a:rPr>
              <a:t>1. X  graduating (X)   happy (X)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 Y  happy (Y)   smiling (Y)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 graduating (john-doe)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 Z  smiling (Z)</a:t>
            </a: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1. X  graduating (X)   happy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2. Y  happy (Y)   smiling (Y)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3. graduating (john-doe)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4. Z  smiling (Z)</a:t>
            </a:r>
          </a:p>
          <a:p>
            <a:r>
              <a:rPr lang="en-US" dirty="0" smtClean="0">
                <a:sym typeface="Symbol" pitchFamily="18" charset="2"/>
              </a:rPr>
              <a:t>Step 4. Move all quantifiers to the left</a:t>
            </a:r>
          </a:p>
          <a:p>
            <a:r>
              <a:rPr lang="en-US" dirty="0" smtClean="0">
                <a:sym typeface="Symbol" pitchFamily="18" charset="2"/>
              </a:rPr>
              <a:t>Step 5. Eliminate  </a:t>
            </a:r>
          </a:p>
          <a:p>
            <a:r>
              <a:rPr lang="en-US" dirty="0" smtClean="0">
                <a:sym typeface="Symbol" pitchFamily="18" charset="2"/>
              </a:rPr>
              <a:t>Step 6. Drop all </a:t>
            </a:r>
          </a:p>
          <a:p>
            <a:r>
              <a:rPr lang="en-US" dirty="0" smtClean="0">
                <a:sym typeface="Symbol" pitchFamily="18" charset="2"/>
              </a:rPr>
              <a:t>1.  graduating (X)   happy (X)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2.  happy (Y)   smiling (Y)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3. graduating (john-doe)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4.   smiling (Z)</a:t>
            </a:r>
          </a:p>
          <a:p>
            <a:r>
              <a:rPr lang="en-US" dirty="0" smtClean="0">
                <a:sym typeface="Symbol" pitchFamily="18" charset="2"/>
              </a:rPr>
              <a:t>Ready for resolution.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A52D42-27C6-4415-8EC2-05279C22F33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b="0" smtClean="0"/>
              <a:t>(cont’d)</a:t>
            </a:r>
            <a:endParaRPr lang="en-US" smtClean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1371600"/>
            <a:ext cx="3505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4. smiling (Z)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191000" y="4800600"/>
            <a:ext cx="4572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3. graduating (john-doe)</a:t>
            </a:r>
            <a:br>
              <a:rPr lang="en-US" sz="2400" dirty="0">
                <a:solidFill>
                  <a:schemeClr val="tx1"/>
                </a:solidFill>
                <a:sym typeface="Symbol" pitchFamily="18" charset="2"/>
              </a:rPr>
            </a:b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343400" y="1371600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2.  happy (Y)   smiling (Y)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267200" y="3200400"/>
            <a:ext cx="4724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1.  graduating (X)   happy (X)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219200" y="2438400"/>
            <a:ext cx="342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5.  happy (Z)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2362200" y="17526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3886200" y="1905000"/>
            <a:ext cx="2819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5414963" y="20574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{Z/Y}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133600" y="4191000"/>
            <a:ext cx="449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6.  graduating (Z)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2667000" y="2895600"/>
            <a:ext cx="1676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4343400" y="3581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643563" y="3733800"/>
            <a:ext cx="2205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{Z/X}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971800" y="5638800"/>
            <a:ext cx="750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7.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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124200" y="4572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3352800" y="5181600"/>
            <a:ext cx="2590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18" name="Oval 20"/>
          <p:cNvSpPr>
            <a:spLocks noChangeArrowheads="1"/>
          </p:cNvSpPr>
          <p:nvPr/>
        </p:nvSpPr>
        <p:spPr bwMode="auto">
          <a:xfrm>
            <a:off x="1143000" y="4724400"/>
            <a:ext cx="19812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{john-doe/Z}</a:t>
            </a:r>
          </a:p>
        </p:txBody>
      </p: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152400" y="6126163"/>
            <a:ext cx="453866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The substitution for Z is the answer.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John-doe is smiling!</a:t>
            </a:r>
          </a:p>
        </p:txBody>
      </p:sp>
      <p:sp>
        <p:nvSpPr>
          <p:cNvPr id="51220" name="Line 23"/>
          <p:cNvSpPr>
            <a:spLocks noChangeShapeType="1"/>
          </p:cNvSpPr>
          <p:nvPr/>
        </p:nvSpPr>
        <p:spPr bwMode="auto">
          <a:xfrm flipV="1">
            <a:off x="1219200" y="54102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DEB786-ADF7-453C-B33D-CB32D2B1CA9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i="1" dirty="0" smtClean="0"/>
              <a:t>Interpretation and Truth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848600" cy="4876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200" dirty="0" smtClean="0"/>
              <a:t>Truth table gives us operational definitions of important logical operators.</a:t>
            </a:r>
            <a:r>
              <a:rPr lang="en-US" sz="2000" dirty="0" smtClean="0"/>
              <a:t>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By using truth table, the truth values of well-formed formulae are calculated.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200" dirty="0" smtClean="0"/>
              <a:t>Truth table elaborates all possible truth values of a formula.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200" dirty="0" smtClean="0"/>
              <a:t>The meanings of the logical operators are given by the following truth table. </a:t>
            </a:r>
          </a:p>
          <a:p>
            <a:pPr algn="just"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800" dirty="0" smtClean="0"/>
              <a:t>P	Q	~P     </a:t>
            </a:r>
            <a:r>
              <a:rPr lang="en-US" sz="1800" dirty="0" err="1" smtClean="0"/>
              <a:t>P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</a:t>
            </a:r>
            <a:r>
              <a:rPr lang="en-US" sz="1800" dirty="0" smtClean="0"/>
              <a:t> Q   	P V Q    P </a:t>
            </a:r>
            <a:r>
              <a:rPr lang="en-US" sz="1800" noProof="1" smtClean="0">
                <a:sym typeface="Symbol" pitchFamily="18" charset="2"/>
              </a:rPr>
              <a:t></a:t>
            </a:r>
            <a:r>
              <a:rPr lang="en-US" sz="1800" noProof="1" smtClean="0"/>
              <a:t>  </a:t>
            </a:r>
            <a:r>
              <a:rPr lang="en-US" sz="1800" dirty="0" smtClean="0"/>
              <a:t>Q    	P  </a:t>
            </a:r>
            <a:r>
              <a:rPr lang="en-US" sz="1800" noProof="1" smtClean="0">
                <a:sym typeface="Symbol" pitchFamily="18" charset="2"/>
              </a:rPr>
              <a:t></a:t>
            </a:r>
            <a:r>
              <a:rPr lang="en-US" sz="1800" noProof="1" smtClean="0"/>
              <a:t>  </a:t>
            </a:r>
            <a:r>
              <a:rPr lang="en-US" sz="1800" dirty="0" smtClean="0"/>
              <a:t>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T	</a:t>
            </a:r>
            <a:r>
              <a:rPr lang="en-US" sz="1800" dirty="0" err="1" smtClean="0"/>
              <a:t>T</a:t>
            </a:r>
            <a:r>
              <a:rPr lang="en-US" sz="1800" dirty="0" smtClean="0"/>
              <a:t>	F	T	    </a:t>
            </a:r>
            <a:r>
              <a:rPr lang="en-US" sz="1800" dirty="0" err="1" smtClean="0"/>
              <a:t>T</a:t>
            </a:r>
            <a:r>
              <a:rPr lang="en-US" sz="1800" dirty="0" smtClean="0"/>
              <a:t>	    </a:t>
            </a:r>
            <a:r>
              <a:rPr lang="en-US" sz="1800" dirty="0" err="1" smtClean="0"/>
              <a:t>T</a:t>
            </a:r>
            <a:r>
              <a:rPr lang="en-US" sz="1800" dirty="0" smtClean="0"/>
              <a:t>	</a:t>
            </a:r>
            <a:r>
              <a:rPr lang="en-US" sz="1800" dirty="0" err="1" smtClean="0"/>
              <a:t>T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T	F	</a:t>
            </a:r>
            <a:r>
              <a:rPr lang="en-US" sz="1800" dirty="0" err="1" smtClean="0"/>
              <a:t>F</a:t>
            </a:r>
            <a:r>
              <a:rPr lang="en-US" sz="1800" dirty="0" smtClean="0"/>
              <a:t>	</a:t>
            </a:r>
            <a:r>
              <a:rPr lang="en-US" sz="1800" dirty="0" err="1" smtClean="0"/>
              <a:t>F</a:t>
            </a:r>
            <a:r>
              <a:rPr lang="en-US" sz="1800" dirty="0" smtClean="0"/>
              <a:t>	    T	    F	</a:t>
            </a:r>
            <a:r>
              <a:rPr lang="en-US" sz="1800" dirty="0" err="1" smtClean="0"/>
              <a:t>F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F	T	</a:t>
            </a:r>
            <a:r>
              <a:rPr lang="en-US" sz="1800" dirty="0" err="1" smtClean="0"/>
              <a:t>T</a:t>
            </a:r>
            <a:r>
              <a:rPr lang="en-US" sz="1800" dirty="0" smtClean="0"/>
              <a:t>	F 	    T	    </a:t>
            </a:r>
            <a:r>
              <a:rPr lang="en-US" sz="1800" dirty="0" err="1" smtClean="0"/>
              <a:t>T</a:t>
            </a:r>
            <a:r>
              <a:rPr lang="en-US" sz="1800" dirty="0" smtClean="0"/>
              <a:t>	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F	</a:t>
            </a:r>
            <a:r>
              <a:rPr lang="en-US" sz="1800" dirty="0" err="1" smtClean="0"/>
              <a:t>F</a:t>
            </a:r>
            <a:r>
              <a:rPr lang="en-US" sz="1800" dirty="0" smtClean="0"/>
              <a:t>	T	F 	    </a:t>
            </a:r>
            <a:r>
              <a:rPr lang="en-US" sz="1800" dirty="0" err="1" smtClean="0"/>
              <a:t>F</a:t>
            </a:r>
            <a:r>
              <a:rPr lang="en-US" sz="1800" dirty="0" smtClean="0"/>
              <a:t>	    T	</a:t>
            </a:r>
            <a:r>
              <a:rPr lang="en-US" sz="1800" dirty="0" err="1" smtClean="0"/>
              <a:t>T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14400" y="4267200"/>
            <a:ext cx="6705600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Equivalence Laws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600200"/>
            <a:ext cx="7620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Commutation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1.	P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Q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Q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2.	P  V  Q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Q  V 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Association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1.	P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(Q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R)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(P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Q)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2.	P  V (Q  V  R)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(P  V  Q)  V 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Double Negation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~ (~ P)   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Distributive Laws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1.    P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 ( Q V R)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(P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Q) V (P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2.	P V ( Q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R)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(P V Q)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(P V R)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De Morgan’s Laws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1.	~ (P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Q)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~ P  V ~ 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2.	~ (P V Q)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~ P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~ 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Law of Excluded Middle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P  V  ~ P		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T (true)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/>
              <a:t>Law of Contradiction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P  </a:t>
            </a:r>
            <a:r>
              <a:rPr lang="en-US" sz="1600" dirty="0" smtClean="0">
                <a:sym typeface="Symbol" pitchFamily="18" charset="2"/>
              </a:rPr>
              <a:t></a:t>
            </a:r>
            <a:r>
              <a:rPr lang="en-US" sz="1600" dirty="0" smtClean="0"/>
              <a:t>  ~ P  		 </a:t>
            </a:r>
            <a:r>
              <a:rPr lang="en-US" sz="1600" dirty="0" smtClean="0">
                <a:sym typeface="Symbol" pitchFamily="18" charset="2"/>
              </a:rPr>
              <a:t></a:t>
            </a:r>
            <a:r>
              <a:rPr lang="en-US" sz="1600" dirty="0" smtClean="0"/>
              <a:t>		F (false)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Key PL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600200"/>
            <a:ext cx="7467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PL deals with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the validity, satisfiability and unsatisfiability of a formula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derivation of a new formula using equivalence laws.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Each row of a truth table for a given formula is called its </a:t>
            </a:r>
            <a:r>
              <a:rPr lang="en-US" sz="2400" b="1" smtClean="0"/>
              <a:t>interpretation</a:t>
            </a:r>
            <a:r>
              <a:rPr lang="en-US" sz="2400" smtClean="0"/>
              <a:t> under which a formula can be true or false.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A formula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is called </a:t>
            </a:r>
            <a:r>
              <a:rPr lang="en-US" sz="2400" b="1" smtClean="0"/>
              <a:t>tautology</a:t>
            </a:r>
            <a:r>
              <a:rPr lang="en-US" sz="2400" smtClean="0"/>
              <a:t> if and only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/>
              <a:t>if </a:t>
            </a:r>
            <a:r>
              <a:rPr lang="en-US" sz="2000" smtClean="0">
                <a:sym typeface="Symbol" pitchFamily="18" charset="2"/>
              </a:rPr>
              <a:t></a:t>
            </a:r>
            <a:r>
              <a:rPr lang="en-US" sz="2000" smtClean="0"/>
              <a:t> is true for all interpretations.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smtClean="0"/>
              <a:t>A formula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is also called </a:t>
            </a:r>
            <a:r>
              <a:rPr lang="en-US" sz="2400" b="1" smtClean="0"/>
              <a:t>valid</a:t>
            </a:r>
            <a:r>
              <a:rPr lang="en-US" sz="2400" smtClean="0"/>
              <a:t> if and only if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smtClean="0">
                <a:sym typeface="Symbol" pitchFamily="18" charset="2"/>
              </a:rPr>
              <a:t>it</a:t>
            </a:r>
            <a:r>
              <a:rPr lang="en-US" sz="2000" smtClean="0"/>
              <a:t> is a </a:t>
            </a:r>
            <a:r>
              <a:rPr lang="en-US" sz="2000" b="1" smtClean="0"/>
              <a:t>tautology.</a:t>
            </a:r>
            <a:r>
              <a:rPr lang="en-US" sz="2000" smtClean="0"/>
              <a:t> </a:t>
            </a:r>
          </a:p>
          <a:p>
            <a:pPr algn="just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E61E35-F309-4A1D-83B5-480168B4B1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441</TotalTime>
  <Words>2879</Words>
  <Application>Microsoft Office PowerPoint</Application>
  <PresentationFormat>Overhead</PresentationFormat>
  <Paragraphs>523</Paragraphs>
  <Slides>66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Median</vt:lpstr>
      <vt:lpstr>Document</vt:lpstr>
      <vt:lpstr>Microsoft Office Word 97 - 2003 Document</vt:lpstr>
      <vt:lpstr>Automated Reasoning- Inference and Knowledge Processing</vt:lpstr>
      <vt:lpstr>Reasoning in Logic </vt:lpstr>
      <vt:lpstr>Contents</vt:lpstr>
      <vt:lpstr>Recall: Logic and Propositions</vt:lpstr>
      <vt:lpstr>Recall: Logic and Propositions</vt:lpstr>
      <vt:lpstr>Recall: Well-formed formula</vt:lpstr>
      <vt:lpstr>Interpretation and Truth Tables</vt:lpstr>
      <vt:lpstr>Equivalence Laws</vt:lpstr>
      <vt:lpstr>Key PL Concepts</vt:lpstr>
      <vt:lpstr>Key PL Concepts (2)</vt:lpstr>
      <vt:lpstr>Example</vt:lpstr>
      <vt:lpstr>Truth Table for the Example</vt:lpstr>
      <vt:lpstr>Proof and Deduction by Truth Tables (2)</vt:lpstr>
      <vt:lpstr>Proof and Deduction by Truth Tables (3)</vt:lpstr>
      <vt:lpstr>Slide 15</vt:lpstr>
      <vt:lpstr>Other Methods for Proof and Deduction </vt:lpstr>
      <vt:lpstr>Natural deduction method - ND</vt:lpstr>
      <vt:lpstr>Natural Deduction Rules</vt:lpstr>
      <vt:lpstr>Natural Deduction Rules (2)</vt:lpstr>
      <vt:lpstr>Natural Deduction ystem</vt:lpstr>
      <vt:lpstr>Examples</vt:lpstr>
      <vt:lpstr>Cont..</vt:lpstr>
      <vt:lpstr>Resolution Refutation in PL</vt:lpstr>
      <vt:lpstr>Disjunctive &amp; Conjunctive Normal Forms</vt:lpstr>
      <vt:lpstr>Conversion of a Formula to its CNF</vt:lpstr>
      <vt:lpstr>Resolvent of Clauses</vt:lpstr>
      <vt:lpstr>Example</vt:lpstr>
      <vt:lpstr>Logical Consequence</vt:lpstr>
      <vt:lpstr>Example</vt:lpstr>
      <vt:lpstr>Summary</vt:lpstr>
      <vt:lpstr>Reasoning in FOL</vt:lpstr>
      <vt:lpstr>Steps for Resolution Refutation proofs</vt:lpstr>
      <vt:lpstr>Putting sentences into clause form</vt:lpstr>
      <vt:lpstr>Putting sentences into clause form (cont’d)</vt:lpstr>
      <vt:lpstr>Putting sentences into clause form (cont’d)</vt:lpstr>
      <vt:lpstr>Putting sentences into clause form (cont’d)</vt:lpstr>
      <vt:lpstr>More on Skolemization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  <vt:lpstr>Proving an existentially quantified sentence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  <vt:lpstr>Proving a universally quantified sentence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  <vt:lpstr>Exercise</vt:lpstr>
      <vt:lpstr>More on Skolemization (cont’d)</vt:lpstr>
      <vt:lpstr>Resolution refutation algorithm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(1)</dc:title>
  <dc:creator>Alexander Urquhart</dc:creator>
  <cp:lastModifiedBy>USERS</cp:lastModifiedBy>
  <cp:revision>227</cp:revision>
  <cp:lastPrinted>2002-11-07T14:17:39Z</cp:lastPrinted>
  <dcterms:created xsi:type="dcterms:W3CDTF">2001-04-01T12:51:07Z</dcterms:created>
  <dcterms:modified xsi:type="dcterms:W3CDTF">2014-09-06T19:18:34Z</dcterms:modified>
</cp:coreProperties>
</file>