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82"/>
  </p:notesMasterIdLst>
  <p:handoutMasterIdLst>
    <p:handoutMasterId r:id="rId83"/>
  </p:handoutMasterIdLst>
  <p:sldIdLst>
    <p:sldId id="257" r:id="rId2"/>
    <p:sldId id="527" r:id="rId3"/>
    <p:sldId id="738" r:id="rId4"/>
    <p:sldId id="739" r:id="rId5"/>
    <p:sldId id="740" r:id="rId6"/>
    <p:sldId id="389" r:id="rId7"/>
    <p:sldId id="728" r:id="rId8"/>
    <p:sldId id="729" r:id="rId9"/>
    <p:sldId id="730" r:id="rId10"/>
    <p:sldId id="731" r:id="rId11"/>
    <p:sldId id="726" r:id="rId12"/>
    <p:sldId id="721" r:id="rId13"/>
    <p:sldId id="727" r:id="rId14"/>
    <p:sldId id="421" r:id="rId15"/>
    <p:sldId id="431" r:id="rId16"/>
    <p:sldId id="741" r:id="rId17"/>
    <p:sldId id="742" r:id="rId18"/>
    <p:sldId id="743" r:id="rId19"/>
    <p:sldId id="435" r:id="rId20"/>
    <p:sldId id="744" r:id="rId21"/>
    <p:sldId id="748" r:id="rId22"/>
    <p:sldId id="745" r:id="rId23"/>
    <p:sldId id="746" r:id="rId24"/>
    <p:sldId id="747" r:id="rId25"/>
    <p:sldId id="438" r:id="rId26"/>
    <p:sldId id="439" r:id="rId27"/>
    <p:sldId id="713" r:id="rId28"/>
    <p:sldId id="749" r:id="rId29"/>
    <p:sldId id="442" r:id="rId30"/>
    <p:sldId id="736" r:id="rId31"/>
    <p:sldId id="445" r:id="rId32"/>
    <p:sldId id="750" r:id="rId33"/>
    <p:sldId id="447" r:id="rId34"/>
    <p:sldId id="752" r:id="rId35"/>
    <p:sldId id="714" r:id="rId36"/>
    <p:sldId id="458" r:id="rId37"/>
    <p:sldId id="715" r:id="rId38"/>
    <p:sldId id="754" r:id="rId39"/>
    <p:sldId id="753" r:id="rId40"/>
    <p:sldId id="461" r:id="rId41"/>
    <p:sldId id="755" r:id="rId42"/>
    <p:sldId id="756" r:id="rId43"/>
    <p:sldId id="462" r:id="rId44"/>
    <p:sldId id="716" r:id="rId45"/>
    <p:sldId id="463" r:id="rId46"/>
    <p:sldId id="717" r:id="rId47"/>
    <p:sldId id="464" r:id="rId48"/>
    <p:sldId id="757" r:id="rId49"/>
    <p:sldId id="466" r:id="rId50"/>
    <p:sldId id="468" r:id="rId51"/>
    <p:sldId id="469" r:id="rId52"/>
    <p:sldId id="473" r:id="rId53"/>
    <p:sldId id="758" r:id="rId54"/>
    <p:sldId id="759" r:id="rId55"/>
    <p:sldId id="760" r:id="rId56"/>
    <p:sldId id="761" r:id="rId57"/>
    <p:sldId id="762" r:id="rId58"/>
    <p:sldId id="765" r:id="rId59"/>
    <p:sldId id="766" r:id="rId60"/>
    <p:sldId id="763" r:id="rId61"/>
    <p:sldId id="476" r:id="rId62"/>
    <p:sldId id="764" r:id="rId63"/>
    <p:sldId id="534" r:id="rId64"/>
    <p:sldId id="535" r:id="rId65"/>
    <p:sldId id="536" r:id="rId66"/>
    <p:sldId id="718" r:id="rId67"/>
    <p:sldId id="708" r:id="rId68"/>
    <p:sldId id="709" r:id="rId69"/>
    <p:sldId id="520" r:id="rId70"/>
    <p:sldId id="732" r:id="rId71"/>
    <p:sldId id="524" r:id="rId72"/>
    <p:sldId id="526" r:id="rId73"/>
    <p:sldId id="423" r:id="rId74"/>
    <p:sldId id="426" r:id="rId75"/>
    <p:sldId id="427" r:id="rId76"/>
    <p:sldId id="428" r:id="rId77"/>
    <p:sldId id="733" r:id="rId78"/>
    <p:sldId id="429" r:id="rId79"/>
    <p:sldId id="720" r:id="rId80"/>
    <p:sldId id="719" r:id="rId81"/>
  </p:sldIdLst>
  <p:sldSz cx="9144000" cy="6858000" type="screen4x3"/>
  <p:notesSz cx="6781800" cy="9926638"/>
  <p:defaultTextStyle>
    <a:defPPr>
      <a:defRPr lang="en-GB"/>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140"/>
    <p:penClr>
      <a:schemeClr val="tx1"/>
    </p:penClr>
  </p:showPr>
  <p:clrMru>
    <a:srgbClr val="00CCFF"/>
    <a:srgbClr val="108CB0"/>
    <a:srgbClr val="A0003A"/>
    <a:srgbClr val="940031"/>
    <a:srgbClr val="000A3C"/>
    <a:srgbClr val="00003C"/>
    <a:srgbClr val="000066"/>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5" autoAdjust="0"/>
    <p:restoredTop sz="85897" autoAdjust="0"/>
  </p:normalViewPr>
  <p:slideViewPr>
    <p:cSldViewPr>
      <p:cViewPr varScale="1">
        <p:scale>
          <a:sx n="62" d="100"/>
          <a:sy n="62" d="100"/>
        </p:scale>
        <p:origin x="-147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94" name="Rectangle 1026"/>
          <p:cNvSpPr>
            <a:spLocks noGrp="1" noChangeArrowheads="1"/>
          </p:cNvSpPr>
          <p:nvPr>
            <p:ph type="hdr" sz="quarter"/>
          </p:nvPr>
        </p:nvSpPr>
        <p:spPr bwMode="auto">
          <a:xfrm>
            <a:off x="0" y="0"/>
            <a:ext cx="2940050" cy="496888"/>
          </a:xfrm>
          <a:prstGeom prst="rect">
            <a:avLst/>
          </a:prstGeom>
          <a:noFill/>
          <a:ln w="9525">
            <a:noFill/>
            <a:miter lim="800000"/>
            <a:headEnd/>
            <a:tailEnd/>
          </a:ln>
          <a:effectLst/>
        </p:spPr>
        <p:txBody>
          <a:bodyPr vert="horz" wrap="square" lIns="91614" tIns="45807" rIns="91614" bIns="45807" numCol="1" anchor="t" anchorCtr="0" compatLnSpc="1">
            <a:prstTxWarp prst="textNoShape">
              <a:avLst/>
            </a:prstTxWarp>
          </a:bodyPr>
          <a:lstStyle>
            <a:lvl1pPr defTabSz="915988">
              <a:defRPr sz="1200">
                <a:latin typeface="Times New Roman" pitchFamily="18" charset="0"/>
              </a:defRPr>
            </a:lvl1pPr>
          </a:lstStyle>
          <a:p>
            <a:endParaRPr lang="en-GB"/>
          </a:p>
        </p:txBody>
      </p:sp>
      <p:sp>
        <p:nvSpPr>
          <p:cNvPr id="212995" name="Rectangle 1027"/>
          <p:cNvSpPr>
            <a:spLocks noGrp="1" noChangeArrowheads="1"/>
          </p:cNvSpPr>
          <p:nvPr>
            <p:ph type="dt" sz="quarter" idx="1"/>
          </p:nvPr>
        </p:nvSpPr>
        <p:spPr bwMode="auto">
          <a:xfrm>
            <a:off x="3841750" y="0"/>
            <a:ext cx="2940050" cy="496888"/>
          </a:xfrm>
          <a:prstGeom prst="rect">
            <a:avLst/>
          </a:prstGeom>
          <a:noFill/>
          <a:ln w="9525">
            <a:noFill/>
            <a:miter lim="800000"/>
            <a:headEnd/>
            <a:tailEnd/>
          </a:ln>
          <a:effectLst/>
        </p:spPr>
        <p:txBody>
          <a:bodyPr vert="horz" wrap="square" lIns="91614" tIns="45807" rIns="91614" bIns="45807" numCol="1" anchor="t" anchorCtr="0" compatLnSpc="1">
            <a:prstTxWarp prst="textNoShape">
              <a:avLst/>
            </a:prstTxWarp>
          </a:bodyPr>
          <a:lstStyle>
            <a:lvl1pPr algn="r" defTabSz="915988">
              <a:defRPr sz="1200">
                <a:latin typeface="Times New Roman" pitchFamily="18" charset="0"/>
              </a:defRPr>
            </a:lvl1pPr>
          </a:lstStyle>
          <a:p>
            <a:endParaRPr lang="en-GB"/>
          </a:p>
        </p:txBody>
      </p:sp>
      <p:sp>
        <p:nvSpPr>
          <p:cNvPr id="212996" name="Rectangle 1028"/>
          <p:cNvSpPr>
            <a:spLocks noGrp="1" noChangeArrowheads="1"/>
          </p:cNvSpPr>
          <p:nvPr>
            <p:ph type="ftr" sz="quarter" idx="2"/>
          </p:nvPr>
        </p:nvSpPr>
        <p:spPr bwMode="auto">
          <a:xfrm>
            <a:off x="0" y="9429750"/>
            <a:ext cx="2940050" cy="496888"/>
          </a:xfrm>
          <a:prstGeom prst="rect">
            <a:avLst/>
          </a:prstGeom>
          <a:noFill/>
          <a:ln w="9525">
            <a:noFill/>
            <a:miter lim="800000"/>
            <a:headEnd/>
            <a:tailEnd/>
          </a:ln>
          <a:effectLst/>
        </p:spPr>
        <p:txBody>
          <a:bodyPr vert="horz" wrap="square" lIns="91614" tIns="45807" rIns="91614" bIns="45807" numCol="1" anchor="b" anchorCtr="0" compatLnSpc="1">
            <a:prstTxWarp prst="textNoShape">
              <a:avLst/>
            </a:prstTxWarp>
          </a:bodyPr>
          <a:lstStyle>
            <a:lvl1pPr defTabSz="915988">
              <a:defRPr sz="1200">
                <a:latin typeface="Times New Roman" pitchFamily="18" charset="0"/>
              </a:defRPr>
            </a:lvl1pPr>
          </a:lstStyle>
          <a:p>
            <a:endParaRPr lang="en-GB"/>
          </a:p>
        </p:txBody>
      </p:sp>
      <p:sp>
        <p:nvSpPr>
          <p:cNvPr id="212997" name="Rectangle 1029"/>
          <p:cNvSpPr>
            <a:spLocks noGrp="1" noChangeArrowheads="1"/>
          </p:cNvSpPr>
          <p:nvPr>
            <p:ph type="sldNum" sz="quarter" idx="3"/>
          </p:nvPr>
        </p:nvSpPr>
        <p:spPr bwMode="auto">
          <a:xfrm>
            <a:off x="3841750" y="9429750"/>
            <a:ext cx="2940050" cy="496888"/>
          </a:xfrm>
          <a:prstGeom prst="rect">
            <a:avLst/>
          </a:prstGeom>
          <a:noFill/>
          <a:ln w="9525">
            <a:noFill/>
            <a:miter lim="800000"/>
            <a:headEnd/>
            <a:tailEnd/>
          </a:ln>
          <a:effectLst/>
        </p:spPr>
        <p:txBody>
          <a:bodyPr vert="horz" wrap="square" lIns="91614" tIns="45807" rIns="91614" bIns="45807" numCol="1" anchor="b" anchorCtr="0" compatLnSpc="1">
            <a:prstTxWarp prst="textNoShape">
              <a:avLst/>
            </a:prstTxWarp>
          </a:bodyPr>
          <a:lstStyle>
            <a:lvl1pPr algn="r" defTabSz="915988">
              <a:defRPr sz="1200">
                <a:latin typeface="Times New Roman" pitchFamily="18" charset="0"/>
              </a:defRPr>
            </a:lvl1pPr>
          </a:lstStyle>
          <a:p>
            <a:fld id="{9FF5B82D-7797-4C78-85AE-E30841140C50}" type="slidenum">
              <a:rPr lang="en-GB"/>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0050" cy="496888"/>
          </a:xfrm>
          <a:prstGeom prst="rect">
            <a:avLst/>
          </a:prstGeom>
          <a:noFill/>
          <a:ln w="9525">
            <a:noFill/>
            <a:miter lim="800000"/>
            <a:headEnd/>
            <a:tailEnd/>
          </a:ln>
          <a:effectLst/>
        </p:spPr>
        <p:txBody>
          <a:bodyPr vert="horz" wrap="square" lIns="91614" tIns="45807" rIns="91614" bIns="45807" numCol="1" anchor="t" anchorCtr="0" compatLnSpc="1">
            <a:prstTxWarp prst="textNoShape">
              <a:avLst/>
            </a:prstTxWarp>
          </a:bodyPr>
          <a:lstStyle>
            <a:lvl1pPr defTabSz="915988">
              <a:defRPr sz="1200">
                <a:latin typeface="Times New Roman" pitchFamily="18" charset="0"/>
              </a:defRPr>
            </a:lvl1pPr>
          </a:lstStyle>
          <a:p>
            <a:endParaRPr lang="en-GB"/>
          </a:p>
        </p:txBody>
      </p:sp>
      <p:sp>
        <p:nvSpPr>
          <p:cNvPr id="43011" name="Rectangle 3"/>
          <p:cNvSpPr>
            <a:spLocks noGrp="1" noChangeArrowheads="1"/>
          </p:cNvSpPr>
          <p:nvPr>
            <p:ph type="dt" idx="1"/>
          </p:nvPr>
        </p:nvSpPr>
        <p:spPr bwMode="auto">
          <a:xfrm>
            <a:off x="3841750" y="0"/>
            <a:ext cx="2940050" cy="496888"/>
          </a:xfrm>
          <a:prstGeom prst="rect">
            <a:avLst/>
          </a:prstGeom>
          <a:noFill/>
          <a:ln w="9525">
            <a:noFill/>
            <a:miter lim="800000"/>
            <a:headEnd/>
            <a:tailEnd/>
          </a:ln>
          <a:effectLst/>
        </p:spPr>
        <p:txBody>
          <a:bodyPr vert="horz" wrap="square" lIns="91614" tIns="45807" rIns="91614" bIns="45807" numCol="1" anchor="t" anchorCtr="0" compatLnSpc="1">
            <a:prstTxWarp prst="textNoShape">
              <a:avLst/>
            </a:prstTxWarp>
          </a:bodyPr>
          <a:lstStyle>
            <a:lvl1pPr algn="r" defTabSz="915988">
              <a:defRPr sz="1200">
                <a:latin typeface="Times New Roman" pitchFamily="18" charset="0"/>
              </a:defRPr>
            </a:lvl1pPr>
          </a:lstStyle>
          <a:p>
            <a:endParaRPr lang="en-GB"/>
          </a:p>
        </p:txBody>
      </p:sp>
      <p:sp>
        <p:nvSpPr>
          <p:cNvPr id="43012" name="Rectangle 4"/>
          <p:cNvSpPr>
            <a:spLocks noGrp="1" noRot="1" noChangeAspect="1" noChangeArrowheads="1" noTextEdit="1"/>
          </p:cNvSpPr>
          <p:nvPr>
            <p:ph type="sldImg" idx="2"/>
          </p:nvPr>
        </p:nvSpPr>
        <p:spPr bwMode="auto">
          <a:xfrm>
            <a:off x="909638" y="744538"/>
            <a:ext cx="4964112" cy="3722687"/>
          </a:xfrm>
          <a:prstGeom prst="rect">
            <a:avLst/>
          </a:prstGeom>
          <a:noFill/>
          <a:ln w="9525">
            <a:solidFill>
              <a:srgbClr val="000000"/>
            </a:solidFill>
            <a:miter lim="800000"/>
            <a:headEnd/>
            <a:tailEnd/>
          </a:ln>
          <a:effectLst/>
        </p:spPr>
      </p:sp>
      <p:sp>
        <p:nvSpPr>
          <p:cNvPr id="43013" name="Rectangle 5"/>
          <p:cNvSpPr>
            <a:spLocks noGrp="1" noChangeArrowheads="1"/>
          </p:cNvSpPr>
          <p:nvPr>
            <p:ph type="body" sz="quarter" idx="3"/>
          </p:nvPr>
        </p:nvSpPr>
        <p:spPr bwMode="auto">
          <a:xfrm>
            <a:off x="904875" y="4714875"/>
            <a:ext cx="4972050" cy="4467225"/>
          </a:xfrm>
          <a:prstGeom prst="rect">
            <a:avLst/>
          </a:prstGeom>
          <a:noFill/>
          <a:ln w="9525">
            <a:noFill/>
            <a:miter lim="800000"/>
            <a:headEnd/>
            <a:tailEnd/>
          </a:ln>
          <a:effectLst/>
        </p:spPr>
        <p:txBody>
          <a:bodyPr vert="horz" wrap="square" lIns="91614" tIns="45807" rIns="91614" bIns="45807"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43014" name="Rectangle 6"/>
          <p:cNvSpPr>
            <a:spLocks noGrp="1" noChangeArrowheads="1"/>
          </p:cNvSpPr>
          <p:nvPr>
            <p:ph type="ftr" sz="quarter" idx="4"/>
          </p:nvPr>
        </p:nvSpPr>
        <p:spPr bwMode="auto">
          <a:xfrm>
            <a:off x="0" y="9429750"/>
            <a:ext cx="2940050" cy="496888"/>
          </a:xfrm>
          <a:prstGeom prst="rect">
            <a:avLst/>
          </a:prstGeom>
          <a:noFill/>
          <a:ln w="9525">
            <a:noFill/>
            <a:miter lim="800000"/>
            <a:headEnd/>
            <a:tailEnd/>
          </a:ln>
          <a:effectLst/>
        </p:spPr>
        <p:txBody>
          <a:bodyPr vert="horz" wrap="square" lIns="91614" tIns="45807" rIns="91614" bIns="45807" numCol="1" anchor="b" anchorCtr="0" compatLnSpc="1">
            <a:prstTxWarp prst="textNoShape">
              <a:avLst/>
            </a:prstTxWarp>
          </a:bodyPr>
          <a:lstStyle>
            <a:lvl1pPr defTabSz="915988">
              <a:defRPr sz="1200">
                <a:latin typeface="Times New Roman" pitchFamily="18" charset="0"/>
              </a:defRPr>
            </a:lvl1pPr>
          </a:lstStyle>
          <a:p>
            <a:endParaRPr lang="en-GB"/>
          </a:p>
        </p:txBody>
      </p:sp>
      <p:sp>
        <p:nvSpPr>
          <p:cNvPr id="43015" name="Rectangle 7"/>
          <p:cNvSpPr>
            <a:spLocks noGrp="1" noChangeArrowheads="1"/>
          </p:cNvSpPr>
          <p:nvPr>
            <p:ph type="sldNum" sz="quarter" idx="5"/>
          </p:nvPr>
        </p:nvSpPr>
        <p:spPr bwMode="auto">
          <a:xfrm>
            <a:off x="3841750" y="9429750"/>
            <a:ext cx="2940050" cy="496888"/>
          </a:xfrm>
          <a:prstGeom prst="rect">
            <a:avLst/>
          </a:prstGeom>
          <a:noFill/>
          <a:ln w="9525">
            <a:noFill/>
            <a:miter lim="800000"/>
            <a:headEnd/>
            <a:tailEnd/>
          </a:ln>
          <a:effectLst/>
        </p:spPr>
        <p:txBody>
          <a:bodyPr vert="horz" wrap="square" lIns="91614" tIns="45807" rIns="91614" bIns="45807" numCol="1" anchor="b" anchorCtr="0" compatLnSpc="1">
            <a:prstTxWarp prst="textNoShape">
              <a:avLst/>
            </a:prstTxWarp>
          </a:bodyPr>
          <a:lstStyle>
            <a:lvl1pPr algn="r" defTabSz="915988">
              <a:defRPr sz="1200">
                <a:latin typeface="Times New Roman" pitchFamily="18" charset="0"/>
              </a:defRPr>
            </a:lvl1pPr>
          </a:lstStyle>
          <a:p>
            <a:fld id="{B70F52D1-3B28-4A07-B0D9-590B67E9BD17}" type="slidenum">
              <a:rPr lang="en-GB"/>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Arial" pitchFamily="34" charset="0"/>
      </a:defRPr>
    </a:lvl1pPr>
    <a:lvl2pPr marL="457200" algn="l" rtl="0" fontAlgn="base">
      <a:spcBef>
        <a:spcPct val="30000"/>
      </a:spcBef>
      <a:spcAft>
        <a:spcPct val="0"/>
      </a:spcAft>
      <a:defRPr sz="1200" kern="1200">
        <a:solidFill>
          <a:schemeClr val="tx1"/>
        </a:solidFill>
        <a:latin typeface="Times New Roman" pitchFamily="18" charset="0"/>
        <a:ea typeface="+mn-ea"/>
        <a:cs typeface="Arial" pitchFamily="34" charset="0"/>
      </a:defRPr>
    </a:lvl2pPr>
    <a:lvl3pPr marL="914400" algn="l" rtl="0" fontAlgn="base">
      <a:spcBef>
        <a:spcPct val="30000"/>
      </a:spcBef>
      <a:spcAft>
        <a:spcPct val="0"/>
      </a:spcAft>
      <a:defRPr sz="1200" kern="1200">
        <a:solidFill>
          <a:schemeClr val="tx1"/>
        </a:solidFill>
        <a:latin typeface="Times New Roman" pitchFamily="18" charset="0"/>
        <a:ea typeface="+mn-ea"/>
        <a:cs typeface="Arial" pitchFamily="34" charset="0"/>
      </a:defRPr>
    </a:lvl3pPr>
    <a:lvl4pPr marL="1371600" algn="l" rtl="0" fontAlgn="base">
      <a:spcBef>
        <a:spcPct val="30000"/>
      </a:spcBef>
      <a:spcAft>
        <a:spcPct val="0"/>
      </a:spcAft>
      <a:defRPr sz="1200" kern="1200">
        <a:solidFill>
          <a:schemeClr val="tx1"/>
        </a:solidFill>
        <a:latin typeface="Times New Roman" pitchFamily="18" charset="0"/>
        <a:ea typeface="+mn-ea"/>
        <a:cs typeface="Arial" pitchFamily="34" charset="0"/>
      </a:defRPr>
    </a:lvl4pPr>
    <a:lvl5pPr marL="1828800" algn="l" rtl="0" fontAlgn="base">
      <a:spcBef>
        <a:spcPct val="30000"/>
      </a:spcBef>
      <a:spcAft>
        <a:spcPct val="0"/>
      </a:spcAf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1A117E-7633-45D8-BA3F-9A2079FBF0C5}" type="slidenum">
              <a:rPr lang="en-GB"/>
              <a:pPr/>
              <a:t>1</a:t>
            </a:fld>
            <a:endParaRPr lang="en-GB"/>
          </a:p>
        </p:txBody>
      </p:sp>
      <p:sp>
        <p:nvSpPr>
          <p:cNvPr id="890882" name="Rectangle 2"/>
          <p:cNvSpPr>
            <a:spLocks noGrp="1" noRot="1" noChangeAspect="1" noChangeArrowheads="1" noTextEdit="1"/>
          </p:cNvSpPr>
          <p:nvPr>
            <p:ph type="sldImg"/>
          </p:nvPr>
        </p:nvSpPr>
        <p:spPr>
          <a:ln/>
        </p:spPr>
      </p:sp>
      <p:sp>
        <p:nvSpPr>
          <p:cNvPr id="890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p:spPr>
        <p:txBody>
          <a:bodyPr/>
          <a:lstStyle/>
          <a:p>
            <a:r>
              <a:rPr lang="zh-TW" altLang="en-US"/>
              <a:t>Discrete Math - Module #1 - Logic</a:t>
            </a:r>
            <a:endParaRPr lang="en-US" altLang="zh-TW"/>
          </a:p>
        </p:txBody>
      </p:sp>
      <p:sp>
        <p:nvSpPr>
          <p:cNvPr id="97283" name="Rectangle 3"/>
          <p:cNvSpPr>
            <a:spLocks noGrp="1" noChangeArrowheads="1"/>
          </p:cNvSpPr>
          <p:nvPr>
            <p:ph type="dt" sz="quarter" idx="1"/>
          </p:nvPr>
        </p:nvSpPr>
        <p:spPr>
          <a:noFill/>
        </p:spPr>
        <p:txBody>
          <a:bodyPr/>
          <a:lstStyle/>
          <a:p>
            <a:fld id="{E9A6189B-AF4A-4EA6-AD2C-2F6EC0E64D5E}" type="datetime1">
              <a:rPr lang="zh-TW" altLang="en-US"/>
              <a:pPr/>
              <a:t>2015/2/22</a:t>
            </a:fld>
            <a:endParaRPr lang="en-US" altLang="zh-TW"/>
          </a:p>
        </p:txBody>
      </p:sp>
      <p:sp>
        <p:nvSpPr>
          <p:cNvPr id="97284" name="Rectangle 6"/>
          <p:cNvSpPr>
            <a:spLocks noGrp="1" noChangeArrowheads="1"/>
          </p:cNvSpPr>
          <p:nvPr>
            <p:ph type="ftr" sz="quarter" idx="4"/>
          </p:nvPr>
        </p:nvSpPr>
        <p:spPr>
          <a:noFill/>
        </p:spPr>
        <p:txBody>
          <a:bodyPr/>
          <a:lstStyle/>
          <a:p>
            <a:r>
              <a:rPr lang="zh-TW" altLang="en-US"/>
              <a:t>(c)2001-2002, Michael P. Frank</a:t>
            </a:r>
            <a:endParaRPr lang="en-US" altLang="zh-TW"/>
          </a:p>
        </p:txBody>
      </p:sp>
      <p:sp>
        <p:nvSpPr>
          <p:cNvPr id="97285" name="Rectangle 7"/>
          <p:cNvSpPr>
            <a:spLocks noGrp="1" noChangeArrowheads="1"/>
          </p:cNvSpPr>
          <p:nvPr>
            <p:ph type="sldNum" sz="quarter" idx="5"/>
          </p:nvPr>
        </p:nvSpPr>
        <p:spPr>
          <a:noFill/>
        </p:spPr>
        <p:txBody>
          <a:bodyPr/>
          <a:lstStyle/>
          <a:p>
            <a:fld id="{1EA064C4-1A0A-433D-8EB2-C0B963E6A2A5}" type="slidenum">
              <a:rPr lang="zh-TW" altLang="en-US"/>
              <a:pPr/>
              <a:t>21</a:t>
            </a:fld>
            <a:endParaRPr lang="en-US" altLang="zh-TW"/>
          </a:p>
        </p:txBody>
      </p:sp>
      <p:sp>
        <p:nvSpPr>
          <p:cNvPr id="97286" name="Rectangle 2"/>
          <p:cNvSpPr>
            <a:spLocks noGrp="1" noRot="1" noChangeAspect="1" noChangeArrowheads="1" noTextEdit="1"/>
          </p:cNvSpPr>
          <p:nvPr>
            <p:ph type="sldImg"/>
          </p:nvPr>
        </p:nvSpPr>
        <p:spPr>
          <a:ln/>
        </p:spPr>
      </p:sp>
      <p:sp>
        <p:nvSpPr>
          <p:cNvPr id="97287" name="Rectangle 3"/>
          <p:cNvSpPr>
            <a:spLocks noGrp="1" noChangeArrowheads="1"/>
          </p:cNvSpPr>
          <p:nvPr>
            <p:ph type="body" idx="1"/>
          </p:nvPr>
        </p:nvSpPr>
        <p:spPr>
          <a:noFill/>
          <a:ln/>
        </p:spPr>
        <p:txBody>
          <a:bodyPr/>
          <a:lstStyle/>
          <a:p>
            <a:r>
              <a:rPr lang="en-US" altLang="zh-TW" dirty="0" smtClean="0"/>
              <a:t>We normally attribute propositional logic to George Boole, who first formalized it.  Actually the particular formal notation we will present is not precisely Boole’s; he originally spoke of logic in terms of sets, not propositions, and he also used Boolean algebra notation such as AB, A+B, rather than the A /\ B, A \/ B notation we will use.  But, he was the first to mathematically formalize these kinds of concepts in preserved writings.  Boole’s formalization of logic was developed further by the philosopher </a:t>
            </a:r>
            <a:r>
              <a:rPr lang="en-US" altLang="zh-TW" dirty="0" err="1" smtClean="0"/>
              <a:t>Frege</a:t>
            </a:r>
            <a:r>
              <a:rPr lang="en-US" altLang="zh-TW" dirty="0" smtClean="0"/>
              <a:t>.  </a:t>
            </a:r>
          </a:p>
          <a:p>
            <a:r>
              <a:rPr lang="en-US" altLang="zh-TW" dirty="0" smtClean="0"/>
              <a:t>	However, even though logic was not formalized as such until the 1800’s, the basic ideas of it go all the way back to the ancient Greeks.  Aristotle (ca. 384-322 B.C.) developed a detailed system of logic (though one that was not quite as convenient and powerful as the modern one), and </a:t>
            </a:r>
            <a:r>
              <a:rPr lang="en-US" altLang="zh-TW" dirty="0" err="1" smtClean="0"/>
              <a:t>Chrysippus</a:t>
            </a:r>
            <a:r>
              <a:rPr lang="en-US" altLang="zh-TW" dirty="0" smtClean="0"/>
              <a:t> of Soli (ca. 281-205 B.C.) introduced a logic centered around logic AND, inclusive and exclusive OR, NOT, and implication, similarly to Boole’s.  </a:t>
            </a:r>
            <a:r>
              <a:rPr lang="en-US" altLang="zh-TW" dirty="0" err="1" smtClean="0"/>
              <a:t>Chrysippus</a:t>
            </a:r>
            <a:r>
              <a:rPr lang="en-US" altLang="zh-TW" dirty="0" smtClean="0"/>
              <a:t>’ logic apparently included all of the key rules that Boole’s logic had.  However, his original works were unfortunately lost; we only have fragments quoted by other authors.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a:noFill/>
        </p:spPr>
        <p:txBody>
          <a:bodyPr/>
          <a:lstStyle/>
          <a:p>
            <a:r>
              <a:rPr lang="zh-TW" altLang="en-US"/>
              <a:t>Discrete Math - Module #1 - Logic</a:t>
            </a:r>
            <a:endParaRPr lang="en-US" altLang="zh-TW"/>
          </a:p>
        </p:txBody>
      </p:sp>
      <p:sp>
        <p:nvSpPr>
          <p:cNvPr id="98307" name="Rectangle 3"/>
          <p:cNvSpPr>
            <a:spLocks noGrp="1" noChangeArrowheads="1"/>
          </p:cNvSpPr>
          <p:nvPr>
            <p:ph type="dt" sz="quarter" idx="1"/>
          </p:nvPr>
        </p:nvSpPr>
        <p:spPr>
          <a:noFill/>
        </p:spPr>
        <p:txBody>
          <a:bodyPr/>
          <a:lstStyle/>
          <a:p>
            <a:fld id="{EB4201EF-CB34-4AB7-BFD0-224133BD1ECC}" type="datetime1">
              <a:rPr lang="zh-TW" altLang="en-US"/>
              <a:pPr/>
              <a:t>2015/2/22</a:t>
            </a:fld>
            <a:endParaRPr lang="en-US" altLang="zh-TW"/>
          </a:p>
        </p:txBody>
      </p:sp>
      <p:sp>
        <p:nvSpPr>
          <p:cNvPr id="98308" name="Rectangle 6"/>
          <p:cNvSpPr>
            <a:spLocks noGrp="1" noChangeArrowheads="1"/>
          </p:cNvSpPr>
          <p:nvPr>
            <p:ph type="ftr" sz="quarter" idx="4"/>
          </p:nvPr>
        </p:nvSpPr>
        <p:spPr>
          <a:noFill/>
        </p:spPr>
        <p:txBody>
          <a:bodyPr/>
          <a:lstStyle/>
          <a:p>
            <a:r>
              <a:rPr lang="zh-TW" altLang="en-US"/>
              <a:t>(c)2001-2002, Michael P. Frank</a:t>
            </a:r>
            <a:endParaRPr lang="en-US" altLang="zh-TW"/>
          </a:p>
        </p:txBody>
      </p:sp>
      <p:sp>
        <p:nvSpPr>
          <p:cNvPr id="98309" name="Rectangle 7"/>
          <p:cNvSpPr>
            <a:spLocks noGrp="1" noChangeArrowheads="1"/>
          </p:cNvSpPr>
          <p:nvPr>
            <p:ph type="sldNum" sz="quarter" idx="5"/>
          </p:nvPr>
        </p:nvSpPr>
        <p:spPr>
          <a:noFill/>
        </p:spPr>
        <p:txBody>
          <a:bodyPr/>
          <a:lstStyle/>
          <a:p>
            <a:fld id="{A536A225-6730-4EB7-B65C-774201AE8021}" type="slidenum">
              <a:rPr lang="zh-TW" altLang="en-US"/>
              <a:pPr/>
              <a:t>22</a:t>
            </a:fld>
            <a:endParaRPr lang="en-US" altLang="zh-TW"/>
          </a:p>
        </p:txBody>
      </p:sp>
      <p:sp>
        <p:nvSpPr>
          <p:cNvPr id="98310" name="Rectangle 2"/>
          <p:cNvSpPr>
            <a:spLocks noGrp="1" noRot="1" noChangeAspect="1" noChangeArrowheads="1" noTextEdit="1"/>
          </p:cNvSpPr>
          <p:nvPr>
            <p:ph type="sldImg"/>
          </p:nvPr>
        </p:nvSpPr>
        <p:spPr>
          <a:ln/>
        </p:spPr>
      </p:sp>
      <p:sp>
        <p:nvSpPr>
          <p:cNvPr id="98311" name="Rectangle 3"/>
          <p:cNvSpPr>
            <a:spLocks noGrp="1" noChangeArrowheads="1"/>
          </p:cNvSpPr>
          <p:nvPr>
            <p:ph type="body" idx="1"/>
          </p:nvPr>
        </p:nvSpPr>
        <p:spPr>
          <a:noFill/>
          <a:ln/>
        </p:spPr>
        <p:txBody>
          <a:bodyPr/>
          <a:lstStyle/>
          <a:p>
            <a:endParaRPr lang="zh-TW"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EF7C9A-7AEC-44DB-BC63-CE0CCEFBAF69}" type="slidenum">
              <a:rPr lang="en-GB"/>
              <a:pPr/>
              <a:t>69</a:t>
            </a:fld>
            <a:endParaRPr lang="en-GB"/>
          </a:p>
        </p:txBody>
      </p:sp>
      <p:sp>
        <p:nvSpPr>
          <p:cNvPr id="418818" name="Rectangle 2"/>
          <p:cNvSpPr>
            <a:spLocks noGrp="1" noRot="1" noChangeAspect="1" noChangeArrowheads="1"/>
          </p:cNvSpPr>
          <p:nvPr>
            <p:ph type="sldImg"/>
          </p:nvPr>
        </p:nvSpPr>
        <p:spPr bwMode="auto">
          <a:xfrm>
            <a:off x="862013" y="733425"/>
            <a:ext cx="4999037" cy="3749675"/>
          </a:xfrm>
          <a:prstGeom prst="rect">
            <a:avLst/>
          </a:prstGeom>
          <a:solidFill>
            <a:srgbClr val="FFFFFF"/>
          </a:solidFill>
          <a:ln>
            <a:solidFill>
              <a:srgbClr val="000000"/>
            </a:solidFill>
            <a:miter lim="800000"/>
            <a:headEnd/>
            <a:tailEnd/>
          </a:ln>
        </p:spPr>
      </p:sp>
      <p:sp>
        <p:nvSpPr>
          <p:cNvPr id="418819" name="Rectangle 3"/>
          <p:cNvSpPr>
            <a:spLocks noGrp="1" noChangeArrowheads="1"/>
          </p:cNvSpPr>
          <p:nvPr>
            <p:ph type="body" idx="1"/>
          </p:nvPr>
        </p:nvSpPr>
        <p:spPr bwMode="auto">
          <a:xfrm>
            <a:off x="887413" y="4724400"/>
            <a:ext cx="5026025" cy="4484688"/>
          </a:xfrm>
          <a:prstGeom prst="rect">
            <a:avLst/>
          </a:prstGeom>
          <a:solidFill>
            <a:srgbClr val="FFFFFF"/>
          </a:solidFill>
          <a:ln>
            <a:solidFill>
              <a:srgbClr val="000000"/>
            </a:solidFill>
            <a:miter lim="800000"/>
            <a:headEnd/>
            <a:tailEnd/>
          </a:ln>
        </p:spPr>
        <p:txBody>
          <a:bodyPr lIns="93162" tIns="46581" rIns="93162" bIns="46581"/>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EF7C9A-7AEC-44DB-BC63-CE0CCEFBAF69}" type="slidenum">
              <a:rPr lang="en-GB"/>
              <a:pPr/>
              <a:t>70</a:t>
            </a:fld>
            <a:endParaRPr lang="en-GB"/>
          </a:p>
        </p:txBody>
      </p:sp>
      <p:sp>
        <p:nvSpPr>
          <p:cNvPr id="418818" name="Rectangle 2"/>
          <p:cNvSpPr>
            <a:spLocks noGrp="1" noRot="1" noChangeAspect="1" noChangeArrowheads="1"/>
          </p:cNvSpPr>
          <p:nvPr>
            <p:ph type="sldImg"/>
          </p:nvPr>
        </p:nvSpPr>
        <p:spPr bwMode="auto">
          <a:xfrm>
            <a:off x="862013" y="733425"/>
            <a:ext cx="4999037" cy="3749675"/>
          </a:xfrm>
          <a:prstGeom prst="rect">
            <a:avLst/>
          </a:prstGeom>
          <a:solidFill>
            <a:srgbClr val="FFFFFF"/>
          </a:solidFill>
          <a:ln>
            <a:solidFill>
              <a:srgbClr val="000000"/>
            </a:solidFill>
            <a:miter lim="800000"/>
            <a:headEnd/>
            <a:tailEnd/>
          </a:ln>
        </p:spPr>
      </p:sp>
      <p:sp>
        <p:nvSpPr>
          <p:cNvPr id="418819" name="Rectangle 3"/>
          <p:cNvSpPr>
            <a:spLocks noGrp="1" noChangeArrowheads="1"/>
          </p:cNvSpPr>
          <p:nvPr>
            <p:ph type="body" idx="1"/>
          </p:nvPr>
        </p:nvSpPr>
        <p:spPr bwMode="auto">
          <a:xfrm>
            <a:off x="887413" y="4724400"/>
            <a:ext cx="5026025" cy="4484688"/>
          </a:xfrm>
          <a:prstGeom prst="rect">
            <a:avLst/>
          </a:prstGeom>
          <a:solidFill>
            <a:srgbClr val="FFFFFF"/>
          </a:solidFill>
          <a:ln>
            <a:solidFill>
              <a:srgbClr val="000000"/>
            </a:solidFill>
            <a:miter lim="800000"/>
            <a:headEnd/>
            <a:tailEnd/>
          </a:ln>
        </p:spPr>
        <p:txBody>
          <a:bodyPr lIns="93162" tIns="46581" rIns="93162" bIns="46581"/>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00430F0-3BE1-4BDB-A549-69341F5737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F8983E-DAA8-4780-AE66-8382BA3648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CDA5A1-C241-4677-BAEB-775814CF94E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755650" y="404813"/>
            <a:ext cx="7924800" cy="6477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827088" y="1341438"/>
            <a:ext cx="3770312" cy="4732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lipArt Placeholder 3"/>
          <p:cNvSpPr>
            <a:spLocks noGrp="1"/>
          </p:cNvSpPr>
          <p:nvPr>
            <p:ph type="clipArt" sz="half" idx="2"/>
          </p:nvPr>
        </p:nvSpPr>
        <p:spPr>
          <a:xfrm>
            <a:off x="4749800" y="1341438"/>
            <a:ext cx="3770313" cy="4732337"/>
          </a:xfrm>
        </p:spPr>
        <p:txBody>
          <a:bodyPr/>
          <a:lstStyle/>
          <a:p>
            <a:endParaRPr lang="en-GB"/>
          </a:p>
        </p:txBody>
      </p:sp>
      <p:sp>
        <p:nvSpPr>
          <p:cNvPr id="5" name="Date Placeholder 4"/>
          <p:cNvSpPr>
            <a:spLocks noGrp="1"/>
          </p:cNvSpPr>
          <p:nvPr>
            <p:ph type="dt" sz="half" idx="10"/>
          </p:nvPr>
        </p:nvSpPr>
        <p:spPr>
          <a:xfrm>
            <a:off x="2438400" y="6248400"/>
            <a:ext cx="2130425" cy="474663"/>
          </a:xfrm>
        </p:spPr>
        <p:txBody>
          <a:bodyPr/>
          <a:lstStyle>
            <a:lvl1pPr>
              <a:defRPr/>
            </a:lvl1pPr>
          </a:lstStyle>
          <a:p>
            <a:endParaRPr lang="en-US"/>
          </a:p>
        </p:txBody>
      </p:sp>
      <p:sp>
        <p:nvSpPr>
          <p:cNvPr id="7" name="Slide Number Placeholder 6"/>
          <p:cNvSpPr>
            <a:spLocks noGrp="1"/>
          </p:cNvSpPr>
          <p:nvPr>
            <p:ph type="sldNum" sz="quarter" idx="12"/>
          </p:nvPr>
        </p:nvSpPr>
        <p:spPr>
          <a:xfrm>
            <a:off x="84138" y="6242050"/>
            <a:ext cx="587375" cy="488950"/>
          </a:xfrm>
        </p:spPr>
        <p:txBody>
          <a:bodyPr/>
          <a:lstStyle>
            <a:lvl1pPr>
              <a:defRPr/>
            </a:lvl1pPr>
          </a:lstStyle>
          <a:p>
            <a:fld id="{695AC4A8-7297-4CDD-B587-F41DD23993BB}"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0A52D42-27C6-4415-8EC2-05279C22F334}"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F761BC-54EE-485A-9EBC-065EE9D21B9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B1A114E-A07F-49D0-9DE9-9A02CC5E995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80C9A0E-935B-4933-B1B2-E7E38206D66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1DEB786-ADF7-453C-B33D-CB32D2B1CA9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56D16B3-18D2-4A39-92F8-AE489CB0B0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7AC6609-986A-40C5-B676-393B6CA6EF7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88EC82A-A7EE-4740-964D-B064206022E2}"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39F2FE9-57C6-4F1F-9DA9-3F040BE1A1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ctrTitle"/>
          </p:nvPr>
        </p:nvSpPr>
        <p:spPr>
          <a:xfrm>
            <a:off x="900113" y="2417440"/>
            <a:ext cx="7772400" cy="1371600"/>
          </a:xfrm>
        </p:spPr>
        <p:txBody>
          <a:bodyPr>
            <a:noAutofit/>
          </a:bodyPr>
          <a:lstStyle/>
          <a:p>
            <a:pPr algn="ctr"/>
            <a:r>
              <a:rPr lang="en-GB" sz="4000" dirty="0"/>
              <a:t/>
            </a:r>
            <a:br>
              <a:rPr lang="en-GB" sz="4000" dirty="0"/>
            </a:br>
            <a:r>
              <a:rPr lang="en-GB" sz="4000" dirty="0" smtClean="0"/>
              <a:t>Knowledge Representation</a:t>
            </a:r>
            <a:endParaRPr lang="en-GB"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lvl="0"/>
            <a:r>
              <a:rPr lang="en-US" sz="2400" b="1" dirty="0" smtClean="0"/>
              <a:t>Reasoning </a:t>
            </a:r>
            <a:endParaRPr lang="en-GB" sz="2400" dirty="0" smtClean="0"/>
          </a:p>
          <a:p>
            <a:pPr lvl="1"/>
            <a:r>
              <a:rPr lang="en-US" sz="2000" dirty="0" smtClean="0"/>
              <a:t>Infer facts from existing data. </a:t>
            </a:r>
            <a:endParaRPr lang="en-GB" sz="2000" dirty="0" smtClean="0"/>
          </a:p>
          <a:p>
            <a:pPr lvl="1"/>
            <a:r>
              <a:rPr lang="en-US" sz="2000" dirty="0" smtClean="0"/>
              <a:t>If a system only knows:  </a:t>
            </a:r>
            <a:r>
              <a:rPr lang="en-US" sz="2000" b="1" i="1" dirty="0" smtClean="0"/>
              <a:t>Daisy is a world class model.  All world class models are beautiful</a:t>
            </a:r>
            <a:r>
              <a:rPr lang="en-US" sz="2000" dirty="0" smtClean="0"/>
              <a:t>. </a:t>
            </a:r>
          </a:p>
          <a:p>
            <a:pPr lvl="1"/>
            <a:r>
              <a:rPr lang="en-US" sz="2000" dirty="0" smtClean="0"/>
              <a:t>If things like </a:t>
            </a:r>
            <a:r>
              <a:rPr lang="en-US" sz="2000" b="1" i="1" dirty="0" smtClean="0"/>
              <a:t>Is Daisy a world class model</a:t>
            </a:r>
            <a:r>
              <a:rPr lang="en-US" sz="2000" i="1" dirty="0" smtClean="0"/>
              <a:t>?</a:t>
            </a:r>
            <a:r>
              <a:rPr lang="en-US" sz="2000" dirty="0" smtClean="0"/>
              <a:t> or </a:t>
            </a:r>
            <a:r>
              <a:rPr lang="en-US" sz="2000" b="1" i="1" dirty="0" smtClean="0"/>
              <a:t>Are world class models beautiful</a:t>
            </a:r>
            <a:r>
              <a:rPr lang="en-US" sz="2000" i="1" dirty="0" smtClean="0"/>
              <a:t>?</a:t>
            </a:r>
            <a:r>
              <a:rPr lang="en-US" sz="2000" dirty="0" smtClean="0"/>
              <a:t> are asked then the answer is readily obtained from the data structures and procedures. However a question like </a:t>
            </a:r>
            <a:r>
              <a:rPr lang="en-US" sz="2000" b="1" i="1" dirty="0" smtClean="0"/>
              <a:t>Is Daisy beautiful</a:t>
            </a:r>
            <a:r>
              <a:rPr lang="en-US" sz="2000" i="1" dirty="0" smtClean="0"/>
              <a:t>?</a:t>
            </a:r>
            <a:r>
              <a:rPr lang="en-US" sz="2000" dirty="0" smtClean="0"/>
              <a:t> requires reasoning. </a:t>
            </a:r>
          </a:p>
          <a:p>
            <a:pPr lvl="1">
              <a:buNone/>
            </a:pPr>
            <a:endParaRPr lang="en-GB" sz="2800" dirty="0" smtClean="0"/>
          </a:p>
          <a:p>
            <a:r>
              <a:rPr lang="en-US" sz="2800" b="1" i="1" u="sng" dirty="0" smtClean="0"/>
              <a:t>Note:</a:t>
            </a:r>
            <a:r>
              <a:rPr lang="en-US" sz="2800" dirty="0" smtClean="0"/>
              <a:t> The above are all related. For example, it is fairly obvious that learning and reasoning involve retrieval </a:t>
            </a:r>
            <a:r>
              <a:rPr lang="en-US" sz="2800" i="1" dirty="0" smtClean="0"/>
              <a:t>etc</a:t>
            </a:r>
            <a:r>
              <a:rPr lang="en-US" sz="2800" dirty="0" smtClean="0"/>
              <a:t>.</a:t>
            </a:r>
            <a:endParaRPr lang="en-GB" sz="3200" dirty="0" smtClean="0"/>
          </a:p>
          <a:p>
            <a:pPr lvl="1"/>
            <a:endParaRPr lang="en-GB" sz="2000" dirty="0" smtClean="0"/>
          </a:p>
          <a:p>
            <a:endParaRPr lang="en-GB" sz="2400" dirty="0"/>
          </a:p>
        </p:txBody>
      </p:sp>
      <p:sp>
        <p:nvSpPr>
          <p:cNvPr id="3" name="Slide Number Placeholder 2"/>
          <p:cNvSpPr>
            <a:spLocks noGrp="1"/>
          </p:cNvSpPr>
          <p:nvPr>
            <p:ph type="sldNum" sz="quarter" idx="12"/>
          </p:nvPr>
        </p:nvSpPr>
        <p:spPr/>
        <p:txBody>
          <a:bodyPr>
            <a:normAutofit/>
          </a:bodyPr>
          <a:lstStyle/>
          <a:p>
            <a:fld id="{A0A52D42-27C6-4415-8EC2-05279C22F334}" type="slidenum">
              <a:rPr lang="en-US" smtClean="0"/>
              <a:pPr/>
              <a:t>10</a:t>
            </a:fld>
            <a:endParaRPr lang="en-US"/>
          </a:p>
        </p:txBody>
      </p:sp>
      <p:sp>
        <p:nvSpPr>
          <p:cNvPr id="2" name="Title 1"/>
          <p:cNvSpPr>
            <a:spLocks noGrp="1"/>
          </p:cNvSpPr>
          <p:nvPr>
            <p:ph type="title"/>
          </p:nvPr>
        </p:nvSpPr>
        <p:spPr/>
        <p:txBody>
          <a:bodyPr/>
          <a:lstStyle/>
          <a:p>
            <a:r>
              <a:rPr lang="en-GB" dirty="0" smtClean="0"/>
              <a:t>Uses of knowledge (2)</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idx="1"/>
          </p:nvPr>
        </p:nvSpPr>
        <p:spPr>
          <a:xfrm>
            <a:off x="827088" y="1412875"/>
            <a:ext cx="8077200" cy="5184775"/>
          </a:xfrm>
        </p:spPr>
        <p:txBody>
          <a:bodyPr>
            <a:normAutofit/>
          </a:bodyPr>
          <a:lstStyle/>
          <a:p>
            <a:pPr marL="381000" indent="-381000">
              <a:buFont typeface="Wingdings" pitchFamily="2" charset="2"/>
              <a:buNone/>
            </a:pPr>
            <a:r>
              <a:rPr lang="en-US" sz="2800" dirty="0" smtClean="0">
                <a:cs typeface="Times New Roman" pitchFamily="18" charset="0"/>
              </a:rPr>
              <a:t>The </a:t>
            </a:r>
            <a:r>
              <a:rPr lang="en-US" sz="2800" dirty="0">
                <a:cs typeface="Times New Roman" pitchFamily="18" charset="0"/>
              </a:rPr>
              <a:t>following properties should be possessed by a knowledge representation system.</a:t>
            </a:r>
          </a:p>
          <a:p>
            <a:pPr marL="381000" indent="-381000">
              <a:buFontTx/>
              <a:buAutoNum type="arabicParenR"/>
            </a:pPr>
            <a:r>
              <a:rPr lang="en-US" sz="2800" b="1" i="1" dirty="0">
                <a:cs typeface="Times New Roman" pitchFamily="18" charset="0"/>
              </a:rPr>
              <a:t>Representational Adequacy</a:t>
            </a:r>
          </a:p>
          <a:p>
            <a:pPr marL="800100" lvl="1" indent="-342900"/>
            <a:r>
              <a:rPr lang="en-US" sz="2800" dirty="0">
                <a:cs typeface="Times New Roman" pitchFamily="18" charset="0"/>
              </a:rPr>
              <a:t> the ability to represent the required knowledge; </a:t>
            </a:r>
          </a:p>
          <a:p>
            <a:pPr marL="381000" indent="-381000">
              <a:buFontTx/>
              <a:buAutoNum type="arabicParenR"/>
            </a:pPr>
            <a:r>
              <a:rPr lang="en-US" sz="2800" dirty="0">
                <a:cs typeface="Times New Roman" pitchFamily="18" charset="0"/>
              </a:rPr>
              <a:t> </a:t>
            </a:r>
            <a:r>
              <a:rPr lang="en-US" sz="2800" b="1" i="1" dirty="0">
                <a:cs typeface="Times New Roman" pitchFamily="18" charset="0"/>
              </a:rPr>
              <a:t>Inferential Adequacy</a:t>
            </a:r>
          </a:p>
          <a:p>
            <a:pPr marL="800100" lvl="1" indent="-342900"/>
            <a:r>
              <a:rPr lang="en-US" sz="2800" dirty="0">
                <a:cs typeface="Times New Roman" pitchFamily="18" charset="0"/>
              </a:rPr>
              <a:t>the ability to manipulate the knowledge represented to produce new knowledge corresponding to that inferred from the original; </a:t>
            </a:r>
          </a:p>
        </p:txBody>
      </p:sp>
      <p:sp>
        <p:nvSpPr>
          <p:cNvPr id="6" name="Slide Number Placeholder 5"/>
          <p:cNvSpPr>
            <a:spLocks noGrp="1"/>
          </p:cNvSpPr>
          <p:nvPr>
            <p:ph type="sldNum" sz="quarter" idx="12"/>
          </p:nvPr>
        </p:nvSpPr>
        <p:spPr/>
        <p:txBody>
          <a:bodyPr>
            <a:normAutofit/>
          </a:bodyPr>
          <a:lstStyle/>
          <a:p>
            <a:fld id="{33BC2542-C887-4475-ABF5-6EF6B200DC2F}" type="slidenum">
              <a:rPr lang="en-US"/>
              <a:pPr/>
              <a:t>11</a:t>
            </a:fld>
            <a:endParaRPr lang="en-US"/>
          </a:p>
        </p:txBody>
      </p:sp>
      <p:sp>
        <p:nvSpPr>
          <p:cNvPr id="252930" name="AutoShape 2"/>
          <p:cNvSpPr>
            <a:spLocks noGrp="1" noChangeArrowheads="1"/>
          </p:cNvSpPr>
          <p:nvPr>
            <p:ph type="title"/>
          </p:nvPr>
        </p:nvSpPr>
        <p:spPr>
          <a:xfrm>
            <a:off x="755650" y="404813"/>
            <a:ext cx="7924800" cy="517525"/>
          </a:xfrm>
        </p:spPr>
        <p:txBody>
          <a:bodyPr>
            <a:normAutofit fontScale="90000"/>
          </a:bodyPr>
          <a:lstStyle/>
          <a:p>
            <a:r>
              <a:rPr lang="en-GB" dirty="0" smtClean="0"/>
              <a:t>Properties of Knowledge Representation Systems</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5" name="Rectangle 3"/>
          <p:cNvSpPr>
            <a:spLocks noGrp="1" noChangeArrowheads="1"/>
          </p:cNvSpPr>
          <p:nvPr>
            <p:ph idx="1"/>
          </p:nvPr>
        </p:nvSpPr>
        <p:spPr/>
        <p:txBody>
          <a:bodyPr>
            <a:normAutofit fontScale="92500" lnSpcReduction="10000"/>
          </a:bodyPr>
          <a:lstStyle/>
          <a:p>
            <a:pPr marL="533400" indent="-533400">
              <a:lnSpc>
                <a:spcPct val="90000"/>
              </a:lnSpc>
              <a:buFontTx/>
              <a:buAutoNum type="arabicParenR" startAt="3"/>
            </a:pPr>
            <a:r>
              <a:rPr lang="en-US" sz="3200" b="1" i="1" dirty="0">
                <a:cs typeface="Times New Roman" pitchFamily="18" charset="0"/>
              </a:rPr>
              <a:t>Inferential Efficiency </a:t>
            </a:r>
          </a:p>
          <a:p>
            <a:pPr marL="914400" lvl="1" indent="-457200">
              <a:lnSpc>
                <a:spcPct val="90000"/>
              </a:lnSpc>
            </a:pPr>
            <a:r>
              <a:rPr lang="en-US" sz="3200" dirty="0">
                <a:cs typeface="Times New Roman" pitchFamily="18" charset="0"/>
              </a:rPr>
              <a:t>the ability to direct the inferential mechanisms into the most productive directions by storing appropriate guides</a:t>
            </a:r>
            <a:r>
              <a:rPr lang="en-US" sz="3200" dirty="0" smtClean="0">
                <a:cs typeface="Times New Roman" pitchFamily="18" charset="0"/>
              </a:rPr>
              <a:t>;</a:t>
            </a:r>
          </a:p>
          <a:p>
            <a:pPr marL="914400" lvl="1" indent="-457200">
              <a:lnSpc>
                <a:spcPct val="90000"/>
              </a:lnSpc>
            </a:pPr>
            <a:endParaRPr lang="en-US" sz="3200" dirty="0">
              <a:cs typeface="Times New Roman" pitchFamily="18" charset="0"/>
            </a:endParaRPr>
          </a:p>
          <a:p>
            <a:pPr marL="533400" indent="-533400">
              <a:lnSpc>
                <a:spcPct val="90000"/>
              </a:lnSpc>
              <a:buFontTx/>
              <a:buAutoNum type="arabicParenR" startAt="3"/>
            </a:pPr>
            <a:r>
              <a:rPr lang="en-US" sz="3200" b="1" i="1" dirty="0" err="1">
                <a:cs typeface="Times New Roman" pitchFamily="18" charset="0"/>
              </a:rPr>
              <a:t>Acquisitional</a:t>
            </a:r>
            <a:r>
              <a:rPr lang="en-US" sz="3200" b="1" i="1" dirty="0">
                <a:cs typeface="Times New Roman" pitchFamily="18" charset="0"/>
              </a:rPr>
              <a:t> Efficiency </a:t>
            </a:r>
          </a:p>
          <a:p>
            <a:pPr marL="914400" lvl="1" indent="-457200">
              <a:lnSpc>
                <a:spcPct val="90000"/>
              </a:lnSpc>
            </a:pPr>
            <a:r>
              <a:rPr lang="en-US" sz="3200" dirty="0">
                <a:cs typeface="Times New Roman" pitchFamily="18" charset="0"/>
              </a:rPr>
              <a:t>the ability to acquire new knowledge using automatic methods wherever possible rather than reliance on human intervention. </a:t>
            </a:r>
          </a:p>
          <a:p>
            <a:pPr marL="533400" indent="-533400">
              <a:lnSpc>
                <a:spcPct val="90000"/>
              </a:lnSpc>
            </a:pPr>
            <a:endParaRPr lang="en-US" sz="3200" dirty="0"/>
          </a:p>
        </p:txBody>
      </p:sp>
      <p:sp>
        <p:nvSpPr>
          <p:cNvPr id="6" name="Slide Number Placeholder 5"/>
          <p:cNvSpPr>
            <a:spLocks noGrp="1"/>
          </p:cNvSpPr>
          <p:nvPr>
            <p:ph type="sldNum" sz="quarter" idx="12"/>
          </p:nvPr>
        </p:nvSpPr>
        <p:spPr/>
        <p:txBody>
          <a:bodyPr>
            <a:normAutofit/>
          </a:bodyPr>
          <a:lstStyle/>
          <a:p>
            <a:fld id="{146DADC0-01C4-49A6-8A39-A01425A22AC5}" type="slidenum">
              <a:rPr lang="en-US"/>
              <a:pPr/>
              <a:t>12</a:t>
            </a:fld>
            <a:endParaRPr lang="en-US"/>
          </a:p>
        </p:txBody>
      </p:sp>
      <p:sp>
        <p:nvSpPr>
          <p:cNvPr id="914434" name="AutoShape 2"/>
          <p:cNvSpPr>
            <a:spLocks noGrp="1" noChangeArrowheads="1"/>
          </p:cNvSpPr>
          <p:nvPr>
            <p:ph type="title"/>
          </p:nvPr>
        </p:nvSpPr>
        <p:spPr/>
        <p:txBody>
          <a:bodyPr/>
          <a:lstStyle/>
          <a:p>
            <a:r>
              <a:rPr lang="en-US"/>
              <a:t>Properties-ctnd…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5" name="Rectangle 3"/>
          <p:cNvSpPr>
            <a:spLocks noGrp="1" noChangeArrowheads="1"/>
          </p:cNvSpPr>
          <p:nvPr>
            <p:ph idx="1"/>
          </p:nvPr>
        </p:nvSpPr>
        <p:spPr/>
        <p:txBody>
          <a:bodyPr>
            <a:normAutofit/>
          </a:bodyPr>
          <a:lstStyle/>
          <a:p>
            <a:pPr marL="533400" indent="-533400">
              <a:lnSpc>
                <a:spcPct val="90000"/>
              </a:lnSpc>
              <a:buFont typeface="Wingdings" pitchFamily="2" charset="2"/>
              <a:buNone/>
            </a:pPr>
            <a:r>
              <a:rPr lang="en-US" sz="3600" b="1" u="sng" dirty="0" smtClean="0"/>
              <a:t>Note</a:t>
            </a:r>
            <a:r>
              <a:rPr lang="en-US" sz="3600" b="1" dirty="0" smtClean="0"/>
              <a:t>:</a:t>
            </a:r>
            <a:r>
              <a:rPr lang="en-US" sz="3600" dirty="0" smtClean="0"/>
              <a:t> </a:t>
            </a:r>
          </a:p>
          <a:p>
            <a:pPr marL="533400" indent="-533400">
              <a:lnSpc>
                <a:spcPct val="90000"/>
              </a:lnSpc>
            </a:pPr>
            <a:r>
              <a:rPr lang="en-US" sz="3600" dirty="0" smtClean="0"/>
              <a:t>To date no single system </a:t>
            </a:r>
            <a:r>
              <a:rPr lang="en-US" sz="3600" dirty="0" err="1" smtClean="0"/>
              <a:t>optimises</a:t>
            </a:r>
            <a:r>
              <a:rPr lang="en-US" sz="3600" dirty="0" smtClean="0"/>
              <a:t> all of the above. </a:t>
            </a:r>
          </a:p>
          <a:p>
            <a:pPr marL="533400" indent="-533400">
              <a:lnSpc>
                <a:spcPct val="90000"/>
              </a:lnSpc>
            </a:pPr>
            <a:r>
              <a:rPr lang="en-US" sz="3600" dirty="0" smtClean="0"/>
              <a:t>Currently, logic based representation is still the theoretical foundation of various kinds of knowledge representation. </a:t>
            </a:r>
            <a:endParaRPr lang="en-GB" sz="3600" dirty="0" smtClean="0"/>
          </a:p>
          <a:p>
            <a:pPr marL="533400" indent="-533400">
              <a:lnSpc>
                <a:spcPct val="90000"/>
              </a:lnSpc>
            </a:pPr>
            <a:endParaRPr lang="en-US" sz="3600" dirty="0"/>
          </a:p>
        </p:txBody>
      </p:sp>
      <p:sp>
        <p:nvSpPr>
          <p:cNvPr id="6" name="Slide Number Placeholder 5"/>
          <p:cNvSpPr>
            <a:spLocks noGrp="1"/>
          </p:cNvSpPr>
          <p:nvPr>
            <p:ph type="sldNum" sz="quarter" idx="12"/>
          </p:nvPr>
        </p:nvSpPr>
        <p:spPr/>
        <p:txBody>
          <a:bodyPr>
            <a:normAutofit/>
          </a:bodyPr>
          <a:lstStyle/>
          <a:p>
            <a:fld id="{146DADC0-01C4-49A6-8A39-A01425A22AC5}" type="slidenum">
              <a:rPr lang="en-US"/>
              <a:pPr/>
              <a:t>13</a:t>
            </a:fld>
            <a:endParaRPr lang="en-US"/>
          </a:p>
        </p:txBody>
      </p:sp>
      <p:sp>
        <p:nvSpPr>
          <p:cNvPr id="914434" name="AutoShape 2"/>
          <p:cNvSpPr>
            <a:spLocks noGrp="1" noChangeArrowheads="1"/>
          </p:cNvSpPr>
          <p:nvPr>
            <p:ph type="title"/>
          </p:nvPr>
        </p:nvSpPr>
        <p:spPr/>
        <p:txBody>
          <a:bodyPr/>
          <a:lstStyle/>
          <a:p>
            <a:r>
              <a:rPr lang="en-US"/>
              <a:t>Properties-ctnd…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3"/>
          <p:cNvSpPr>
            <a:spLocks noGrp="1" noChangeArrowheads="1"/>
          </p:cNvSpPr>
          <p:nvPr>
            <p:ph idx="1"/>
          </p:nvPr>
        </p:nvSpPr>
        <p:spPr/>
        <p:txBody>
          <a:bodyPr>
            <a:normAutofit fontScale="92500" lnSpcReduction="10000"/>
          </a:bodyPr>
          <a:lstStyle/>
          <a:p>
            <a:pPr>
              <a:lnSpc>
                <a:spcPct val="90000"/>
              </a:lnSpc>
            </a:pPr>
            <a:r>
              <a:rPr lang="en-GB" sz="2000" dirty="0"/>
              <a:t>A number of knowledge representation schemes (or formalisms) have been used to represent the knowledge of humans in a systematic manner.  This knowledge is represented in a </a:t>
            </a:r>
            <a:r>
              <a:rPr lang="en-GB" sz="2000" b="1" dirty="0"/>
              <a:t>knowledge base</a:t>
            </a:r>
            <a:r>
              <a:rPr lang="en-GB" sz="2000" dirty="0"/>
              <a:t> such that it can be retrieved for solving problems.  Amongst the well-established knowledge representation schemes are:</a:t>
            </a:r>
          </a:p>
          <a:p>
            <a:pPr lvl="1">
              <a:lnSpc>
                <a:spcPct val="90000"/>
              </a:lnSpc>
            </a:pPr>
            <a:r>
              <a:rPr lang="en-GB" sz="1800" dirty="0" smtClean="0"/>
              <a:t>Natural language</a:t>
            </a:r>
          </a:p>
          <a:p>
            <a:pPr lvl="1">
              <a:lnSpc>
                <a:spcPct val="90000"/>
              </a:lnSpc>
            </a:pPr>
            <a:r>
              <a:rPr lang="en-GB" sz="1800" dirty="0" smtClean="0"/>
              <a:t>Logic</a:t>
            </a:r>
          </a:p>
          <a:p>
            <a:pPr lvl="2">
              <a:lnSpc>
                <a:spcPct val="90000"/>
              </a:lnSpc>
            </a:pPr>
            <a:r>
              <a:rPr lang="en-GB" sz="1500" dirty="0" smtClean="0"/>
              <a:t>Predicate </a:t>
            </a:r>
            <a:r>
              <a:rPr lang="en-GB" sz="1500" dirty="0"/>
              <a:t>and Propositional </a:t>
            </a:r>
            <a:r>
              <a:rPr lang="en-GB" sz="1500" dirty="0" smtClean="0"/>
              <a:t>Logic</a:t>
            </a:r>
          </a:p>
          <a:p>
            <a:pPr lvl="2">
              <a:lnSpc>
                <a:spcPct val="90000"/>
              </a:lnSpc>
            </a:pPr>
            <a:r>
              <a:rPr lang="en-GB" sz="1600" dirty="0" smtClean="0"/>
              <a:t>Conceptual or Terminological Logics</a:t>
            </a:r>
            <a:endParaRPr lang="en-GB" sz="1500" dirty="0"/>
          </a:p>
          <a:p>
            <a:pPr lvl="1">
              <a:lnSpc>
                <a:spcPct val="90000"/>
              </a:lnSpc>
            </a:pPr>
            <a:r>
              <a:rPr lang="en-GB" sz="1800" dirty="0"/>
              <a:t>Production Rules</a:t>
            </a:r>
          </a:p>
          <a:p>
            <a:pPr lvl="1">
              <a:lnSpc>
                <a:spcPct val="90000"/>
              </a:lnSpc>
            </a:pPr>
            <a:r>
              <a:rPr lang="en-GB" sz="1800" dirty="0"/>
              <a:t>Semantic Networks</a:t>
            </a:r>
          </a:p>
          <a:p>
            <a:pPr lvl="1">
              <a:lnSpc>
                <a:spcPct val="90000"/>
              </a:lnSpc>
            </a:pPr>
            <a:r>
              <a:rPr lang="en-GB" sz="1800" dirty="0"/>
              <a:t>Frames</a:t>
            </a:r>
          </a:p>
          <a:p>
            <a:pPr lvl="1">
              <a:lnSpc>
                <a:spcPct val="90000"/>
              </a:lnSpc>
            </a:pPr>
            <a:r>
              <a:rPr lang="en-GB" sz="1800" dirty="0"/>
              <a:t>Conceptual Dependency Grammar</a:t>
            </a:r>
          </a:p>
          <a:p>
            <a:pPr lvl="1">
              <a:lnSpc>
                <a:spcPct val="90000"/>
              </a:lnSpc>
            </a:pPr>
            <a:r>
              <a:rPr lang="en-GB" sz="1800" dirty="0"/>
              <a:t>Conceptual Graphs</a:t>
            </a:r>
          </a:p>
          <a:p>
            <a:pPr lvl="1">
              <a:lnSpc>
                <a:spcPct val="90000"/>
              </a:lnSpc>
            </a:pPr>
            <a:r>
              <a:rPr lang="en-GB" sz="1800" dirty="0"/>
              <a:t>Ontology</a:t>
            </a:r>
          </a:p>
          <a:p>
            <a:pPr lvl="1">
              <a:lnSpc>
                <a:spcPct val="90000"/>
              </a:lnSpc>
            </a:pPr>
            <a:r>
              <a:rPr lang="en-GB" sz="1800" dirty="0" smtClean="0"/>
              <a:t>XML </a:t>
            </a:r>
            <a:r>
              <a:rPr lang="en-GB" sz="1800" dirty="0"/>
              <a:t>/ RDF</a:t>
            </a:r>
          </a:p>
        </p:txBody>
      </p:sp>
      <p:sp>
        <p:nvSpPr>
          <p:cNvPr id="6" name="Slide Number Placeholder 5"/>
          <p:cNvSpPr>
            <a:spLocks noGrp="1"/>
          </p:cNvSpPr>
          <p:nvPr>
            <p:ph type="sldNum" sz="quarter" idx="12"/>
          </p:nvPr>
        </p:nvSpPr>
        <p:spPr/>
        <p:txBody>
          <a:bodyPr>
            <a:normAutofit/>
          </a:bodyPr>
          <a:lstStyle/>
          <a:p>
            <a:fld id="{E6F07608-8267-48D0-B918-B1240E0BFBC3}" type="slidenum">
              <a:rPr lang="en-US"/>
              <a:pPr/>
              <a:t>14</a:t>
            </a:fld>
            <a:endParaRPr lang="en-US"/>
          </a:p>
        </p:txBody>
      </p:sp>
      <p:sp>
        <p:nvSpPr>
          <p:cNvPr id="309250" name="AutoShape 2"/>
          <p:cNvSpPr>
            <a:spLocks noGrp="1" noChangeArrowheads="1"/>
          </p:cNvSpPr>
          <p:nvPr>
            <p:ph type="title"/>
          </p:nvPr>
        </p:nvSpPr>
        <p:spPr/>
        <p:txBody>
          <a:bodyPr>
            <a:normAutofit fontScale="90000"/>
          </a:bodyPr>
          <a:lstStyle/>
          <a:p>
            <a:r>
              <a:rPr lang="en-GB"/>
              <a:t>Knowledge Representation Schemes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AutoShape 2"/>
          <p:cNvSpPr>
            <a:spLocks noGrp="1" noChangeArrowheads="1"/>
          </p:cNvSpPr>
          <p:nvPr>
            <p:ph type="title"/>
          </p:nvPr>
        </p:nvSpPr>
        <p:spPr/>
        <p:txBody>
          <a:bodyPr/>
          <a:lstStyle/>
          <a:p>
            <a:r>
              <a:rPr lang="en-US" sz="4500"/>
              <a:t>Logic Representation</a:t>
            </a:r>
          </a:p>
        </p:txBody>
      </p:sp>
      <p:sp>
        <p:nvSpPr>
          <p:cNvPr id="3" name="Text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2"/>
          </p:nvPr>
        </p:nvSpPr>
        <p:spPr/>
        <p:txBody>
          <a:bodyPr/>
          <a:lstStyle/>
          <a:p>
            <a:fld id="{60F761BC-54EE-485A-9EBC-065EE9D21B9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Logic representation</a:t>
            </a:r>
            <a:endParaRPr lang="en-GB" dirty="0"/>
          </a:p>
        </p:txBody>
      </p:sp>
      <p:sp>
        <p:nvSpPr>
          <p:cNvPr id="2" name="Content Placeholder 1"/>
          <p:cNvSpPr>
            <a:spLocks noGrp="1"/>
          </p:cNvSpPr>
          <p:nvPr>
            <p:ph sz="quarter" idx="1"/>
          </p:nvPr>
        </p:nvSpPr>
        <p:spPr/>
        <p:txBody>
          <a:bodyPr>
            <a:normAutofit fontScale="92500" lnSpcReduction="20000"/>
          </a:bodyPr>
          <a:lstStyle/>
          <a:p>
            <a:pPr lvl="0"/>
            <a:r>
              <a:rPr lang="en-GB" sz="2800" dirty="0" smtClean="0"/>
              <a:t>Logic is a formal system in which the formulas or sentences have true or false values </a:t>
            </a:r>
            <a:endParaRPr lang="en-GB" sz="2400" dirty="0" smtClean="0"/>
          </a:p>
          <a:p>
            <a:pPr lvl="0"/>
            <a:r>
              <a:rPr lang="en-GB" sz="2800" dirty="0" smtClean="0"/>
              <a:t>A logic includes: </a:t>
            </a:r>
            <a:endParaRPr lang="en-GB" sz="2400" dirty="0" smtClean="0"/>
          </a:p>
          <a:p>
            <a:pPr lvl="1"/>
            <a:r>
              <a:rPr lang="en-GB" sz="2400" b="1" dirty="0" smtClean="0"/>
              <a:t>Syntax</a:t>
            </a:r>
            <a:r>
              <a:rPr lang="en-GB" sz="2400" dirty="0" smtClean="0"/>
              <a:t>: Specifies the symbols in the language and how they can be combined to form sentences. Hence facts about the world are represented as sentences in logic </a:t>
            </a:r>
            <a:endParaRPr lang="en-GB" sz="2000" dirty="0" smtClean="0"/>
          </a:p>
          <a:p>
            <a:pPr lvl="1"/>
            <a:r>
              <a:rPr lang="en-GB" sz="2400" b="1" dirty="0" smtClean="0"/>
              <a:t>Semantics</a:t>
            </a:r>
            <a:r>
              <a:rPr lang="en-GB" sz="2400" dirty="0" smtClean="0"/>
              <a:t>: Specifies what facts in the world, a sentence refers to. Hence, also specifies how you assign a truth value to a sentence based on its meaning in the world. A </a:t>
            </a:r>
            <a:r>
              <a:rPr lang="en-GB" sz="2400" b="1" dirty="0" smtClean="0"/>
              <a:t>fact</a:t>
            </a:r>
            <a:r>
              <a:rPr lang="en-GB" sz="2400" dirty="0" smtClean="0"/>
              <a:t> is a claim about the world, and may be true or false. </a:t>
            </a:r>
            <a:endParaRPr lang="en-GB" sz="2000" dirty="0" smtClean="0"/>
          </a:p>
          <a:p>
            <a:pPr lvl="1"/>
            <a:r>
              <a:rPr lang="en-GB" sz="2400" b="1" dirty="0" smtClean="0"/>
              <a:t>Inference Procedure</a:t>
            </a:r>
            <a:r>
              <a:rPr lang="en-GB" sz="2400" dirty="0" smtClean="0"/>
              <a:t>: Mechanical method for computing (deriving) new (true) sentences from existing sentences </a:t>
            </a:r>
            <a:endParaRPr lang="en-GB" sz="2000" dirty="0" smtClean="0"/>
          </a:p>
          <a:p>
            <a:endParaRPr lang="en-GB" dirty="0"/>
          </a:p>
        </p:txBody>
      </p:sp>
      <p:sp>
        <p:nvSpPr>
          <p:cNvPr id="4" name="Slide Number Placeholder 3"/>
          <p:cNvSpPr>
            <a:spLocks noGrp="1"/>
          </p:cNvSpPr>
          <p:nvPr>
            <p:ph type="sldNum" sz="quarter" idx="12"/>
          </p:nvPr>
        </p:nvSpPr>
        <p:spPr/>
        <p:txBody>
          <a:bodyPr/>
          <a:lstStyle/>
          <a:p>
            <a:fld id="{A0A52D42-27C6-4415-8EC2-05279C22F334}"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Logic representation (2)</a:t>
            </a:r>
            <a:endParaRPr lang="en-GB" dirty="0"/>
          </a:p>
        </p:txBody>
      </p:sp>
      <p:sp>
        <p:nvSpPr>
          <p:cNvPr id="2" name="Content Placeholder 1"/>
          <p:cNvSpPr>
            <a:spLocks noGrp="1"/>
          </p:cNvSpPr>
          <p:nvPr>
            <p:ph sz="quarter" idx="1"/>
          </p:nvPr>
        </p:nvSpPr>
        <p:spPr>
          <a:xfrm>
            <a:off x="457200" y="1481329"/>
            <a:ext cx="8229600" cy="2595743"/>
          </a:xfrm>
        </p:spPr>
        <p:txBody>
          <a:bodyPr>
            <a:normAutofit fontScale="92500" lnSpcReduction="20000"/>
          </a:bodyPr>
          <a:lstStyle/>
          <a:p>
            <a:pPr lvl="0"/>
            <a:r>
              <a:rPr lang="en-GB" b="1" dirty="0" smtClean="0"/>
              <a:t>Facts</a:t>
            </a:r>
            <a:r>
              <a:rPr lang="en-GB" dirty="0" smtClean="0"/>
              <a:t> are claims about the world that are True or False, whereas a </a:t>
            </a:r>
            <a:r>
              <a:rPr lang="en-GB" b="1" dirty="0" smtClean="0"/>
              <a:t>representation</a:t>
            </a:r>
            <a:r>
              <a:rPr lang="en-GB" dirty="0" smtClean="0"/>
              <a:t> is an expression (sentence) in some language that can be encoded in a computer program and stands for the objects and relations in the world </a:t>
            </a:r>
          </a:p>
          <a:p>
            <a:r>
              <a:rPr lang="en-GB" dirty="0" smtClean="0"/>
              <a:t>We need to ensure that the representation is consistent with reality, so that the following figure holds: </a:t>
            </a:r>
          </a:p>
          <a:p>
            <a:endParaRPr lang="en-GB" dirty="0"/>
          </a:p>
        </p:txBody>
      </p:sp>
      <p:pic>
        <p:nvPicPr>
          <p:cNvPr id="1026" name="Picture 2"/>
          <p:cNvPicPr>
            <a:picLocks noChangeAspect="1" noChangeArrowheads="1"/>
          </p:cNvPicPr>
          <p:nvPr/>
        </p:nvPicPr>
        <p:blipFill>
          <a:blip r:embed="rId2" cstate="print"/>
          <a:srcRect l="21857" t="25219" r="29722" b="42297"/>
          <a:stretch>
            <a:fillRect/>
          </a:stretch>
        </p:blipFill>
        <p:spPr bwMode="auto">
          <a:xfrm>
            <a:off x="827584" y="4005064"/>
            <a:ext cx="7560840" cy="2376264"/>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A0A52D42-27C6-4415-8EC2-05279C22F334}"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Logic representation (3)</a:t>
            </a:r>
            <a:endParaRPr lang="en-GB" dirty="0"/>
          </a:p>
        </p:txBody>
      </p:sp>
      <p:sp>
        <p:nvSpPr>
          <p:cNvPr id="2" name="Content Placeholder 1"/>
          <p:cNvSpPr>
            <a:spLocks noGrp="1"/>
          </p:cNvSpPr>
          <p:nvPr>
            <p:ph sz="quarter" idx="1"/>
          </p:nvPr>
        </p:nvSpPr>
        <p:spPr/>
        <p:txBody>
          <a:bodyPr>
            <a:normAutofit fontScale="77500" lnSpcReduction="20000"/>
          </a:bodyPr>
          <a:lstStyle/>
          <a:p>
            <a:pPr lvl="0"/>
            <a:r>
              <a:rPr lang="en-GB" sz="2800" b="1" dirty="0" smtClean="0"/>
              <a:t>Truth</a:t>
            </a:r>
            <a:r>
              <a:rPr lang="en-GB" sz="2800" dirty="0" smtClean="0"/>
              <a:t>: A sentence is True if the state of affairs it describes is actually the case in the world. So, truth can only be assessed with respect to the semantics. Yet the computer does not know the semantics of the knowledge representation language, so we need some way of performing inferences to derive valid conclusions even when the computer does not know what the semantics (the interpretation) is </a:t>
            </a:r>
            <a:endParaRPr lang="en-GB" sz="2400" dirty="0" smtClean="0"/>
          </a:p>
          <a:p>
            <a:pPr lvl="0"/>
            <a:r>
              <a:rPr lang="en-GB" sz="2800" dirty="0" smtClean="0"/>
              <a:t>To build a logic-based representation: </a:t>
            </a:r>
            <a:endParaRPr lang="en-GB" sz="2400" dirty="0" smtClean="0"/>
          </a:p>
          <a:p>
            <a:pPr lvl="1"/>
            <a:r>
              <a:rPr lang="en-GB" sz="2400" dirty="0" smtClean="0"/>
              <a:t>User defines a set of primitive symbols and the associated semantics </a:t>
            </a:r>
            <a:endParaRPr lang="en-GB" sz="2000" dirty="0" smtClean="0"/>
          </a:p>
          <a:p>
            <a:pPr lvl="1"/>
            <a:r>
              <a:rPr lang="en-GB" sz="2400" dirty="0" smtClean="0"/>
              <a:t>Logic defines the ways of putting these symbols together so that the user can define legal sentences in the language that represent true facts in the world </a:t>
            </a:r>
            <a:endParaRPr lang="en-GB" sz="2000" dirty="0" smtClean="0"/>
          </a:p>
          <a:p>
            <a:pPr lvl="1"/>
            <a:r>
              <a:rPr lang="en-GB" sz="2400" dirty="0" smtClean="0"/>
              <a:t>Logic defines ways of inferring new sentences from existing ones </a:t>
            </a:r>
            <a:endParaRPr lang="en-GB" sz="2000" dirty="0" smtClean="0"/>
          </a:p>
          <a:p>
            <a:endParaRPr lang="en-GB" dirty="0"/>
          </a:p>
        </p:txBody>
      </p:sp>
      <p:sp>
        <p:nvSpPr>
          <p:cNvPr id="4" name="Slide Number Placeholder 3"/>
          <p:cNvSpPr>
            <a:spLocks noGrp="1"/>
          </p:cNvSpPr>
          <p:nvPr>
            <p:ph type="sldNum" sz="quarter" idx="12"/>
          </p:nvPr>
        </p:nvSpPr>
        <p:spPr/>
        <p:txBody>
          <a:bodyPr/>
          <a:lstStyle/>
          <a:p>
            <a:fld id="{A0A52D42-27C6-4415-8EC2-05279C22F334}"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Rectangle 3"/>
          <p:cNvSpPr>
            <a:spLocks noGrp="1" noChangeArrowheads="1"/>
          </p:cNvSpPr>
          <p:nvPr>
            <p:ph idx="1"/>
          </p:nvPr>
        </p:nvSpPr>
        <p:spPr>
          <a:xfrm>
            <a:off x="685800" y="1412875"/>
            <a:ext cx="8077200" cy="4683125"/>
          </a:xfrm>
        </p:spPr>
        <p:txBody>
          <a:bodyPr>
            <a:normAutofit/>
          </a:bodyPr>
          <a:lstStyle/>
          <a:p>
            <a:pPr>
              <a:lnSpc>
                <a:spcPct val="80000"/>
              </a:lnSpc>
            </a:pPr>
            <a:r>
              <a:rPr lang="en-US" sz="1800" dirty="0"/>
              <a:t>The objective of knowledge representation is to express knowledge in a computer-tractable form, so that agents can perform well. </a:t>
            </a:r>
          </a:p>
          <a:p>
            <a:pPr>
              <a:lnSpc>
                <a:spcPct val="80000"/>
              </a:lnSpc>
            </a:pPr>
            <a:r>
              <a:rPr lang="en-US" sz="2000" dirty="0" smtClean="0"/>
              <a:t>A </a:t>
            </a:r>
            <a:r>
              <a:rPr lang="en-US" sz="2000" dirty="0"/>
              <a:t>representation that has clear syntax and semantics is a logic representation</a:t>
            </a:r>
          </a:p>
          <a:p>
            <a:pPr>
              <a:lnSpc>
                <a:spcPct val="80000"/>
              </a:lnSpc>
            </a:pPr>
            <a:r>
              <a:rPr lang="en-US" sz="2000" dirty="0"/>
              <a:t>Logics include:</a:t>
            </a:r>
          </a:p>
          <a:p>
            <a:pPr lvl="1">
              <a:lnSpc>
                <a:spcPct val="80000"/>
              </a:lnSpc>
            </a:pPr>
            <a:r>
              <a:rPr lang="en-US" sz="1800" dirty="0"/>
              <a:t>Propositional logic</a:t>
            </a:r>
          </a:p>
          <a:p>
            <a:pPr lvl="1">
              <a:lnSpc>
                <a:spcPct val="80000"/>
              </a:lnSpc>
            </a:pPr>
            <a:r>
              <a:rPr lang="en-US" sz="1800" dirty="0"/>
              <a:t>Predicate logic (FOPC)</a:t>
            </a:r>
          </a:p>
          <a:p>
            <a:pPr lvl="1">
              <a:lnSpc>
                <a:spcPct val="80000"/>
              </a:lnSpc>
            </a:pPr>
            <a:r>
              <a:rPr lang="en-US" sz="1800" dirty="0"/>
              <a:t>HOPC</a:t>
            </a:r>
          </a:p>
          <a:p>
            <a:pPr lvl="1">
              <a:lnSpc>
                <a:spcPct val="80000"/>
              </a:lnSpc>
            </a:pPr>
            <a:r>
              <a:rPr lang="en-US" sz="1800" dirty="0"/>
              <a:t>Fuzzy Logic</a:t>
            </a:r>
          </a:p>
          <a:p>
            <a:pPr lvl="1">
              <a:lnSpc>
                <a:spcPct val="80000"/>
              </a:lnSpc>
            </a:pPr>
            <a:r>
              <a:rPr lang="en-US" sz="1800" dirty="0"/>
              <a:t>Temporal </a:t>
            </a:r>
            <a:r>
              <a:rPr lang="en-US" sz="1800" dirty="0" smtClean="0"/>
              <a:t>logic</a:t>
            </a:r>
          </a:p>
          <a:p>
            <a:pPr lvl="1">
              <a:lnSpc>
                <a:spcPct val="80000"/>
              </a:lnSpc>
            </a:pPr>
            <a:r>
              <a:rPr lang="en-US" sz="1800" dirty="0" smtClean="0"/>
              <a:t>Description Logics</a:t>
            </a:r>
            <a:endParaRPr lang="en-US" sz="1800" dirty="0"/>
          </a:p>
          <a:p>
            <a:pPr lvl="1">
              <a:lnSpc>
                <a:spcPct val="80000"/>
              </a:lnSpc>
            </a:pPr>
            <a:r>
              <a:rPr lang="en-US" sz="1800" dirty="0"/>
              <a:t>e.t.c.</a:t>
            </a:r>
          </a:p>
          <a:p>
            <a:pPr lvl="1">
              <a:lnSpc>
                <a:spcPct val="80000"/>
              </a:lnSpc>
            </a:pPr>
            <a:endParaRPr lang="en-US" sz="1800" dirty="0"/>
          </a:p>
        </p:txBody>
      </p:sp>
      <p:sp>
        <p:nvSpPr>
          <p:cNvPr id="6" name="Slide Number Placeholder 5"/>
          <p:cNvSpPr>
            <a:spLocks noGrp="1"/>
          </p:cNvSpPr>
          <p:nvPr>
            <p:ph type="sldNum" sz="quarter" idx="12"/>
          </p:nvPr>
        </p:nvSpPr>
        <p:spPr/>
        <p:txBody>
          <a:bodyPr>
            <a:normAutofit/>
          </a:bodyPr>
          <a:lstStyle/>
          <a:p>
            <a:fld id="{F5F2B44F-4657-4181-BC2C-F3AA29C80AD5}" type="slidenum">
              <a:rPr lang="en-US"/>
              <a:pPr/>
              <a:t>19</a:t>
            </a:fld>
            <a:endParaRPr lang="en-US"/>
          </a:p>
        </p:txBody>
      </p:sp>
      <p:sp>
        <p:nvSpPr>
          <p:cNvPr id="329730" name="AutoShape 2"/>
          <p:cNvSpPr>
            <a:spLocks noGrp="1" noChangeArrowheads="1"/>
          </p:cNvSpPr>
          <p:nvPr>
            <p:ph type="title"/>
          </p:nvPr>
        </p:nvSpPr>
        <p:spPr>
          <a:xfrm>
            <a:off x="755650" y="404813"/>
            <a:ext cx="7924800" cy="347662"/>
          </a:xfrm>
        </p:spPr>
        <p:txBody>
          <a:bodyPr>
            <a:noAutofit/>
          </a:bodyPr>
          <a:lstStyle/>
          <a:p>
            <a:r>
              <a:rPr lang="en-US" sz="3600"/>
              <a:t>Representation, Reasoning, and Logic</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8" name="AutoShape 4"/>
          <p:cNvSpPr>
            <a:spLocks noGrp="1" noChangeArrowheads="1"/>
          </p:cNvSpPr>
          <p:nvPr>
            <p:ph type="title"/>
          </p:nvPr>
        </p:nvSpPr>
        <p:spPr/>
        <p:txBody>
          <a:bodyPr/>
          <a:lstStyle/>
          <a:p>
            <a:pPr algn="ctr"/>
            <a:r>
              <a:rPr lang="en-US" dirty="0"/>
              <a:t>Knowledge Representation</a:t>
            </a:r>
          </a:p>
        </p:txBody>
      </p:sp>
      <p:sp>
        <p:nvSpPr>
          <p:cNvPr id="3" name="Text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2"/>
          </p:nvPr>
        </p:nvSpPr>
        <p:spPr/>
        <p:txBody>
          <a:bodyPr/>
          <a:lstStyle/>
          <a:p>
            <a:fld id="{60F761BC-54EE-485A-9EBC-065EE9D21B9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Propositional Logic</a:t>
            </a:r>
            <a:endParaRPr lang="en-GB" dirty="0"/>
          </a:p>
        </p:txBody>
      </p:sp>
      <p:sp>
        <p:nvSpPr>
          <p:cNvPr id="6" name="Text Placeholder 5"/>
          <p:cNvSpPr>
            <a:spLocks noGrp="1"/>
          </p:cNvSpPr>
          <p:nvPr>
            <p:ph type="body" idx="1"/>
          </p:nvPr>
        </p:nvSpPr>
        <p:spPr/>
        <p:txBody>
          <a:bodyPr/>
          <a:lstStyle/>
          <a:p>
            <a:endParaRPr lang="en-GB"/>
          </a:p>
        </p:txBody>
      </p:sp>
      <p:sp>
        <p:nvSpPr>
          <p:cNvPr id="3" name="Slide Number Placeholder 2"/>
          <p:cNvSpPr>
            <a:spLocks noGrp="1"/>
          </p:cNvSpPr>
          <p:nvPr>
            <p:ph type="sldNum" sz="quarter" idx="12"/>
          </p:nvPr>
        </p:nvSpPr>
        <p:spPr/>
        <p:txBody>
          <a:bodyPr/>
          <a:lstStyle/>
          <a:p>
            <a:fld id="{A0A52D42-27C6-4415-8EC2-05279C22F334}"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TW" dirty="0" smtClean="0">
                <a:ea typeface="PMingLiU" pitchFamily="18" charset="-120"/>
              </a:rPr>
              <a:t>Propositional Logic</a:t>
            </a:r>
          </a:p>
        </p:txBody>
      </p:sp>
      <p:sp>
        <p:nvSpPr>
          <p:cNvPr id="14339" name="Rectangle 3"/>
          <p:cNvSpPr>
            <a:spLocks noGrp="1" noChangeArrowheads="1"/>
          </p:cNvSpPr>
          <p:nvPr>
            <p:ph type="body" sz="half" idx="1"/>
          </p:nvPr>
        </p:nvSpPr>
        <p:spPr>
          <a:xfrm>
            <a:off x="685800" y="1981200"/>
            <a:ext cx="6478488" cy="4114800"/>
          </a:xfrm>
        </p:spPr>
        <p:txBody>
          <a:bodyPr>
            <a:normAutofit fontScale="92500" lnSpcReduction="10000"/>
          </a:bodyPr>
          <a:lstStyle/>
          <a:p>
            <a:pPr>
              <a:buFontTx/>
              <a:buNone/>
              <a:defRPr/>
            </a:pPr>
            <a:r>
              <a:rPr lang="en-US" altLang="zh-TW" sz="2800" i="1" dirty="0" smtClean="0">
                <a:ea typeface="新細明體" pitchFamily="18" charset="-120"/>
              </a:rPr>
              <a:t>Propositional Logic</a:t>
            </a:r>
            <a:r>
              <a:rPr lang="en-US" altLang="zh-TW" sz="2800" dirty="0" smtClean="0">
                <a:ea typeface="新細明體" pitchFamily="18" charset="-120"/>
              </a:rPr>
              <a:t> is the logic of compound statements built from simpler statements </a:t>
            </a:r>
            <a:br>
              <a:rPr lang="en-US" altLang="zh-TW" sz="2800" dirty="0" smtClean="0">
                <a:ea typeface="新細明體" pitchFamily="18" charset="-120"/>
              </a:rPr>
            </a:br>
            <a:r>
              <a:rPr lang="en-US" altLang="zh-TW" sz="2800" dirty="0" smtClean="0">
                <a:ea typeface="新細明體" pitchFamily="18" charset="-120"/>
              </a:rPr>
              <a:t>using so-called </a:t>
            </a:r>
            <a:r>
              <a:rPr lang="en-US" altLang="zh-TW" sz="2800" i="1" dirty="0" smtClean="0">
                <a:ea typeface="新細明體" pitchFamily="18" charset="-120"/>
              </a:rPr>
              <a:t>Boolean</a:t>
            </a:r>
            <a:r>
              <a:rPr lang="en-US" altLang="zh-TW" sz="2800" dirty="0" smtClean="0">
                <a:ea typeface="新細明體" pitchFamily="18" charset="-120"/>
              </a:rPr>
              <a:t> </a:t>
            </a:r>
            <a:r>
              <a:rPr lang="en-US" altLang="zh-TW" sz="2800" i="1" dirty="0" smtClean="0">
                <a:ea typeface="新細明體" pitchFamily="18" charset="-120"/>
              </a:rPr>
              <a:t>connectives.</a:t>
            </a:r>
          </a:p>
          <a:p>
            <a:pPr>
              <a:buFontTx/>
              <a:buNone/>
              <a:defRPr/>
            </a:pPr>
            <a:r>
              <a:rPr lang="en-US" altLang="zh-TW" sz="2800" dirty="0" smtClean="0">
                <a:solidFill>
                  <a:srgbClr val="FF0000"/>
                </a:solidFill>
                <a:ea typeface="新細明體" pitchFamily="18" charset="-120"/>
              </a:rPr>
              <a:t>Some applications in computer science:</a:t>
            </a:r>
          </a:p>
          <a:p>
            <a:pPr>
              <a:defRPr/>
            </a:pPr>
            <a:r>
              <a:rPr lang="en-US" altLang="zh-TW" sz="2800" dirty="0" smtClean="0">
                <a:solidFill>
                  <a:schemeClr val="accent2"/>
                </a:solidFill>
                <a:ea typeface="新細明體" pitchFamily="18" charset="-120"/>
              </a:rPr>
              <a:t>Design of digital electronic circuits.</a:t>
            </a:r>
          </a:p>
          <a:p>
            <a:pPr>
              <a:defRPr/>
            </a:pPr>
            <a:r>
              <a:rPr lang="en-US" altLang="zh-TW" sz="2800" dirty="0" smtClean="0">
                <a:solidFill>
                  <a:schemeClr val="accent2"/>
                </a:solidFill>
                <a:ea typeface="新細明體" pitchFamily="18" charset="-120"/>
              </a:rPr>
              <a:t>Expressing conditions in programs.</a:t>
            </a:r>
          </a:p>
          <a:p>
            <a:pPr>
              <a:defRPr/>
            </a:pPr>
            <a:r>
              <a:rPr lang="en-US" altLang="zh-TW" sz="2800" dirty="0" smtClean="0">
                <a:solidFill>
                  <a:schemeClr val="accent2"/>
                </a:solidFill>
                <a:ea typeface="新細明體" pitchFamily="18" charset="-120"/>
              </a:rPr>
              <a:t>Queries to databases &amp; search engines.</a:t>
            </a:r>
          </a:p>
        </p:txBody>
      </p:sp>
      <p:pic>
        <p:nvPicPr>
          <p:cNvPr id="17412" name="Picture 9" descr="Boole"/>
          <p:cNvPicPr>
            <a:picLocks noGrp="1" noChangeAspect="1" noChangeArrowheads="1"/>
          </p:cNvPicPr>
          <p:nvPr>
            <p:ph sz="quarter" idx="2"/>
          </p:nvPr>
        </p:nvPicPr>
        <p:blipFill>
          <a:blip r:embed="rId3" cstate="print"/>
          <a:srcRect/>
          <a:stretch>
            <a:fillRect/>
          </a:stretch>
        </p:blipFill>
        <p:spPr>
          <a:xfrm>
            <a:off x="7362825" y="1524000"/>
            <a:ext cx="1628775" cy="1905000"/>
          </a:xfrm>
          <a:noFill/>
          <a:ln w="38100">
            <a:solidFill>
              <a:srgbClr val="006600"/>
            </a:solidFill>
          </a:ln>
        </p:spPr>
      </p:pic>
      <p:pic>
        <p:nvPicPr>
          <p:cNvPr id="17415" name="Picture 13" descr="Chrysippus1"/>
          <p:cNvPicPr>
            <a:picLocks noGrp="1" noChangeAspect="1" noChangeArrowheads="1"/>
          </p:cNvPicPr>
          <p:nvPr>
            <p:ph sz="quarter" idx="3"/>
          </p:nvPr>
        </p:nvPicPr>
        <p:blipFill>
          <a:blip r:embed="rId4" cstate="print"/>
          <a:stretch>
            <a:fillRect/>
          </a:stretch>
        </p:blipFill>
        <p:spPr>
          <a:xfrm>
            <a:off x="7294913" y="4114800"/>
            <a:ext cx="1309535" cy="1981200"/>
          </a:xfrm>
          <a:noFill/>
          <a:ln w="38100">
            <a:solidFill>
              <a:srgbClr val="006600"/>
            </a:solidFill>
          </a:ln>
        </p:spPr>
      </p:pic>
      <p:sp>
        <p:nvSpPr>
          <p:cNvPr id="17413" name="Text Box 4"/>
          <p:cNvSpPr txBox="1">
            <a:spLocks noChangeArrowheads="1"/>
          </p:cNvSpPr>
          <p:nvPr/>
        </p:nvSpPr>
        <p:spPr bwMode="auto">
          <a:xfrm>
            <a:off x="5715000" y="76200"/>
            <a:ext cx="3354388" cy="396875"/>
          </a:xfrm>
          <a:prstGeom prst="rect">
            <a:avLst/>
          </a:prstGeom>
          <a:noFill/>
          <a:ln w="9525">
            <a:noFill/>
            <a:miter lim="800000"/>
            <a:headEnd/>
            <a:tailEnd/>
          </a:ln>
        </p:spPr>
        <p:txBody>
          <a:bodyPr wrap="none">
            <a:spAutoFit/>
          </a:bodyPr>
          <a:lstStyle/>
          <a:p>
            <a:pPr algn="r"/>
            <a:r>
              <a:rPr lang="en-US" altLang="zh-TW" sz="2000">
                <a:solidFill>
                  <a:schemeClr val="bg1"/>
                </a:solidFill>
                <a:ea typeface="PMingLiU" pitchFamily="18" charset="-120"/>
              </a:rPr>
              <a:t>Topic #1 – Propositional Logic</a:t>
            </a:r>
          </a:p>
        </p:txBody>
      </p:sp>
      <p:sp>
        <p:nvSpPr>
          <p:cNvPr id="17414" name="Text Box 11"/>
          <p:cNvSpPr txBox="1">
            <a:spLocks noChangeArrowheads="1"/>
          </p:cNvSpPr>
          <p:nvPr/>
        </p:nvSpPr>
        <p:spPr bwMode="auto">
          <a:xfrm>
            <a:off x="7362825" y="3429000"/>
            <a:ext cx="1517650" cy="698500"/>
          </a:xfrm>
          <a:prstGeom prst="rect">
            <a:avLst/>
          </a:prstGeom>
          <a:solidFill>
            <a:srgbClr val="FFFFCC"/>
          </a:solidFill>
          <a:ln w="57150">
            <a:solidFill>
              <a:srgbClr val="006600"/>
            </a:solidFill>
            <a:miter lim="800000"/>
            <a:headEnd/>
            <a:tailEnd/>
          </a:ln>
        </p:spPr>
        <p:txBody>
          <a:bodyPr wrap="none">
            <a:spAutoFit/>
          </a:bodyPr>
          <a:lstStyle/>
          <a:p>
            <a:pPr algn="ctr"/>
            <a:r>
              <a:rPr lang="en-US" altLang="zh-TW" sz="1800">
                <a:ea typeface="PMingLiU" pitchFamily="18" charset="-120"/>
              </a:rPr>
              <a:t>George Boole</a:t>
            </a:r>
            <a:br>
              <a:rPr lang="en-US" altLang="zh-TW" sz="1800">
                <a:ea typeface="PMingLiU" pitchFamily="18" charset="-120"/>
              </a:rPr>
            </a:br>
            <a:r>
              <a:rPr lang="en-US" altLang="zh-TW" sz="1800">
                <a:ea typeface="PMingLiU" pitchFamily="18" charset="-120"/>
              </a:rPr>
              <a:t>(1815-1864)</a:t>
            </a:r>
          </a:p>
        </p:txBody>
      </p:sp>
      <p:sp>
        <p:nvSpPr>
          <p:cNvPr id="17416" name="Text Box 15"/>
          <p:cNvSpPr txBox="1">
            <a:spLocks noChangeArrowheads="1"/>
          </p:cNvSpPr>
          <p:nvPr/>
        </p:nvSpPr>
        <p:spPr bwMode="auto">
          <a:xfrm>
            <a:off x="6524625" y="6096000"/>
            <a:ext cx="2578100" cy="698500"/>
          </a:xfrm>
          <a:prstGeom prst="rect">
            <a:avLst/>
          </a:prstGeom>
          <a:solidFill>
            <a:srgbClr val="FFFFCC"/>
          </a:solidFill>
          <a:ln w="57150">
            <a:solidFill>
              <a:srgbClr val="006600"/>
            </a:solidFill>
            <a:miter lim="800000"/>
            <a:headEnd/>
            <a:tailEnd/>
          </a:ln>
        </p:spPr>
        <p:txBody>
          <a:bodyPr wrap="none">
            <a:spAutoFit/>
          </a:bodyPr>
          <a:lstStyle/>
          <a:p>
            <a:pPr algn="ctr"/>
            <a:r>
              <a:rPr lang="en-US" altLang="zh-TW" sz="1800">
                <a:ea typeface="PMingLiU" pitchFamily="18" charset="-120"/>
              </a:rPr>
              <a:t>Chrysippus of Soli</a:t>
            </a:r>
            <a:br>
              <a:rPr lang="en-US" altLang="zh-TW" sz="1800">
                <a:ea typeface="PMingLiU" pitchFamily="18" charset="-120"/>
              </a:rPr>
            </a:br>
            <a:r>
              <a:rPr lang="en-US" altLang="zh-TW" sz="1800">
                <a:ea typeface="PMingLiU" pitchFamily="18" charset="-120"/>
              </a:rPr>
              <a:t>(ca. 281 B.C. – 205 B.C.)</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TW" smtClean="0">
                <a:ea typeface="PMingLiU" pitchFamily="18" charset="-120"/>
              </a:rPr>
              <a:t>Definition of a </a:t>
            </a:r>
            <a:r>
              <a:rPr lang="en-US" altLang="zh-TW" i="1" smtClean="0">
                <a:ea typeface="PMingLiU" pitchFamily="18" charset="-120"/>
              </a:rPr>
              <a:t>Proposition</a:t>
            </a:r>
            <a:endParaRPr lang="en-US" altLang="zh-TW" smtClean="0">
              <a:ea typeface="PMingLiU" pitchFamily="18" charset="-120"/>
            </a:endParaRPr>
          </a:p>
        </p:txBody>
      </p:sp>
      <p:sp>
        <p:nvSpPr>
          <p:cNvPr id="15363" name="Rectangle 3"/>
          <p:cNvSpPr>
            <a:spLocks noGrp="1" noChangeArrowheads="1"/>
          </p:cNvSpPr>
          <p:nvPr>
            <p:ph sz="quarter" idx="1"/>
          </p:nvPr>
        </p:nvSpPr>
        <p:spPr>
          <a:xfrm>
            <a:off x="228600" y="1484784"/>
            <a:ext cx="8763000" cy="4839816"/>
          </a:xfrm>
        </p:spPr>
        <p:txBody>
          <a:bodyPr>
            <a:normAutofit/>
          </a:bodyPr>
          <a:lstStyle/>
          <a:p>
            <a:pPr>
              <a:buFontTx/>
              <a:buNone/>
              <a:defRPr/>
            </a:pPr>
            <a:r>
              <a:rPr lang="en-US" altLang="zh-TW" sz="2800" b="1" dirty="0" smtClean="0">
                <a:ea typeface="新細明體" pitchFamily="18" charset="-120"/>
              </a:rPr>
              <a:t>Definition:</a:t>
            </a:r>
            <a:r>
              <a:rPr lang="en-US" altLang="zh-TW" sz="2800" dirty="0" smtClean="0">
                <a:ea typeface="新細明體" pitchFamily="18" charset="-120"/>
              </a:rPr>
              <a:t>  A </a:t>
            </a:r>
            <a:r>
              <a:rPr lang="en-US" altLang="zh-TW" sz="2800" i="1" dirty="0" smtClean="0">
                <a:ea typeface="新細明體" pitchFamily="18" charset="-120"/>
              </a:rPr>
              <a:t>proposition</a:t>
            </a:r>
            <a:r>
              <a:rPr lang="en-US" altLang="zh-TW" sz="2800" dirty="0" smtClean="0">
                <a:ea typeface="新細明體" pitchFamily="18" charset="-120"/>
              </a:rPr>
              <a:t> (denoted </a:t>
            </a:r>
            <a:r>
              <a:rPr lang="en-US" altLang="zh-TW" sz="2800" i="1" dirty="0" smtClean="0">
                <a:ea typeface="新細明體" pitchFamily="18" charset="-120"/>
              </a:rPr>
              <a:t>p</a:t>
            </a:r>
            <a:r>
              <a:rPr lang="en-US" altLang="zh-TW" sz="2800" dirty="0" smtClean="0">
                <a:ea typeface="新細明體" pitchFamily="18" charset="-120"/>
              </a:rPr>
              <a:t>, </a:t>
            </a:r>
            <a:r>
              <a:rPr lang="en-US" altLang="zh-TW" sz="2800" i="1" dirty="0" smtClean="0">
                <a:ea typeface="新細明體" pitchFamily="18" charset="-120"/>
              </a:rPr>
              <a:t>q</a:t>
            </a:r>
            <a:r>
              <a:rPr lang="en-US" altLang="zh-TW" sz="2800" dirty="0" smtClean="0">
                <a:ea typeface="新細明體" pitchFamily="18" charset="-120"/>
              </a:rPr>
              <a:t>, </a:t>
            </a:r>
            <a:r>
              <a:rPr lang="en-US" altLang="zh-TW" sz="2800" i="1" dirty="0" smtClean="0">
                <a:ea typeface="新細明體" pitchFamily="18" charset="-120"/>
              </a:rPr>
              <a:t>r</a:t>
            </a:r>
            <a:r>
              <a:rPr lang="en-US" altLang="zh-TW" sz="2800" dirty="0" smtClean="0">
                <a:ea typeface="新細明體" pitchFamily="18" charset="-120"/>
              </a:rPr>
              <a:t>, …) is simply:</a:t>
            </a:r>
          </a:p>
          <a:p>
            <a:pPr>
              <a:defRPr/>
            </a:pPr>
            <a:r>
              <a:rPr lang="en-US" altLang="zh-TW" sz="2800" dirty="0" smtClean="0">
                <a:ea typeface="新細明體" pitchFamily="18" charset="-120"/>
              </a:rPr>
              <a:t>a </a:t>
            </a:r>
            <a:r>
              <a:rPr lang="en-US" altLang="zh-TW" sz="2800" i="1" dirty="0" smtClean="0">
                <a:ea typeface="新細明體" pitchFamily="18" charset="-120"/>
              </a:rPr>
              <a:t>statement </a:t>
            </a:r>
            <a:r>
              <a:rPr lang="en-US" altLang="zh-TW" sz="2800" dirty="0" smtClean="0">
                <a:ea typeface="新細明體" pitchFamily="18" charset="-120"/>
              </a:rPr>
              <a:t>(</a:t>
            </a:r>
            <a:r>
              <a:rPr lang="en-US" altLang="zh-TW" sz="2800" i="1" dirty="0" smtClean="0">
                <a:ea typeface="新細明體" pitchFamily="18" charset="-120"/>
              </a:rPr>
              <a:t>i.e.</a:t>
            </a:r>
            <a:r>
              <a:rPr lang="en-US" altLang="zh-TW" sz="2800" dirty="0" smtClean="0">
                <a:ea typeface="新細明體" pitchFamily="18" charset="-120"/>
              </a:rPr>
              <a:t>, a declarative sentence)</a:t>
            </a:r>
            <a:r>
              <a:rPr lang="en-US" altLang="zh-TW" sz="2800" i="1" dirty="0" smtClean="0">
                <a:ea typeface="新細明體" pitchFamily="18" charset="-120"/>
              </a:rPr>
              <a:t> </a:t>
            </a:r>
          </a:p>
          <a:p>
            <a:pPr lvl="1">
              <a:defRPr/>
            </a:pPr>
            <a:r>
              <a:rPr lang="en-US" altLang="zh-TW" sz="2400" i="1" dirty="0" smtClean="0">
                <a:ea typeface="新細明體" pitchFamily="18" charset="-120"/>
              </a:rPr>
              <a:t>with some definite meaning</a:t>
            </a:r>
            <a:r>
              <a:rPr lang="en-US" altLang="zh-TW" sz="2400" dirty="0" smtClean="0">
                <a:ea typeface="新細明體" pitchFamily="18" charset="-120"/>
              </a:rPr>
              <a:t>, (not vague or ambiguous)</a:t>
            </a:r>
          </a:p>
          <a:p>
            <a:pPr>
              <a:defRPr/>
            </a:pPr>
            <a:r>
              <a:rPr lang="en-US" altLang="zh-TW" sz="2800" dirty="0" smtClean="0">
                <a:ea typeface="新細明體" pitchFamily="18" charset="-120"/>
              </a:rPr>
              <a:t>having a </a:t>
            </a:r>
            <a:r>
              <a:rPr lang="en-US" altLang="zh-TW" sz="2800" i="1" dirty="0" smtClean="0">
                <a:ea typeface="新細明體" pitchFamily="18" charset="-120"/>
              </a:rPr>
              <a:t>truth value</a:t>
            </a:r>
            <a:r>
              <a:rPr lang="en-US" altLang="zh-TW" sz="2800" dirty="0" smtClean="0">
                <a:ea typeface="新細明體" pitchFamily="18" charset="-120"/>
              </a:rPr>
              <a:t> that’s either </a:t>
            </a:r>
            <a:r>
              <a:rPr lang="en-US" altLang="zh-TW" sz="2800" i="1" dirty="0" smtClean="0">
                <a:ea typeface="新細明體" pitchFamily="18" charset="-120"/>
              </a:rPr>
              <a:t>true</a:t>
            </a:r>
            <a:r>
              <a:rPr lang="en-US" altLang="zh-TW" sz="2800" dirty="0" smtClean="0">
                <a:ea typeface="新細明體" pitchFamily="18" charset="-120"/>
              </a:rPr>
              <a:t> (</a:t>
            </a:r>
            <a:r>
              <a:rPr lang="en-US" altLang="zh-TW" sz="2800" b="1" dirty="0" smtClean="0">
                <a:ea typeface="新細明體" pitchFamily="18" charset="-120"/>
              </a:rPr>
              <a:t>T</a:t>
            </a:r>
            <a:r>
              <a:rPr lang="en-US" altLang="zh-TW" sz="2800" dirty="0" smtClean="0">
                <a:ea typeface="新細明體" pitchFamily="18" charset="-120"/>
              </a:rPr>
              <a:t>) or </a:t>
            </a:r>
            <a:r>
              <a:rPr lang="en-US" altLang="zh-TW" sz="2800" i="1" dirty="0" smtClean="0">
                <a:ea typeface="新細明體" pitchFamily="18" charset="-120"/>
              </a:rPr>
              <a:t>false</a:t>
            </a:r>
            <a:r>
              <a:rPr lang="en-US" altLang="zh-TW" sz="2800" dirty="0" smtClean="0">
                <a:ea typeface="新細明體" pitchFamily="18" charset="-120"/>
              </a:rPr>
              <a:t> (</a:t>
            </a:r>
            <a:r>
              <a:rPr lang="en-US" altLang="zh-TW" sz="2800" b="1" dirty="0" smtClean="0">
                <a:ea typeface="新細明體" pitchFamily="18" charset="-120"/>
              </a:rPr>
              <a:t>F</a:t>
            </a:r>
            <a:r>
              <a:rPr lang="en-US" altLang="zh-TW" sz="2800" dirty="0" smtClean="0">
                <a:ea typeface="新細明體" pitchFamily="18" charset="-120"/>
              </a:rPr>
              <a:t>) </a:t>
            </a:r>
          </a:p>
          <a:p>
            <a:pPr lvl="1">
              <a:defRPr/>
            </a:pPr>
            <a:r>
              <a:rPr lang="en-US" altLang="zh-TW" sz="2400" dirty="0" smtClean="0">
                <a:ea typeface="新細明體" pitchFamily="18" charset="-120"/>
              </a:rPr>
              <a:t>it is </a:t>
            </a:r>
            <a:r>
              <a:rPr lang="en-US" altLang="zh-TW" sz="2400" b="1" dirty="0" smtClean="0">
                <a:ea typeface="新細明體" pitchFamily="18" charset="-120"/>
              </a:rPr>
              <a:t>never</a:t>
            </a:r>
            <a:r>
              <a:rPr lang="en-US" altLang="zh-TW" sz="2400" dirty="0" smtClean="0">
                <a:ea typeface="新細明體" pitchFamily="18" charset="-120"/>
              </a:rPr>
              <a:t> both, neither, or somewhere “in between!”</a:t>
            </a:r>
          </a:p>
          <a:p>
            <a:pPr lvl="2">
              <a:defRPr/>
            </a:pPr>
            <a:r>
              <a:rPr lang="en-US" altLang="zh-TW" sz="2000" dirty="0" smtClean="0">
                <a:ea typeface="新細明體" pitchFamily="18" charset="-120"/>
              </a:rPr>
              <a:t>However, you might not </a:t>
            </a:r>
            <a:r>
              <a:rPr lang="en-US" altLang="zh-TW" sz="2000" i="1" dirty="0" smtClean="0">
                <a:ea typeface="新細明體" pitchFamily="18" charset="-120"/>
              </a:rPr>
              <a:t>know</a:t>
            </a:r>
            <a:r>
              <a:rPr lang="en-US" altLang="zh-TW" sz="2000" dirty="0" smtClean="0">
                <a:ea typeface="新細明體" pitchFamily="18" charset="-120"/>
              </a:rPr>
              <a:t> the actual truth value, </a:t>
            </a:r>
          </a:p>
          <a:p>
            <a:pPr lvl="2">
              <a:defRPr/>
            </a:pPr>
            <a:r>
              <a:rPr lang="en-US" altLang="zh-TW" sz="2000" dirty="0" smtClean="0">
                <a:ea typeface="新細明體" pitchFamily="18" charset="-120"/>
              </a:rPr>
              <a:t>and, the truth value might </a:t>
            </a:r>
            <a:r>
              <a:rPr lang="en-US" altLang="zh-TW" sz="2000" i="1" dirty="0" smtClean="0">
                <a:ea typeface="新細明體" pitchFamily="18" charset="-120"/>
              </a:rPr>
              <a:t>depend</a:t>
            </a:r>
            <a:r>
              <a:rPr lang="en-US" altLang="zh-TW" sz="2000" dirty="0" smtClean="0">
                <a:ea typeface="新細明體" pitchFamily="18" charset="-120"/>
              </a:rPr>
              <a:t> on the situation or context.</a:t>
            </a:r>
          </a:p>
        </p:txBody>
      </p:sp>
      <p:sp>
        <p:nvSpPr>
          <p:cNvPr id="18436" name="Text Box 4"/>
          <p:cNvSpPr txBox="1">
            <a:spLocks noChangeArrowheads="1"/>
          </p:cNvSpPr>
          <p:nvPr/>
        </p:nvSpPr>
        <p:spPr bwMode="auto">
          <a:xfrm>
            <a:off x="5715000" y="76200"/>
            <a:ext cx="3354388" cy="396875"/>
          </a:xfrm>
          <a:prstGeom prst="rect">
            <a:avLst/>
          </a:prstGeom>
          <a:noFill/>
          <a:ln w="9525">
            <a:noFill/>
            <a:miter lim="800000"/>
            <a:headEnd/>
            <a:tailEnd/>
          </a:ln>
        </p:spPr>
        <p:txBody>
          <a:bodyPr wrap="none">
            <a:spAutoFit/>
          </a:bodyPr>
          <a:lstStyle/>
          <a:p>
            <a:pPr algn="r"/>
            <a:r>
              <a:rPr lang="en-US" altLang="zh-TW" sz="2000">
                <a:solidFill>
                  <a:schemeClr val="bg1"/>
                </a:solidFill>
                <a:ea typeface="PMingLiU" pitchFamily="18" charset="-120"/>
              </a:rPr>
              <a:t>Topic #1 – Propositional Logic</a:t>
            </a:r>
          </a:p>
        </p:txBody>
      </p:sp>
      <p:sp>
        <p:nvSpPr>
          <p:cNvPr id="5" name="Slide Number Placeholder 4"/>
          <p:cNvSpPr>
            <a:spLocks noGrp="1"/>
          </p:cNvSpPr>
          <p:nvPr>
            <p:ph type="sldNum" sz="quarter" idx="12"/>
          </p:nvPr>
        </p:nvSpPr>
        <p:spPr/>
        <p:txBody>
          <a:bodyPr/>
          <a:lstStyle/>
          <a:p>
            <a:fld id="{A0A52D42-27C6-4415-8EC2-05279C22F334}"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dirty="0" smtClean="0"/>
              <a:t>Propositional logic</a:t>
            </a:r>
          </a:p>
        </p:txBody>
      </p:sp>
      <p:sp>
        <p:nvSpPr>
          <p:cNvPr id="6146" name="Slide Number Placeholder 3"/>
          <p:cNvSpPr>
            <a:spLocks noGrp="1"/>
          </p:cNvSpPr>
          <p:nvPr>
            <p:ph type="sldNum" sz="quarter" idx="12"/>
          </p:nvPr>
        </p:nvSpPr>
        <p:spPr>
          <a:noFill/>
        </p:spPr>
        <p:txBody>
          <a:bodyPr/>
          <a:lstStyle/>
          <a:p>
            <a:fld id="{40D41DA1-71BE-455F-8AAE-3B7EA3C7A3B1}" type="slidenum">
              <a:rPr lang="en-US"/>
              <a:pPr/>
              <a:t>23</a:t>
            </a:fld>
            <a:endParaRPr lang="en-US"/>
          </a:p>
        </p:txBody>
      </p:sp>
      <p:sp>
        <p:nvSpPr>
          <p:cNvPr id="6148" name="Rectangle 3"/>
          <p:cNvSpPr>
            <a:spLocks noGrp="1" noChangeArrowheads="1"/>
          </p:cNvSpPr>
          <p:nvPr>
            <p:ph sz="quarter" idx="1"/>
          </p:nvPr>
        </p:nvSpPr>
        <p:spPr>
          <a:xfrm>
            <a:off x="685800" y="1524000"/>
            <a:ext cx="7772400" cy="4800600"/>
          </a:xfrm>
        </p:spPr>
        <p:txBody>
          <a:bodyPr>
            <a:normAutofit lnSpcReduction="10000"/>
          </a:bodyPr>
          <a:lstStyle/>
          <a:p>
            <a:r>
              <a:rPr lang="en-US" b="1" smtClean="0"/>
              <a:t>Logical constants</a:t>
            </a:r>
            <a:r>
              <a:rPr lang="en-US" smtClean="0"/>
              <a:t>: true, false </a:t>
            </a:r>
          </a:p>
          <a:p>
            <a:r>
              <a:rPr lang="en-US" b="1" smtClean="0"/>
              <a:t>Propositional symbols</a:t>
            </a:r>
            <a:r>
              <a:rPr lang="en-US" smtClean="0"/>
              <a:t>: P, Q, S, ...  (</a:t>
            </a:r>
            <a:r>
              <a:rPr lang="en-US" b="1" smtClean="0"/>
              <a:t>atomic sentences</a:t>
            </a:r>
            <a:r>
              <a:rPr lang="en-US" smtClean="0"/>
              <a:t>)</a:t>
            </a:r>
          </a:p>
          <a:p>
            <a:r>
              <a:rPr lang="en-US" smtClean="0"/>
              <a:t>Wrapping </a:t>
            </a:r>
            <a:r>
              <a:rPr lang="en-US" b="1" smtClean="0"/>
              <a:t>parentheses</a:t>
            </a:r>
            <a:r>
              <a:rPr lang="en-US" smtClean="0"/>
              <a:t>: ( … )</a:t>
            </a:r>
          </a:p>
          <a:p>
            <a:r>
              <a:rPr lang="en-US" smtClean="0"/>
              <a:t>Sentences are combined by </a:t>
            </a:r>
            <a:r>
              <a:rPr lang="en-US" b="1" smtClean="0"/>
              <a:t>connectives</a:t>
            </a:r>
            <a:r>
              <a:rPr lang="en-US" smtClean="0"/>
              <a:t>: </a:t>
            </a:r>
          </a:p>
          <a:p>
            <a:pPr lvl="1">
              <a:lnSpc>
                <a:spcPct val="80000"/>
              </a:lnSpc>
              <a:buFontTx/>
              <a:buNone/>
            </a:pPr>
            <a:r>
              <a:rPr lang="en-US" sz="3200" b="1" smtClean="0"/>
              <a:t> </a:t>
            </a:r>
            <a:r>
              <a:rPr lang="en-US" sz="3200" b="1" smtClean="0">
                <a:latin typeface="Symbol" pitchFamily="18" charset="2"/>
                <a:sym typeface="Symbol" pitchFamily="18" charset="2"/>
              </a:rPr>
              <a:t></a:t>
            </a:r>
            <a:r>
              <a:rPr lang="en-US" smtClean="0">
                <a:latin typeface="Symbol" pitchFamily="18" charset="2"/>
                <a:sym typeface="Symbol" pitchFamily="18" charset="2"/>
              </a:rPr>
              <a:t> </a:t>
            </a:r>
            <a:r>
              <a:rPr lang="en-US" smtClean="0"/>
              <a:t>...and 		[conjunction]</a:t>
            </a:r>
          </a:p>
          <a:p>
            <a:pPr lvl="1">
              <a:lnSpc>
                <a:spcPct val="80000"/>
              </a:lnSpc>
              <a:buFontTx/>
              <a:buNone/>
            </a:pPr>
            <a:r>
              <a:rPr lang="en-US" sz="3200" b="1" smtClean="0"/>
              <a:t> </a:t>
            </a:r>
            <a:r>
              <a:rPr lang="en-US" sz="3200" b="1" smtClean="0">
                <a:sym typeface="Symbol" pitchFamily="18" charset="2"/>
              </a:rPr>
              <a:t></a:t>
            </a:r>
            <a:r>
              <a:rPr lang="en-US" smtClean="0">
                <a:sym typeface="Symbol" pitchFamily="18" charset="2"/>
              </a:rPr>
              <a:t> </a:t>
            </a:r>
            <a:r>
              <a:rPr lang="en-US" smtClean="0"/>
              <a:t>...or 		[disjunction]</a:t>
            </a:r>
          </a:p>
          <a:p>
            <a:pPr lvl="1">
              <a:lnSpc>
                <a:spcPct val="80000"/>
              </a:lnSpc>
              <a:buFontTx/>
              <a:buNone/>
            </a:pPr>
            <a:r>
              <a:rPr lang="en-US" sz="3200" b="1" smtClean="0"/>
              <a:t> </a:t>
            </a:r>
            <a:r>
              <a:rPr lang="en-US" sz="3200" b="1" smtClean="0">
                <a:sym typeface="Symbol" pitchFamily="18" charset="2"/>
              </a:rPr>
              <a:t></a:t>
            </a:r>
            <a:r>
              <a:rPr lang="en-US" smtClean="0"/>
              <a:t>...implies 	[implication / conditional]</a:t>
            </a:r>
          </a:p>
          <a:p>
            <a:pPr lvl="1">
              <a:lnSpc>
                <a:spcPct val="80000"/>
              </a:lnSpc>
              <a:buFontTx/>
              <a:buNone/>
            </a:pPr>
            <a:r>
              <a:rPr lang="en-US" sz="3200" b="1" smtClean="0"/>
              <a:t> </a:t>
            </a:r>
            <a:r>
              <a:rPr lang="en-US" sz="3200" b="1" smtClean="0">
                <a:sym typeface="Symbol" pitchFamily="18" charset="2"/>
              </a:rPr>
              <a:t></a:t>
            </a:r>
            <a:r>
              <a:rPr lang="en-US" smtClean="0"/>
              <a:t>..is equivalent 	[biconditional]</a:t>
            </a:r>
          </a:p>
          <a:p>
            <a:pPr lvl="1">
              <a:lnSpc>
                <a:spcPct val="80000"/>
              </a:lnSpc>
              <a:buFontTx/>
              <a:buNone/>
            </a:pPr>
            <a:r>
              <a:rPr lang="en-US" smtClean="0"/>
              <a:t> </a:t>
            </a:r>
            <a:r>
              <a:rPr lang="en-US" sz="3200" b="1" smtClean="0">
                <a:sym typeface="Symbol" pitchFamily="18" charset="2"/>
              </a:rPr>
              <a:t></a:t>
            </a:r>
            <a:r>
              <a:rPr lang="en-US" smtClean="0">
                <a:sym typeface="Symbol" pitchFamily="18" charset="2"/>
              </a:rPr>
              <a:t> </a:t>
            </a:r>
            <a:r>
              <a:rPr lang="en-US" smtClean="0"/>
              <a:t>...not 		[negation]</a:t>
            </a:r>
          </a:p>
          <a:p>
            <a:pPr>
              <a:lnSpc>
                <a:spcPct val="80000"/>
              </a:lnSpc>
            </a:pPr>
            <a:r>
              <a:rPr lang="en-US" b="1" smtClean="0"/>
              <a:t>Literal</a:t>
            </a:r>
            <a:r>
              <a:rPr lang="en-US" smtClean="0"/>
              <a:t>: atomic sentence or negated atomic sentence</a:t>
            </a:r>
            <a:endParaRPr lang="en-US" b="1"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smtClean="0"/>
              <a:t>Examples of PL sentences</a:t>
            </a:r>
          </a:p>
        </p:txBody>
      </p:sp>
      <p:sp>
        <p:nvSpPr>
          <p:cNvPr id="7170" name="Slide Number Placeholder 3"/>
          <p:cNvSpPr>
            <a:spLocks noGrp="1"/>
          </p:cNvSpPr>
          <p:nvPr>
            <p:ph type="sldNum" sz="quarter" idx="12"/>
          </p:nvPr>
        </p:nvSpPr>
        <p:spPr>
          <a:noFill/>
        </p:spPr>
        <p:txBody>
          <a:bodyPr/>
          <a:lstStyle/>
          <a:p>
            <a:fld id="{F39924D9-5070-4952-8FEA-14BD4F04E872}" type="slidenum">
              <a:rPr lang="en-US"/>
              <a:pPr/>
              <a:t>24</a:t>
            </a:fld>
            <a:endParaRPr lang="en-US"/>
          </a:p>
        </p:txBody>
      </p:sp>
      <p:sp>
        <p:nvSpPr>
          <p:cNvPr id="7172" name="Rectangle 3"/>
          <p:cNvSpPr>
            <a:spLocks noGrp="1" noChangeArrowheads="1"/>
          </p:cNvSpPr>
          <p:nvPr>
            <p:ph sz="quarter" idx="1"/>
          </p:nvPr>
        </p:nvSpPr>
        <p:spPr/>
        <p:txBody>
          <a:bodyPr/>
          <a:lstStyle/>
          <a:p>
            <a:pPr>
              <a:lnSpc>
                <a:spcPct val="90000"/>
              </a:lnSpc>
            </a:pPr>
            <a:r>
              <a:rPr lang="en-US" smtClean="0"/>
              <a:t>(P </a:t>
            </a:r>
            <a:r>
              <a:rPr lang="en-US" smtClean="0">
                <a:sym typeface="Symbol" pitchFamily="18" charset="2"/>
              </a:rPr>
              <a:t></a:t>
            </a:r>
            <a:r>
              <a:rPr lang="en-US" smtClean="0"/>
              <a:t> Q) </a:t>
            </a:r>
            <a:r>
              <a:rPr lang="en-US" smtClean="0">
                <a:sym typeface="Symbol" pitchFamily="18" charset="2"/>
              </a:rPr>
              <a:t></a:t>
            </a:r>
            <a:r>
              <a:rPr lang="en-US" smtClean="0"/>
              <a:t> R </a:t>
            </a:r>
          </a:p>
          <a:p>
            <a:pPr lvl="1">
              <a:lnSpc>
                <a:spcPct val="90000"/>
              </a:lnSpc>
              <a:buFontTx/>
              <a:buNone/>
            </a:pPr>
            <a:r>
              <a:rPr lang="en-US" sz="2400" smtClean="0"/>
              <a:t>“If it is hot and humid, then it is raining”</a:t>
            </a:r>
            <a:endParaRPr lang="en-US" smtClean="0"/>
          </a:p>
          <a:p>
            <a:pPr>
              <a:lnSpc>
                <a:spcPct val="90000"/>
              </a:lnSpc>
            </a:pPr>
            <a:r>
              <a:rPr lang="en-US" smtClean="0"/>
              <a:t>Q </a:t>
            </a:r>
            <a:r>
              <a:rPr lang="en-US" smtClean="0">
                <a:sym typeface="Symbol" pitchFamily="18" charset="2"/>
              </a:rPr>
              <a:t></a:t>
            </a:r>
            <a:r>
              <a:rPr lang="en-US" smtClean="0"/>
              <a:t> P </a:t>
            </a:r>
          </a:p>
          <a:p>
            <a:pPr lvl="1">
              <a:lnSpc>
                <a:spcPct val="90000"/>
              </a:lnSpc>
              <a:buFontTx/>
              <a:buNone/>
            </a:pPr>
            <a:r>
              <a:rPr lang="en-US" sz="2400" smtClean="0"/>
              <a:t>“If it is humid, then it is hot”</a:t>
            </a:r>
            <a:endParaRPr lang="en-US" smtClean="0"/>
          </a:p>
          <a:p>
            <a:pPr>
              <a:lnSpc>
                <a:spcPct val="90000"/>
              </a:lnSpc>
            </a:pPr>
            <a:r>
              <a:rPr lang="en-US" smtClean="0"/>
              <a:t>Q </a:t>
            </a:r>
          </a:p>
          <a:p>
            <a:pPr lvl="1">
              <a:lnSpc>
                <a:spcPct val="90000"/>
              </a:lnSpc>
              <a:buFontTx/>
              <a:buNone/>
            </a:pPr>
            <a:r>
              <a:rPr lang="en-US" sz="2400" smtClean="0"/>
              <a:t>“It is humid.”</a:t>
            </a:r>
          </a:p>
          <a:p>
            <a:pPr>
              <a:lnSpc>
                <a:spcPct val="90000"/>
              </a:lnSpc>
            </a:pPr>
            <a:r>
              <a:rPr lang="en-US" smtClean="0"/>
              <a:t>A better way:</a:t>
            </a:r>
          </a:p>
          <a:p>
            <a:pPr lvl="1">
              <a:lnSpc>
                <a:spcPct val="90000"/>
              </a:lnSpc>
              <a:buFontTx/>
              <a:buNone/>
            </a:pPr>
            <a:r>
              <a:rPr lang="en-US" smtClean="0"/>
              <a:t>Ho = “It is hot”</a:t>
            </a:r>
          </a:p>
          <a:p>
            <a:pPr lvl="1">
              <a:lnSpc>
                <a:spcPct val="90000"/>
              </a:lnSpc>
              <a:buFontTx/>
              <a:buNone/>
            </a:pPr>
            <a:r>
              <a:rPr lang="en-US" smtClean="0"/>
              <a:t>Hu = “It is humid”</a:t>
            </a:r>
          </a:p>
          <a:p>
            <a:pPr lvl="1">
              <a:lnSpc>
                <a:spcPct val="90000"/>
              </a:lnSpc>
              <a:buFontTx/>
              <a:buNone/>
            </a:pPr>
            <a:r>
              <a:rPr lang="en-US" smtClean="0"/>
              <a:t>R = “It is raining”</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3"/>
          <p:cNvSpPr>
            <a:spLocks noGrp="1" noChangeArrowheads="1"/>
          </p:cNvSpPr>
          <p:nvPr>
            <p:ph idx="1"/>
          </p:nvPr>
        </p:nvSpPr>
        <p:spPr/>
        <p:txBody>
          <a:bodyPr/>
          <a:lstStyle/>
          <a:p>
            <a:r>
              <a:rPr lang="en-US" sz="2000" b="1"/>
              <a:t>Symbols: </a:t>
            </a:r>
          </a:p>
          <a:p>
            <a:pPr>
              <a:buFont typeface="Wingdings" pitchFamily="2" charset="2"/>
              <a:buNone/>
            </a:pPr>
            <a:r>
              <a:rPr lang="en-US" sz="2000"/>
              <a:t>	Logical constants: true (T), false (F)</a:t>
            </a:r>
          </a:p>
          <a:p>
            <a:pPr>
              <a:buFont typeface="Wingdings" pitchFamily="2" charset="2"/>
              <a:buNone/>
            </a:pPr>
            <a:r>
              <a:rPr lang="en-US" sz="2000"/>
              <a:t>	Propositional symbols: P, Q, S, ... </a:t>
            </a:r>
          </a:p>
          <a:p>
            <a:pPr>
              <a:buFont typeface="Wingdings" pitchFamily="2" charset="2"/>
              <a:buNone/>
            </a:pPr>
            <a:r>
              <a:rPr lang="en-US" sz="2000"/>
              <a:t>	logical connectives: </a:t>
            </a:r>
          </a:p>
          <a:p>
            <a:pPr>
              <a:spcBef>
                <a:spcPct val="0"/>
              </a:spcBef>
              <a:buFont typeface="Wingdings" pitchFamily="2" charset="2"/>
              <a:buNone/>
            </a:pPr>
            <a:r>
              <a:rPr lang="en-US" sz="2000" b="1">
                <a:latin typeface="Symbol" pitchFamily="18" charset="2"/>
                <a:sym typeface="Symbol" pitchFamily="18" charset="2"/>
              </a:rPr>
              <a:t>       </a:t>
            </a:r>
            <a:r>
              <a:rPr lang="en-US" sz="2000">
                <a:latin typeface="Symbol" pitchFamily="18" charset="2"/>
                <a:sym typeface="Symbol" pitchFamily="18" charset="2"/>
              </a:rPr>
              <a:t>        </a:t>
            </a:r>
            <a:r>
              <a:rPr lang="en-US" sz="2000"/>
              <a:t>...conjunction (and)</a:t>
            </a:r>
            <a:r>
              <a:rPr lang="en-US" sz="2000" b="1">
                <a:sym typeface="Symbol" pitchFamily="18" charset="2"/>
              </a:rPr>
              <a:t>     </a:t>
            </a:r>
            <a:r>
              <a:rPr lang="en-US" sz="2400">
                <a:sym typeface="Symbol" pitchFamily="18" charset="2"/>
              </a:rPr>
              <a:t>   </a:t>
            </a:r>
            <a:r>
              <a:rPr lang="en-US" sz="2000"/>
              <a:t>...disjunction (or)</a:t>
            </a:r>
          </a:p>
          <a:p>
            <a:pPr>
              <a:spcBef>
                <a:spcPct val="0"/>
              </a:spcBef>
              <a:buFont typeface="Wingdings" pitchFamily="2" charset="2"/>
              <a:buNone/>
            </a:pPr>
            <a:r>
              <a:rPr lang="en-US" sz="2000"/>
              <a:t>	    </a:t>
            </a:r>
            <a:r>
              <a:rPr lang="en-US" sz="2000" b="1">
                <a:cs typeface="Times New Roman" pitchFamily="18" charset="0"/>
              </a:rPr>
              <a:t>¬</a:t>
            </a:r>
            <a:r>
              <a:rPr lang="en-US" sz="2000"/>
              <a:t>	     ...negation (not)           </a:t>
            </a:r>
            <a:r>
              <a:rPr lang="en-US" sz="2000" b="1">
                <a:sym typeface="Symbol" pitchFamily="18" charset="2"/>
              </a:rPr>
              <a:t>=&gt;  </a:t>
            </a:r>
            <a:r>
              <a:rPr lang="en-US" sz="2000"/>
              <a:t>    ...implication (if)</a:t>
            </a:r>
          </a:p>
          <a:p>
            <a:pPr>
              <a:spcBef>
                <a:spcPct val="0"/>
              </a:spcBef>
              <a:buFont typeface="Wingdings" pitchFamily="2" charset="2"/>
              <a:buNone/>
            </a:pPr>
            <a:r>
              <a:rPr lang="en-US" sz="2000" b="1">
                <a:sym typeface="Symbol" pitchFamily="18" charset="2"/>
              </a:rPr>
              <a:t>       &lt;=&gt;    </a:t>
            </a:r>
            <a:r>
              <a:rPr lang="en-US" sz="2000"/>
              <a:t>...logical equivalence (if and only if)</a:t>
            </a:r>
          </a:p>
          <a:p>
            <a:pPr>
              <a:buFont typeface="Wingdings" pitchFamily="2" charset="2"/>
              <a:buNone/>
            </a:pPr>
            <a:r>
              <a:rPr lang="en-US" sz="2000"/>
              <a:t>    Wrapping </a:t>
            </a:r>
            <a:r>
              <a:rPr lang="en-US" sz="2000" b="1"/>
              <a:t>parentheses</a:t>
            </a:r>
            <a:r>
              <a:rPr lang="en-US" sz="2000"/>
              <a:t>: ( … )</a:t>
            </a:r>
          </a:p>
          <a:p>
            <a:pPr>
              <a:spcAft>
                <a:spcPct val="20000"/>
              </a:spcAft>
            </a:pPr>
            <a:r>
              <a:rPr lang="en-US" sz="2000"/>
              <a:t>A </a:t>
            </a:r>
            <a:r>
              <a:rPr lang="en-US" sz="2000" b="1"/>
              <a:t>proposition</a:t>
            </a:r>
            <a:r>
              <a:rPr lang="en-US" sz="2000"/>
              <a:t> (denoted by a proposition symbol) is a declarative statement which can be either true or false but not both or neither.</a:t>
            </a:r>
          </a:p>
          <a:p>
            <a:pPr lvl="1">
              <a:spcBef>
                <a:spcPct val="0"/>
              </a:spcBef>
            </a:pPr>
            <a:r>
              <a:rPr lang="en-US" sz="2100"/>
              <a:t>The moon is made of mursik                        (F)</a:t>
            </a:r>
          </a:p>
          <a:p>
            <a:pPr lvl="1">
              <a:spcBef>
                <a:spcPct val="0"/>
              </a:spcBef>
            </a:pPr>
            <a:r>
              <a:rPr lang="en-US" sz="2100"/>
              <a:t>Thika is closer to Nyeri than to Kisumu	  (T)</a:t>
            </a:r>
          </a:p>
        </p:txBody>
      </p:sp>
      <p:sp>
        <p:nvSpPr>
          <p:cNvPr id="6" name="Slide Number Placeholder 5"/>
          <p:cNvSpPr>
            <a:spLocks noGrp="1"/>
          </p:cNvSpPr>
          <p:nvPr>
            <p:ph type="sldNum" sz="quarter" idx="12"/>
          </p:nvPr>
        </p:nvSpPr>
        <p:spPr/>
        <p:txBody>
          <a:bodyPr>
            <a:normAutofit/>
          </a:bodyPr>
          <a:lstStyle/>
          <a:p>
            <a:fld id="{D7F51173-6281-413C-9FF9-5E456FC31777}" type="slidenum">
              <a:rPr lang="en-US"/>
              <a:pPr/>
              <a:t>25</a:t>
            </a:fld>
            <a:endParaRPr lang="en-US"/>
          </a:p>
        </p:txBody>
      </p:sp>
      <p:sp>
        <p:nvSpPr>
          <p:cNvPr id="332802" name="AutoShape 2"/>
          <p:cNvSpPr>
            <a:spLocks noGrp="1" noChangeArrowheads="1"/>
          </p:cNvSpPr>
          <p:nvPr>
            <p:ph type="title"/>
          </p:nvPr>
        </p:nvSpPr>
        <p:spPr/>
        <p:txBody>
          <a:bodyPr>
            <a:noAutofit/>
          </a:bodyPr>
          <a:lstStyle/>
          <a:p>
            <a:r>
              <a:rPr lang="en-US" sz="4000" dirty="0"/>
              <a:t>Propositional Logic: Syntax</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idx="1"/>
          </p:nvPr>
        </p:nvSpPr>
        <p:spPr>
          <a:xfrm>
            <a:off x="700088" y="1412875"/>
            <a:ext cx="7772400" cy="4821238"/>
          </a:xfrm>
        </p:spPr>
        <p:txBody>
          <a:bodyPr>
            <a:normAutofit/>
          </a:bodyPr>
          <a:lstStyle/>
          <a:p>
            <a:pPr marL="227013" indent="-227013">
              <a:lnSpc>
                <a:spcPct val="90000"/>
              </a:lnSpc>
            </a:pPr>
            <a:r>
              <a:rPr lang="en-US" sz="2400" b="1"/>
              <a:t>Sentence</a:t>
            </a:r>
          </a:p>
          <a:p>
            <a:pPr marL="682625" lvl="1" indent="-341313">
              <a:lnSpc>
                <a:spcPct val="90000"/>
              </a:lnSpc>
              <a:buFontTx/>
              <a:buAutoNum type="arabicPeriod"/>
            </a:pPr>
            <a:r>
              <a:rPr lang="en-US"/>
              <a:t>T or F itself is a sentence</a:t>
            </a:r>
          </a:p>
          <a:p>
            <a:pPr marL="682625" lvl="1" indent="-341313">
              <a:lnSpc>
                <a:spcPct val="90000"/>
              </a:lnSpc>
              <a:buFontTx/>
              <a:buAutoNum type="arabicPeriod"/>
            </a:pPr>
            <a:r>
              <a:rPr lang="en-US"/>
              <a:t>Individual proposition symbols P, Q, ... are sentences</a:t>
            </a:r>
          </a:p>
          <a:p>
            <a:pPr marL="682625" lvl="1" indent="-341313">
              <a:lnSpc>
                <a:spcPct val="90000"/>
              </a:lnSpc>
              <a:buFontTx/>
              <a:buAutoNum type="arabicPeriod"/>
            </a:pPr>
            <a:r>
              <a:rPr lang="en-US"/>
              <a:t>If S is a sentence, so is (S)</a:t>
            </a:r>
          </a:p>
          <a:p>
            <a:pPr marL="682625" lvl="1" indent="-341313">
              <a:lnSpc>
                <a:spcPct val="90000"/>
              </a:lnSpc>
              <a:buFontTx/>
              <a:buAutoNum type="arabicPeriod"/>
            </a:pPr>
            <a:r>
              <a:rPr lang="en-US"/>
              <a:t>If S1 and S2 are sentences, so are </a:t>
            </a:r>
          </a:p>
          <a:p>
            <a:pPr marL="682625" lvl="1" indent="-341313">
              <a:lnSpc>
                <a:spcPct val="90000"/>
              </a:lnSpc>
              <a:buFontTx/>
              <a:buNone/>
            </a:pPr>
            <a:r>
              <a:rPr lang="en-US" b="1">
                <a:latin typeface="Symbol" pitchFamily="18" charset="2"/>
                <a:sym typeface="Symbol" pitchFamily="18" charset="2"/>
              </a:rPr>
              <a:t>	</a:t>
            </a:r>
            <a:r>
              <a:rPr lang="en-US">
                <a:sym typeface="Symbol" pitchFamily="18" charset="2"/>
              </a:rPr>
              <a:t>S1 </a:t>
            </a:r>
            <a:r>
              <a:rPr lang="en-US" b="1">
                <a:latin typeface="Symbol" pitchFamily="18" charset="2"/>
                <a:sym typeface="Symbol" pitchFamily="18" charset="2"/>
              </a:rPr>
              <a:t></a:t>
            </a:r>
            <a:r>
              <a:rPr lang="en-US">
                <a:latin typeface="Symbol" pitchFamily="18" charset="2"/>
                <a:sym typeface="Symbol" pitchFamily="18" charset="2"/>
              </a:rPr>
              <a:t> </a:t>
            </a:r>
            <a:r>
              <a:rPr lang="en-US">
                <a:sym typeface="Symbol" pitchFamily="18" charset="2"/>
              </a:rPr>
              <a:t>S2, S1</a:t>
            </a:r>
            <a:r>
              <a:rPr lang="en-US" b="1">
                <a:sym typeface="Symbol" pitchFamily="18" charset="2"/>
              </a:rPr>
              <a:t></a:t>
            </a:r>
            <a:r>
              <a:rPr lang="en-US">
                <a:sym typeface="Symbol" pitchFamily="18" charset="2"/>
              </a:rPr>
              <a:t> S2, S1 </a:t>
            </a:r>
            <a:r>
              <a:rPr lang="en-US" b="1">
                <a:sym typeface="Symbol" pitchFamily="18" charset="2"/>
              </a:rPr>
              <a:t>=&gt;</a:t>
            </a:r>
            <a:r>
              <a:rPr lang="en-US">
                <a:sym typeface="Symbol" pitchFamily="18" charset="2"/>
              </a:rPr>
              <a:t> S2,</a:t>
            </a:r>
            <a:r>
              <a:rPr lang="en-US">
                <a:latin typeface="Symbol" pitchFamily="18" charset="2"/>
                <a:sym typeface="Symbol" pitchFamily="18" charset="2"/>
              </a:rPr>
              <a:t> </a:t>
            </a:r>
            <a:r>
              <a:rPr lang="en-US">
                <a:sym typeface="Symbol" pitchFamily="18" charset="2"/>
              </a:rPr>
              <a:t>S1 </a:t>
            </a:r>
            <a:r>
              <a:rPr lang="en-US" b="1">
                <a:sym typeface="Symbol" pitchFamily="18" charset="2"/>
              </a:rPr>
              <a:t>&lt;=&gt; </a:t>
            </a:r>
            <a:r>
              <a:rPr lang="en-US">
                <a:sym typeface="Symbol" pitchFamily="18" charset="2"/>
              </a:rPr>
              <a:t>S2,</a:t>
            </a:r>
            <a:r>
              <a:rPr lang="en-US" b="1">
                <a:sym typeface="Symbol" pitchFamily="18" charset="2"/>
              </a:rPr>
              <a:t> </a:t>
            </a:r>
            <a:r>
              <a:rPr lang="en-US" b="1">
                <a:cs typeface="Times New Roman" pitchFamily="18" charset="0"/>
                <a:sym typeface="Symbol" pitchFamily="18" charset="2"/>
              </a:rPr>
              <a:t>¬</a:t>
            </a:r>
            <a:r>
              <a:rPr lang="en-US">
                <a:sym typeface="Symbol" pitchFamily="18" charset="2"/>
              </a:rPr>
              <a:t> S1</a:t>
            </a:r>
            <a:r>
              <a:rPr lang="en-US"/>
              <a:t> </a:t>
            </a:r>
          </a:p>
          <a:p>
            <a:pPr marL="682625" lvl="1" indent="-341313">
              <a:lnSpc>
                <a:spcPct val="90000"/>
              </a:lnSpc>
              <a:buFontTx/>
              <a:buAutoNum type="arabicPeriod" startAt="5"/>
            </a:pPr>
            <a:r>
              <a:rPr lang="en-US"/>
              <a:t>Nothing else is a sentence</a:t>
            </a:r>
          </a:p>
          <a:p>
            <a:pPr marL="227013" indent="-227013">
              <a:lnSpc>
                <a:spcPct val="90000"/>
              </a:lnSpc>
            </a:pPr>
            <a:r>
              <a:rPr lang="en-US" sz="2400" b="1"/>
              <a:t>Order of precedence</a:t>
            </a:r>
            <a:r>
              <a:rPr lang="en-US" sz="2400"/>
              <a:t> of logical connectors</a:t>
            </a:r>
          </a:p>
          <a:p>
            <a:pPr marL="227013" indent="-227013">
              <a:lnSpc>
                <a:spcPct val="90000"/>
              </a:lnSpc>
              <a:spcBef>
                <a:spcPct val="0"/>
              </a:spcBef>
              <a:buFont typeface="Wingdings" pitchFamily="2" charset="2"/>
              <a:buNone/>
            </a:pPr>
            <a:r>
              <a:rPr lang="en-US" b="1">
                <a:sym typeface="Symbol" pitchFamily="18" charset="2"/>
              </a:rPr>
              <a:t> </a:t>
            </a:r>
            <a:r>
              <a:rPr lang="en-US" b="1">
                <a:cs typeface="Times New Roman" pitchFamily="18" charset="0"/>
                <a:sym typeface="Symbol" pitchFamily="18" charset="2"/>
              </a:rPr>
              <a:t>¬</a:t>
            </a:r>
            <a:r>
              <a:rPr lang="en-US">
                <a:sym typeface="Symbol" pitchFamily="18" charset="2"/>
              </a:rPr>
              <a:t> , </a:t>
            </a:r>
            <a:r>
              <a:rPr lang="en-US" b="1">
                <a:latin typeface="Symbol" pitchFamily="18" charset="2"/>
                <a:sym typeface="Symbol" pitchFamily="18" charset="2"/>
              </a:rPr>
              <a:t></a:t>
            </a:r>
            <a:r>
              <a:rPr lang="en-US">
                <a:latin typeface="Symbol" pitchFamily="18" charset="2"/>
                <a:sym typeface="Symbol" pitchFamily="18" charset="2"/>
              </a:rPr>
              <a:t>, </a:t>
            </a:r>
            <a:r>
              <a:rPr lang="en-US" b="1">
                <a:sym typeface="Symbol" pitchFamily="18" charset="2"/>
              </a:rPr>
              <a:t></a:t>
            </a:r>
            <a:r>
              <a:rPr lang="en-US">
                <a:sym typeface="Symbol" pitchFamily="18" charset="2"/>
              </a:rPr>
              <a:t>, </a:t>
            </a:r>
            <a:r>
              <a:rPr lang="en-US" b="1">
                <a:sym typeface="Symbol" pitchFamily="18" charset="2"/>
              </a:rPr>
              <a:t>=&gt;</a:t>
            </a:r>
            <a:r>
              <a:rPr lang="en-US"/>
              <a:t> , </a:t>
            </a:r>
            <a:r>
              <a:rPr lang="en-US" b="1"/>
              <a:t>&lt;</a:t>
            </a:r>
            <a:r>
              <a:rPr lang="en-US" b="1">
                <a:sym typeface="Symbol" pitchFamily="18" charset="2"/>
              </a:rPr>
              <a:t>=&gt; </a:t>
            </a:r>
            <a:endParaRPr lang="en-US" sz="2400"/>
          </a:p>
          <a:p>
            <a:pPr marL="227013" indent="-227013">
              <a:lnSpc>
                <a:spcPct val="90000"/>
              </a:lnSpc>
            </a:pPr>
            <a:r>
              <a:rPr lang="en-US" sz="2400"/>
              <a:t>Atomic sentences: T, F, P, Q, ... i.e. any capital letter</a:t>
            </a:r>
          </a:p>
          <a:p>
            <a:pPr marL="227013" indent="-227013">
              <a:lnSpc>
                <a:spcPct val="90000"/>
              </a:lnSpc>
            </a:pPr>
            <a:r>
              <a:rPr lang="en-US" sz="2400"/>
              <a:t>Literals: atomic sentences and their negations	</a:t>
            </a:r>
          </a:p>
          <a:p>
            <a:pPr marL="682625" lvl="1" indent="-341313">
              <a:lnSpc>
                <a:spcPct val="90000"/>
              </a:lnSpc>
              <a:buFontTx/>
              <a:buNone/>
            </a:pPr>
            <a:endParaRPr lang="en-US"/>
          </a:p>
        </p:txBody>
      </p:sp>
      <p:sp>
        <p:nvSpPr>
          <p:cNvPr id="6" name="Slide Number Placeholder 5"/>
          <p:cNvSpPr>
            <a:spLocks noGrp="1"/>
          </p:cNvSpPr>
          <p:nvPr>
            <p:ph type="sldNum" sz="quarter" idx="12"/>
          </p:nvPr>
        </p:nvSpPr>
        <p:spPr/>
        <p:txBody>
          <a:bodyPr>
            <a:normAutofit/>
          </a:bodyPr>
          <a:lstStyle/>
          <a:p>
            <a:fld id="{BE4083C7-EA33-4B75-822B-73295D2FF71A}" type="slidenum">
              <a:rPr lang="en-US"/>
              <a:pPr/>
              <a:t>26</a:t>
            </a:fld>
            <a:endParaRPr lang="en-US"/>
          </a:p>
        </p:txBody>
      </p:sp>
      <p:sp>
        <p:nvSpPr>
          <p:cNvPr id="333827" name="AutoShape 3"/>
          <p:cNvSpPr>
            <a:spLocks noGrp="1" noChangeArrowheads="1"/>
          </p:cNvSpPr>
          <p:nvPr>
            <p:ph type="title"/>
          </p:nvPr>
        </p:nvSpPr>
        <p:spPr/>
        <p:txBody>
          <a:bodyPr/>
          <a:lstStyle/>
          <a:p>
            <a:r>
              <a:rPr lang="en-US"/>
              <a:t>Syntax-2</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3" name="Rectangle 3"/>
          <p:cNvSpPr>
            <a:spLocks noGrp="1" noChangeArrowheads="1"/>
          </p:cNvSpPr>
          <p:nvPr>
            <p:ph idx="1"/>
          </p:nvPr>
        </p:nvSpPr>
        <p:spPr/>
        <p:txBody>
          <a:bodyPr>
            <a:normAutofit/>
          </a:bodyPr>
          <a:lstStyle/>
          <a:p>
            <a:pPr>
              <a:buFont typeface="Wingdings" pitchFamily="2" charset="2"/>
              <a:buNone/>
            </a:pPr>
            <a:r>
              <a:rPr lang="en-US" sz="2400" b="1" i="1"/>
              <a:t>Example Sentences</a:t>
            </a:r>
          </a:p>
          <a:p>
            <a:r>
              <a:rPr lang="en-US" sz="2400"/>
              <a:t>P means "It is hot" </a:t>
            </a:r>
          </a:p>
          <a:p>
            <a:pPr>
              <a:lnSpc>
                <a:spcPct val="90000"/>
              </a:lnSpc>
            </a:pPr>
            <a:r>
              <a:rPr lang="en-US" sz="2400"/>
              <a:t>Q means "It is humid" </a:t>
            </a:r>
          </a:p>
          <a:p>
            <a:pPr>
              <a:lnSpc>
                <a:spcPct val="90000"/>
              </a:lnSpc>
            </a:pPr>
            <a:r>
              <a:rPr lang="en-US" sz="2400"/>
              <a:t>R means "It is raining"</a:t>
            </a:r>
            <a:r>
              <a:rPr lang="en-US"/>
              <a:t> </a:t>
            </a:r>
          </a:p>
          <a:p>
            <a:pPr>
              <a:lnSpc>
                <a:spcPct val="90000"/>
              </a:lnSpc>
            </a:pPr>
            <a:r>
              <a:rPr lang="en-US" sz="2400"/>
              <a:t>P ^ Q =&gt; R </a:t>
            </a:r>
          </a:p>
          <a:p>
            <a:pPr lvl="1">
              <a:buFontTx/>
              <a:buNone/>
            </a:pPr>
            <a:r>
              <a:rPr lang="en-US"/>
              <a:t>"If it is hot and humid, then it is raining"</a:t>
            </a:r>
            <a:endParaRPr lang="en-US" sz="2000"/>
          </a:p>
          <a:p>
            <a:r>
              <a:rPr lang="en-US" sz="2400"/>
              <a:t>Q =&gt; P </a:t>
            </a:r>
          </a:p>
          <a:p>
            <a:pPr lvl="1">
              <a:buFontTx/>
              <a:buNone/>
            </a:pPr>
            <a:r>
              <a:rPr lang="en-US"/>
              <a:t>"If it is humid, then it is hot"</a:t>
            </a:r>
            <a:endParaRPr lang="en-US" sz="2000"/>
          </a:p>
          <a:p>
            <a:r>
              <a:rPr lang="en-US" sz="2400"/>
              <a:t>Q </a:t>
            </a:r>
          </a:p>
          <a:p>
            <a:pPr lvl="1">
              <a:buFontTx/>
              <a:buNone/>
            </a:pPr>
            <a:r>
              <a:rPr lang="en-US"/>
              <a:t>"It is humid."</a:t>
            </a:r>
            <a:endParaRPr lang="en-US" sz="2000"/>
          </a:p>
          <a:p>
            <a:endParaRPr lang="en-US"/>
          </a:p>
        </p:txBody>
      </p:sp>
      <p:sp>
        <p:nvSpPr>
          <p:cNvPr id="6" name="Slide Number Placeholder 5"/>
          <p:cNvSpPr>
            <a:spLocks noGrp="1"/>
          </p:cNvSpPr>
          <p:nvPr>
            <p:ph type="sldNum" sz="quarter" idx="12"/>
          </p:nvPr>
        </p:nvSpPr>
        <p:spPr/>
        <p:txBody>
          <a:bodyPr>
            <a:normAutofit/>
          </a:bodyPr>
          <a:lstStyle/>
          <a:p>
            <a:fld id="{ECC4D45E-40D1-4691-A366-AC70031FACEA}" type="slidenum">
              <a:rPr lang="en-US"/>
              <a:pPr/>
              <a:t>27</a:t>
            </a:fld>
            <a:endParaRPr lang="en-US"/>
          </a:p>
        </p:txBody>
      </p:sp>
      <p:sp>
        <p:nvSpPr>
          <p:cNvPr id="906242" name="AutoShape 2"/>
          <p:cNvSpPr>
            <a:spLocks noGrp="1" noChangeArrowheads="1"/>
          </p:cNvSpPr>
          <p:nvPr>
            <p:ph type="title"/>
          </p:nvPr>
        </p:nvSpPr>
        <p:spPr/>
        <p:txBody>
          <a:bodyPr/>
          <a:lstStyle/>
          <a:p>
            <a:r>
              <a:rPr lang="en-US"/>
              <a:t>Syntax-3</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rmAutofit fontScale="90000"/>
          </a:bodyPr>
          <a:lstStyle/>
          <a:p>
            <a:r>
              <a:rPr lang="en-US" sz="3600" smtClean="0"/>
              <a:t>A BNF grammar of sentences in propositional logic </a:t>
            </a:r>
          </a:p>
        </p:txBody>
      </p:sp>
      <p:sp>
        <p:nvSpPr>
          <p:cNvPr id="9218" name="Slide Number Placeholder 3"/>
          <p:cNvSpPr>
            <a:spLocks noGrp="1"/>
          </p:cNvSpPr>
          <p:nvPr>
            <p:ph type="sldNum" sz="quarter" idx="12"/>
          </p:nvPr>
        </p:nvSpPr>
        <p:spPr>
          <a:noFill/>
        </p:spPr>
        <p:txBody>
          <a:bodyPr/>
          <a:lstStyle/>
          <a:p>
            <a:fld id="{4843B638-40D8-40DF-96EA-D1CCC1F0BAF4}" type="slidenum">
              <a:rPr lang="en-US"/>
              <a:pPr/>
              <a:t>28</a:t>
            </a:fld>
            <a:endParaRPr lang="en-US"/>
          </a:p>
        </p:txBody>
      </p:sp>
      <p:sp>
        <p:nvSpPr>
          <p:cNvPr id="9220" name="Rectangle 3"/>
          <p:cNvSpPr>
            <a:spLocks noGrp="1" noChangeArrowheads="1"/>
          </p:cNvSpPr>
          <p:nvPr>
            <p:ph sz="quarter" idx="1"/>
          </p:nvPr>
        </p:nvSpPr>
        <p:spPr>
          <a:xfrm>
            <a:off x="304800" y="1981200"/>
            <a:ext cx="8458200" cy="4114800"/>
          </a:xfrm>
        </p:spPr>
        <p:txBody>
          <a:bodyPr/>
          <a:lstStyle/>
          <a:p>
            <a:pPr>
              <a:buFontTx/>
              <a:buNone/>
            </a:pPr>
            <a:r>
              <a:rPr lang="en-US" sz="2000" b="1" smtClean="0">
                <a:latin typeface="Courier" pitchFamily="49" charset="0"/>
              </a:rPr>
              <a:t>S := &lt;Sentence&gt; ;</a:t>
            </a:r>
          </a:p>
          <a:p>
            <a:pPr>
              <a:buFontTx/>
              <a:buNone/>
            </a:pPr>
            <a:r>
              <a:rPr lang="en-US" sz="2000" b="1" smtClean="0">
                <a:latin typeface="Courier" pitchFamily="49" charset="0"/>
              </a:rPr>
              <a:t>&lt;Sentence&gt; := &lt;AtomicSentence&gt; | &lt;ComplexSentence&gt; ;</a:t>
            </a:r>
          </a:p>
          <a:p>
            <a:pPr>
              <a:buFontTx/>
              <a:buNone/>
            </a:pPr>
            <a:r>
              <a:rPr lang="en-US" sz="2000" b="1" smtClean="0">
                <a:latin typeface="Courier" pitchFamily="49" charset="0"/>
              </a:rPr>
              <a:t>&lt;AtomicSentence&gt; := "TRUE" | "FALSE" | </a:t>
            </a:r>
          </a:p>
          <a:p>
            <a:pPr>
              <a:buFontTx/>
              <a:buNone/>
            </a:pPr>
            <a:r>
              <a:rPr lang="en-US" sz="2000" b="1" smtClean="0">
                <a:latin typeface="Courier" pitchFamily="49" charset="0"/>
              </a:rPr>
              <a:t>                    "P" | "Q" | "S" ;</a:t>
            </a:r>
          </a:p>
          <a:p>
            <a:pPr>
              <a:buFontTx/>
              <a:buNone/>
            </a:pPr>
            <a:r>
              <a:rPr lang="en-US" sz="2000" b="1" smtClean="0">
                <a:latin typeface="Courier" pitchFamily="49" charset="0"/>
              </a:rPr>
              <a:t>&lt;ComplexSentence&gt; := "(" &lt;Sentence&gt; ")" | </a:t>
            </a:r>
          </a:p>
          <a:p>
            <a:pPr>
              <a:buFontTx/>
              <a:buNone/>
            </a:pPr>
            <a:r>
              <a:rPr lang="en-US" sz="2000" b="1" smtClean="0">
                <a:latin typeface="Courier" pitchFamily="49" charset="0"/>
              </a:rPr>
              <a:t>          &lt;Sentence&gt; &lt;Connective&gt; &lt;Sentence&gt; |</a:t>
            </a:r>
          </a:p>
          <a:p>
            <a:pPr>
              <a:buFontTx/>
              <a:buNone/>
            </a:pPr>
            <a:r>
              <a:rPr lang="en-US" sz="2000" b="1" smtClean="0">
                <a:latin typeface="Courier" pitchFamily="49" charset="0"/>
              </a:rPr>
              <a:t>          "NOT" &lt;Sentence&gt; ;</a:t>
            </a:r>
          </a:p>
          <a:p>
            <a:pPr>
              <a:buFontTx/>
              <a:buNone/>
            </a:pPr>
            <a:r>
              <a:rPr lang="en-US" sz="2000" b="1" smtClean="0">
                <a:latin typeface="Courier" pitchFamily="49" charset="0"/>
              </a:rPr>
              <a:t>&lt;Connective&gt; := "AND" | "OR" | "IMPLIES" | "EQUIVALENT" ;</a:t>
            </a:r>
          </a:p>
        </p:txBody>
      </p:sp>
      <p:sp>
        <p:nvSpPr>
          <p:cNvPr id="9221" name="Rectangle 4"/>
          <p:cNvSpPr>
            <a:spLocks noChangeArrowheads="1"/>
          </p:cNvSpPr>
          <p:nvPr/>
        </p:nvSpPr>
        <p:spPr bwMode="auto">
          <a:xfrm>
            <a:off x="236538" y="3711575"/>
            <a:ext cx="184150" cy="396875"/>
          </a:xfrm>
          <a:prstGeom prst="rect">
            <a:avLst/>
          </a:prstGeom>
          <a:noFill/>
          <a:ln w="9525">
            <a:noFill/>
            <a:miter lim="800000"/>
            <a:headEnd/>
            <a:tailEnd/>
          </a:ln>
        </p:spPr>
        <p:txBody>
          <a:bodyPr wrap="none">
            <a:spAutoFit/>
          </a:bodyPr>
          <a:lstStyle/>
          <a:p>
            <a:endParaRPr lang="en-US" sz="2000" b="1">
              <a:latin typeface="Courier" pitchFamily="49"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idx="1"/>
          </p:nvPr>
        </p:nvSpPr>
        <p:spPr>
          <a:xfrm>
            <a:off x="609600" y="1628775"/>
            <a:ext cx="8077200" cy="4914900"/>
          </a:xfrm>
        </p:spPr>
        <p:txBody>
          <a:bodyPr>
            <a:normAutofit fontScale="92500"/>
          </a:bodyPr>
          <a:lstStyle/>
          <a:p>
            <a:pPr marL="225425" indent="-225425"/>
            <a:r>
              <a:rPr lang="en-US" sz="2200" dirty="0"/>
              <a:t>Need an </a:t>
            </a:r>
            <a:r>
              <a:rPr lang="en-US" sz="2200" b="1" dirty="0"/>
              <a:t>interpretation </a:t>
            </a:r>
            <a:r>
              <a:rPr lang="en-US" sz="2200" dirty="0"/>
              <a:t>of symbols for a given set of sentences</a:t>
            </a:r>
          </a:p>
          <a:p>
            <a:pPr marL="566738" lvl="1" indent="-227013"/>
            <a:r>
              <a:rPr lang="en-US" sz="2200" dirty="0"/>
              <a:t>Proposition symbols do not have meaning by themselves</a:t>
            </a:r>
          </a:p>
          <a:p>
            <a:pPr marL="566738" lvl="1" indent="-227013"/>
            <a:r>
              <a:rPr lang="en-US" sz="2200" dirty="0"/>
              <a:t>An interpretation connects proposition symbols to a statement about the  world (which may be true or false in that world)</a:t>
            </a:r>
          </a:p>
          <a:p>
            <a:pPr marL="566738" lvl="1" indent="-227013"/>
            <a:r>
              <a:rPr lang="en-US" sz="2200" dirty="0"/>
              <a:t>An interpretation in PL can be defined as an </a:t>
            </a:r>
            <a:r>
              <a:rPr lang="en-US" sz="2200" b="1" dirty="0"/>
              <a:t>assignment of truth values</a:t>
            </a:r>
            <a:r>
              <a:rPr lang="en-US" sz="2200" dirty="0"/>
              <a:t> to all proposition symbols involved</a:t>
            </a:r>
          </a:p>
          <a:p>
            <a:pPr marL="566738" lvl="1" indent="-227013"/>
            <a:r>
              <a:rPr lang="en-US" sz="2200" dirty="0"/>
              <a:t>There are many interpretations for a given set of sentences (2^n if they involve n distinct proposition symbols)</a:t>
            </a:r>
          </a:p>
          <a:p>
            <a:pPr marL="566738" lvl="1" indent="-227013"/>
            <a:r>
              <a:rPr lang="en-US" sz="2200" b="1" i="1" dirty="0"/>
              <a:t>Example:</a:t>
            </a:r>
            <a:r>
              <a:rPr lang="en-US" sz="2200" dirty="0"/>
              <a:t> Use truth tables to provide semantics</a:t>
            </a:r>
          </a:p>
          <a:p>
            <a:pPr marL="566738" lvl="1" indent="-227013"/>
            <a:r>
              <a:rPr lang="en-US" sz="2200" dirty="0"/>
              <a:t>Give a meaning to each logical connectives</a:t>
            </a:r>
          </a:p>
          <a:p>
            <a:pPr marL="566738" lvl="1" indent="-227013"/>
            <a:r>
              <a:rPr lang="en-US" sz="2200" dirty="0"/>
              <a:t>Provide semantics</a:t>
            </a:r>
          </a:p>
        </p:txBody>
      </p:sp>
      <p:sp>
        <p:nvSpPr>
          <p:cNvPr id="6" name="Slide Number Placeholder 5"/>
          <p:cNvSpPr>
            <a:spLocks noGrp="1"/>
          </p:cNvSpPr>
          <p:nvPr>
            <p:ph type="sldNum" sz="quarter" idx="12"/>
          </p:nvPr>
        </p:nvSpPr>
        <p:spPr/>
        <p:txBody>
          <a:bodyPr>
            <a:normAutofit/>
          </a:bodyPr>
          <a:lstStyle/>
          <a:p>
            <a:fld id="{FD52E968-93E2-49F1-872C-3A8C74B08907}" type="slidenum">
              <a:rPr lang="en-US"/>
              <a:pPr/>
              <a:t>29</a:t>
            </a:fld>
            <a:endParaRPr lang="en-US"/>
          </a:p>
        </p:txBody>
      </p:sp>
      <p:sp>
        <p:nvSpPr>
          <p:cNvPr id="336898" name="AutoShape 2"/>
          <p:cNvSpPr>
            <a:spLocks noGrp="1" noChangeArrowheads="1"/>
          </p:cNvSpPr>
          <p:nvPr>
            <p:ph type="title"/>
          </p:nvPr>
        </p:nvSpPr>
        <p:spPr>
          <a:xfrm>
            <a:off x="1011238" y="411163"/>
            <a:ext cx="7416800" cy="368300"/>
          </a:xfrm>
        </p:spPr>
        <p:txBody>
          <a:bodyPr>
            <a:noAutofit/>
          </a:bodyPr>
          <a:lstStyle/>
          <a:p>
            <a:r>
              <a:rPr lang="en-US" sz="3600" dirty="0"/>
              <a:t>Propositional Logic (PL): Semantics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GB" dirty="0" smtClean="0"/>
              <a:t>One of the core problems in developing an intelligent system is </a:t>
            </a:r>
            <a:r>
              <a:rPr lang="en-GB" b="1" dirty="0" smtClean="0"/>
              <a:t>knowledge representation</a:t>
            </a:r>
            <a:r>
              <a:rPr lang="en-GB" dirty="0" smtClean="0"/>
              <a:t>, i.e., solving the problems of </a:t>
            </a:r>
          </a:p>
          <a:p>
            <a:pPr lvl="1"/>
            <a:r>
              <a:rPr lang="en-GB" dirty="0" smtClean="0"/>
              <a:t>(1) how to represent the knowledge one has about a problem domain, and </a:t>
            </a:r>
          </a:p>
          <a:p>
            <a:pPr lvl="1"/>
            <a:r>
              <a:rPr lang="en-GB" dirty="0" smtClean="0"/>
              <a:t>(2) how to reason using that knowledge in order to answer questions or make decisions </a:t>
            </a:r>
          </a:p>
          <a:p>
            <a:r>
              <a:rPr lang="en-GB" dirty="0" smtClean="0"/>
              <a:t>Knowledge representation deals with the problem of how to model the world sufficiently for intelligent action </a:t>
            </a:r>
          </a:p>
          <a:p>
            <a:pPr lvl="1"/>
            <a:endParaRPr lang="en-GB" dirty="0" smtClean="0"/>
          </a:p>
          <a:p>
            <a:endParaRPr lang="en-GB" dirty="0"/>
          </a:p>
        </p:txBody>
      </p:sp>
      <p:sp>
        <p:nvSpPr>
          <p:cNvPr id="3" name="Title 2"/>
          <p:cNvSpPr>
            <a:spLocks noGrp="1"/>
          </p:cNvSpPr>
          <p:nvPr>
            <p:ph type="title"/>
          </p:nvPr>
        </p:nvSpPr>
        <p:spPr/>
        <p:txBody>
          <a:bodyPr/>
          <a:lstStyle/>
          <a:p>
            <a:r>
              <a:rPr lang="en-GB" dirty="0" smtClean="0"/>
              <a:t>Background</a:t>
            </a:r>
            <a:endParaRPr lang="en-GB" dirty="0"/>
          </a:p>
        </p:txBody>
      </p:sp>
      <p:sp>
        <p:nvSpPr>
          <p:cNvPr id="4" name="Slide Number Placeholder 3"/>
          <p:cNvSpPr>
            <a:spLocks noGrp="1"/>
          </p:cNvSpPr>
          <p:nvPr>
            <p:ph type="sldNum" sz="quarter" idx="12"/>
          </p:nvPr>
        </p:nvSpPr>
        <p:spPr/>
        <p:txBody>
          <a:bodyPr/>
          <a:lstStyle/>
          <a:p>
            <a:fld id="{A0A52D42-27C6-4415-8EC2-05279C22F334}"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838200" y="1676400"/>
            <a:ext cx="7848600" cy="4876800"/>
          </a:xfrm>
        </p:spPr>
        <p:txBody>
          <a:bodyPr/>
          <a:lstStyle/>
          <a:p>
            <a:pPr algn="just" eaLnBrk="1" hangingPunct="1">
              <a:lnSpc>
                <a:spcPct val="80000"/>
              </a:lnSpc>
              <a:buClr>
                <a:schemeClr val="tx1"/>
              </a:buClr>
              <a:buFont typeface="Arial" charset="0"/>
              <a:buChar char="●"/>
            </a:pPr>
            <a:r>
              <a:rPr lang="en-US" sz="2200" dirty="0" smtClean="0"/>
              <a:t>Truth table gives us operational definitions of important logical operators.</a:t>
            </a:r>
            <a:r>
              <a:rPr lang="en-US" sz="2000" dirty="0" smtClean="0"/>
              <a:t> </a:t>
            </a:r>
          </a:p>
          <a:p>
            <a:pPr lvl="1" algn="just" eaLnBrk="1" hangingPunct="1">
              <a:lnSpc>
                <a:spcPct val="80000"/>
              </a:lnSpc>
              <a:buClr>
                <a:schemeClr val="tx1"/>
              </a:buClr>
              <a:buFont typeface="Arial" charset="0"/>
              <a:buChar char="−"/>
            </a:pPr>
            <a:r>
              <a:rPr lang="en-US" sz="2000" dirty="0" smtClean="0"/>
              <a:t>By using truth table, the truth values of well-formed formulae are calculated. </a:t>
            </a:r>
          </a:p>
          <a:p>
            <a:pPr algn="just" eaLnBrk="1" hangingPunct="1">
              <a:lnSpc>
                <a:spcPct val="80000"/>
              </a:lnSpc>
              <a:buClr>
                <a:schemeClr val="tx1"/>
              </a:buClr>
              <a:buFont typeface="Arial" charset="0"/>
              <a:buChar char="●"/>
            </a:pPr>
            <a:r>
              <a:rPr lang="en-US" sz="2200" dirty="0" smtClean="0"/>
              <a:t>Truth table elaborates all possible truth values of a formula. </a:t>
            </a:r>
          </a:p>
          <a:p>
            <a:pPr algn="just" eaLnBrk="1" hangingPunct="1">
              <a:lnSpc>
                <a:spcPct val="80000"/>
              </a:lnSpc>
              <a:buClr>
                <a:schemeClr val="tx1"/>
              </a:buClr>
              <a:buFont typeface="Arial" charset="0"/>
              <a:buChar char="●"/>
            </a:pPr>
            <a:r>
              <a:rPr lang="en-US" sz="2200" dirty="0" smtClean="0"/>
              <a:t>The meanings of the logical operators are given by the following truth table. </a:t>
            </a:r>
          </a:p>
          <a:p>
            <a:pPr algn="just" eaLnBrk="1" hangingPunct="1">
              <a:lnSpc>
                <a:spcPct val="80000"/>
              </a:lnSpc>
            </a:pPr>
            <a:endParaRPr lang="en-US" sz="2200" dirty="0" smtClean="0"/>
          </a:p>
          <a:p>
            <a:pPr eaLnBrk="1" hangingPunct="1">
              <a:lnSpc>
                <a:spcPct val="80000"/>
              </a:lnSpc>
              <a:buFont typeface="Wingdings" pitchFamily="2" charset="2"/>
              <a:buNone/>
            </a:pPr>
            <a:r>
              <a:rPr lang="en-US" sz="1600" dirty="0" smtClean="0"/>
              <a:t>	</a:t>
            </a:r>
            <a:r>
              <a:rPr lang="en-US" sz="1800" dirty="0" smtClean="0"/>
              <a:t>P	Q	~P     </a:t>
            </a:r>
            <a:r>
              <a:rPr lang="en-US" sz="1800" dirty="0" err="1" smtClean="0"/>
              <a:t>P</a:t>
            </a:r>
            <a:r>
              <a:rPr lang="en-US" sz="1800" dirty="0" smtClean="0"/>
              <a:t> </a:t>
            </a:r>
            <a:r>
              <a:rPr lang="en-US" sz="1800" dirty="0" smtClean="0">
                <a:sym typeface="Symbol" pitchFamily="18" charset="2"/>
              </a:rPr>
              <a:t></a:t>
            </a:r>
            <a:r>
              <a:rPr lang="en-US" sz="1800" dirty="0" smtClean="0"/>
              <a:t> Q   	P V Q    P </a:t>
            </a:r>
            <a:r>
              <a:rPr lang="en-US" sz="1800" noProof="1" smtClean="0">
                <a:sym typeface="Symbol" pitchFamily="18" charset="2"/>
              </a:rPr>
              <a:t></a:t>
            </a:r>
            <a:r>
              <a:rPr lang="en-US" sz="1800" noProof="1" smtClean="0"/>
              <a:t>  </a:t>
            </a:r>
            <a:r>
              <a:rPr lang="en-US" sz="1800" dirty="0" smtClean="0"/>
              <a:t>Q   P  </a:t>
            </a:r>
            <a:r>
              <a:rPr lang="en-US" sz="1800" noProof="1" smtClean="0">
                <a:sym typeface="Symbol" pitchFamily="18" charset="2"/>
              </a:rPr>
              <a:t></a:t>
            </a:r>
            <a:r>
              <a:rPr lang="en-US" sz="1800" noProof="1" smtClean="0"/>
              <a:t>  </a:t>
            </a:r>
            <a:r>
              <a:rPr lang="en-US" sz="1800" dirty="0" smtClean="0"/>
              <a:t>Q</a:t>
            </a:r>
          </a:p>
          <a:p>
            <a:pPr eaLnBrk="1" hangingPunct="1">
              <a:lnSpc>
                <a:spcPct val="80000"/>
              </a:lnSpc>
              <a:buFont typeface="Wingdings" pitchFamily="2" charset="2"/>
              <a:buNone/>
            </a:pPr>
            <a:r>
              <a:rPr lang="en-US" sz="1800" dirty="0" smtClean="0"/>
              <a:t>	T	</a:t>
            </a:r>
            <a:r>
              <a:rPr lang="en-US" sz="1800" dirty="0" err="1" smtClean="0"/>
              <a:t>T</a:t>
            </a:r>
            <a:r>
              <a:rPr lang="en-US" sz="1800" dirty="0" smtClean="0"/>
              <a:t>	F	T	    </a:t>
            </a:r>
            <a:r>
              <a:rPr lang="en-US" sz="1800" dirty="0" err="1" smtClean="0"/>
              <a:t>T</a:t>
            </a:r>
            <a:r>
              <a:rPr lang="en-US" sz="1800" dirty="0" smtClean="0"/>
              <a:t>	    </a:t>
            </a:r>
            <a:r>
              <a:rPr lang="en-US" sz="1800" dirty="0" err="1" smtClean="0"/>
              <a:t>T</a:t>
            </a:r>
            <a:r>
              <a:rPr lang="en-US" sz="1800" dirty="0" smtClean="0"/>
              <a:t>	</a:t>
            </a:r>
            <a:r>
              <a:rPr lang="en-US" sz="1800" dirty="0" err="1" smtClean="0"/>
              <a:t>T</a:t>
            </a:r>
            <a:endParaRPr lang="en-US" sz="1800" dirty="0" smtClean="0"/>
          </a:p>
          <a:p>
            <a:pPr eaLnBrk="1" hangingPunct="1">
              <a:lnSpc>
                <a:spcPct val="80000"/>
              </a:lnSpc>
              <a:buFont typeface="Wingdings" pitchFamily="2" charset="2"/>
              <a:buNone/>
            </a:pPr>
            <a:r>
              <a:rPr lang="en-US" sz="1800" dirty="0" smtClean="0"/>
              <a:t>	T	F	</a:t>
            </a:r>
            <a:r>
              <a:rPr lang="en-US" sz="1800" dirty="0" err="1" smtClean="0"/>
              <a:t>F</a:t>
            </a:r>
            <a:r>
              <a:rPr lang="en-US" sz="1800" dirty="0" smtClean="0"/>
              <a:t>	</a:t>
            </a:r>
            <a:r>
              <a:rPr lang="en-US" sz="1800" dirty="0" err="1" smtClean="0"/>
              <a:t>F</a:t>
            </a:r>
            <a:r>
              <a:rPr lang="en-US" sz="1800" dirty="0" smtClean="0"/>
              <a:t>	    T	    F	</a:t>
            </a:r>
            <a:r>
              <a:rPr lang="en-US" sz="1800" dirty="0" err="1" smtClean="0"/>
              <a:t>F</a:t>
            </a:r>
            <a:endParaRPr lang="en-US" sz="1800" dirty="0" smtClean="0"/>
          </a:p>
          <a:p>
            <a:pPr eaLnBrk="1" hangingPunct="1">
              <a:lnSpc>
                <a:spcPct val="80000"/>
              </a:lnSpc>
              <a:buFont typeface="Wingdings" pitchFamily="2" charset="2"/>
              <a:buNone/>
            </a:pPr>
            <a:r>
              <a:rPr lang="en-US" sz="1800" dirty="0" smtClean="0"/>
              <a:t>	F	T	</a:t>
            </a:r>
            <a:r>
              <a:rPr lang="en-US" sz="1800" dirty="0" err="1" smtClean="0"/>
              <a:t>T</a:t>
            </a:r>
            <a:r>
              <a:rPr lang="en-US" sz="1800" dirty="0" smtClean="0"/>
              <a:t>	F 	    T	    </a:t>
            </a:r>
            <a:r>
              <a:rPr lang="en-US" sz="1800" dirty="0" err="1" smtClean="0"/>
              <a:t>T</a:t>
            </a:r>
            <a:r>
              <a:rPr lang="en-US" sz="1800" dirty="0" smtClean="0"/>
              <a:t>	F</a:t>
            </a:r>
          </a:p>
          <a:p>
            <a:pPr eaLnBrk="1" hangingPunct="1">
              <a:lnSpc>
                <a:spcPct val="80000"/>
              </a:lnSpc>
              <a:buFont typeface="Wingdings" pitchFamily="2" charset="2"/>
              <a:buNone/>
            </a:pPr>
            <a:r>
              <a:rPr lang="en-US" sz="1800" dirty="0" smtClean="0"/>
              <a:t>	F	</a:t>
            </a:r>
            <a:r>
              <a:rPr lang="en-US" sz="1800" dirty="0" err="1" smtClean="0"/>
              <a:t>F</a:t>
            </a:r>
            <a:r>
              <a:rPr lang="en-US" sz="1800" dirty="0" smtClean="0"/>
              <a:t>	T	F 	    </a:t>
            </a:r>
            <a:r>
              <a:rPr lang="en-US" sz="1800" dirty="0" err="1" smtClean="0"/>
              <a:t>F</a:t>
            </a:r>
            <a:r>
              <a:rPr lang="en-US" sz="1800" dirty="0" smtClean="0"/>
              <a:t>	    T	</a:t>
            </a:r>
            <a:r>
              <a:rPr lang="en-US" sz="1800" dirty="0" err="1" smtClean="0"/>
              <a:t>T</a:t>
            </a:r>
            <a:endParaRPr lang="en-US" sz="1800" dirty="0" smtClean="0"/>
          </a:p>
          <a:p>
            <a:pPr lvl="1" eaLnBrk="1" hangingPunct="1">
              <a:lnSpc>
                <a:spcPct val="80000"/>
              </a:lnSpc>
            </a:pPr>
            <a:endParaRPr lang="en-US" sz="2000" dirty="0" smtClean="0"/>
          </a:p>
        </p:txBody>
      </p:sp>
      <p:sp>
        <p:nvSpPr>
          <p:cNvPr id="14338" name="Rectangle 2"/>
          <p:cNvSpPr>
            <a:spLocks noGrp="1" noChangeArrowheads="1"/>
          </p:cNvSpPr>
          <p:nvPr>
            <p:ph type="title"/>
          </p:nvPr>
        </p:nvSpPr>
        <p:spPr/>
        <p:txBody>
          <a:bodyPr/>
          <a:lstStyle/>
          <a:p>
            <a:pPr eaLnBrk="1" hangingPunct="1"/>
            <a:r>
              <a:rPr lang="en-US" sz="3800" b="1" i="1" dirty="0" smtClean="0"/>
              <a:t>Interpretation and Truth Tables</a:t>
            </a:r>
          </a:p>
        </p:txBody>
      </p:sp>
      <p:sp>
        <p:nvSpPr>
          <p:cNvPr id="14340" name="Rectangle 4"/>
          <p:cNvSpPr>
            <a:spLocks noChangeArrowheads="1"/>
          </p:cNvSpPr>
          <p:nvPr/>
        </p:nvSpPr>
        <p:spPr bwMode="auto">
          <a:xfrm>
            <a:off x="914400" y="4048472"/>
            <a:ext cx="7258000" cy="1828800"/>
          </a:xfrm>
          <a:prstGeom prst="rect">
            <a:avLst/>
          </a:prstGeom>
          <a:noFill/>
          <a:ln w="28575">
            <a:solidFill>
              <a:schemeClr val="tx1"/>
            </a:solidFill>
            <a:miter lim="800000"/>
            <a:headEnd/>
            <a:tailEnd/>
          </a:ln>
        </p:spPr>
        <p:txBody>
          <a:bodyPr wrap="none" anchor="ctr"/>
          <a:lstStyle/>
          <a:p>
            <a:endParaRPr lang="en-GB"/>
          </a:p>
        </p:txBody>
      </p:sp>
      <p:sp>
        <p:nvSpPr>
          <p:cNvPr id="5" name="Slide Number Placeholder 4"/>
          <p:cNvSpPr>
            <a:spLocks noGrp="1"/>
          </p:cNvSpPr>
          <p:nvPr>
            <p:ph type="sldNum" sz="quarter" idx="12"/>
          </p:nvPr>
        </p:nvSpPr>
        <p:spPr/>
        <p:txBody>
          <a:bodyPr/>
          <a:lstStyle/>
          <a:p>
            <a:fld id="{A0A52D42-27C6-4415-8EC2-05279C22F334}"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3"/>
          <p:cNvSpPr>
            <a:spLocks noGrp="1" noChangeArrowheads="1"/>
          </p:cNvSpPr>
          <p:nvPr>
            <p:ph idx="1"/>
          </p:nvPr>
        </p:nvSpPr>
        <p:spPr>
          <a:xfrm>
            <a:off x="468313" y="1484313"/>
            <a:ext cx="8382000" cy="4752975"/>
          </a:xfrm>
        </p:spPr>
        <p:txBody>
          <a:bodyPr>
            <a:normAutofit fontScale="92500"/>
          </a:bodyPr>
          <a:lstStyle/>
          <a:p>
            <a:pPr marL="225425" indent="-225425">
              <a:lnSpc>
                <a:spcPct val="90000"/>
              </a:lnSpc>
            </a:pPr>
            <a:r>
              <a:rPr lang="en-US" sz="2200" dirty="0"/>
              <a:t>A </a:t>
            </a:r>
            <a:r>
              <a:rPr lang="en-US" sz="2200" b="1" dirty="0"/>
              <a:t>model</a:t>
            </a:r>
            <a:r>
              <a:rPr lang="en-US" sz="2200" dirty="0"/>
              <a:t> is an interpretation of a set of sentences such that every sentence is </a:t>
            </a:r>
            <a:r>
              <a:rPr lang="en-US" sz="2200" i="1" dirty="0"/>
              <a:t>True</a:t>
            </a:r>
            <a:r>
              <a:rPr lang="en-US" sz="2200" dirty="0"/>
              <a:t>. A model is just a formal mathematical structure that "stands in" for the world. </a:t>
            </a:r>
          </a:p>
          <a:p>
            <a:pPr marL="225425" indent="-225425">
              <a:lnSpc>
                <a:spcPct val="90000"/>
              </a:lnSpc>
            </a:pPr>
            <a:r>
              <a:rPr lang="en-US" sz="2200" dirty="0"/>
              <a:t>A sentence is </a:t>
            </a:r>
            <a:r>
              <a:rPr lang="en-US" sz="2200" b="1" dirty="0" err="1"/>
              <a:t>satisfiable</a:t>
            </a:r>
            <a:r>
              <a:rPr lang="en-US" sz="2200" b="1" dirty="0"/>
              <a:t> </a:t>
            </a:r>
            <a:r>
              <a:rPr lang="en-US" sz="2200" dirty="0"/>
              <a:t>if it is T</a:t>
            </a:r>
            <a:r>
              <a:rPr lang="en-US" sz="2200" i="1" dirty="0"/>
              <a:t>rue</a:t>
            </a:r>
            <a:r>
              <a:rPr lang="en-US" sz="2200" dirty="0"/>
              <a:t> under </a:t>
            </a:r>
            <a:r>
              <a:rPr lang="en-US" sz="2200" i="1" dirty="0"/>
              <a:t>some</a:t>
            </a:r>
            <a:r>
              <a:rPr lang="en-US" sz="2200" dirty="0"/>
              <a:t> interpretation(s)</a:t>
            </a:r>
          </a:p>
          <a:p>
            <a:pPr marL="225425" indent="-225425">
              <a:lnSpc>
                <a:spcPct val="90000"/>
              </a:lnSpc>
            </a:pPr>
            <a:r>
              <a:rPr lang="en-US" sz="2200" dirty="0"/>
              <a:t>A </a:t>
            </a:r>
            <a:r>
              <a:rPr lang="en-US" sz="2200" b="1" dirty="0"/>
              <a:t>valid sentence</a:t>
            </a:r>
            <a:r>
              <a:rPr lang="en-US" sz="2200" dirty="0"/>
              <a:t> or </a:t>
            </a:r>
            <a:r>
              <a:rPr lang="en-US" sz="2200" b="1" dirty="0"/>
              <a:t>tautology</a:t>
            </a:r>
            <a:r>
              <a:rPr lang="en-US" sz="2200" dirty="0"/>
              <a:t> is a sentence that is </a:t>
            </a:r>
            <a:r>
              <a:rPr lang="en-US" sz="2200" i="1" dirty="0"/>
              <a:t>True</a:t>
            </a:r>
            <a:r>
              <a:rPr lang="en-US" sz="2200" dirty="0"/>
              <a:t> under </a:t>
            </a:r>
            <a:r>
              <a:rPr lang="en-US" sz="2200" i="1" dirty="0"/>
              <a:t>all</a:t>
            </a:r>
            <a:r>
              <a:rPr lang="en-US" sz="2200" dirty="0"/>
              <a:t> possible interpretations, no matter what the world is actually like or what the semantics is, e.g., </a:t>
            </a:r>
            <a:r>
              <a:rPr lang="en-US" sz="2200" i="1" dirty="0"/>
              <a:t>it is raining or it is not raining</a:t>
            </a:r>
          </a:p>
          <a:p>
            <a:pPr marL="225425" indent="-225425">
              <a:lnSpc>
                <a:spcPct val="90000"/>
              </a:lnSpc>
            </a:pPr>
            <a:r>
              <a:rPr lang="en-US" sz="2200" dirty="0"/>
              <a:t>An </a:t>
            </a:r>
            <a:r>
              <a:rPr lang="en-US" sz="2200" b="1" dirty="0"/>
              <a:t>inconsistent sentence</a:t>
            </a:r>
            <a:r>
              <a:rPr lang="en-US" sz="2200" dirty="0"/>
              <a:t> or </a:t>
            </a:r>
            <a:r>
              <a:rPr lang="en-US" sz="2200" b="1" dirty="0"/>
              <a:t>contradictio</a:t>
            </a:r>
            <a:r>
              <a:rPr lang="en-US" sz="2200" dirty="0"/>
              <a:t>n is a sentence that is </a:t>
            </a:r>
            <a:r>
              <a:rPr lang="en-US" sz="2200" i="1" dirty="0"/>
              <a:t>False </a:t>
            </a:r>
            <a:r>
              <a:rPr lang="en-US" sz="2200" dirty="0"/>
              <a:t>under </a:t>
            </a:r>
            <a:r>
              <a:rPr lang="en-US" sz="2200" i="1" dirty="0"/>
              <a:t>all</a:t>
            </a:r>
            <a:r>
              <a:rPr lang="en-US" sz="2200" dirty="0"/>
              <a:t> interpretations. The world is never like what it describes, e.g., </a:t>
            </a:r>
            <a:r>
              <a:rPr lang="en-US" sz="2200" i="1" dirty="0"/>
              <a:t>“it is raining and it is not raining”</a:t>
            </a:r>
          </a:p>
          <a:p>
            <a:pPr marL="225425" indent="-225425">
              <a:lnSpc>
                <a:spcPct val="90000"/>
              </a:lnSpc>
            </a:pPr>
            <a:r>
              <a:rPr lang="en-US" sz="2200" b="1" dirty="0"/>
              <a:t>P entails Q </a:t>
            </a:r>
            <a:r>
              <a:rPr lang="en-US" sz="2200" dirty="0"/>
              <a:t>(Q is a </a:t>
            </a:r>
            <a:r>
              <a:rPr lang="en-US" sz="2200" b="1" dirty="0"/>
              <a:t>logical consequence</a:t>
            </a:r>
            <a:r>
              <a:rPr lang="en-US" sz="2200" dirty="0"/>
              <a:t> of P, Q </a:t>
            </a:r>
            <a:r>
              <a:rPr lang="en-US" sz="2200" b="1" dirty="0"/>
              <a:t>logically follows</a:t>
            </a:r>
            <a:r>
              <a:rPr lang="en-US" sz="2200" dirty="0"/>
              <a:t> P), written P |= Q, means that whenever P is True, so is Q. In other words, all models of P are also models of Q. e.g. ((P=&gt;Q) AND P)=&gt;Q</a:t>
            </a:r>
          </a:p>
        </p:txBody>
      </p:sp>
      <p:sp>
        <p:nvSpPr>
          <p:cNvPr id="6" name="Slide Number Placeholder 5"/>
          <p:cNvSpPr>
            <a:spLocks noGrp="1"/>
          </p:cNvSpPr>
          <p:nvPr>
            <p:ph type="sldNum" sz="quarter" idx="12"/>
          </p:nvPr>
        </p:nvSpPr>
        <p:spPr/>
        <p:txBody>
          <a:bodyPr>
            <a:normAutofit/>
          </a:bodyPr>
          <a:lstStyle/>
          <a:p>
            <a:fld id="{D4CE3968-7B0E-4B0C-AED7-1C6B4C83635B}" type="slidenum">
              <a:rPr lang="en-US"/>
              <a:pPr/>
              <a:t>31</a:t>
            </a:fld>
            <a:endParaRPr lang="en-US"/>
          </a:p>
        </p:txBody>
      </p:sp>
      <p:sp>
        <p:nvSpPr>
          <p:cNvPr id="339970" name="AutoShape 2"/>
          <p:cNvSpPr>
            <a:spLocks noGrp="1" noChangeArrowheads="1"/>
          </p:cNvSpPr>
          <p:nvPr>
            <p:ph type="title"/>
          </p:nvPr>
        </p:nvSpPr>
        <p:spPr>
          <a:xfrm>
            <a:off x="1049338" y="422275"/>
            <a:ext cx="7485062" cy="346075"/>
          </a:xfrm>
        </p:spPr>
        <p:txBody>
          <a:bodyPr>
            <a:noAutofit/>
          </a:bodyPr>
          <a:lstStyle/>
          <a:p>
            <a:r>
              <a:rPr lang="en-US" sz="4800" dirty="0"/>
              <a:t>Some  </a:t>
            </a:r>
            <a:r>
              <a:rPr lang="en-US" sz="4800" dirty="0" smtClean="0"/>
              <a:t>definitions</a:t>
            </a:r>
            <a:endParaRPr lang="en-US" sz="4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normAutofit fontScale="92500" lnSpcReduction="10000"/>
          </a:bodyPr>
          <a:lstStyle/>
          <a:p>
            <a:r>
              <a:rPr lang="en-US" dirty="0" smtClean="0"/>
              <a:t>The meaning or </a:t>
            </a:r>
            <a:r>
              <a:rPr lang="en-US" b="1" dirty="0" smtClean="0">
                <a:solidFill>
                  <a:schemeClr val="accent2"/>
                </a:solidFill>
              </a:rPr>
              <a:t>semantics</a:t>
            </a:r>
            <a:r>
              <a:rPr lang="en-US" dirty="0" smtClean="0"/>
              <a:t> of a sentence determines its </a:t>
            </a:r>
            <a:r>
              <a:rPr lang="en-US" b="1" dirty="0" smtClean="0">
                <a:solidFill>
                  <a:schemeClr val="accent2"/>
                </a:solidFill>
              </a:rPr>
              <a:t>interpretation</a:t>
            </a:r>
            <a:r>
              <a:rPr lang="en-US" dirty="0" smtClean="0"/>
              <a:t>. </a:t>
            </a:r>
          </a:p>
          <a:p>
            <a:r>
              <a:rPr lang="en-US" dirty="0" smtClean="0"/>
              <a:t>Given the truth values of all symbols in a sentence, it can be “evaluated” to determine its </a:t>
            </a:r>
            <a:r>
              <a:rPr lang="en-US" b="1" dirty="0" smtClean="0">
                <a:solidFill>
                  <a:schemeClr val="accent2"/>
                </a:solidFill>
              </a:rPr>
              <a:t>truth value</a:t>
            </a:r>
            <a:r>
              <a:rPr lang="en-US" dirty="0" smtClean="0"/>
              <a:t> (True or False). </a:t>
            </a:r>
          </a:p>
          <a:p>
            <a:r>
              <a:rPr lang="en-US" dirty="0" smtClean="0"/>
              <a:t>A </a:t>
            </a:r>
            <a:r>
              <a:rPr lang="en-US" b="1" dirty="0" smtClean="0">
                <a:solidFill>
                  <a:schemeClr val="accent2"/>
                </a:solidFill>
              </a:rPr>
              <a:t>model</a:t>
            </a:r>
            <a:r>
              <a:rPr lang="en-US" dirty="0" smtClean="0"/>
              <a:t> for a KB is a “possible world” (assignment of truth values to propositional symbols) in which each sentence in the KB is True. </a:t>
            </a:r>
          </a:p>
          <a:p>
            <a:pPr lvl="1"/>
            <a:r>
              <a:rPr lang="en-US" sz="2400" dirty="0" smtClean="0"/>
              <a:t>A </a:t>
            </a:r>
            <a:r>
              <a:rPr lang="en-US" sz="2400" b="1" dirty="0" smtClean="0"/>
              <a:t>model</a:t>
            </a:r>
            <a:r>
              <a:rPr lang="en-US" sz="2400" dirty="0" smtClean="0"/>
              <a:t> is an interpretation of a set of sentences such that every sentence is </a:t>
            </a:r>
            <a:r>
              <a:rPr lang="en-US" sz="2400" i="1" dirty="0" smtClean="0"/>
              <a:t>True</a:t>
            </a:r>
            <a:r>
              <a:rPr lang="en-US" sz="2400" dirty="0" smtClean="0"/>
              <a:t>. A model is just a formal mathematical structure that "stands in" for the world. </a:t>
            </a:r>
          </a:p>
          <a:p>
            <a:pPr lvl="1"/>
            <a:endParaRPr lang="en-US" dirty="0" smtClean="0"/>
          </a:p>
          <a:p>
            <a:endParaRPr lang="en-US" dirty="0" smtClean="0"/>
          </a:p>
        </p:txBody>
      </p:sp>
      <p:sp>
        <p:nvSpPr>
          <p:cNvPr id="10242" name="Slide Number Placeholder 3"/>
          <p:cNvSpPr>
            <a:spLocks noGrp="1"/>
          </p:cNvSpPr>
          <p:nvPr>
            <p:ph type="sldNum" sz="quarter" idx="12"/>
          </p:nvPr>
        </p:nvSpPr>
        <p:spPr>
          <a:noFill/>
        </p:spPr>
        <p:txBody>
          <a:bodyPr/>
          <a:lstStyle/>
          <a:p>
            <a:fld id="{67351725-77E5-4E58-BCFA-A196958B9870}" type="slidenum">
              <a:rPr lang="en-US"/>
              <a:pPr/>
              <a:t>32</a:t>
            </a:fld>
            <a:endParaRPr lang="en-US"/>
          </a:p>
        </p:txBody>
      </p:sp>
      <p:sp>
        <p:nvSpPr>
          <p:cNvPr id="10243" name="Rectangle 2"/>
          <p:cNvSpPr>
            <a:spLocks noGrp="1" noChangeArrowheads="1"/>
          </p:cNvSpPr>
          <p:nvPr>
            <p:ph type="title"/>
          </p:nvPr>
        </p:nvSpPr>
        <p:spPr/>
        <p:txBody>
          <a:bodyPr/>
          <a:lstStyle/>
          <a:p>
            <a:r>
              <a:rPr lang="en-US" smtClean="0"/>
              <a:t>Some terms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Grp="1" noChangeArrowheads="1"/>
          </p:cNvSpPr>
          <p:nvPr>
            <p:ph idx="1"/>
          </p:nvPr>
        </p:nvSpPr>
        <p:spPr>
          <a:xfrm>
            <a:off x="533400" y="1557338"/>
            <a:ext cx="8305800" cy="4538662"/>
          </a:xfrm>
        </p:spPr>
        <p:txBody>
          <a:bodyPr>
            <a:noAutofit/>
          </a:bodyPr>
          <a:lstStyle/>
          <a:p>
            <a:pPr marL="225425" indent="-225425">
              <a:lnSpc>
                <a:spcPct val="90000"/>
              </a:lnSpc>
            </a:pPr>
            <a:r>
              <a:rPr lang="en-US" sz="2800" b="1" dirty="0">
                <a:solidFill>
                  <a:schemeClr val="accent2"/>
                </a:solidFill>
              </a:rPr>
              <a:t>Logical Inference </a:t>
            </a:r>
            <a:r>
              <a:rPr lang="en-US" sz="2800" dirty="0"/>
              <a:t>is used to create new sentences X that logically follow from a given set of sentences S (in KB and from input), i.e., S</a:t>
            </a:r>
            <a:r>
              <a:rPr lang="en-US" sz="2800" i="1" dirty="0"/>
              <a:t> </a:t>
            </a:r>
            <a:r>
              <a:rPr lang="en-US" sz="2800" dirty="0" smtClean="0"/>
              <a:t>|</a:t>
            </a:r>
            <a:r>
              <a:rPr lang="en-US" sz="2800" i="1" dirty="0" smtClean="0"/>
              <a:t>- </a:t>
            </a:r>
            <a:r>
              <a:rPr lang="en-US" sz="2800" dirty="0"/>
              <a:t>X </a:t>
            </a:r>
          </a:p>
          <a:p>
            <a:pPr marL="481457" lvl="1" indent="-225425">
              <a:lnSpc>
                <a:spcPct val="90000"/>
              </a:lnSpc>
            </a:pPr>
            <a:r>
              <a:rPr lang="en-US" sz="2400" dirty="0"/>
              <a:t>This kind of inference is also known as </a:t>
            </a:r>
            <a:r>
              <a:rPr lang="en-US" sz="2400" b="1" i="1" dirty="0"/>
              <a:t>deduction</a:t>
            </a:r>
            <a:r>
              <a:rPr lang="en-US" sz="2400" dirty="0"/>
              <a:t>. It can be done by constructing truth tables.</a:t>
            </a:r>
          </a:p>
          <a:p>
            <a:pPr marL="481457" lvl="1" indent="-225425">
              <a:lnSpc>
                <a:spcPct val="90000"/>
              </a:lnSpc>
            </a:pPr>
            <a:r>
              <a:rPr lang="en-US" sz="2400" dirty="0" smtClean="0"/>
              <a:t>Below are </a:t>
            </a:r>
            <a:r>
              <a:rPr lang="en-US" sz="2400" dirty="0"/>
              <a:t>some examples of rules of inference. </a:t>
            </a:r>
          </a:p>
          <a:p>
            <a:pPr marL="481457" lvl="1" indent="-225425">
              <a:lnSpc>
                <a:spcPct val="90000"/>
              </a:lnSpc>
            </a:pPr>
            <a:r>
              <a:rPr lang="en-US" sz="2400" dirty="0"/>
              <a:t>Each can be shown to be sound using a truth table -- a rule is sound if it’s conclusion is true whenever the premise is true</a:t>
            </a:r>
            <a:r>
              <a:rPr lang="en-US" sz="2400" dirty="0" smtClean="0"/>
              <a:t>.</a:t>
            </a:r>
            <a:endParaRPr lang="en-US" sz="2400" dirty="0"/>
          </a:p>
        </p:txBody>
      </p:sp>
      <p:sp>
        <p:nvSpPr>
          <p:cNvPr id="6" name="Slide Number Placeholder 5"/>
          <p:cNvSpPr>
            <a:spLocks noGrp="1"/>
          </p:cNvSpPr>
          <p:nvPr>
            <p:ph type="sldNum" sz="quarter" idx="12"/>
          </p:nvPr>
        </p:nvSpPr>
        <p:spPr/>
        <p:txBody>
          <a:bodyPr>
            <a:normAutofit/>
          </a:bodyPr>
          <a:lstStyle/>
          <a:p>
            <a:fld id="{8E90B838-CF52-4D88-8A15-B3710A3153F8}" type="slidenum">
              <a:rPr lang="en-US"/>
              <a:pPr/>
              <a:t>33</a:t>
            </a:fld>
            <a:endParaRPr lang="en-US"/>
          </a:p>
        </p:txBody>
      </p:sp>
      <p:sp>
        <p:nvSpPr>
          <p:cNvPr id="342018" name="AutoShape 2"/>
          <p:cNvSpPr>
            <a:spLocks noGrp="1" noChangeArrowheads="1"/>
          </p:cNvSpPr>
          <p:nvPr>
            <p:ph type="title"/>
          </p:nvPr>
        </p:nvSpPr>
        <p:spPr>
          <a:xfrm>
            <a:off x="974725" y="422275"/>
            <a:ext cx="7486650" cy="385763"/>
          </a:xfrm>
        </p:spPr>
        <p:txBody>
          <a:bodyPr>
            <a:noAutofit/>
          </a:bodyPr>
          <a:lstStyle/>
          <a:p>
            <a:r>
              <a:rPr lang="en-US" sz="4000" dirty="0"/>
              <a:t>Inference Rules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dirty="0" smtClean="0"/>
              <a:t>Inference rules-1</a:t>
            </a:r>
          </a:p>
        </p:txBody>
      </p:sp>
      <p:sp>
        <p:nvSpPr>
          <p:cNvPr id="15362" name="Slide Number Placeholder 3"/>
          <p:cNvSpPr>
            <a:spLocks noGrp="1"/>
          </p:cNvSpPr>
          <p:nvPr>
            <p:ph type="sldNum" sz="quarter" idx="12"/>
          </p:nvPr>
        </p:nvSpPr>
        <p:spPr>
          <a:noFill/>
        </p:spPr>
        <p:txBody>
          <a:bodyPr/>
          <a:lstStyle/>
          <a:p>
            <a:fld id="{C591FB2F-EE09-451A-9E4B-8AC3DFB1BB7F}" type="slidenum">
              <a:rPr lang="en-US"/>
              <a:pPr/>
              <a:t>34</a:t>
            </a:fld>
            <a:endParaRPr lang="en-US"/>
          </a:p>
        </p:txBody>
      </p:sp>
      <p:sp>
        <p:nvSpPr>
          <p:cNvPr id="15364" name="Rectangle 3"/>
          <p:cNvSpPr>
            <a:spLocks noGrp="1" noChangeArrowheads="1"/>
          </p:cNvSpPr>
          <p:nvPr>
            <p:ph sz="quarter" idx="1"/>
          </p:nvPr>
        </p:nvSpPr>
        <p:spPr>
          <a:xfrm>
            <a:off x="685800" y="1340768"/>
            <a:ext cx="7772400" cy="4450432"/>
          </a:xfrm>
        </p:spPr>
        <p:txBody>
          <a:bodyPr>
            <a:normAutofit/>
          </a:bodyPr>
          <a:lstStyle/>
          <a:p>
            <a:pPr>
              <a:lnSpc>
                <a:spcPct val="90000"/>
              </a:lnSpc>
            </a:pPr>
            <a:r>
              <a:rPr lang="en-US" dirty="0" smtClean="0"/>
              <a:t>An inference rule is </a:t>
            </a:r>
            <a:r>
              <a:rPr lang="en-US" b="1" dirty="0" smtClean="0">
                <a:solidFill>
                  <a:schemeClr val="accent2"/>
                </a:solidFill>
              </a:rPr>
              <a:t>sound</a:t>
            </a:r>
            <a:r>
              <a:rPr lang="en-US" dirty="0" smtClean="0"/>
              <a:t> if every sentence X produced by an inference rule operating on a KB logically follows from the KB. (That is, the inference rule does not create any contradictions)</a:t>
            </a:r>
          </a:p>
          <a:p>
            <a:pPr>
              <a:lnSpc>
                <a:spcPct val="90000"/>
              </a:lnSpc>
            </a:pPr>
            <a:r>
              <a:rPr lang="en-US" dirty="0" smtClean="0"/>
              <a:t>An inference rule is </a:t>
            </a:r>
            <a:r>
              <a:rPr lang="en-US" b="1" dirty="0" smtClean="0">
                <a:solidFill>
                  <a:schemeClr val="accent2"/>
                </a:solidFill>
              </a:rPr>
              <a:t>complete</a:t>
            </a:r>
            <a:r>
              <a:rPr lang="en-US" dirty="0" smtClean="0"/>
              <a:t> if it is able to produce every expression that logically follows from (is entailed by) the KB. (Note the analogy to complete search algorithms.)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7" name="Rectangle 3"/>
          <p:cNvSpPr>
            <a:spLocks noGrp="1" noChangeArrowheads="1"/>
          </p:cNvSpPr>
          <p:nvPr>
            <p:ph idx="1"/>
          </p:nvPr>
        </p:nvSpPr>
        <p:spPr/>
        <p:txBody>
          <a:bodyPr>
            <a:normAutofit/>
          </a:bodyPr>
          <a:lstStyle/>
          <a:p>
            <a:pPr lvl="1">
              <a:lnSpc>
                <a:spcPct val="90000"/>
              </a:lnSpc>
              <a:spcBef>
                <a:spcPct val="75000"/>
              </a:spcBef>
              <a:buFontTx/>
              <a:buNone/>
            </a:pPr>
            <a:r>
              <a:rPr lang="en-US" b="1" u="sng" dirty="0"/>
              <a:t>RULE</a:t>
            </a:r>
            <a:r>
              <a:rPr lang="en-US" u="sng" dirty="0"/>
              <a:t>		</a:t>
            </a:r>
            <a:r>
              <a:rPr lang="en-US" b="1" u="sng" dirty="0"/>
              <a:t>PREMISE	CONCLUSION</a:t>
            </a:r>
            <a:endParaRPr lang="en-US" dirty="0"/>
          </a:p>
          <a:p>
            <a:pPr lvl="1">
              <a:lnSpc>
                <a:spcPct val="90000"/>
              </a:lnSpc>
              <a:buFontTx/>
              <a:buNone/>
            </a:pPr>
            <a:r>
              <a:rPr lang="en-US" dirty="0"/>
              <a:t>Modus Ponens	</a:t>
            </a:r>
            <a:r>
              <a:rPr lang="en-US" dirty="0" smtClean="0"/>
              <a:t>	A</a:t>
            </a:r>
            <a:r>
              <a:rPr lang="en-US" dirty="0"/>
              <a:t>, A =&gt; B		</a:t>
            </a:r>
            <a:r>
              <a:rPr lang="en-US" dirty="0" err="1"/>
              <a:t>B</a:t>
            </a:r>
            <a:endParaRPr lang="en-US" dirty="0"/>
          </a:p>
          <a:p>
            <a:pPr lvl="1">
              <a:lnSpc>
                <a:spcPct val="90000"/>
              </a:lnSpc>
              <a:buFontTx/>
              <a:buNone/>
            </a:pPr>
            <a:r>
              <a:rPr lang="en-US" dirty="0"/>
              <a:t>Modus </a:t>
            </a:r>
            <a:r>
              <a:rPr lang="en-US" dirty="0" err="1"/>
              <a:t>Tollens</a:t>
            </a:r>
            <a:r>
              <a:rPr lang="en-US" dirty="0"/>
              <a:t>    </a:t>
            </a:r>
            <a:r>
              <a:rPr lang="en-US" dirty="0" smtClean="0"/>
              <a:t>	</a:t>
            </a:r>
            <a:r>
              <a:rPr lang="en-US" dirty="0" smtClean="0">
                <a:cs typeface="Times New Roman" pitchFamily="18" charset="0"/>
              </a:rPr>
              <a:t>¬</a:t>
            </a:r>
            <a:r>
              <a:rPr lang="en-US" dirty="0"/>
              <a:t>B, A =&gt; B	 	</a:t>
            </a:r>
            <a:r>
              <a:rPr lang="en-US" dirty="0">
                <a:cs typeface="Times New Roman" pitchFamily="18" charset="0"/>
              </a:rPr>
              <a:t>¬</a:t>
            </a:r>
            <a:r>
              <a:rPr lang="en-US" dirty="0"/>
              <a:t> A</a:t>
            </a:r>
          </a:p>
          <a:p>
            <a:pPr lvl="1">
              <a:lnSpc>
                <a:spcPct val="90000"/>
              </a:lnSpc>
              <a:buFontTx/>
              <a:buNone/>
            </a:pPr>
            <a:r>
              <a:rPr lang="en-US" dirty="0"/>
              <a:t>And </a:t>
            </a:r>
            <a:r>
              <a:rPr lang="en-US" dirty="0" smtClean="0"/>
              <a:t>Introduction	A</a:t>
            </a:r>
            <a:r>
              <a:rPr lang="en-US" dirty="0"/>
              <a:t>, B			A ^ B</a:t>
            </a:r>
          </a:p>
          <a:p>
            <a:pPr lvl="1">
              <a:lnSpc>
                <a:spcPct val="90000"/>
              </a:lnSpc>
              <a:buFontTx/>
              <a:buNone/>
            </a:pPr>
            <a:r>
              <a:rPr lang="en-US" dirty="0"/>
              <a:t>And Elimination	</a:t>
            </a:r>
            <a:r>
              <a:rPr lang="en-US" dirty="0" smtClean="0"/>
              <a:t>	A </a:t>
            </a:r>
            <a:r>
              <a:rPr lang="en-US" dirty="0"/>
              <a:t>^ B			A</a:t>
            </a:r>
          </a:p>
          <a:p>
            <a:pPr lvl="1">
              <a:lnSpc>
                <a:spcPct val="90000"/>
              </a:lnSpc>
              <a:buFontTx/>
              <a:buNone/>
            </a:pPr>
            <a:r>
              <a:rPr lang="en-US" dirty="0"/>
              <a:t>Or Introduction </a:t>
            </a:r>
            <a:r>
              <a:rPr lang="en-US" dirty="0" smtClean="0"/>
              <a:t>		A                         </a:t>
            </a:r>
            <a:r>
              <a:rPr lang="en-US" dirty="0" err="1"/>
              <a:t>A</a:t>
            </a:r>
            <a:r>
              <a:rPr lang="en-US" dirty="0"/>
              <a:t> v B</a:t>
            </a:r>
          </a:p>
          <a:p>
            <a:pPr lvl="1">
              <a:lnSpc>
                <a:spcPct val="90000"/>
              </a:lnSpc>
              <a:buFontTx/>
              <a:buNone/>
            </a:pPr>
            <a:r>
              <a:rPr lang="en-US" dirty="0"/>
              <a:t>Double Negation	 </a:t>
            </a:r>
            <a:r>
              <a:rPr lang="en-US" dirty="0">
                <a:cs typeface="Times New Roman" pitchFamily="18" charset="0"/>
              </a:rPr>
              <a:t>¬</a:t>
            </a:r>
            <a:r>
              <a:rPr lang="en-US" dirty="0"/>
              <a:t> </a:t>
            </a:r>
            <a:r>
              <a:rPr lang="en-US" dirty="0">
                <a:cs typeface="Times New Roman" pitchFamily="18" charset="0"/>
              </a:rPr>
              <a:t>¬</a:t>
            </a:r>
            <a:r>
              <a:rPr lang="en-US" dirty="0"/>
              <a:t> A			</a:t>
            </a:r>
            <a:r>
              <a:rPr lang="en-US" dirty="0" err="1"/>
              <a:t>A</a:t>
            </a:r>
            <a:endParaRPr lang="en-US" dirty="0"/>
          </a:p>
          <a:p>
            <a:pPr lvl="1">
              <a:lnSpc>
                <a:spcPct val="90000"/>
              </a:lnSpc>
              <a:buFontTx/>
              <a:buNone/>
            </a:pPr>
            <a:r>
              <a:rPr lang="en-US" dirty="0"/>
              <a:t>Chaining		</a:t>
            </a:r>
            <a:r>
              <a:rPr lang="en-US" dirty="0" smtClean="0"/>
              <a:t>	A </a:t>
            </a:r>
            <a:r>
              <a:rPr lang="en-US" dirty="0">
                <a:sym typeface="Symbol" pitchFamily="18" charset="2"/>
              </a:rPr>
              <a:t>=&gt; B, B =&gt; C	A =&gt; C</a:t>
            </a:r>
          </a:p>
          <a:p>
            <a:pPr>
              <a:lnSpc>
                <a:spcPct val="90000"/>
              </a:lnSpc>
              <a:buFont typeface="Wingdings" pitchFamily="2" charset="2"/>
              <a:buNone/>
            </a:pPr>
            <a:r>
              <a:rPr lang="en-US" sz="2400" dirty="0"/>
              <a:t>	   </a:t>
            </a:r>
            <a:r>
              <a:rPr lang="en-US" sz="2400" b="1" i="1" dirty="0"/>
              <a:t>Resolution rule</a:t>
            </a:r>
          </a:p>
          <a:p>
            <a:pPr lvl="1">
              <a:lnSpc>
                <a:spcPct val="90000"/>
              </a:lnSpc>
              <a:buFontTx/>
              <a:buNone/>
            </a:pPr>
            <a:r>
              <a:rPr lang="en-US" dirty="0"/>
              <a:t>Unit Resolution	 </a:t>
            </a:r>
            <a:r>
              <a:rPr lang="en-US" dirty="0" smtClean="0"/>
              <a:t>	A </a:t>
            </a:r>
            <a:r>
              <a:rPr lang="en-US" dirty="0"/>
              <a:t>v B, </a:t>
            </a:r>
            <a:r>
              <a:rPr lang="en-US" dirty="0">
                <a:cs typeface="Times New Roman" pitchFamily="18" charset="0"/>
              </a:rPr>
              <a:t>¬</a:t>
            </a:r>
            <a:r>
              <a:rPr lang="en-US" dirty="0"/>
              <a:t> A		B	</a:t>
            </a:r>
          </a:p>
          <a:p>
            <a:pPr lvl="1">
              <a:lnSpc>
                <a:spcPct val="90000"/>
              </a:lnSpc>
              <a:buFontTx/>
              <a:buNone/>
            </a:pPr>
            <a:r>
              <a:rPr lang="en-US" dirty="0"/>
              <a:t>Resolution           </a:t>
            </a:r>
            <a:r>
              <a:rPr lang="en-US" dirty="0" smtClean="0"/>
              <a:t>	A </a:t>
            </a:r>
            <a:r>
              <a:rPr lang="en-US" dirty="0"/>
              <a:t>v B, </a:t>
            </a:r>
            <a:r>
              <a:rPr lang="en-US" dirty="0">
                <a:cs typeface="Times New Roman" pitchFamily="18" charset="0"/>
              </a:rPr>
              <a:t>¬</a:t>
            </a:r>
            <a:r>
              <a:rPr lang="en-US" dirty="0"/>
              <a:t> B v C	A v C</a:t>
            </a:r>
          </a:p>
          <a:p>
            <a:pPr>
              <a:lnSpc>
                <a:spcPct val="90000"/>
              </a:lnSpc>
            </a:pPr>
            <a:endParaRPr lang="en-US" sz="2400" dirty="0"/>
          </a:p>
        </p:txBody>
      </p:sp>
      <p:sp>
        <p:nvSpPr>
          <p:cNvPr id="6" name="Slide Number Placeholder 5"/>
          <p:cNvSpPr>
            <a:spLocks noGrp="1"/>
          </p:cNvSpPr>
          <p:nvPr>
            <p:ph type="sldNum" sz="quarter" idx="12"/>
          </p:nvPr>
        </p:nvSpPr>
        <p:spPr/>
        <p:txBody>
          <a:bodyPr>
            <a:normAutofit/>
          </a:bodyPr>
          <a:lstStyle/>
          <a:p>
            <a:fld id="{3E31EFFB-9389-4BF0-A7FF-27AC22125C9F}" type="slidenum">
              <a:rPr lang="en-US"/>
              <a:pPr/>
              <a:t>35</a:t>
            </a:fld>
            <a:endParaRPr lang="en-US"/>
          </a:p>
        </p:txBody>
      </p:sp>
      <p:sp>
        <p:nvSpPr>
          <p:cNvPr id="907266" name="AutoShape 2"/>
          <p:cNvSpPr>
            <a:spLocks noGrp="1" noChangeArrowheads="1"/>
          </p:cNvSpPr>
          <p:nvPr>
            <p:ph type="title"/>
          </p:nvPr>
        </p:nvSpPr>
        <p:spPr/>
        <p:txBody>
          <a:bodyPr/>
          <a:lstStyle/>
          <a:p>
            <a:r>
              <a:rPr lang="en-US"/>
              <a:t>Inference Rules-2</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idx="1"/>
          </p:nvPr>
        </p:nvSpPr>
        <p:spPr/>
        <p:txBody>
          <a:bodyPr>
            <a:normAutofit/>
          </a:bodyPr>
          <a:lstStyle/>
          <a:p>
            <a:pPr marL="225425" indent="-225425">
              <a:lnSpc>
                <a:spcPct val="90000"/>
              </a:lnSpc>
            </a:pPr>
            <a:r>
              <a:rPr lang="en-US"/>
              <a:t>Hard to identify "</a:t>
            </a:r>
            <a:r>
              <a:rPr lang="en-US" b="1"/>
              <a:t>individuals</a:t>
            </a:r>
            <a:r>
              <a:rPr lang="en-US"/>
              <a:t>." E.g., Mary, 3 </a:t>
            </a:r>
          </a:p>
          <a:p>
            <a:pPr marL="568325" lvl="1" indent="-228600">
              <a:lnSpc>
                <a:spcPct val="90000"/>
              </a:lnSpc>
            </a:pPr>
            <a:r>
              <a:rPr lang="en-US"/>
              <a:t>Individuals cannot be PL sentences themselves.</a:t>
            </a:r>
          </a:p>
          <a:p>
            <a:pPr marL="225425" indent="-225425">
              <a:lnSpc>
                <a:spcPct val="90000"/>
              </a:lnSpc>
            </a:pPr>
            <a:r>
              <a:rPr lang="en-US"/>
              <a:t>Difficult to directly and clearly talk about </a:t>
            </a:r>
            <a:r>
              <a:rPr lang="en-US" b="1"/>
              <a:t>properties</a:t>
            </a:r>
            <a:r>
              <a:rPr lang="en-US"/>
              <a:t> of individuals or </a:t>
            </a:r>
            <a:r>
              <a:rPr lang="en-US" b="1"/>
              <a:t>relations</a:t>
            </a:r>
            <a:r>
              <a:rPr lang="en-US"/>
              <a:t> between individuals (hard to connect individuals to class properties). </a:t>
            </a:r>
          </a:p>
          <a:p>
            <a:pPr marL="568325" lvl="1" indent="-228600">
              <a:lnSpc>
                <a:spcPct val="90000"/>
              </a:lnSpc>
            </a:pPr>
            <a:r>
              <a:rPr lang="en-US"/>
              <a:t>E.g., property of being a human implies property of being mortal</a:t>
            </a:r>
          </a:p>
          <a:p>
            <a:pPr marL="225425" indent="-225425">
              <a:lnSpc>
                <a:spcPct val="90000"/>
              </a:lnSpc>
            </a:pPr>
            <a:r>
              <a:rPr lang="en-US"/>
              <a:t>Generalizations, patterns, regularities can't easily be represented. </a:t>
            </a:r>
          </a:p>
          <a:p>
            <a:pPr marL="568325" lvl="1" indent="-228600">
              <a:lnSpc>
                <a:spcPct val="90000"/>
              </a:lnSpc>
            </a:pPr>
            <a:r>
              <a:rPr lang="en-US"/>
              <a:t>All members of a class have this property</a:t>
            </a:r>
          </a:p>
          <a:p>
            <a:pPr marL="568325" lvl="1" indent="-228600">
              <a:lnSpc>
                <a:spcPct val="90000"/>
              </a:lnSpc>
            </a:pPr>
            <a:r>
              <a:rPr lang="en-US"/>
              <a:t>Some member of a class have this property</a:t>
            </a:r>
          </a:p>
        </p:txBody>
      </p:sp>
      <p:sp>
        <p:nvSpPr>
          <p:cNvPr id="6" name="Slide Number Placeholder 5"/>
          <p:cNvSpPr>
            <a:spLocks noGrp="1"/>
          </p:cNvSpPr>
          <p:nvPr>
            <p:ph type="sldNum" sz="quarter" idx="12"/>
          </p:nvPr>
        </p:nvSpPr>
        <p:spPr/>
        <p:txBody>
          <a:bodyPr>
            <a:normAutofit/>
          </a:bodyPr>
          <a:lstStyle/>
          <a:p>
            <a:fld id="{DF0B58D8-FD8F-4081-804B-9CEBCB25DF9B}" type="slidenum">
              <a:rPr lang="en-US"/>
              <a:pPr/>
              <a:t>36</a:t>
            </a:fld>
            <a:endParaRPr lang="en-US"/>
          </a:p>
        </p:txBody>
      </p:sp>
      <p:sp>
        <p:nvSpPr>
          <p:cNvPr id="353282" name="AutoShape 2"/>
          <p:cNvSpPr>
            <a:spLocks noGrp="1" noChangeArrowheads="1"/>
          </p:cNvSpPr>
          <p:nvPr>
            <p:ph type="title"/>
          </p:nvPr>
        </p:nvSpPr>
        <p:spPr/>
        <p:txBody>
          <a:bodyPr/>
          <a:lstStyle/>
          <a:p>
            <a:pPr>
              <a:lnSpc>
                <a:spcPct val="85000"/>
              </a:lnSpc>
            </a:pPr>
            <a:r>
              <a:rPr lang="en-US" sz="2800"/>
              <a:t>Weakness of PL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1" name="Rectangle 3"/>
          <p:cNvSpPr>
            <a:spLocks noGrp="1" noChangeArrowheads="1"/>
          </p:cNvSpPr>
          <p:nvPr>
            <p:ph idx="1"/>
          </p:nvPr>
        </p:nvSpPr>
        <p:spPr>
          <a:xfrm>
            <a:off x="457200" y="1481328"/>
            <a:ext cx="8229600" cy="4900000"/>
          </a:xfrm>
        </p:spPr>
        <p:txBody>
          <a:bodyPr>
            <a:normAutofit/>
          </a:bodyPr>
          <a:lstStyle/>
          <a:p>
            <a:pPr>
              <a:lnSpc>
                <a:spcPct val="80000"/>
              </a:lnSpc>
            </a:pPr>
            <a:r>
              <a:rPr lang="en-US" sz="2400" dirty="0"/>
              <a:t>A better representation is needed to capture the relationship (and distinction) between objects and classes, including properties belonging to classes and individuals</a:t>
            </a:r>
          </a:p>
          <a:p>
            <a:pPr>
              <a:lnSpc>
                <a:spcPct val="80000"/>
              </a:lnSpc>
            </a:pPr>
            <a:r>
              <a:rPr lang="en-US" sz="2400" dirty="0"/>
              <a:t>First-Order Logic (abbreviated FOL or FOPC) is expressive enough to concisely represent this kind of situation by separating classes and individuals</a:t>
            </a:r>
          </a:p>
          <a:p>
            <a:pPr lvl="1">
              <a:lnSpc>
                <a:spcPct val="80000"/>
              </a:lnSpc>
            </a:pPr>
            <a:r>
              <a:rPr lang="en-US" dirty="0" smtClean="0"/>
              <a:t>It has an Explicit </a:t>
            </a:r>
            <a:r>
              <a:rPr lang="en-US" dirty="0"/>
              <a:t>representation of individuals and classes, x, Mary, 3, persons.</a:t>
            </a:r>
          </a:p>
          <a:p>
            <a:pPr lvl="1">
              <a:lnSpc>
                <a:spcPct val="80000"/>
              </a:lnSpc>
            </a:pPr>
            <a:r>
              <a:rPr lang="en-US" dirty="0" smtClean="0"/>
              <a:t>And also Adds </a:t>
            </a:r>
            <a:r>
              <a:rPr lang="en-US" dirty="0"/>
              <a:t>relations, variables, and quantifiers, e.g.,</a:t>
            </a:r>
          </a:p>
          <a:p>
            <a:pPr lvl="2">
              <a:lnSpc>
                <a:spcPct val="80000"/>
              </a:lnSpc>
            </a:pPr>
            <a:r>
              <a:rPr lang="en-US" i="1" dirty="0"/>
              <a:t>“Every person is mortal”</a:t>
            </a:r>
            <a:r>
              <a:rPr lang="en-US" dirty="0"/>
              <a:t> </a:t>
            </a:r>
            <a:r>
              <a:rPr lang="en-US" u="sng" dirty="0" err="1"/>
              <a:t>Forall</a:t>
            </a:r>
            <a:r>
              <a:rPr lang="en-US" dirty="0"/>
              <a:t> X: person(X) =&gt; mortal(X)</a:t>
            </a:r>
          </a:p>
          <a:p>
            <a:pPr lvl="2">
              <a:lnSpc>
                <a:spcPct val="80000"/>
              </a:lnSpc>
            </a:pPr>
            <a:r>
              <a:rPr lang="en-US" i="1" dirty="0"/>
              <a:t>“There is a white alligator”</a:t>
            </a:r>
            <a:r>
              <a:rPr lang="en-US" sz="2400" dirty="0"/>
              <a:t> </a:t>
            </a:r>
            <a:r>
              <a:rPr lang="en-US" sz="2400" u="sng" dirty="0"/>
              <a:t>There exists some</a:t>
            </a:r>
            <a:r>
              <a:rPr lang="en-US" sz="2400" dirty="0"/>
              <a:t> X: Alligator(X) ^ white(X)</a:t>
            </a:r>
          </a:p>
          <a:p>
            <a:pPr>
              <a:lnSpc>
                <a:spcPct val="80000"/>
              </a:lnSpc>
            </a:pPr>
            <a:endParaRPr lang="en-US" sz="2400" dirty="0"/>
          </a:p>
        </p:txBody>
      </p:sp>
      <p:sp>
        <p:nvSpPr>
          <p:cNvPr id="6" name="Slide Number Placeholder 5"/>
          <p:cNvSpPr>
            <a:spLocks noGrp="1"/>
          </p:cNvSpPr>
          <p:nvPr>
            <p:ph type="sldNum" sz="quarter" idx="12"/>
          </p:nvPr>
        </p:nvSpPr>
        <p:spPr/>
        <p:txBody>
          <a:bodyPr>
            <a:normAutofit/>
          </a:bodyPr>
          <a:lstStyle/>
          <a:p>
            <a:fld id="{0F4479BE-7277-4557-823B-E4D9A921CF65}" type="slidenum">
              <a:rPr lang="en-US"/>
              <a:pPr/>
              <a:t>37</a:t>
            </a:fld>
            <a:endParaRPr lang="en-US"/>
          </a:p>
        </p:txBody>
      </p:sp>
      <p:sp>
        <p:nvSpPr>
          <p:cNvPr id="908290" name="AutoShape 2"/>
          <p:cNvSpPr>
            <a:spLocks noGrp="1" noChangeArrowheads="1"/>
          </p:cNvSpPr>
          <p:nvPr>
            <p:ph type="title"/>
          </p:nvPr>
        </p:nvSpPr>
        <p:spPr/>
        <p:txBody>
          <a:bodyPr/>
          <a:lstStyle/>
          <a:p>
            <a:r>
              <a:rPr lang="en-US"/>
              <a:t>Weaknesses of PL-2</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8" name="Rectangle 3"/>
          <p:cNvSpPr>
            <a:spLocks noGrp="1" noChangeArrowheads="1"/>
          </p:cNvSpPr>
          <p:nvPr>
            <p:ph idx="1"/>
          </p:nvPr>
        </p:nvSpPr>
        <p:spPr>
          <a:xfrm>
            <a:off x="457200" y="1124744"/>
            <a:ext cx="8229600" cy="4896544"/>
          </a:xfrm>
        </p:spPr>
        <p:txBody>
          <a:bodyPr>
            <a:noAutofit/>
          </a:bodyPr>
          <a:lstStyle/>
          <a:p>
            <a:r>
              <a:rPr lang="en-US" sz="1800" dirty="0" smtClean="0"/>
              <a:t>The process of deriving new sentences from old one is called </a:t>
            </a:r>
            <a:r>
              <a:rPr lang="en-US" sz="1800" b="1" dirty="0" smtClean="0"/>
              <a:t>inference</a:t>
            </a:r>
            <a:r>
              <a:rPr lang="en-US" sz="1800" dirty="0" smtClean="0"/>
              <a:t>.</a:t>
            </a:r>
          </a:p>
          <a:p>
            <a:pPr lvl="1"/>
            <a:r>
              <a:rPr lang="en-US" sz="1600" b="1" dirty="0" smtClean="0"/>
              <a:t>Sound</a:t>
            </a:r>
            <a:r>
              <a:rPr lang="en-US" sz="1600" dirty="0" smtClean="0"/>
              <a:t> inference processes derives true conclusions given true premises</a:t>
            </a:r>
          </a:p>
          <a:p>
            <a:pPr lvl="1"/>
            <a:r>
              <a:rPr lang="en-US" sz="1600" b="1" dirty="0" smtClean="0"/>
              <a:t>Complete</a:t>
            </a:r>
            <a:r>
              <a:rPr lang="en-US" sz="1600" dirty="0" smtClean="0"/>
              <a:t> inference processes derive all true conclusions from a set of premises</a:t>
            </a:r>
          </a:p>
          <a:p>
            <a:r>
              <a:rPr lang="en-US" sz="1800" dirty="0" smtClean="0"/>
              <a:t>A </a:t>
            </a:r>
            <a:r>
              <a:rPr lang="en-US" sz="1800" b="1" dirty="0" smtClean="0"/>
              <a:t>valid sentence</a:t>
            </a:r>
            <a:r>
              <a:rPr lang="en-US" sz="1800" dirty="0" smtClean="0"/>
              <a:t> is true in all worlds under all interpretations</a:t>
            </a:r>
          </a:p>
          <a:p>
            <a:r>
              <a:rPr lang="en-US" sz="1800" dirty="0" smtClean="0"/>
              <a:t>If an implication sentence can be shown to be valid, then</a:t>
            </a:r>
            <a:r>
              <a:rPr lang="en-US" sz="1800" dirty="0" smtClean="0">
                <a:cs typeface="Times New Roman" pitchFamily="18" charset="0"/>
              </a:rPr>
              <a:t>—</a:t>
            </a:r>
            <a:r>
              <a:rPr lang="en-US" sz="1800" dirty="0" smtClean="0"/>
              <a:t>given its premise</a:t>
            </a:r>
            <a:r>
              <a:rPr lang="en-US" sz="1800" dirty="0" smtClean="0">
                <a:cs typeface="Times New Roman" pitchFamily="18" charset="0"/>
              </a:rPr>
              <a:t>—</a:t>
            </a:r>
            <a:r>
              <a:rPr lang="en-US" sz="1800" dirty="0" smtClean="0"/>
              <a:t>its consequent can be derived</a:t>
            </a:r>
          </a:p>
          <a:p>
            <a:r>
              <a:rPr lang="en-US" sz="1800" dirty="0" smtClean="0"/>
              <a:t>Different logics make different </a:t>
            </a:r>
            <a:r>
              <a:rPr lang="en-US" sz="1800" b="1" dirty="0" smtClean="0"/>
              <a:t>commitments</a:t>
            </a:r>
            <a:r>
              <a:rPr lang="en-US" sz="1800" dirty="0" smtClean="0"/>
              <a:t> about what the world is made of and what kind of beliefs we can have regarding the facts</a:t>
            </a:r>
          </a:p>
          <a:p>
            <a:pPr lvl="1"/>
            <a:r>
              <a:rPr lang="en-US" sz="1600" dirty="0" smtClean="0"/>
              <a:t>Logics are useful for the commitments they do not make because lack of commitment gives the knowledge base engineer more freedom</a:t>
            </a:r>
          </a:p>
          <a:p>
            <a:r>
              <a:rPr lang="en-US" sz="1800" b="1" dirty="0" smtClean="0"/>
              <a:t>Propositional logic</a:t>
            </a:r>
            <a:r>
              <a:rPr lang="en-US" sz="1800" dirty="0" smtClean="0"/>
              <a:t> commits only to the existence of facts that may or may not be the case in the world being represented</a:t>
            </a:r>
          </a:p>
          <a:p>
            <a:pPr lvl="1"/>
            <a:r>
              <a:rPr lang="en-US" sz="1600" dirty="0" smtClean="0"/>
              <a:t>It has a simple syntax and simple semantics. It suffices to illustrate the process of inference</a:t>
            </a:r>
          </a:p>
          <a:p>
            <a:pPr lvl="1"/>
            <a:r>
              <a:rPr lang="en-US" sz="1600" dirty="0" smtClean="0"/>
              <a:t>Propositional logic quickly becomes impractical, even for very small worlds</a:t>
            </a:r>
          </a:p>
        </p:txBody>
      </p:sp>
      <p:sp>
        <p:nvSpPr>
          <p:cNvPr id="31746" name="Slide Number Placeholder 3"/>
          <p:cNvSpPr>
            <a:spLocks noGrp="1"/>
          </p:cNvSpPr>
          <p:nvPr>
            <p:ph type="sldNum" sz="quarter" idx="12"/>
          </p:nvPr>
        </p:nvSpPr>
        <p:spPr>
          <a:noFill/>
        </p:spPr>
        <p:txBody>
          <a:bodyPr/>
          <a:lstStyle/>
          <a:p>
            <a:fld id="{48237467-8B35-425F-81C4-2A64305C318B}" type="slidenum">
              <a:rPr lang="en-US"/>
              <a:pPr/>
              <a:t>38</a:t>
            </a:fld>
            <a:endParaRPr lang="en-US"/>
          </a:p>
        </p:txBody>
      </p:sp>
      <p:sp>
        <p:nvSpPr>
          <p:cNvPr id="31747" name="Rectangle 2"/>
          <p:cNvSpPr>
            <a:spLocks noGrp="1" noChangeArrowheads="1"/>
          </p:cNvSpPr>
          <p:nvPr>
            <p:ph type="title"/>
          </p:nvPr>
        </p:nvSpPr>
        <p:spPr/>
        <p:txBody>
          <a:bodyPr/>
          <a:lstStyle/>
          <a:p>
            <a:r>
              <a:rPr lang="en-US" smtClean="0"/>
              <a:t>Propositional logic: Summary</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First Order Logic</a:t>
            </a:r>
            <a:endParaRPr lang="en-GB" dirty="0"/>
          </a:p>
        </p:txBody>
      </p:sp>
      <p:sp>
        <p:nvSpPr>
          <p:cNvPr id="6" name="Text Placeholder 5"/>
          <p:cNvSpPr>
            <a:spLocks noGrp="1"/>
          </p:cNvSpPr>
          <p:nvPr>
            <p:ph type="body" idx="1"/>
          </p:nvPr>
        </p:nvSpPr>
        <p:spPr/>
        <p:txBody>
          <a:bodyPr/>
          <a:lstStyle/>
          <a:p>
            <a:r>
              <a:rPr lang="en-GB" dirty="0" smtClean="0"/>
              <a:t>Also First Order predicate Calculus</a:t>
            </a:r>
            <a:endParaRPr lang="en-GB" dirty="0"/>
          </a:p>
        </p:txBody>
      </p:sp>
      <p:sp>
        <p:nvSpPr>
          <p:cNvPr id="3" name="Slide Number Placeholder 2"/>
          <p:cNvSpPr>
            <a:spLocks noGrp="1"/>
          </p:cNvSpPr>
          <p:nvPr>
            <p:ph type="sldNum" sz="quarter" idx="12"/>
          </p:nvPr>
        </p:nvSpPr>
        <p:spPr/>
        <p:txBody>
          <a:bodyPr/>
          <a:lstStyle/>
          <a:p>
            <a:fld id="{A0A52D42-27C6-4415-8EC2-05279C22F334}"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GB" sz="2800" dirty="0" smtClean="0"/>
              <a:t>Logic is one of the oldest representation languages studied for AI, and is the foundation for many existing systems that use logic as either inspiration or the basis for the tools in that system (e.g., rule-based expert systems and the </a:t>
            </a:r>
            <a:r>
              <a:rPr lang="en-GB" sz="2800" dirty="0" err="1" smtClean="0"/>
              <a:t>Prolog</a:t>
            </a:r>
            <a:r>
              <a:rPr lang="en-GB" sz="2800" dirty="0" smtClean="0"/>
              <a:t> programming language) </a:t>
            </a:r>
            <a:endParaRPr lang="en-GB" sz="2400" dirty="0" smtClean="0"/>
          </a:p>
          <a:p>
            <a:pPr lvl="0"/>
            <a:r>
              <a:rPr lang="en-GB" sz="2800" dirty="0" smtClean="0"/>
              <a:t>For a knowledge-based intelligent agent, we need: </a:t>
            </a:r>
            <a:endParaRPr lang="en-GB" sz="2400" dirty="0" smtClean="0"/>
          </a:p>
          <a:p>
            <a:pPr lvl="1"/>
            <a:r>
              <a:rPr lang="en-GB" sz="2400" dirty="0" smtClean="0"/>
              <a:t>To represent knowledge about the world in a </a:t>
            </a:r>
            <a:r>
              <a:rPr lang="en-GB" sz="2400" i="1" dirty="0" smtClean="0"/>
              <a:t>formal language</a:t>
            </a:r>
            <a:r>
              <a:rPr lang="en-GB" sz="2400" dirty="0" smtClean="0"/>
              <a:t> </a:t>
            </a:r>
            <a:endParaRPr lang="en-GB" sz="2000" dirty="0" smtClean="0"/>
          </a:p>
          <a:p>
            <a:pPr lvl="1"/>
            <a:r>
              <a:rPr lang="en-GB" sz="2400" dirty="0" smtClean="0"/>
              <a:t>To reason about the world using </a:t>
            </a:r>
            <a:r>
              <a:rPr lang="en-GB" sz="2400" i="1" dirty="0" smtClean="0"/>
              <a:t>inferences</a:t>
            </a:r>
            <a:r>
              <a:rPr lang="en-GB" sz="2400" dirty="0" smtClean="0"/>
              <a:t> in the language </a:t>
            </a:r>
            <a:endParaRPr lang="en-GB" sz="2000" dirty="0" smtClean="0"/>
          </a:p>
          <a:p>
            <a:pPr lvl="1"/>
            <a:r>
              <a:rPr lang="en-GB" sz="2400" dirty="0" smtClean="0"/>
              <a:t>To decide what action to take by </a:t>
            </a:r>
            <a:r>
              <a:rPr lang="en-GB" sz="2400" i="1" dirty="0" smtClean="0"/>
              <a:t>inferring</a:t>
            </a:r>
            <a:r>
              <a:rPr lang="en-GB" sz="2400" dirty="0" smtClean="0"/>
              <a:t> that the selected action is good </a:t>
            </a:r>
            <a:endParaRPr lang="en-GB" sz="2000" dirty="0" smtClean="0"/>
          </a:p>
          <a:p>
            <a:endParaRPr lang="en-GB" dirty="0"/>
          </a:p>
        </p:txBody>
      </p:sp>
      <p:sp>
        <p:nvSpPr>
          <p:cNvPr id="3" name="Title 2"/>
          <p:cNvSpPr>
            <a:spLocks noGrp="1"/>
          </p:cNvSpPr>
          <p:nvPr>
            <p:ph type="title"/>
          </p:nvPr>
        </p:nvSpPr>
        <p:spPr/>
        <p:txBody>
          <a:bodyPr/>
          <a:lstStyle/>
          <a:p>
            <a:r>
              <a:rPr lang="en-GB" dirty="0" smtClean="0"/>
              <a:t>Background (2)</a:t>
            </a:r>
            <a:endParaRPr lang="en-GB" dirty="0"/>
          </a:p>
        </p:txBody>
      </p:sp>
      <p:sp>
        <p:nvSpPr>
          <p:cNvPr id="4" name="Slide Number Placeholder 3"/>
          <p:cNvSpPr>
            <a:spLocks noGrp="1"/>
          </p:cNvSpPr>
          <p:nvPr>
            <p:ph type="sldNum" sz="quarter" idx="12"/>
          </p:nvPr>
        </p:nvSpPr>
        <p:spPr/>
        <p:txBody>
          <a:bodyPr/>
          <a:lstStyle/>
          <a:p>
            <a:fld id="{A0A52D42-27C6-4415-8EC2-05279C22F334}"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5" name="Rectangle 3"/>
          <p:cNvSpPr>
            <a:spLocks noGrp="1" noChangeArrowheads="1"/>
          </p:cNvSpPr>
          <p:nvPr>
            <p:ph idx="1"/>
          </p:nvPr>
        </p:nvSpPr>
        <p:spPr/>
        <p:txBody>
          <a:bodyPr>
            <a:normAutofit lnSpcReduction="10000"/>
          </a:bodyPr>
          <a:lstStyle/>
          <a:p>
            <a:r>
              <a:rPr lang="en-US" sz="2000" dirty="0"/>
              <a:t>First-order logic is used to model the world in terms of</a:t>
            </a:r>
            <a:r>
              <a:rPr lang="en-US" sz="1800" dirty="0"/>
              <a:t> </a:t>
            </a:r>
          </a:p>
          <a:p>
            <a:pPr lvl="1"/>
            <a:r>
              <a:rPr lang="en-US" sz="2100" b="1" dirty="0"/>
              <a:t>objects</a:t>
            </a:r>
            <a:r>
              <a:rPr lang="en-US" sz="2100" dirty="0"/>
              <a:t> which are things with individual identities</a:t>
            </a:r>
          </a:p>
          <a:p>
            <a:pPr lvl="1">
              <a:buFontTx/>
              <a:buNone/>
            </a:pPr>
            <a:r>
              <a:rPr lang="en-US" sz="2100" dirty="0"/>
              <a:t>	 e.g., individual students, lecturers, companies, cars ... </a:t>
            </a:r>
          </a:p>
          <a:p>
            <a:pPr lvl="1"/>
            <a:r>
              <a:rPr lang="en-US" sz="2100" b="1" dirty="0"/>
              <a:t>properties</a:t>
            </a:r>
            <a:r>
              <a:rPr lang="en-US" sz="2100" dirty="0"/>
              <a:t> of objects that distinguish them from other objects</a:t>
            </a:r>
          </a:p>
          <a:p>
            <a:pPr lvl="1">
              <a:buFontTx/>
              <a:buNone/>
            </a:pPr>
            <a:r>
              <a:rPr lang="en-US" sz="2100" dirty="0"/>
              <a:t>	 e.g., mortal, blue, oval, even, large, ... </a:t>
            </a:r>
          </a:p>
          <a:p>
            <a:pPr lvl="1"/>
            <a:r>
              <a:rPr lang="en-US" sz="2100" b="1" dirty="0"/>
              <a:t>classes </a:t>
            </a:r>
            <a:r>
              <a:rPr lang="en-US" sz="2100" dirty="0"/>
              <a:t>of objects (often defined by properties)</a:t>
            </a:r>
          </a:p>
          <a:p>
            <a:pPr lvl="1">
              <a:buFontTx/>
              <a:buNone/>
            </a:pPr>
            <a:r>
              <a:rPr lang="en-US" sz="2100" b="1" dirty="0"/>
              <a:t>	</a:t>
            </a:r>
            <a:r>
              <a:rPr lang="en-US" sz="2100" dirty="0"/>
              <a:t>e.g.,</a:t>
            </a:r>
            <a:r>
              <a:rPr lang="en-US" sz="2100" b="1" dirty="0"/>
              <a:t> </a:t>
            </a:r>
            <a:r>
              <a:rPr lang="en-US" sz="2100" dirty="0"/>
              <a:t>human, mammal, machine, ...</a:t>
            </a:r>
            <a:endParaRPr lang="en-US" sz="2100" b="1" dirty="0"/>
          </a:p>
          <a:p>
            <a:pPr lvl="1"/>
            <a:r>
              <a:rPr lang="en-US" sz="2100" b="1" dirty="0"/>
              <a:t>relations</a:t>
            </a:r>
            <a:r>
              <a:rPr lang="en-US" sz="2100" dirty="0"/>
              <a:t> that hold among objects</a:t>
            </a:r>
          </a:p>
          <a:p>
            <a:pPr lvl="1">
              <a:buFontTx/>
              <a:buNone/>
            </a:pPr>
            <a:r>
              <a:rPr lang="en-US" sz="2100" dirty="0"/>
              <a:t>	e.g.,  brother of, bigger than, outside, part of, has color, occurs after, owns, a member of, ... </a:t>
            </a:r>
          </a:p>
          <a:p>
            <a:pPr lvl="1"/>
            <a:r>
              <a:rPr lang="en-US" sz="2100" b="1" dirty="0"/>
              <a:t>functions</a:t>
            </a:r>
            <a:r>
              <a:rPr lang="en-US" sz="2100" dirty="0"/>
              <a:t> which are a subset of the relations in which there is only one ``value'' for any given ``input''. </a:t>
            </a:r>
          </a:p>
          <a:p>
            <a:pPr lvl="1">
              <a:buFontTx/>
              <a:buNone/>
            </a:pPr>
            <a:r>
              <a:rPr lang="en-US" sz="2100" dirty="0"/>
              <a:t>	e.g., father of, best friend, second half, one more than ...</a:t>
            </a:r>
            <a:r>
              <a:rPr lang="en-US" sz="1800" dirty="0"/>
              <a:t> </a:t>
            </a:r>
          </a:p>
        </p:txBody>
      </p:sp>
      <p:sp>
        <p:nvSpPr>
          <p:cNvPr id="6" name="Slide Number Placeholder 5"/>
          <p:cNvSpPr>
            <a:spLocks noGrp="1"/>
          </p:cNvSpPr>
          <p:nvPr>
            <p:ph type="sldNum" sz="quarter" idx="12"/>
          </p:nvPr>
        </p:nvSpPr>
        <p:spPr/>
        <p:txBody>
          <a:bodyPr>
            <a:normAutofit/>
          </a:bodyPr>
          <a:lstStyle/>
          <a:p>
            <a:fld id="{DDA31470-2B71-45ED-96FA-AB34415FDA65}" type="slidenum">
              <a:rPr lang="en-US"/>
              <a:pPr/>
              <a:t>40</a:t>
            </a:fld>
            <a:endParaRPr lang="en-US"/>
          </a:p>
        </p:txBody>
      </p:sp>
      <p:sp>
        <p:nvSpPr>
          <p:cNvPr id="356354" name="AutoShape 2"/>
          <p:cNvSpPr>
            <a:spLocks noGrp="1" noChangeArrowheads="1"/>
          </p:cNvSpPr>
          <p:nvPr>
            <p:ph type="title"/>
          </p:nvPr>
        </p:nvSpPr>
        <p:spPr/>
        <p:txBody>
          <a:bodyPr>
            <a:noAutofit/>
          </a:bodyPr>
          <a:lstStyle/>
          <a:p>
            <a:r>
              <a:rPr lang="en-US" sz="4000" dirty="0"/>
              <a:t>First Order (Predicate) Logic (FOL)</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685800" y="228600"/>
            <a:ext cx="7772400" cy="1143000"/>
          </a:xfrm>
        </p:spPr>
        <p:txBody>
          <a:bodyPr>
            <a:normAutofit fontScale="90000"/>
          </a:bodyPr>
          <a:lstStyle/>
          <a:p>
            <a:r>
              <a:rPr lang="en-US" dirty="0" smtClean="0"/>
              <a:t>Representing knowledge in FOL</a:t>
            </a:r>
          </a:p>
        </p:txBody>
      </p:sp>
      <p:sp>
        <p:nvSpPr>
          <p:cNvPr id="34818" name="Slide Number Placeholder 3"/>
          <p:cNvSpPr>
            <a:spLocks noGrp="1"/>
          </p:cNvSpPr>
          <p:nvPr>
            <p:ph type="sldNum" sz="quarter" idx="12"/>
          </p:nvPr>
        </p:nvSpPr>
        <p:spPr>
          <a:noFill/>
        </p:spPr>
        <p:txBody>
          <a:bodyPr>
            <a:normAutofit/>
          </a:bodyPr>
          <a:lstStyle/>
          <a:p>
            <a:fld id="{99EF85B9-91BB-4691-BFC8-1AAF5ACA2891}" type="slidenum">
              <a:rPr lang="en-US"/>
              <a:pPr/>
              <a:t>41</a:t>
            </a:fld>
            <a:endParaRPr lang="en-US"/>
          </a:p>
        </p:txBody>
      </p:sp>
      <p:sp>
        <p:nvSpPr>
          <p:cNvPr id="34820" name="Rectangle 3"/>
          <p:cNvSpPr>
            <a:spLocks noGrp="1" noChangeArrowheads="1"/>
          </p:cNvSpPr>
          <p:nvPr>
            <p:ph sz="quarter" idx="1"/>
          </p:nvPr>
        </p:nvSpPr>
        <p:spPr>
          <a:xfrm>
            <a:off x="685800" y="1676400"/>
            <a:ext cx="8001000" cy="4114800"/>
          </a:xfrm>
        </p:spPr>
        <p:txBody>
          <a:bodyPr>
            <a:normAutofit fontScale="92500" lnSpcReduction="20000"/>
          </a:bodyPr>
          <a:lstStyle/>
          <a:p>
            <a:r>
              <a:rPr lang="en-US" dirty="0" smtClean="0"/>
              <a:t>Typically, the user provides:</a:t>
            </a:r>
          </a:p>
          <a:p>
            <a:pPr lvl="1"/>
            <a:r>
              <a:rPr lang="en-US" b="1" dirty="0" smtClean="0"/>
              <a:t>Constant symbols,</a:t>
            </a:r>
            <a:r>
              <a:rPr lang="en-US" dirty="0" smtClean="0"/>
              <a:t> which represent individuals in the world</a:t>
            </a:r>
          </a:p>
          <a:p>
            <a:pPr lvl="2">
              <a:spcBef>
                <a:spcPct val="0"/>
              </a:spcBef>
            </a:pPr>
            <a:r>
              <a:rPr lang="en-US" sz="2200" dirty="0" smtClean="0"/>
              <a:t>Mary</a:t>
            </a:r>
          </a:p>
          <a:p>
            <a:pPr lvl="2">
              <a:spcBef>
                <a:spcPct val="0"/>
              </a:spcBef>
            </a:pPr>
            <a:r>
              <a:rPr lang="en-US" sz="2200" dirty="0" smtClean="0"/>
              <a:t>3</a:t>
            </a:r>
            <a:endParaRPr lang="en-US" dirty="0" smtClean="0"/>
          </a:p>
          <a:p>
            <a:pPr lvl="2">
              <a:spcBef>
                <a:spcPct val="0"/>
              </a:spcBef>
            </a:pPr>
            <a:r>
              <a:rPr lang="en-US" sz="2200" dirty="0" smtClean="0"/>
              <a:t>Green</a:t>
            </a:r>
            <a:endParaRPr lang="en-US" dirty="0" smtClean="0"/>
          </a:p>
          <a:p>
            <a:pPr lvl="1"/>
            <a:r>
              <a:rPr lang="en-US" b="1" dirty="0" smtClean="0"/>
              <a:t>Function symbols,</a:t>
            </a:r>
            <a:r>
              <a:rPr lang="en-US" dirty="0" smtClean="0"/>
              <a:t> which map individuals to individuals</a:t>
            </a:r>
          </a:p>
          <a:p>
            <a:pPr lvl="2"/>
            <a:r>
              <a:rPr lang="en-US" sz="2200" dirty="0" smtClean="0"/>
              <a:t>father-of(Mary) = John</a:t>
            </a:r>
          </a:p>
          <a:p>
            <a:pPr lvl="2"/>
            <a:r>
              <a:rPr lang="en-US" sz="2200" dirty="0" smtClean="0"/>
              <a:t>color-of(Sky) = Blue</a:t>
            </a:r>
            <a:r>
              <a:rPr lang="en-US" dirty="0" smtClean="0"/>
              <a:t> </a:t>
            </a:r>
          </a:p>
          <a:p>
            <a:pPr lvl="1"/>
            <a:r>
              <a:rPr lang="en-US" b="1" dirty="0" smtClean="0"/>
              <a:t>Predicate symbols,</a:t>
            </a:r>
            <a:r>
              <a:rPr lang="en-US" dirty="0" smtClean="0"/>
              <a:t> which map individuals to truth values</a:t>
            </a:r>
          </a:p>
          <a:p>
            <a:pPr lvl="2"/>
            <a:r>
              <a:rPr lang="en-US" sz="2200" dirty="0" smtClean="0"/>
              <a:t>greater(5,3)</a:t>
            </a:r>
          </a:p>
          <a:p>
            <a:pPr lvl="2"/>
            <a:r>
              <a:rPr lang="en-US" sz="2200" dirty="0" smtClean="0"/>
              <a:t>green(Grass) </a:t>
            </a:r>
          </a:p>
          <a:p>
            <a:pPr lvl="2"/>
            <a:r>
              <a:rPr lang="en-US" sz="2200" dirty="0" smtClean="0"/>
              <a:t>color(Grass, Green)</a:t>
            </a:r>
            <a:r>
              <a:rPr lang="en-US" dirty="0" smtClean="0"/>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685800" y="381000"/>
            <a:ext cx="7772400" cy="1143000"/>
          </a:xfrm>
        </p:spPr>
        <p:txBody>
          <a:bodyPr>
            <a:normAutofit fontScale="90000"/>
          </a:bodyPr>
          <a:lstStyle/>
          <a:p>
            <a:r>
              <a:rPr lang="en-US" dirty="0" smtClean="0"/>
              <a:t>Representing Knowledge in FOL Provides</a:t>
            </a:r>
          </a:p>
        </p:txBody>
      </p:sp>
      <p:sp>
        <p:nvSpPr>
          <p:cNvPr id="35842" name="Slide Number Placeholder 3"/>
          <p:cNvSpPr>
            <a:spLocks noGrp="1"/>
          </p:cNvSpPr>
          <p:nvPr>
            <p:ph type="sldNum" sz="quarter" idx="12"/>
          </p:nvPr>
        </p:nvSpPr>
        <p:spPr>
          <a:noFill/>
        </p:spPr>
        <p:txBody>
          <a:bodyPr>
            <a:normAutofit/>
          </a:bodyPr>
          <a:lstStyle/>
          <a:p>
            <a:fld id="{7E6E9C83-BB8E-40FA-841D-DC0544427C89}" type="slidenum">
              <a:rPr lang="en-US"/>
              <a:pPr/>
              <a:t>42</a:t>
            </a:fld>
            <a:endParaRPr lang="en-US"/>
          </a:p>
        </p:txBody>
      </p:sp>
      <p:sp>
        <p:nvSpPr>
          <p:cNvPr id="35844" name="Rectangle 3"/>
          <p:cNvSpPr>
            <a:spLocks noGrp="1" noChangeArrowheads="1"/>
          </p:cNvSpPr>
          <p:nvPr>
            <p:ph sz="quarter" idx="1"/>
          </p:nvPr>
        </p:nvSpPr>
        <p:spPr>
          <a:xfrm>
            <a:off x="685800" y="1676400"/>
            <a:ext cx="7772400" cy="4114800"/>
          </a:xfrm>
        </p:spPr>
        <p:txBody>
          <a:bodyPr>
            <a:normAutofit lnSpcReduction="10000"/>
          </a:bodyPr>
          <a:lstStyle/>
          <a:p>
            <a:r>
              <a:rPr lang="en-US" dirty="0" smtClean="0"/>
              <a:t>Thereafter, FOL provides:</a:t>
            </a:r>
          </a:p>
          <a:p>
            <a:pPr lvl="1"/>
            <a:r>
              <a:rPr lang="en-US" b="1" dirty="0" smtClean="0"/>
              <a:t>Variable symbols</a:t>
            </a:r>
            <a:endParaRPr lang="en-US" dirty="0" smtClean="0"/>
          </a:p>
          <a:p>
            <a:pPr lvl="2"/>
            <a:r>
              <a:rPr lang="en-US" sz="2200" dirty="0" smtClean="0"/>
              <a:t>E.g., x, y</a:t>
            </a:r>
            <a:r>
              <a:rPr lang="en-US" dirty="0" smtClean="0"/>
              <a:t>, z</a:t>
            </a:r>
          </a:p>
          <a:p>
            <a:pPr lvl="1"/>
            <a:r>
              <a:rPr lang="en-US" b="1" dirty="0" smtClean="0"/>
              <a:t>Connectives</a:t>
            </a:r>
            <a:endParaRPr lang="en-US" dirty="0" smtClean="0"/>
          </a:p>
          <a:p>
            <a:pPr lvl="2"/>
            <a:r>
              <a:rPr lang="en-US" sz="2200" dirty="0" smtClean="0"/>
              <a:t>Same as in PL: not (</a:t>
            </a:r>
            <a:r>
              <a:rPr lang="en-US" sz="2200" dirty="0" smtClean="0">
                <a:sym typeface="Symbol" pitchFamily="18" charset="2"/>
              </a:rPr>
              <a:t></a:t>
            </a:r>
            <a:r>
              <a:rPr lang="en-US" sz="2200" dirty="0" smtClean="0"/>
              <a:t>), and (</a:t>
            </a:r>
            <a:r>
              <a:rPr lang="en-US" sz="2200" dirty="0" smtClean="0">
                <a:sym typeface="Symbol" pitchFamily="18" charset="2"/>
              </a:rPr>
              <a:t></a:t>
            </a:r>
            <a:r>
              <a:rPr lang="en-US" sz="2200" dirty="0" smtClean="0"/>
              <a:t>), or (</a:t>
            </a:r>
            <a:r>
              <a:rPr lang="en-US" sz="2200" dirty="0" smtClean="0">
                <a:sym typeface="Symbol" pitchFamily="18" charset="2"/>
              </a:rPr>
              <a:t></a:t>
            </a:r>
            <a:r>
              <a:rPr lang="en-US" sz="2200" dirty="0" smtClean="0"/>
              <a:t>), implies (</a:t>
            </a:r>
            <a:r>
              <a:rPr lang="en-US" sz="2200" dirty="0" smtClean="0">
                <a:sym typeface="Symbol" pitchFamily="18" charset="2"/>
              </a:rPr>
              <a:t></a:t>
            </a:r>
            <a:r>
              <a:rPr lang="en-US" sz="2200" dirty="0" smtClean="0"/>
              <a:t>), if and only if (</a:t>
            </a:r>
            <a:r>
              <a:rPr lang="en-US" sz="2200" dirty="0" err="1" smtClean="0"/>
              <a:t>biconditional</a:t>
            </a:r>
            <a:r>
              <a:rPr lang="en-US" sz="2200" dirty="0" smtClean="0"/>
              <a:t> </a:t>
            </a:r>
            <a:r>
              <a:rPr lang="en-US" sz="2200" dirty="0" smtClean="0">
                <a:sym typeface="Symbol" pitchFamily="18" charset="2"/>
              </a:rPr>
              <a:t>)</a:t>
            </a:r>
            <a:endParaRPr lang="en-US" dirty="0" smtClean="0">
              <a:sym typeface="Symbol" pitchFamily="18" charset="2"/>
            </a:endParaRPr>
          </a:p>
          <a:p>
            <a:pPr lvl="1"/>
            <a:r>
              <a:rPr lang="en-US" b="1" dirty="0" smtClean="0"/>
              <a:t>Quantifiers</a:t>
            </a:r>
            <a:endParaRPr lang="en-US" dirty="0" smtClean="0"/>
          </a:p>
          <a:p>
            <a:pPr lvl="2"/>
            <a:r>
              <a:rPr lang="en-US" sz="2200" dirty="0" smtClean="0"/>
              <a:t>Universal </a:t>
            </a:r>
            <a:r>
              <a:rPr lang="en-US" sz="2200" b="1" dirty="0" smtClean="0">
                <a:sym typeface="Symbol" pitchFamily="18" charset="2"/>
              </a:rPr>
              <a:t>x</a:t>
            </a:r>
            <a:r>
              <a:rPr lang="en-US" sz="2200" dirty="0" smtClean="0">
                <a:sym typeface="Symbol" pitchFamily="18" charset="2"/>
              </a:rPr>
              <a:t> or  </a:t>
            </a:r>
            <a:r>
              <a:rPr lang="en-US" sz="2200" b="1" dirty="0" smtClean="0"/>
              <a:t>(Ax)</a:t>
            </a:r>
            <a:endParaRPr lang="en-US" sz="2200" dirty="0" smtClean="0"/>
          </a:p>
          <a:p>
            <a:pPr lvl="2"/>
            <a:r>
              <a:rPr lang="en-US" sz="2200" dirty="0" smtClean="0"/>
              <a:t>Existential </a:t>
            </a:r>
            <a:r>
              <a:rPr lang="en-US" sz="2200" b="1" dirty="0" smtClean="0">
                <a:sym typeface="Symbol" pitchFamily="18" charset="2"/>
              </a:rPr>
              <a:t></a:t>
            </a:r>
            <a:r>
              <a:rPr lang="en-US" sz="2200" b="1" dirty="0" smtClean="0"/>
              <a:t>x</a:t>
            </a:r>
            <a:r>
              <a:rPr lang="en-US" sz="2200" dirty="0" smtClean="0"/>
              <a:t> or </a:t>
            </a:r>
            <a:r>
              <a:rPr lang="en-US" sz="2200" b="1" dirty="0" smtClean="0"/>
              <a:t>(Ex)</a:t>
            </a:r>
            <a:r>
              <a:rPr lang="en-US" dirty="0" smtClean="0"/>
              <a:t> </a:t>
            </a:r>
          </a:p>
          <a:p>
            <a:pPr lvl="1"/>
            <a:r>
              <a:rPr lang="en-US" dirty="0" smtClean="0"/>
              <a:t>The features provided by FOL form part of its grammar</a:t>
            </a:r>
          </a:p>
          <a:p>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9" name="Rectangle 3"/>
          <p:cNvSpPr>
            <a:spLocks noGrp="1" noChangeArrowheads="1"/>
          </p:cNvSpPr>
          <p:nvPr>
            <p:ph idx="1"/>
          </p:nvPr>
        </p:nvSpPr>
        <p:spPr/>
        <p:txBody>
          <a:bodyPr>
            <a:normAutofit fontScale="92500" lnSpcReduction="20000"/>
          </a:bodyPr>
          <a:lstStyle/>
          <a:p>
            <a:pPr marL="225425" indent="-225425">
              <a:lnSpc>
                <a:spcPct val="90000"/>
              </a:lnSpc>
            </a:pPr>
            <a:r>
              <a:rPr lang="en-US" b="1" dirty="0"/>
              <a:t>Predicates:</a:t>
            </a:r>
            <a:r>
              <a:rPr lang="en-US" dirty="0"/>
              <a:t>    </a:t>
            </a:r>
            <a:r>
              <a:rPr lang="en-US" sz="3200" dirty="0"/>
              <a:t>P(x[1</a:t>
            </a:r>
            <a:r>
              <a:rPr lang="en-US" dirty="0"/>
              <a:t>], ..., x[n])</a:t>
            </a:r>
          </a:p>
          <a:p>
            <a:pPr marL="566738" lvl="1" indent="-227013">
              <a:lnSpc>
                <a:spcPct val="90000"/>
              </a:lnSpc>
              <a:spcBef>
                <a:spcPct val="10000"/>
              </a:spcBef>
            </a:pPr>
            <a:r>
              <a:rPr lang="en-US" sz="2900" dirty="0"/>
              <a:t>P:   </a:t>
            </a:r>
            <a:r>
              <a:rPr lang="en-US" sz="2900" b="1" dirty="0"/>
              <a:t>predicate name</a:t>
            </a:r>
            <a:r>
              <a:rPr lang="en-US" sz="2900" dirty="0"/>
              <a:t>;       (x[1], ..., x[n]):  </a:t>
            </a:r>
            <a:r>
              <a:rPr lang="en-US" sz="2900" b="1" dirty="0"/>
              <a:t>argument list</a:t>
            </a:r>
            <a:endParaRPr lang="en-US" sz="2900" dirty="0"/>
          </a:p>
          <a:p>
            <a:pPr marL="566738" lvl="1" indent="-227013">
              <a:lnSpc>
                <a:spcPct val="90000"/>
              </a:lnSpc>
              <a:spcBef>
                <a:spcPct val="10000"/>
              </a:spcBef>
            </a:pPr>
            <a:r>
              <a:rPr lang="en-US" sz="2900" dirty="0"/>
              <a:t>A special function with range = {T, F}; </a:t>
            </a:r>
          </a:p>
          <a:p>
            <a:pPr marL="566738" lvl="1" indent="-227013">
              <a:lnSpc>
                <a:spcPct val="90000"/>
              </a:lnSpc>
              <a:spcBef>
                <a:spcPct val="10000"/>
              </a:spcBef>
            </a:pPr>
            <a:r>
              <a:rPr lang="en-US" sz="2900" dirty="0"/>
              <a:t>Examples: human(x),      /* x is a human */</a:t>
            </a:r>
          </a:p>
          <a:p>
            <a:pPr marL="566738" lvl="1" indent="-227013">
              <a:lnSpc>
                <a:spcPct val="90000"/>
              </a:lnSpc>
              <a:spcBef>
                <a:spcPct val="10000"/>
              </a:spcBef>
              <a:buFontTx/>
              <a:buNone/>
            </a:pPr>
            <a:r>
              <a:rPr lang="en-US" sz="2900" dirty="0"/>
              <a:t>			father(x, y)     /* x is the father of y */</a:t>
            </a:r>
          </a:p>
          <a:p>
            <a:pPr marL="566738" lvl="1" indent="-227013">
              <a:lnSpc>
                <a:spcPct val="90000"/>
              </a:lnSpc>
              <a:spcBef>
                <a:spcPct val="10000"/>
              </a:spcBef>
            </a:pPr>
            <a:r>
              <a:rPr lang="en-US" sz="2900" dirty="0"/>
              <a:t>When all arguments of a predicate is assigned values (said to be </a:t>
            </a:r>
            <a:r>
              <a:rPr lang="en-US" sz="2900" b="1" dirty="0"/>
              <a:t>instantiated</a:t>
            </a:r>
            <a:r>
              <a:rPr lang="en-US" sz="2900" dirty="0"/>
              <a:t>), the predicate becomes either true or false, i.e., it becomes a proposition.  Ex. Father(Fred, Joe)</a:t>
            </a:r>
          </a:p>
          <a:p>
            <a:pPr marL="566738" lvl="1" indent="-227013">
              <a:lnSpc>
                <a:spcPct val="90000"/>
              </a:lnSpc>
              <a:spcBef>
                <a:spcPct val="10000"/>
              </a:spcBef>
            </a:pPr>
            <a:r>
              <a:rPr lang="en-US" sz="2900" dirty="0"/>
              <a:t>A predicate, like a membership function, defines a set (or a class) of objects</a:t>
            </a:r>
          </a:p>
        </p:txBody>
      </p:sp>
      <p:sp>
        <p:nvSpPr>
          <p:cNvPr id="6" name="Slide Number Placeholder 5"/>
          <p:cNvSpPr>
            <a:spLocks noGrp="1"/>
          </p:cNvSpPr>
          <p:nvPr>
            <p:ph type="sldNum" sz="quarter" idx="12"/>
          </p:nvPr>
        </p:nvSpPr>
        <p:spPr/>
        <p:txBody>
          <a:bodyPr>
            <a:normAutofit/>
          </a:bodyPr>
          <a:lstStyle/>
          <a:p>
            <a:fld id="{25B524C3-995D-41BA-B5B5-7A3F799A7283}" type="slidenum">
              <a:rPr lang="en-US"/>
              <a:pPr/>
              <a:t>43</a:t>
            </a:fld>
            <a:endParaRPr lang="en-US"/>
          </a:p>
        </p:txBody>
      </p:sp>
      <p:sp>
        <p:nvSpPr>
          <p:cNvPr id="357378" name="AutoShape 2"/>
          <p:cNvSpPr>
            <a:spLocks noGrp="1" noChangeArrowheads="1"/>
          </p:cNvSpPr>
          <p:nvPr>
            <p:ph type="title"/>
          </p:nvPr>
        </p:nvSpPr>
        <p:spPr/>
        <p:txBody>
          <a:bodyPr>
            <a:noAutofit/>
          </a:bodyPr>
          <a:lstStyle/>
          <a:p>
            <a:r>
              <a:rPr lang="en-US" dirty="0"/>
              <a:t>Syntax of FOL</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5" name="Rectangle 3"/>
          <p:cNvSpPr>
            <a:spLocks noGrp="1" noChangeArrowheads="1"/>
          </p:cNvSpPr>
          <p:nvPr>
            <p:ph idx="1"/>
          </p:nvPr>
        </p:nvSpPr>
        <p:spPr/>
        <p:txBody>
          <a:bodyPr/>
          <a:lstStyle/>
          <a:p>
            <a:pPr>
              <a:lnSpc>
                <a:spcPct val="90000"/>
              </a:lnSpc>
            </a:pPr>
            <a:r>
              <a:rPr lang="en-US" sz="2400" b="1"/>
              <a:t>Terms</a:t>
            </a:r>
            <a:r>
              <a:rPr lang="en-US" sz="2400"/>
              <a:t> (arguments of predicates must be terms)</a:t>
            </a:r>
          </a:p>
          <a:p>
            <a:pPr lvl="1">
              <a:lnSpc>
                <a:spcPct val="90000"/>
              </a:lnSpc>
              <a:spcBef>
                <a:spcPct val="10000"/>
              </a:spcBef>
            </a:pPr>
            <a:r>
              <a:rPr lang="en-US" sz="2500" b="1"/>
              <a:t>Constants</a:t>
            </a:r>
            <a:r>
              <a:rPr lang="en-US" sz="2500"/>
              <a:t> are terms (e.g., Fred, a, Z, “red”, etc.)</a:t>
            </a:r>
          </a:p>
          <a:p>
            <a:pPr lvl="1">
              <a:lnSpc>
                <a:spcPct val="90000"/>
              </a:lnSpc>
              <a:spcBef>
                <a:spcPct val="10000"/>
              </a:spcBef>
            </a:pPr>
            <a:r>
              <a:rPr lang="en-US" sz="2500" b="1"/>
              <a:t>Variables </a:t>
            </a:r>
            <a:r>
              <a:rPr lang="en-US" sz="2500"/>
              <a:t>are terms (e.g., x, y, z, etc.), a variable is </a:t>
            </a:r>
            <a:r>
              <a:rPr lang="en-US" sz="2500" b="1"/>
              <a:t>instantiated</a:t>
            </a:r>
            <a:r>
              <a:rPr lang="en-US" sz="2500"/>
              <a:t> when it is assigned a constant as its value</a:t>
            </a:r>
          </a:p>
          <a:p>
            <a:pPr lvl="1">
              <a:lnSpc>
                <a:spcPct val="90000"/>
              </a:lnSpc>
              <a:spcBef>
                <a:spcPct val="10000"/>
              </a:spcBef>
            </a:pPr>
            <a:r>
              <a:rPr lang="en-US" sz="2500" b="1"/>
              <a:t>Functions</a:t>
            </a:r>
            <a:r>
              <a:rPr lang="en-US" sz="2500"/>
              <a:t> of terms are terms (e.g., f(x, y, z), f(x, g(a)), etc.)</a:t>
            </a:r>
          </a:p>
          <a:p>
            <a:pPr lvl="1">
              <a:lnSpc>
                <a:spcPct val="90000"/>
              </a:lnSpc>
              <a:spcBef>
                <a:spcPct val="10000"/>
              </a:spcBef>
            </a:pPr>
            <a:r>
              <a:rPr lang="en-US" sz="2500"/>
              <a:t>A term is called a </a:t>
            </a:r>
            <a:r>
              <a:rPr lang="en-US" sz="2500" b="1"/>
              <a:t>ground</a:t>
            </a:r>
            <a:r>
              <a:rPr lang="en-US" sz="2500"/>
              <a:t> term if it does not involve variables</a:t>
            </a:r>
          </a:p>
          <a:p>
            <a:pPr lvl="1">
              <a:lnSpc>
                <a:spcPct val="90000"/>
              </a:lnSpc>
              <a:spcBef>
                <a:spcPct val="10000"/>
              </a:spcBef>
            </a:pPr>
            <a:r>
              <a:rPr lang="en-US" sz="2500"/>
              <a:t>Predicates, though special functions, are not terms in FOL</a:t>
            </a:r>
          </a:p>
          <a:p>
            <a:pPr>
              <a:lnSpc>
                <a:spcPct val="90000"/>
              </a:lnSpc>
            </a:pPr>
            <a:endParaRPr lang="en-US"/>
          </a:p>
        </p:txBody>
      </p:sp>
      <p:sp>
        <p:nvSpPr>
          <p:cNvPr id="6" name="Slide Number Placeholder 5"/>
          <p:cNvSpPr>
            <a:spLocks noGrp="1"/>
          </p:cNvSpPr>
          <p:nvPr>
            <p:ph type="sldNum" sz="quarter" idx="12"/>
          </p:nvPr>
        </p:nvSpPr>
        <p:spPr/>
        <p:txBody>
          <a:bodyPr>
            <a:normAutofit/>
          </a:bodyPr>
          <a:lstStyle/>
          <a:p>
            <a:fld id="{04C27423-B911-4609-95F4-731834128072}" type="slidenum">
              <a:rPr lang="en-US"/>
              <a:pPr/>
              <a:t>44</a:t>
            </a:fld>
            <a:endParaRPr lang="en-US"/>
          </a:p>
        </p:txBody>
      </p:sp>
      <p:sp>
        <p:nvSpPr>
          <p:cNvPr id="909314" name="AutoShape 2"/>
          <p:cNvSpPr>
            <a:spLocks noGrp="1" noChangeArrowheads="1"/>
          </p:cNvSpPr>
          <p:nvPr>
            <p:ph type="title"/>
          </p:nvPr>
        </p:nvSpPr>
        <p:spPr/>
        <p:txBody>
          <a:bodyPr/>
          <a:lstStyle/>
          <a:p>
            <a:r>
              <a:rPr lang="en-US"/>
              <a:t>Syntax of FOL-2</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idx="1"/>
          </p:nvPr>
        </p:nvSpPr>
        <p:spPr>
          <a:xfrm>
            <a:off x="685800" y="1412875"/>
            <a:ext cx="7543800" cy="5064125"/>
          </a:xfrm>
        </p:spPr>
        <p:txBody>
          <a:bodyPr/>
          <a:lstStyle/>
          <a:p>
            <a:r>
              <a:rPr lang="en-US" sz="2400" b="1"/>
              <a:t>Quantifiers</a:t>
            </a:r>
            <a:r>
              <a:rPr lang="en-US" sz="2000" b="1"/>
              <a:t> </a:t>
            </a:r>
          </a:p>
          <a:p>
            <a:pPr lvl="1">
              <a:buFontTx/>
              <a:buNone/>
            </a:pPr>
            <a:r>
              <a:rPr lang="en-US" b="1"/>
              <a:t>Universal quantification</a:t>
            </a:r>
            <a:r>
              <a:rPr lang="en-US"/>
              <a:t> </a:t>
            </a:r>
            <a:r>
              <a:rPr lang="en-US" b="1">
                <a:sym typeface="Symbol" pitchFamily="18" charset="2"/>
              </a:rPr>
              <a:t> </a:t>
            </a:r>
            <a:r>
              <a:rPr lang="en-US">
                <a:sym typeface="Symbol" pitchFamily="18" charset="2"/>
              </a:rPr>
              <a:t>(or </a:t>
            </a:r>
            <a:r>
              <a:rPr lang="en-US" b="1" i="1">
                <a:sym typeface="Symbol" pitchFamily="18" charset="2"/>
              </a:rPr>
              <a:t>forall</a:t>
            </a:r>
            <a:r>
              <a:rPr lang="en-US">
                <a:sym typeface="Symbol" pitchFamily="18" charset="2"/>
              </a:rPr>
              <a:t>)</a:t>
            </a:r>
            <a:endParaRPr lang="en-US"/>
          </a:p>
          <a:p>
            <a:pPr lvl="1"/>
            <a:r>
              <a:rPr lang="en-US" sz="2500"/>
              <a:t>(</a:t>
            </a:r>
            <a:r>
              <a:rPr lang="en-US" sz="2500">
                <a:sym typeface="Symbol" pitchFamily="18" charset="2"/>
              </a:rPr>
              <a:t></a:t>
            </a:r>
            <a:r>
              <a:rPr lang="en-US" sz="2500"/>
              <a:t>x)P(x) means that P holds for </a:t>
            </a:r>
            <a:r>
              <a:rPr lang="en-US" sz="2500" b="1"/>
              <a:t>all</a:t>
            </a:r>
            <a:r>
              <a:rPr lang="en-US" sz="2500"/>
              <a:t> values of x in the domain associated with that variable. </a:t>
            </a:r>
          </a:p>
          <a:p>
            <a:pPr lvl="1"/>
            <a:r>
              <a:rPr lang="en-US" sz="2500"/>
              <a:t>E.g., (</a:t>
            </a:r>
            <a:r>
              <a:rPr lang="en-US" sz="2500" b="1">
                <a:sym typeface="Symbol" pitchFamily="18" charset="2"/>
              </a:rPr>
              <a:t></a:t>
            </a:r>
            <a:r>
              <a:rPr lang="en-US" sz="2500"/>
              <a:t>x) luo(x) =&gt; kenyan(x) </a:t>
            </a:r>
          </a:p>
          <a:p>
            <a:pPr lvl="1">
              <a:buFontTx/>
              <a:buNone/>
            </a:pPr>
            <a:r>
              <a:rPr lang="en-US" sz="2500"/>
              <a:t>            (</a:t>
            </a:r>
            <a:r>
              <a:rPr lang="en-US" sz="2500" b="1">
                <a:sym typeface="Symbol" pitchFamily="18" charset="2"/>
              </a:rPr>
              <a:t></a:t>
            </a:r>
            <a:r>
              <a:rPr lang="en-US" sz="2500"/>
              <a:t>x) kenyan(x) =&gt; african(x)</a:t>
            </a:r>
          </a:p>
          <a:p>
            <a:pPr lvl="1"/>
            <a:r>
              <a:rPr lang="en-US" sz="2500"/>
              <a:t>Universal quantifiers often used with "implication (=&gt;)" to form "rules" about properties of a class</a:t>
            </a:r>
          </a:p>
          <a:p>
            <a:pPr lvl="2">
              <a:buFont typeface="Wingdings" pitchFamily="2" charset="2"/>
              <a:buNone/>
            </a:pPr>
            <a:r>
              <a:rPr lang="en-US" sz="2500"/>
              <a:t>(</a:t>
            </a:r>
            <a:r>
              <a:rPr lang="en-US">
                <a:sym typeface="Symbol" pitchFamily="18" charset="2"/>
              </a:rPr>
              <a:t></a:t>
            </a:r>
            <a:r>
              <a:rPr lang="en-US" sz="2500"/>
              <a:t>x) student(x) =&gt; smart(x)  (All students are smart)</a:t>
            </a:r>
          </a:p>
        </p:txBody>
      </p:sp>
      <p:sp>
        <p:nvSpPr>
          <p:cNvPr id="6" name="Slide Number Placeholder 5"/>
          <p:cNvSpPr>
            <a:spLocks noGrp="1"/>
          </p:cNvSpPr>
          <p:nvPr>
            <p:ph type="sldNum" sz="quarter" idx="12"/>
          </p:nvPr>
        </p:nvSpPr>
        <p:spPr/>
        <p:txBody>
          <a:bodyPr>
            <a:normAutofit/>
          </a:bodyPr>
          <a:lstStyle/>
          <a:p>
            <a:fld id="{622F1956-CBF0-42D5-B952-0B2C3329BA48}" type="slidenum">
              <a:rPr lang="en-US"/>
              <a:pPr/>
              <a:t>45</a:t>
            </a:fld>
            <a:endParaRPr lang="en-US"/>
          </a:p>
        </p:txBody>
      </p:sp>
      <p:sp>
        <p:nvSpPr>
          <p:cNvPr id="358403" name="AutoShape 3"/>
          <p:cNvSpPr>
            <a:spLocks noGrp="1" noChangeArrowheads="1"/>
          </p:cNvSpPr>
          <p:nvPr>
            <p:ph type="title"/>
          </p:nvPr>
        </p:nvSpPr>
        <p:spPr/>
        <p:txBody>
          <a:bodyPr/>
          <a:lstStyle/>
          <a:p>
            <a:r>
              <a:rPr lang="en-US"/>
              <a:t>Syntax of FOL-3</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9" name="Rectangle 3"/>
          <p:cNvSpPr>
            <a:spLocks noGrp="1" noChangeArrowheads="1"/>
          </p:cNvSpPr>
          <p:nvPr>
            <p:ph idx="1"/>
          </p:nvPr>
        </p:nvSpPr>
        <p:spPr/>
        <p:txBody>
          <a:bodyPr/>
          <a:lstStyle/>
          <a:p>
            <a:pPr lvl="1"/>
            <a:r>
              <a:rPr lang="en-US" sz="2900"/>
              <a:t>Often associated with English words “all”, “everyone”, “always”, etc.</a:t>
            </a:r>
          </a:p>
          <a:p>
            <a:pPr lvl="1"/>
            <a:r>
              <a:rPr lang="en-US" sz="2900"/>
              <a:t>You rarely use universal quantification to make blanket statements about every individual in the world (because such statement is hardly true)</a:t>
            </a:r>
          </a:p>
          <a:p>
            <a:pPr lvl="2">
              <a:buFont typeface="Wingdings" pitchFamily="2" charset="2"/>
              <a:buNone/>
            </a:pPr>
            <a:r>
              <a:rPr lang="en-US" sz="2900"/>
              <a:t>(</a:t>
            </a:r>
            <a:r>
              <a:rPr lang="en-US" sz="2400">
                <a:sym typeface="Symbol" pitchFamily="18" charset="2"/>
              </a:rPr>
              <a:t></a:t>
            </a:r>
            <a:r>
              <a:rPr lang="en-US" sz="2900"/>
              <a:t>x)student(x)^smart(x) means everyone in the world is a student and is smart. </a:t>
            </a:r>
            <a:endParaRPr lang="en-US" sz="2400"/>
          </a:p>
          <a:p>
            <a:endParaRPr lang="en-US" sz="3200"/>
          </a:p>
        </p:txBody>
      </p:sp>
      <p:sp>
        <p:nvSpPr>
          <p:cNvPr id="6" name="Slide Number Placeholder 5"/>
          <p:cNvSpPr>
            <a:spLocks noGrp="1"/>
          </p:cNvSpPr>
          <p:nvPr>
            <p:ph type="sldNum" sz="quarter" idx="12"/>
          </p:nvPr>
        </p:nvSpPr>
        <p:spPr/>
        <p:txBody>
          <a:bodyPr>
            <a:normAutofit/>
          </a:bodyPr>
          <a:lstStyle/>
          <a:p>
            <a:fld id="{EFA0EA17-47D0-47AB-AB31-BB8ADEED428E}" type="slidenum">
              <a:rPr lang="en-US"/>
              <a:pPr/>
              <a:t>46</a:t>
            </a:fld>
            <a:endParaRPr lang="en-US"/>
          </a:p>
        </p:txBody>
      </p:sp>
      <p:sp>
        <p:nvSpPr>
          <p:cNvPr id="910338" name="AutoShape 2"/>
          <p:cNvSpPr>
            <a:spLocks noGrp="1" noChangeArrowheads="1"/>
          </p:cNvSpPr>
          <p:nvPr>
            <p:ph type="title"/>
          </p:nvPr>
        </p:nvSpPr>
        <p:spPr/>
        <p:txBody>
          <a:bodyPr/>
          <a:lstStyle/>
          <a:p>
            <a:r>
              <a:rPr lang="en-US"/>
              <a:t>Syntax of FOL-4</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idx="1"/>
          </p:nvPr>
        </p:nvSpPr>
        <p:spPr>
          <a:xfrm>
            <a:off x="457200" y="1481328"/>
            <a:ext cx="8229600" cy="4900000"/>
          </a:xfrm>
        </p:spPr>
        <p:txBody>
          <a:bodyPr>
            <a:normAutofit/>
          </a:bodyPr>
          <a:lstStyle/>
          <a:p>
            <a:pPr marL="566738" lvl="1" indent="-227013">
              <a:buFontTx/>
              <a:buNone/>
            </a:pPr>
            <a:r>
              <a:rPr lang="en-US" sz="1800" b="1" dirty="0"/>
              <a:t>Existential</a:t>
            </a:r>
            <a:r>
              <a:rPr lang="en-US" sz="1800" dirty="0"/>
              <a:t> </a:t>
            </a:r>
            <a:r>
              <a:rPr lang="en-US" sz="1800" b="1" dirty="0"/>
              <a:t>quantification</a:t>
            </a:r>
            <a:r>
              <a:rPr lang="en-US" sz="1800" dirty="0"/>
              <a:t> </a:t>
            </a:r>
            <a:r>
              <a:rPr lang="en-US" sz="1800" b="1" dirty="0">
                <a:sym typeface="Symbol" pitchFamily="18" charset="2"/>
              </a:rPr>
              <a:t></a:t>
            </a:r>
            <a:endParaRPr lang="en-US" sz="1800" dirty="0"/>
          </a:p>
          <a:p>
            <a:pPr marL="566738" lvl="1" indent="-227013"/>
            <a:r>
              <a:rPr lang="en-US" sz="1800" dirty="0"/>
              <a:t>(</a:t>
            </a:r>
            <a:r>
              <a:rPr lang="en-US" sz="1800" b="1" dirty="0">
                <a:sym typeface="Symbol" pitchFamily="18" charset="2"/>
              </a:rPr>
              <a:t></a:t>
            </a:r>
            <a:r>
              <a:rPr lang="en-US" sz="1800" dirty="0"/>
              <a:t>x)P(x) means that P holds for </a:t>
            </a:r>
            <a:r>
              <a:rPr lang="en-US" sz="1800" b="1" dirty="0"/>
              <a:t>some</a:t>
            </a:r>
            <a:r>
              <a:rPr lang="en-US" sz="1800" dirty="0"/>
              <a:t> value(s) of x in the domain associated with that variable. </a:t>
            </a:r>
          </a:p>
          <a:p>
            <a:pPr marL="566738" lvl="1" indent="-227013"/>
            <a:r>
              <a:rPr lang="en-US" sz="1800" dirty="0"/>
              <a:t>E.g., (</a:t>
            </a:r>
            <a:r>
              <a:rPr lang="en-US" sz="1800" b="1" dirty="0">
                <a:sym typeface="Symbol" pitchFamily="18" charset="2"/>
              </a:rPr>
              <a:t></a:t>
            </a:r>
            <a:r>
              <a:rPr lang="en-US" sz="1800" dirty="0"/>
              <a:t>x) mammal(x) ^ lays-eggs(x)-there is a mammal that lays eggs</a:t>
            </a:r>
          </a:p>
          <a:p>
            <a:pPr marL="566738" lvl="1" indent="-227013"/>
            <a:r>
              <a:rPr lang="en-US" sz="1800" dirty="0"/>
              <a:t>Existential quantifiers usually used with “^ (and)" to specify a list of properties about an individual. </a:t>
            </a:r>
          </a:p>
          <a:p>
            <a:pPr marL="914400" lvl="2" indent="-233363">
              <a:buFont typeface="Wingdings" pitchFamily="2" charset="2"/>
              <a:buNone/>
            </a:pPr>
            <a:r>
              <a:rPr lang="en-US" sz="1800" dirty="0"/>
              <a:t>(</a:t>
            </a:r>
            <a:r>
              <a:rPr lang="en-US" sz="1800" b="1" dirty="0">
                <a:sym typeface="Symbol" pitchFamily="18" charset="2"/>
              </a:rPr>
              <a:t></a:t>
            </a:r>
            <a:r>
              <a:rPr lang="en-US" sz="1800" dirty="0"/>
              <a:t>x) student(x) ^ smart(x) (there is a student who is smart.)</a:t>
            </a:r>
          </a:p>
          <a:p>
            <a:pPr marL="566738" lvl="1" indent="-227013"/>
            <a:r>
              <a:rPr lang="en-US" sz="1800" dirty="0"/>
              <a:t>A common mistake is to represent this English sentence as the FOL sentence:</a:t>
            </a:r>
          </a:p>
          <a:p>
            <a:pPr marL="914400" lvl="2" indent="-233363">
              <a:buFont typeface="Wingdings" pitchFamily="2" charset="2"/>
              <a:buNone/>
            </a:pPr>
            <a:r>
              <a:rPr lang="en-US" sz="1800" dirty="0"/>
              <a:t>(</a:t>
            </a:r>
            <a:r>
              <a:rPr lang="en-US" sz="1800" b="1" dirty="0">
                <a:sym typeface="Symbol" pitchFamily="18" charset="2"/>
              </a:rPr>
              <a:t></a:t>
            </a:r>
            <a:r>
              <a:rPr lang="en-US" sz="1800" dirty="0"/>
              <a:t>x) student(x) =&gt; smart(x) </a:t>
            </a:r>
          </a:p>
          <a:p>
            <a:pPr marL="566738" lvl="1" indent="-227013"/>
            <a:r>
              <a:rPr lang="en-US" sz="1800" dirty="0" smtClean="0"/>
              <a:t>Often </a:t>
            </a:r>
            <a:r>
              <a:rPr lang="en-US" sz="1800" dirty="0"/>
              <a:t>associated with English words “someone”, “sometimes”, etc</a:t>
            </a:r>
            <a:r>
              <a:rPr lang="en-US" sz="1800" dirty="0" smtClean="0"/>
              <a:t>.</a:t>
            </a:r>
          </a:p>
          <a:p>
            <a:pPr marL="566738" lvl="1" indent="-227013">
              <a:buNone/>
            </a:pPr>
            <a:endParaRPr lang="en-US" sz="1800" dirty="0"/>
          </a:p>
          <a:p>
            <a:pPr marL="566738" lvl="1" indent="-227013"/>
            <a:r>
              <a:rPr lang="en-US" sz="1800" dirty="0">
                <a:solidFill>
                  <a:srgbClr val="FF0000"/>
                </a:solidFill>
              </a:rPr>
              <a:t>All variables need to be quantified</a:t>
            </a:r>
            <a:r>
              <a:rPr lang="en-US" sz="1800" dirty="0"/>
              <a:t>.</a:t>
            </a:r>
          </a:p>
        </p:txBody>
      </p:sp>
      <p:sp>
        <p:nvSpPr>
          <p:cNvPr id="6" name="Slide Number Placeholder 5"/>
          <p:cNvSpPr>
            <a:spLocks noGrp="1"/>
          </p:cNvSpPr>
          <p:nvPr>
            <p:ph type="sldNum" sz="quarter" idx="12"/>
          </p:nvPr>
        </p:nvSpPr>
        <p:spPr/>
        <p:txBody>
          <a:bodyPr>
            <a:normAutofit/>
          </a:bodyPr>
          <a:lstStyle/>
          <a:p>
            <a:fld id="{54879192-02E9-4953-AF25-344DD46DAF30}" type="slidenum">
              <a:rPr lang="en-US"/>
              <a:pPr/>
              <a:t>47</a:t>
            </a:fld>
            <a:endParaRPr lang="en-US"/>
          </a:p>
        </p:txBody>
      </p:sp>
      <p:sp>
        <p:nvSpPr>
          <p:cNvPr id="359427" name="AutoShape 3"/>
          <p:cNvSpPr>
            <a:spLocks noGrp="1" noChangeArrowheads="1"/>
          </p:cNvSpPr>
          <p:nvPr>
            <p:ph type="title"/>
          </p:nvPr>
        </p:nvSpPr>
        <p:spPr/>
        <p:txBody>
          <a:bodyPr/>
          <a:lstStyle/>
          <a:p>
            <a:r>
              <a:rPr lang="en-US"/>
              <a:t>Syntax of FOL-5</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685800" y="0"/>
            <a:ext cx="7772400" cy="1143000"/>
          </a:xfrm>
        </p:spPr>
        <p:txBody>
          <a:bodyPr/>
          <a:lstStyle/>
          <a:p>
            <a:r>
              <a:rPr lang="en-US" smtClean="0"/>
              <a:t>A BNF for FOL</a:t>
            </a:r>
          </a:p>
        </p:txBody>
      </p:sp>
      <p:sp>
        <p:nvSpPr>
          <p:cNvPr id="37890" name="Slide Number Placeholder 3"/>
          <p:cNvSpPr>
            <a:spLocks noGrp="1"/>
          </p:cNvSpPr>
          <p:nvPr>
            <p:ph type="sldNum" sz="quarter" idx="12"/>
          </p:nvPr>
        </p:nvSpPr>
        <p:spPr>
          <a:noFill/>
        </p:spPr>
        <p:txBody>
          <a:bodyPr>
            <a:normAutofit/>
          </a:bodyPr>
          <a:lstStyle/>
          <a:p>
            <a:fld id="{4681296D-4B84-46A0-ABE9-3FB25D9F375B}" type="slidenum">
              <a:rPr lang="en-US"/>
              <a:pPr/>
              <a:t>48</a:t>
            </a:fld>
            <a:endParaRPr lang="en-US"/>
          </a:p>
        </p:txBody>
      </p:sp>
      <p:sp>
        <p:nvSpPr>
          <p:cNvPr id="37892" name="Rectangle 3"/>
          <p:cNvSpPr>
            <a:spLocks noGrp="1" noChangeArrowheads="1"/>
          </p:cNvSpPr>
          <p:nvPr>
            <p:ph sz="quarter" idx="1"/>
          </p:nvPr>
        </p:nvSpPr>
        <p:spPr>
          <a:xfrm>
            <a:off x="685800" y="762000"/>
            <a:ext cx="7772400" cy="5715000"/>
          </a:xfrm>
        </p:spPr>
        <p:txBody>
          <a:bodyPr>
            <a:noAutofit/>
          </a:bodyPr>
          <a:lstStyle/>
          <a:p>
            <a:pPr>
              <a:buFontTx/>
              <a:buNone/>
            </a:pPr>
            <a:r>
              <a:rPr lang="en-US" sz="1800" dirty="0" smtClean="0">
                <a:latin typeface="Courier" pitchFamily="49" charset="0"/>
              </a:rPr>
              <a:t>S := &lt;Sentence&gt; ;</a:t>
            </a:r>
          </a:p>
          <a:p>
            <a:pPr>
              <a:buFontTx/>
              <a:buNone/>
            </a:pPr>
            <a:r>
              <a:rPr lang="en-US" sz="1800" dirty="0" smtClean="0">
                <a:latin typeface="Courier" pitchFamily="49" charset="0"/>
              </a:rPr>
              <a:t>&lt;Sentence&gt; := &lt;</a:t>
            </a:r>
            <a:r>
              <a:rPr lang="en-US" sz="1800" dirty="0" err="1" smtClean="0">
                <a:latin typeface="Courier" pitchFamily="49" charset="0"/>
              </a:rPr>
              <a:t>AtomicSentence</a:t>
            </a:r>
            <a:r>
              <a:rPr lang="en-US" sz="1800" dirty="0" smtClean="0">
                <a:latin typeface="Courier" pitchFamily="49" charset="0"/>
              </a:rPr>
              <a:t>&gt; | </a:t>
            </a:r>
          </a:p>
          <a:p>
            <a:pPr>
              <a:buFontTx/>
              <a:buNone/>
            </a:pPr>
            <a:r>
              <a:rPr lang="en-US" sz="1800" dirty="0" smtClean="0">
                <a:latin typeface="Courier" pitchFamily="49" charset="0"/>
              </a:rPr>
              <a:t>          &lt;Sentence&gt; &lt;Connective&gt; &lt;Sentence&gt; |</a:t>
            </a:r>
          </a:p>
          <a:p>
            <a:pPr>
              <a:buFontTx/>
              <a:buNone/>
            </a:pPr>
            <a:r>
              <a:rPr lang="en-US" sz="1800" dirty="0" smtClean="0">
                <a:latin typeface="Courier" pitchFamily="49" charset="0"/>
              </a:rPr>
              <a:t>          &lt;Quantifier&gt; &lt;Variable&gt;,... &lt;Sentence&gt; |</a:t>
            </a:r>
          </a:p>
          <a:p>
            <a:pPr>
              <a:buFontTx/>
              <a:buNone/>
            </a:pPr>
            <a:r>
              <a:rPr lang="en-US" sz="1800" dirty="0" smtClean="0">
                <a:latin typeface="Courier" pitchFamily="49" charset="0"/>
              </a:rPr>
              <a:t>          "NOT" &lt;Sentence&gt; |</a:t>
            </a:r>
          </a:p>
          <a:p>
            <a:pPr>
              <a:buFontTx/>
              <a:buNone/>
            </a:pPr>
            <a:r>
              <a:rPr lang="en-US" sz="1800" dirty="0" smtClean="0">
                <a:latin typeface="Courier" pitchFamily="49" charset="0"/>
              </a:rPr>
              <a:t>          "(" &lt;Sentence&gt; ")"; </a:t>
            </a:r>
          </a:p>
          <a:p>
            <a:pPr>
              <a:buFontTx/>
              <a:buNone/>
            </a:pPr>
            <a:r>
              <a:rPr lang="en-US" sz="1800" dirty="0" smtClean="0">
                <a:latin typeface="Courier" pitchFamily="49" charset="0"/>
              </a:rPr>
              <a:t>&lt;</a:t>
            </a:r>
            <a:r>
              <a:rPr lang="en-US" sz="1800" dirty="0" err="1" smtClean="0">
                <a:latin typeface="Courier" pitchFamily="49" charset="0"/>
              </a:rPr>
              <a:t>AtomicSentence</a:t>
            </a:r>
            <a:r>
              <a:rPr lang="en-US" sz="1800" dirty="0" smtClean="0">
                <a:latin typeface="Courier" pitchFamily="49" charset="0"/>
              </a:rPr>
              <a:t>&gt; := &lt;Predicate&gt; "(" &lt;Term&gt;, ... ")" |</a:t>
            </a:r>
          </a:p>
          <a:p>
            <a:pPr>
              <a:buFontTx/>
              <a:buNone/>
            </a:pPr>
            <a:r>
              <a:rPr lang="en-US" sz="1800" dirty="0" smtClean="0">
                <a:latin typeface="Courier" pitchFamily="49" charset="0"/>
              </a:rPr>
              <a:t>                    &lt;Term&gt; "=" &lt;Term&gt;;</a:t>
            </a:r>
          </a:p>
          <a:p>
            <a:pPr>
              <a:buFontTx/>
              <a:buNone/>
            </a:pPr>
            <a:r>
              <a:rPr lang="en-US" sz="1800" dirty="0" smtClean="0">
                <a:latin typeface="Courier" pitchFamily="49" charset="0"/>
              </a:rPr>
              <a:t>&lt;Term&gt; := &lt;Function&gt; "(" &lt;Term&gt;, ... ")" |</a:t>
            </a:r>
          </a:p>
          <a:p>
            <a:pPr>
              <a:buFontTx/>
              <a:buNone/>
            </a:pPr>
            <a:r>
              <a:rPr lang="en-US" sz="1800" dirty="0" smtClean="0">
                <a:latin typeface="Courier" pitchFamily="49" charset="0"/>
              </a:rPr>
              <a:t>          &lt;Constant&gt; |</a:t>
            </a:r>
          </a:p>
          <a:p>
            <a:pPr>
              <a:buFontTx/>
              <a:buNone/>
            </a:pPr>
            <a:r>
              <a:rPr lang="en-US" sz="1800" dirty="0" smtClean="0">
                <a:latin typeface="Courier" pitchFamily="49" charset="0"/>
              </a:rPr>
              <a:t>          &lt;Variable&gt;;</a:t>
            </a:r>
          </a:p>
          <a:p>
            <a:pPr>
              <a:buFontTx/>
              <a:buNone/>
            </a:pPr>
            <a:r>
              <a:rPr lang="en-US" sz="1800" dirty="0" smtClean="0">
                <a:latin typeface="Courier" pitchFamily="49" charset="0"/>
              </a:rPr>
              <a:t>&lt;Connective&gt; := "AND" | "OR" | "IMPLIES" | "EQUIVALENT";</a:t>
            </a:r>
          </a:p>
          <a:p>
            <a:pPr>
              <a:buFontTx/>
              <a:buNone/>
            </a:pPr>
            <a:r>
              <a:rPr lang="en-US" sz="1800" dirty="0" smtClean="0">
                <a:latin typeface="Courier" pitchFamily="49" charset="0"/>
              </a:rPr>
              <a:t>&lt;Quantifier&gt; := "EXISTS" | "FORALL" ;</a:t>
            </a:r>
          </a:p>
          <a:p>
            <a:pPr>
              <a:buFontTx/>
              <a:buNone/>
            </a:pPr>
            <a:r>
              <a:rPr lang="en-US" sz="1800" dirty="0" smtClean="0">
                <a:latin typeface="Courier" pitchFamily="49" charset="0"/>
              </a:rPr>
              <a:t>&lt;Constant&gt; := "A" | "X1" | "John" | ... ;</a:t>
            </a:r>
          </a:p>
          <a:p>
            <a:pPr>
              <a:buFontTx/>
              <a:buNone/>
            </a:pPr>
            <a:r>
              <a:rPr lang="en-US" sz="1800" dirty="0" smtClean="0">
                <a:latin typeface="Courier" pitchFamily="49" charset="0"/>
              </a:rPr>
              <a:t>&lt;Variable&gt; := "a" | "x" | "s" | ... ;</a:t>
            </a:r>
          </a:p>
          <a:p>
            <a:pPr>
              <a:buFontTx/>
              <a:buNone/>
            </a:pPr>
            <a:r>
              <a:rPr lang="en-US" sz="1800" dirty="0" smtClean="0">
                <a:latin typeface="Courier" pitchFamily="49" charset="0"/>
              </a:rPr>
              <a:t>&lt;Predicate&gt; := "Before" | "</a:t>
            </a:r>
            <a:r>
              <a:rPr lang="en-US" sz="1800" dirty="0" err="1" smtClean="0">
                <a:latin typeface="Courier" pitchFamily="49" charset="0"/>
              </a:rPr>
              <a:t>HasColor</a:t>
            </a:r>
            <a:r>
              <a:rPr lang="en-US" sz="1800" dirty="0" smtClean="0">
                <a:latin typeface="Courier" pitchFamily="49" charset="0"/>
              </a:rPr>
              <a:t>" | "Raining" | ... ; </a:t>
            </a:r>
          </a:p>
          <a:p>
            <a:pPr>
              <a:buFontTx/>
              <a:buNone/>
            </a:pPr>
            <a:r>
              <a:rPr lang="en-US" sz="1800" dirty="0" smtClean="0">
                <a:latin typeface="Courier" pitchFamily="49" charset="0"/>
              </a:rPr>
              <a:t>&lt;Function&gt; := "Mother" | "</a:t>
            </a:r>
            <a:r>
              <a:rPr lang="en-US" sz="1800" dirty="0" err="1" smtClean="0">
                <a:latin typeface="Courier" pitchFamily="49" charset="0"/>
              </a:rPr>
              <a:t>LeftLegOf</a:t>
            </a:r>
            <a:r>
              <a:rPr lang="en-US" sz="1800" dirty="0" smtClean="0">
                <a:latin typeface="Courier" pitchFamily="49" charset="0"/>
              </a:rPr>
              <a:t>" | ...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noChangeArrowheads="1"/>
          </p:cNvSpPr>
          <p:nvPr>
            <p:ph idx="1"/>
          </p:nvPr>
        </p:nvSpPr>
        <p:spPr>
          <a:xfrm>
            <a:off x="304800" y="1412875"/>
            <a:ext cx="8534400" cy="5292725"/>
          </a:xfrm>
        </p:spPr>
        <p:txBody>
          <a:bodyPr>
            <a:normAutofit lnSpcReduction="10000"/>
          </a:bodyPr>
          <a:lstStyle/>
          <a:p>
            <a:pPr marL="225425" indent="-225425">
              <a:lnSpc>
                <a:spcPct val="90000"/>
              </a:lnSpc>
            </a:pPr>
            <a:r>
              <a:rPr lang="en-US" sz="2000"/>
              <a:t>A </a:t>
            </a:r>
            <a:r>
              <a:rPr lang="en-US" sz="2000" b="1"/>
              <a:t>term</a:t>
            </a:r>
            <a:r>
              <a:rPr lang="en-US" sz="2000"/>
              <a:t> (denoting a individual in the world) is a constant symbol, a variable symbol, or a function of terms. </a:t>
            </a:r>
          </a:p>
          <a:p>
            <a:pPr marL="225425" indent="-225425">
              <a:lnSpc>
                <a:spcPct val="90000"/>
              </a:lnSpc>
            </a:pPr>
            <a:r>
              <a:rPr lang="en-US" sz="2000"/>
              <a:t>An </a:t>
            </a:r>
            <a:r>
              <a:rPr lang="en-US" sz="2000" b="1"/>
              <a:t>atom </a:t>
            </a:r>
            <a:r>
              <a:rPr lang="en-US" sz="2000"/>
              <a:t>(atomic sentence) is a predicate P(x[1], ..., x[n])</a:t>
            </a:r>
          </a:p>
          <a:p>
            <a:pPr marL="566738" lvl="1" indent="-227013">
              <a:lnSpc>
                <a:spcPct val="90000"/>
              </a:lnSpc>
            </a:pPr>
            <a:r>
              <a:rPr lang="en-US" sz="2100"/>
              <a:t>Ground atom: all terms in its arguments are ground terms (does not involve variables)</a:t>
            </a:r>
          </a:p>
          <a:p>
            <a:pPr marL="566738" lvl="1" indent="-227013">
              <a:lnSpc>
                <a:spcPct val="90000"/>
              </a:lnSpc>
            </a:pPr>
            <a:r>
              <a:rPr lang="en-US" sz="2100"/>
              <a:t>A ground atom has value true or false (like a proposition in PL)</a:t>
            </a:r>
          </a:p>
          <a:p>
            <a:pPr marL="225425" indent="-225425">
              <a:lnSpc>
                <a:spcPct val="90000"/>
              </a:lnSpc>
            </a:pPr>
            <a:r>
              <a:rPr lang="en-US" sz="2000"/>
              <a:t>A </a:t>
            </a:r>
            <a:r>
              <a:rPr lang="en-US" sz="2000" b="1"/>
              <a:t>literal</a:t>
            </a:r>
            <a:r>
              <a:rPr lang="en-US" sz="2000"/>
              <a:t> is either an atom or a negation of an atom</a:t>
            </a:r>
          </a:p>
          <a:p>
            <a:pPr marL="225425" indent="-225425">
              <a:lnSpc>
                <a:spcPct val="90000"/>
              </a:lnSpc>
            </a:pPr>
            <a:r>
              <a:rPr lang="en-US" sz="2000"/>
              <a:t>A </a:t>
            </a:r>
            <a:r>
              <a:rPr lang="en-US" sz="2000" b="1"/>
              <a:t>sentence</a:t>
            </a:r>
            <a:r>
              <a:rPr lang="en-US" sz="2000"/>
              <a:t> is an atom, or, </a:t>
            </a:r>
          </a:p>
          <a:p>
            <a:pPr marL="566738" lvl="1" indent="-227013">
              <a:lnSpc>
                <a:spcPct val="90000"/>
              </a:lnSpc>
            </a:pPr>
            <a:r>
              <a:rPr lang="en-US" sz="2100"/>
              <a:t>~P, P v Q, P ^ Q, P =&gt; Q, P &lt;=&gt; Q, (P) where P and Q are sentences</a:t>
            </a:r>
            <a:endParaRPr lang="en-US" sz="1800"/>
          </a:p>
          <a:p>
            <a:pPr marL="566738" lvl="1" indent="-227013">
              <a:lnSpc>
                <a:spcPct val="90000"/>
              </a:lnSpc>
            </a:pPr>
            <a:r>
              <a:rPr lang="en-US" sz="2000"/>
              <a:t>If P is a sentence and x is a variable, then (</a:t>
            </a:r>
            <a:r>
              <a:rPr lang="en-US" sz="2000" b="1">
                <a:sym typeface="Symbol" pitchFamily="18" charset="2"/>
              </a:rPr>
              <a:t></a:t>
            </a:r>
            <a:r>
              <a:rPr lang="en-US" sz="2000"/>
              <a:t>x)P and (</a:t>
            </a:r>
            <a:r>
              <a:rPr lang="en-US" sz="2000" b="1">
                <a:sym typeface="Symbol" pitchFamily="18" charset="2"/>
              </a:rPr>
              <a:t></a:t>
            </a:r>
            <a:r>
              <a:rPr lang="en-US" sz="2000"/>
              <a:t>x)P are sentences</a:t>
            </a:r>
            <a:r>
              <a:rPr lang="en-US" sz="1800"/>
              <a:t> </a:t>
            </a:r>
          </a:p>
          <a:p>
            <a:pPr marL="225425" indent="-225425">
              <a:lnSpc>
                <a:spcPct val="90000"/>
              </a:lnSpc>
            </a:pPr>
            <a:r>
              <a:rPr lang="en-US" sz="2000"/>
              <a:t>A </a:t>
            </a:r>
            <a:r>
              <a:rPr lang="en-US" sz="2000" b="1"/>
              <a:t>well-formed formula</a:t>
            </a:r>
            <a:r>
              <a:rPr lang="en-US" sz="2000"/>
              <a:t> (</a:t>
            </a:r>
            <a:r>
              <a:rPr lang="en-US" sz="2000" b="1"/>
              <a:t>wff</a:t>
            </a:r>
            <a:r>
              <a:rPr lang="en-US" sz="2000"/>
              <a:t>) is a sentence containing no "free" variables. i.e., all variables are "bound" by universal or existential quantifiers. </a:t>
            </a:r>
          </a:p>
          <a:p>
            <a:pPr marL="566738" lvl="1" indent="-227013">
              <a:lnSpc>
                <a:spcPct val="90000"/>
              </a:lnSpc>
              <a:buFontTx/>
              <a:buNone/>
            </a:pPr>
            <a:r>
              <a:rPr lang="en-US" sz="2100"/>
              <a:t>(</a:t>
            </a:r>
            <a:r>
              <a:rPr lang="en-US" sz="2100" b="1">
                <a:sym typeface="Symbol" pitchFamily="18" charset="2"/>
              </a:rPr>
              <a:t></a:t>
            </a:r>
            <a:r>
              <a:rPr lang="en-US" sz="2100"/>
              <a:t>x)P(x,y) has x bound as a universally quantified variable, but y is free. </a:t>
            </a:r>
          </a:p>
        </p:txBody>
      </p:sp>
      <p:sp>
        <p:nvSpPr>
          <p:cNvPr id="6" name="Slide Number Placeholder 5"/>
          <p:cNvSpPr>
            <a:spLocks noGrp="1"/>
          </p:cNvSpPr>
          <p:nvPr>
            <p:ph type="sldNum" sz="quarter" idx="12"/>
          </p:nvPr>
        </p:nvSpPr>
        <p:spPr/>
        <p:txBody>
          <a:bodyPr>
            <a:normAutofit/>
          </a:bodyPr>
          <a:lstStyle/>
          <a:p>
            <a:fld id="{0C857CEC-5FFC-44DF-ACAC-C26393BDD720}" type="slidenum">
              <a:rPr lang="en-US"/>
              <a:pPr/>
              <a:t>49</a:t>
            </a:fld>
            <a:endParaRPr lang="en-US"/>
          </a:p>
        </p:txBody>
      </p:sp>
      <p:sp>
        <p:nvSpPr>
          <p:cNvPr id="361474" name="AutoShape 2"/>
          <p:cNvSpPr>
            <a:spLocks noGrp="1" noChangeArrowheads="1"/>
          </p:cNvSpPr>
          <p:nvPr>
            <p:ph type="title"/>
          </p:nvPr>
        </p:nvSpPr>
        <p:spPr>
          <a:xfrm>
            <a:off x="1062038" y="428625"/>
            <a:ext cx="7472362" cy="376238"/>
          </a:xfrm>
        </p:spPr>
        <p:txBody>
          <a:bodyPr>
            <a:normAutofit fontScale="90000"/>
          </a:bodyPr>
          <a:lstStyle/>
          <a:p>
            <a:r>
              <a:rPr lang="en-US"/>
              <a:t>Sentences are built from terms and atoms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lvl="0"/>
            <a:r>
              <a:rPr lang="en-GB" dirty="0" smtClean="0"/>
              <a:t>Fundamental problem of designing a knowledge representation language is the fundamental </a:t>
            </a:r>
            <a:r>
              <a:rPr lang="en-GB" dirty="0" err="1" smtClean="0"/>
              <a:t>tradeoff</a:t>
            </a:r>
            <a:r>
              <a:rPr lang="en-GB" dirty="0" smtClean="0"/>
              <a:t> between:</a:t>
            </a:r>
          </a:p>
          <a:p>
            <a:pPr lvl="1"/>
            <a:r>
              <a:rPr lang="en-GB" dirty="0" smtClean="0"/>
              <a:t>(1) a language that is </a:t>
            </a:r>
            <a:r>
              <a:rPr lang="en-GB" b="1" dirty="0" smtClean="0"/>
              <a:t>expressive</a:t>
            </a:r>
            <a:r>
              <a:rPr lang="en-GB" dirty="0" smtClean="0"/>
              <a:t> enough to represent the important objects and relations in a problem domain, yet </a:t>
            </a:r>
          </a:p>
          <a:p>
            <a:pPr lvl="1"/>
            <a:r>
              <a:rPr lang="en-GB" dirty="0" smtClean="0"/>
              <a:t>(2) allows for a </a:t>
            </a:r>
            <a:r>
              <a:rPr lang="en-GB" b="1" dirty="0" smtClean="0"/>
              <a:t>tractable</a:t>
            </a:r>
            <a:r>
              <a:rPr lang="en-GB" dirty="0" smtClean="0"/>
              <a:t> (i.e., efficient) means of reasoning and answering questions about implicit information in a reasonable amount of time </a:t>
            </a:r>
          </a:p>
          <a:p>
            <a:pPr lvl="0"/>
            <a:r>
              <a:rPr lang="en-GB" b="1" dirty="0" smtClean="0"/>
              <a:t>Logic</a:t>
            </a:r>
            <a:r>
              <a:rPr lang="en-GB" dirty="0" smtClean="0"/>
              <a:t> is a well-studied, general-purpose language for describing what's true and false in the world, along with mechanical procedures that can operate on sentences in the language to perform reasoning (i.e., to determine what "implicitly follows" from what is explicitly represented) </a:t>
            </a:r>
          </a:p>
          <a:p>
            <a:endParaRPr lang="en-GB" dirty="0"/>
          </a:p>
        </p:txBody>
      </p:sp>
      <p:sp>
        <p:nvSpPr>
          <p:cNvPr id="3" name="Title 2"/>
          <p:cNvSpPr>
            <a:spLocks noGrp="1"/>
          </p:cNvSpPr>
          <p:nvPr>
            <p:ph type="title"/>
          </p:nvPr>
        </p:nvSpPr>
        <p:spPr/>
        <p:txBody>
          <a:bodyPr/>
          <a:lstStyle/>
          <a:p>
            <a:r>
              <a:rPr lang="en-GB" dirty="0" smtClean="0"/>
              <a:t>Representation Languages</a:t>
            </a:r>
            <a:endParaRPr lang="en-GB" dirty="0"/>
          </a:p>
        </p:txBody>
      </p:sp>
      <p:sp>
        <p:nvSpPr>
          <p:cNvPr id="4" name="Slide Number Placeholder 3"/>
          <p:cNvSpPr>
            <a:spLocks noGrp="1"/>
          </p:cNvSpPr>
          <p:nvPr>
            <p:ph type="sldNum" sz="quarter" idx="12"/>
          </p:nvPr>
        </p:nvSpPr>
        <p:spPr/>
        <p:txBody>
          <a:bodyPr/>
          <a:lstStyle/>
          <a:p>
            <a:fld id="{A0A52D42-27C6-4415-8EC2-05279C22F334}"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3" name="Rectangle 3"/>
          <p:cNvSpPr>
            <a:spLocks noGrp="1" noChangeArrowheads="1"/>
          </p:cNvSpPr>
          <p:nvPr>
            <p:ph idx="1"/>
          </p:nvPr>
        </p:nvSpPr>
        <p:spPr>
          <a:xfrm>
            <a:off x="609600" y="1484313"/>
            <a:ext cx="7772400" cy="5221287"/>
          </a:xfrm>
        </p:spPr>
        <p:txBody>
          <a:bodyPr>
            <a:normAutofit/>
          </a:bodyPr>
          <a:lstStyle/>
          <a:p>
            <a:pPr>
              <a:lnSpc>
                <a:spcPct val="80000"/>
              </a:lnSpc>
            </a:pPr>
            <a:r>
              <a:rPr lang="en-US" sz="2000" b="1"/>
              <a:t>Every gardener likes the sun.</a:t>
            </a:r>
          </a:p>
          <a:p>
            <a:pPr lvl="1">
              <a:lnSpc>
                <a:spcPct val="80000"/>
              </a:lnSpc>
              <a:buFontTx/>
              <a:buNone/>
            </a:pPr>
            <a:r>
              <a:rPr lang="en-US" sz="2100"/>
              <a:t>(</a:t>
            </a:r>
            <a:r>
              <a:rPr lang="en-US" sz="2100">
                <a:sym typeface="Symbol" pitchFamily="18" charset="2"/>
              </a:rPr>
              <a:t></a:t>
            </a:r>
            <a:r>
              <a:rPr lang="en-US" sz="2100"/>
              <a:t>x) gardener(x) =&gt; likes(x,Sun) </a:t>
            </a:r>
          </a:p>
          <a:p>
            <a:pPr>
              <a:lnSpc>
                <a:spcPct val="80000"/>
              </a:lnSpc>
            </a:pPr>
            <a:r>
              <a:rPr lang="en-US" sz="2000" b="1"/>
              <a:t>Not Every gardener likes the sun.</a:t>
            </a:r>
          </a:p>
          <a:p>
            <a:pPr lvl="1">
              <a:lnSpc>
                <a:spcPct val="80000"/>
              </a:lnSpc>
              <a:buFontTx/>
              <a:buNone/>
            </a:pPr>
            <a:r>
              <a:rPr lang="en-US" sz="2100"/>
              <a:t>~((</a:t>
            </a:r>
            <a:r>
              <a:rPr lang="en-US" sz="2100">
                <a:sym typeface="Symbol" pitchFamily="18" charset="2"/>
              </a:rPr>
              <a:t></a:t>
            </a:r>
            <a:r>
              <a:rPr lang="en-US" sz="2100"/>
              <a:t>x) gardener(x) =&gt; likes(x,Sun))</a:t>
            </a:r>
          </a:p>
          <a:p>
            <a:pPr>
              <a:lnSpc>
                <a:spcPct val="80000"/>
              </a:lnSpc>
            </a:pPr>
            <a:r>
              <a:rPr lang="en-US" sz="2000" b="1"/>
              <a:t>You can fool some of the people all of the time.</a:t>
            </a:r>
            <a:endParaRPr lang="en-US" sz="2000"/>
          </a:p>
          <a:p>
            <a:pPr lvl="1">
              <a:lnSpc>
                <a:spcPct val="80000"/>
              </a:lnSpc>
              <a:buFontTx/>
              <a:buNone/>
            </a:pPr>
            <a:r>
              <a:rPr lang="en-US" sz="2100"/>
              <a:t>(</a:t>
            </a:r>
            <a:r>
              <a:rPr lang="en-US" sz="2100">
                <a:sym typeface="Symbol" pitchFamily="18" charset="2"/>
              </a:rPr>
              <a:t></a:t>
            </a:r>
            <a:r>
              <a:rPr lang="en-US" sz="2100"/>
              <a:t>x)(</a:t>
            </a:r>
            <a:r>
              <a:rPr lang="en-US" sz="2100">
                <a:sym typeface="Symbol" pitchFamily="18" charset="2"/>
              </a:rPr>
              <a:t></a:t>
            </a:r>
            <a:r>
              <a:rPr lang="en-US" sz="2100"/>
              <a:t>t) person(x) ^ time(t) =&gt; can-be-fooled(x,t) </a:t>
            </a:r>
          </a:p>
          <a:p>
            <a:pPr>
              <a:lnSpc>
                <a:spcPct val="80000"/>
              </a:lnSpc>
            </a:pPr>
            <a:r>
              <a:rPr lang="en-US" sz="2000" b="1"/>
              <a:t>You can fool all of the people some of the time. </a:t>
            </a:r>
          </a:p>
          <a:p>
            <a:pPr lvl="1">
              <a:lnSpc>
                <a:spcPct val="80000"/>
              </a:lnSpc>
              <a:buFontTx/>
              <a:buNone/>
            </a:pPr>
            <a:r>
              <a:rPr lang="en-US" sz="2100"/>
              <a:t>(</a:t>
            </a:r>
            <a:r>
              <a:rPr lang="en-US" sz="2100">
                <a:sym typeface="Symbol" pitchFamily="18" charset="2"/>
              </a:rPr>
              <a:t></a:t>
            </a:r>
            <a:r>
              <a:rPr lang="en-US" sz="2100"/>
              <a:t>x)(</a:t>
            </a:r>
            <a:r>
              <a:rPr lang="en-US" sz="2100">
                <a:sym typeface="Symbol" pitchFamily="18" charset="2"/>
              </a:rPr>
              <a:t></a:t>
            </a:r>
            <a:r>
              <a:rPr lang="en-US" sz="2100"/>
              <a:t>t) person(x) ^ time(t) =&gt; can-be-fooled(x,t) </a:t>
            </a:r>
          </a:p>
          <a:p>
            <a:pPr lvl="1">
              <a:lnSpc>
                <a:spcPct val="80000"/>
              </a:lnSpc>
              <a:buFontTx/>
              <a:buNone/>
            </a:pPr>
            <a:r>
              <a:rPr lang="en-US" sz="2100"/>
              <a:t>(the time people are fooled may be different)</a:t>
            </a:r>
          </a:p>
          <a:p>
            <a:pPr>
              <a:lnSpc>
                <a:spcPct val="80000"/>
              </a:lnSpc>
            </a:pPr>
            <a:r>
              <a:rPr lang="en-US" sz="2000" b="1"/>
              <a:t>You can fool all of the people at some time.</a:t>
            </a:r>
          </a:p>
          <a:p>
            <a:pPr lvl="1">
              <a:lnSpc>
                <a:spcPct val="80000"/>
              </a:lnSpc>
              <a:buFontTx/>
              <a:buNone/>
            </a:pPr>
            <a:r>
              <a:rPr lang="en-US" sz="2100"/>
              <a:t>(</a:t>
            </a:r>
            <a:r>
              <a:rPr lang="en-US" sz="2100">
                <a:sym typeface="Symbol" pitchFamily="18" charset="2"/>
              </a:rPr>
              <a:t></a:t>
            </a:r>
            <a:r>
              <a:rPr lang="en-US" sz="2100"/>
              <a:t>t)(</a:t>
            </a:r>
            <a:r>
              <a:rPr lang="en-US" sz="2100">
                <a:sym typeface="Symbol" pitchFamily="18" charset="2"/>
              </a:rPr>
              <a:t></a:t>
            </a:r>
            <a:r>
              <a:rPr lang="en-US" sz="2100"/>
              <a:t>x) person(x) ^ time(t) =&gt; can-be-fooled(x,t)</a:t>
            </a:r>
          </a:p>
          <a:p>
            <a:pPr lvl="1">
              <a:lnSpc>
                <a:spcPct val="80000"/>
              </a:lnSpc>
              <a:buFontTx/>
              <a:buNone/>
            </a:pPr>
            <a:r>
              <a:rPr lang="en-US" sz="2100"/>
              <a:t>(all people are fooled at the same time) </a:t>
            </a:r>
          </a:p>
          <a:p>
            <a:pPr>
              <a:lnSpc>
                <a:spcPct val="80000"/>
              </a:lnSpc>
            </a:pPr>
            <a:r>
              <a:rPr lang="en-US" sz="2000" b="1"/>
              <a:t>You can not fool all of the people all of the time.</a:t>
            </a:r>
          </a:p>
          <a:p>
            <a:pPr lvl="1">
              <a:lnSpc>
                <a:spcPct val="80000"/>
              </a:lnSpc>
              <a:buFontTx/>
              <a:buNone/>
            </a:pPr>
            <a:r>
              <a:rPr lang="en-US" sz="2100"/>
              <a:t>~((</a:t>
            </a:r>
            <a:r>
              <a:rPr lang="en-US" sz="2100">
                <a:sym typeface="Symbol" pitchFamily="18" charset="2"/>
              </a:rPr>
              <a:t></a:t>
            </a:r>
            <a:r>
              <a:rPr lang="en-US" sz="2100"/>
              <a:t>x)(</a:t>
            </a:r>
            <a:r>
              <a:rPr lang="en-US" sz="2100">
                <a:sym typeface="Symbol" pitchFamily="18" charset="2"/>
              </a:rPr>
              <a:t></a:t>
            </a:r>
            <a:r>
              <a:rPr lang="en-US" sz="2100"/>
              <a:t>t) person(x) ^ time(t) =&gt; can-be-fooled(x,t))</a:t>
            </a:r>
          </a:p>
          <a:p>
            <a:pPr>
              <a:lnSpc>
                <a:spcPct val="80000"/>
              </a:lnSpc>
            </a:pPr>
            <a:r>
              <a:rPr lang="en-US" sz="2000" b="1"/>
              <a:t>Everyone is younger than his father</a:t>
            </a:r>
          </a:p>
          <a:p>
            <a:pPr>
              <a:lnSpc>
                <a:spcPct val="80000"/>
              </a:lnSpc>
              <a:buFont typeface="Wingdings" pitchFamily="2" charset="2"/>
              <a:buNone/>
            </a:pPr>
            <a:r>
              <a:rPr lang="en-US" sz="2100"/>
              <a:t>	 (</a:t>
            </a:r>
            <a:r>
              <a:rPr lang="en-US" sz="2100">
                <a:sym typeface="Symbol" pitchFamily="18" charset="2"/>
              </a:rPr>
              <a:t></a:t>
            </a:r>
            <a:r>
              <a:rPr lang="en-US" sz="2100"/>
              <a:t>x) person(x) =&gt; younger(x, father(x))</a:t>
            </a:r>
          </a:p>
          <a:p>
            <a:pPr>
              <a:lnSpc>
                <a:spcPct val="80000"/>
              </a:lnSpc>
              <a:buFont typeface="Wingdings" pitchFamily="2" charset="2"/>
              <a:buNone/>
            </a:pPr>
            <a:endParaRPr lang="en-US" sz="2100"/>
          </a:p>
        </p:txBody>
      </p:sp>
      <p:sp>
        <p:nvSpPr>
          <p:cNvPr id="6" name="Slide Number Placeholder 5"/>
          <p:cNvSpPr>
            <a:spLocks noGrp="1"/>
          </p:cNvSpPr>
          <p:nvPr>
            <p:ph type="sldNum" sz="quarter" idx="12"/>
          </p:nvPr>
        </p:nvSpPr>
        <p:spPr/>
        <p:txBody>
          <a:bodyPr>
            <a:normAutofit/>
          </a:bodyPr>
          <a:lstStyle/>
          <a:p>
            <a:fld id="{F80E4EA6-8394-40EA-8DF4-9ECDA523D880}" type="slidenum">
              <a:rPr lang="en-US"/>
              <a:pPr/>
              <a:t>50</a:t>
            </a:fld>
            <a:endParaRPr lang="en-US"/>
          </a:p>
        </p:txBody>
      </p:sp>
      <p:sp>
        <p:nvSpPr>
          <p:cNvPr id="363522" name="AutoShape 2"/>
          <p:cNvSpPr>
            <a:spLocks noGrp="1" noChangeArrowheads="1"/>
          </p:cNvSpPr>
          <p:nvPr>
            <p:ph type="title"/>
          </p:nvPr>
        </p:nvSpPr>
        <p:spPr>
          <a:xfrm>
            <a:off x="685800" y="-76200"/>
            <a:ext cx="7772400" cy="838200"/>
          </a:xfrm>
        </p:spPr>
        <p:txBody>
          <a:bodyPr/>
          <a:lstStyle/>
          <a:p>
            <a:r>
              <a:rPr lang="en-US" sz="3200"/>
              <a:t>Translating English to FOL-Examples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idx="1"/>
          </p:nvPr>
        </p:nvSpPr>
        <p:spPr>
          <a:xfrm>
            <a:off x="609600" y="1341438"/>
            <a:ext cx="7772400" cy="5211762"/>
          </a:xfrm>
        </p:spPr>
        <p:txBody>
          <a:bodyPr/>
          <a:lstStyle/>
          <a:p>
            <a:pPr>
              <a:lnSpc>
                <a:spcPct val="80000"/>
              </a:lnSpc>
            </a:pPr>
            <a:r>
              <a:rPr lang="en-US" sz="2000" b="1"/>
              <a:t>All purple mushrooms are poisonous</a:t>
            </a:r>
            <a:r>
              <a:rPr lang="en-US" sz="2000"/>
              <a:t>.</a:t>
            </a:r>
          </a:p>
          <a:p>
            <a:pPr lvl="1">
              <a:lnSpc>
                <a:spcPct val="80000"/>
              </a:lnSpc>
              <a:buFontTx/>
              <a:buNone/>
            </a:pPr>
            <a:r>
              <a:rPr lang="en-US" sz="2100"/>
              <a:t>(</a:t>
            </a:r>
            <a:r>
              <a:rPr lang="en-US" sz="2100">
                <a:sym typeface="Symbol" pitchFamily="18" charset="2"/>
              </a:rPr>
              <a:t></a:t>
            </a:r>
            <a:r>
              <a:rPr lang="en-US" sz="2100"/>
              <a:t>x) (mushroom(x) ^ purple(x)) =&gt; poisonous(x) </a:t>
            </a:r>
          </a:p>
          <a:p>
            <a:pPr>
              <a:lnSpc>
                <a:spcPct val="80000"/>
              </a:lnSpc>
            </a:pPr>
            <a:r>
              <a:rPr lang="en-US" sz="2000" b="1"/>
              <a:t>No purple mushroom is poisonous.</a:t>
            </a:r>
          </a:p>
          <a:p>
            <a:pPr lvl="1">
              <a:lnSpc>
                <a:spcPct val="80000"/>
              </a:lnSpc>
              <a:buFontTx/>
              <a:buNone/>
            </a:pPr>
            <a:r>
              <a:rPr lang="en-US" sz="2100"/>
              <a:t>~(</a:t>
            </a:r>
            <a:r>
              <a:rPr lang="en-US" sz="2100">
                <a:sym typeface="Symbol" pitchFamily="18" charset="2"/>
              </a:rPr>
              <a:t></a:t>
            </a:r>
            <a:r>
              <a:rPr lang="en-US" sz="2100"/>
              <a:t>x) purple(x) ^ mushroom(x) ^ poisonous(x) </a:t>
            </a:r>
          </a:p>
          <a:p>
            <a:pPr lvl="1">
              <a:lnSpc>
                <a:spcPct val="80000"/>
              </a:lnSpc>
              <a:buFontTx/>
              <a:buNone/>
            </a:pPr>
            <a:r>
              <a:rPr lang="en-US" sz="2100"/>
              <a:t>(</a:t>
            </a:r>
            <a:r>
              <a:rPr lang="en-US" sz="2100">
                <a:sym typeface="Symbol" pitchFamily="18" charset="2"/>
              </a:rPr>
              <a:t></a:t>
            </a:r>
            <a:r>
              <a:rPr lang="en-US" sz="2100"/>
              <a:t>x) (mushroom(x) ^ purple(x)) =&gt; ~poisonous(x)</a:t>
            </a:r>
            <a:r>
              <a:rPr lang="en-US" sz="2000"/>
              <a:t> </a:t>
            </a:r>
          </a:p>
          <a:p>
            <a:pPr>
              <a:lnSpc>
                <a:spcPct val="80000"/>
              </a:lnSpc>
            </a:pPr>
            <a:r>
              <a:rPr lang="en-US" sz="2000" b="1"/>
              <a:t>There are exactly two purple mushrooms</a:t>
            </a:r>
            <a:r>
              <a:rPr lang="en-US" sz="2000"/>
              <a:t>.</a:t>
            </a:r>
          </a:p>
          <a:p>
            <a:pPr lvl="1">
              <a:lnSpc>
                <a:spcPct val="80000"/>
              </a:lnSpc>
              <a:buFontTx/>
              <a:buNone/>
            </a:pPr>
            <a:r>
              <a:rPr lang="en-US" sz="2100"/>
              <a:t>(</a:t>
            </a:r>
            <a:r>
              <a:rPr lang="en-US" sz="2100">
                <a:sym typeface="Symbol" pitchFamily="18" charset="2"/>
              </a:rPr>
              <a:t></a:t>
            </a:r>
            <a:r>
              <a:rPr lang="en-US" sz="2100"/>
              <a:t>x)(Ey) mushroom(x) ^ purple(x) ^ mushroom(y) ^ purple(y) ^ ~(x=y) ^ </a:t>
            </a:r>
          </a:p>
          <a:p>
            <a:pPr lvl="1">
              <a:lnSpc>
                <a:spcPct val="80000"/>
              </a:lnSpc>
              <a:buFontTx/>
              <a:buNone/>
            </a:pPr>
            <a:r>
              <a:rPr lang="en-US" sz="2100"/>
              <a:t>(</a:t>
            </a:r>
            <a:r>
              <a:rPr lang="en-US" sz="2100">
                <a:sym typeface="Symbol" pitchFamily="18" charset="2"/>
              </a:rPr>
              <a:t></a:t>
            </a:r>
            <a:r>
              <a:rPr lang="en-US" sz="2100"/>
              <a:t>z) (mushroom(z) ^ purple(z)) =&gt; ((x=z) v (y=z)) </a:t>
            </a:r>
          </a:p>
          <a:p>
            <a:pPr>
              <a:lnSpc>
                <a:spcPct val="80000"/>
              </a:lnSpc>
            </a:pPr>
            <a:r>
              <a:rPr lang="en-US" sz="2000" b="1"/>
              <a:t>Clinton is not tall.</a:t>
            </a:r>
          </a:p>
          <a:p>
            <a:pPr lvl="1">
              <a:lnSpc>
                <a:spcPct val="80000"/>
              </a:lnSpc>
              <a:buFontTx/>
              <a:buNone/>
            </a:pPr>
            <a:r>
              <a:rPr lang="en-US" sz="2100"/>
              <a:t>~tall(Clinton) </a:t>
            </a:r>
          </a:p>
          <a:p>
            <a:pPr>
              <a:lnSpc>
                <a:spcPct val="80000"/>
              </a:lnSpc>
            </a:pPr>
            <a:r>
              <a:rPr lang="en-US" sz="2000" b="1"/>
              <a:t>X is above Y if X is directly on top of Y or there is a pile of one or more other objects directly on top of one another starting with X and ending with Y.</a:t>
            </a:r>
            <a:endParaRPr lang="en-US" sz="2000"/>
          </a:p>
          <a:p>
            <a:pPr lvl="1">
              <a:lnSpc>
                <a:spcPct val="80000"/>
              </a:lnSpc>
              <a:buFontTx/>
              <a:buNone/>
            </a:pPr>
            <a:r>
              <a:rPr lang="en-US" sz="2100"/>
              <a:t>(</a:t>
            </a:r>
            <a:r>
              <a:rPr lang="en-US" sz="2100">
                <a:sym typeface="Symbol" pitchFamily="18" charset="2"/>
              </a:rPr>
              <a:t></a:t>
            </a:r>
            <a:r>
              <a:rPr lang="en-US" sz="2100"/>
              <a:t>x)(</a:t>
            </a:r>
            <a:r>
              <a:rPr lang="en-US" sz="2100">
                <a:sym typeface="Symbol" pitchFamily="18" charset="2"/>
              </a:rPr>
              <a:t></a:t>
            </a:r>
            <a:r>
              <a:rPr lang="en-US" sz="2100"/>
              <a:t>y) above(x,y) &lt;=&gt; (on(x,y) v (</a:t>
            </a:r>
            <a:r>
              <a:rPr lang="en-US" sz="2100">
                <a:sym typeface="Symbol" pitchFamily="18" charset="2"/>
              </a:rPr>
              <a:t></a:t>
            </a:r>
            <a:r>
              <a:rPr lang="en-US" sz="2100"/>
              <a:t>z) (on(x,z) ^ above(z,y))) </a:t>
            </a:r>
          </a:p>
        </p:txBody>
      </p:sp>
      <p:sp>
        <p:nvSpPr>
          <p:cNvPr id="6" name="Slide Number Placeholder 5"/>
          <p:cNvSpPr>
            <a:spLocks noGrp="1"/>
          </p:cNvSpPr>
          <p:nvPr>
            <p:ph type="sldNum" sz="quarter" idx="12"/>
          </p:nvPr>
        </p:nvSpPr>
        <p:spPr/>
        <p:txBody>
          <a:bodyPr>
            <a:normAutofit/>
          </a:bodyPr>
          <a:lstStyle/>
          <a:p>
            <a:fld id="{C9528F08-9552-48F5-AA4F-C18A928CB3E4}" type="slidenum">
              <a:rPr lang="en-US"/>
              <a:pPr/>
              <a:t>51</a:t>
            </a:fld>
            <a:endParaRPr lang="en-US"/>
          </a:p>
        </p:txBody>
      </p:sp>
      <p:sp>
        <p:nvSpPr>
          <p:cNvPr id="364547" name="AutoShape 3"/>
          <p:cNvSpPr>
            <a:spLocks noGrp="1" noChangeArrowheads="1"/>
          </p:cNvSpPr>
          <p:nvPr>
            <p:ph type="title"/>
          </p:nvPr>
        </p:nvSpPr>
        <p:spPr/>
        <p:txBody>
          <a:bodyPr/>
          <a:lstStyle/>
          <a:p>
            <a:r>
              <a:rPr lang="en-US"/>
              <a:t>Examples-2</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3"/>
          <p:cNvSpPr>
            <a:spLocks noGrp="1" noChangeArrowheads="1"/>
          </p:cNvSpPr>
          <p:nvPr>
            <p:ph idx="1"/>
          </p:nvPr>
        </p:nvSpPr>
        <p:spPr/>
        <p:txBody>
          <a:bodyPr>
            <a:normAutofit fontScale="92500" lnSpcReduction="10000"/>
          </a:bodyPr>
          <a:lstStyle/>
          <a:p>
            <a:r>
              <a:rPr lang="en-US" sz="2000" b="1" dirty="0"/>
              <a:t>Domain M: </a:t>
            </a:r>
            <a:r>
              <a:rPr lang="en-US" sz="2000" dirty="0"/>
              <a:t>the set of all objects in the world (of interest)</a:t>
            </a:r>
          </a:p>
          <a:p>
            <a:r>
              <a:rPr lang="en-US" sz="2000" b="1" dirty="0"/>
              <a:t>Interpretation I: </a:t>
            </a:r>
            <a:r>
              <a:rPr lang="en-US" sz="2000" dirty="0"/>
              <a:t>includes</a:t>
            </a:r>
          </a:p>
          <a:p>
            <a:pPr lvl="1"/>
            <a:r>
              <a:rPr lang="en-US" sz="2100" dirty="0"/>
              <a:t>Assign each constant to an object in M</a:t>
            </a:r>
          </a:p>
          <a:p>
            <a:pPr lvl="1"/>
            <a:r>
              <a:rPr lang="en-US" sz="2100" dirty="0"/>
              <a:t>Define each function of n arguments as a mapping </a:t>
            </a:r>
            <a:r>
              <a:rPr lang="en-US" sz="2100" dirty="0" err="1"/>
              <a:t>M^n</a:t>
            </a:r>
            <a:r>
              <a:rPr lang="en-US" sz="2100" dirty="0"/>
              <a:t> =&gt; M</a:t>
            </a:r>
          </a:p>
          <a:p>
            <a:pPr lvl="1"/>
            <a:r>
              <a:rPr lang="en-US" sz="2100" dirty="0"/>
              <a:t>Define each predicate of n arguments as a mapping </a:t>
            </a:r>
            <a:r>
              <a:rPr lang="en-US" sz="2100" dirty="0" err="1"/>
              <a:t>M^n</a:t>
            </a:r>
            <a:r>
              <a:rPr lang="en-US" sz="2100" dirty="0"/>
              <a:t> =&gt; {T, F}</a:t>
            </a:r>
          </a:p>
          <a:p>
            <a:pPr lvl="1"/>
            <a:r>
              <a:rPr lang="en-US" sz="2100" dirty="0"/>
              <a:t>Therefore, every ground predicate with any instantiation will have a truth value</a:t>
            </a:r>
          </a:p>
          <a:p>
            <a:pPr lvl="1"/>
            <a:r>
              <a:rPr lang="en-US" sz="2100" dirty="0"/>
              <a:t>In general there are infinite number of interpretations because |M| is infinite</a:t>
            </a:r>
          </a:p>
          <a:p>
            <a:r>
              <a:rPr lang="en-US" sz="2000" b="1" dirty="0"/>
              <a:t>Define semantics of logical connectives:  ~, ^, v, =&gt;, &lt;=&gt;</a:t>
            </a:r>
            <a:r>
              <a:rPr lang="en-US" sz="2000" dirty="0"/>
              <a:t> as in PL</a:t>
            </a:r>
          </a:p>
          <a:p>
            <a:r>
              <a:rPr lang="en-US" sz="2000" b="1" dirty="0"/>
              <a:t>Define semantics of (</a:t>
            </a:r>
            <a:r>
              <a:rPr lang="en-US" sz="2000" b="1" dirty="0">
                <a:sym typeface="Symbol" pitchFamily="18" charset="2"/>
              </a:rPr>
              <a:t></a:t>
            </a:r>
            <a:r>
              <a:rPr lang="en-US" sz="2000" b="1" dirty="0"/>
              <a:t>x) and (</a:t>
            </a:r>
            <a:r>
              <a:rPr lang="en-US" sz="2000" b="1" dirty="0">
                <a:sym typeface="Symbol" pitchFamily="18" charset="2"/>
              </a:rPr>
              <a:t></a:t>
            </a:r>
            <a:r>
              <a:rPr lang="en-US" sz="2000" b="1" dirty="0"/>
              <a:t>x)</a:t>
            </a:r>
          </a:p>
          <a:p>
            <a:pPr lvl="1">
              <a:spcBef>
                <a:spcPct val="10000"/>
              </a:spcBef>
            </a:pPr>
            <a:r>
              <a:rPr lang="en-US" sz="2100" dirty="0"/>
              <a:t>(</a:t>
            </a:r>
            <a:r>
              <a:rPr lang="en-US" sz="2100" dirty="0">
                <a:sym typeface="Symbol" pitchFamily="18" charset="2"/>
              </a:rPr>
              <a:t></a:t>
            </a:r>
            <a:r>
              <a:rPr lang="en-US" sz="2100" dirty="0"/>
              <a:t>x) P(x) is true </a:t>
            </a:r>
            <a:r>
              <a:rPr lang="en-US" sz="2100" dirty="0" err="1"/>
              <a:t>iff</a:t>
            </a:r>
            <a:r>
              <a:rPr lang="en-US" sz="2100" dirty="0"/>
              <a:t> P(x) is true under all interpretations </a:t>
            </a:r>
          </a:p>
          <a:p>
            <a:pPr lvl="1">
              <a:spcBef>
                <a:spcPct val="10000"/>
              </a:spcBef>
            </a:pPr>
            <a:r>
              <a:rPr lang="en-US" sz="2100" dirty="0"/>
              <a:t>(</a:t>
            </a:r>
            <a:r>
              <a:rPr lang="en-US" sz="2100" dirty="0">
                <a:sym typeface="Symbol" pitchFamily="18" charset="2"/>
              </a:rPr>
              <a:t></a:t>
            </a:r>
            <a:r>
              <a:rPr lang="en-US" sz="2100" dirty="0"/>
              <a:t>x) P(x) is true </a:t>
            </a:r>
            <a:r>
              <a:rPr lang="en-US" sz="2100" dirty="0" err="1"/>
              <a:t>iff</a:t>
            </a:r>
            <a:r>
              <a:rPr lang="en-US" sz="2100" dirty="0"/>
              <a:t> P(x) is true under some interpretation </a:t>
            </a:r>
          </a:p>
        </p:txBody>
      </p:sp>
      <p:sp>
        <p:nvSpPr>
          <p:cNvPr id="6" name="Slide Number Placeholder 5"/>
          <p:cNvSpPr>
            <a:spLocks noGrp="1"/>
          </p:cNvSpPr>
          <p:nvPr>
            <p:ph type="sldNum" sz="quarter" idx="12"/>
          </p:nvPr>
        </p:nvSpPr>
        <p:spPr/>
        <p:txBody>
          <a:bodyPr>
            <a:normAutofit/>
          </a:bodyPr>
          <a:lstStyle/>
          <a:p>
            <a:fld id="{37314641-611A-47AC-A2DF-A92C313A08B0}" type="slidenum">
              <a:rPr lang="en-US"/>
              <a:pPr/>
              <a:t>52</a:t>
            </a:fld>
            <a:endParaRPr lang="en-US"/>
          </a:p>
        </p:txBody>
      </p:sp>
      <p:sp>
        <p:nvSpPr>
          <p:cNvPr id="368642" name="AutoShape 2"/>
          <p:cNvSpPr>
            <a:spLocks noGrp="1" noChangeArrowheads="1"/>
          </p:cNvSpPr>
          <p:nvPr>
            <p:ph type="title"/>
          </p:nvPr>
        </p:nvSpPr>
        <p:spPr/>
        <p:txBody>
          <a:bodyPr>
            <a:normAutofit/>
          </a:bodyPr>
          <a:lstStyle/>
          <a:p>
            <a:r>
              <a:rPr lang="en-US"/>
              <a:t>Semantics of FOL</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sz="3600" smtClean="0"/>
              <a:t>Connections between All and Exists</a:t>
            </a:r>
          </a:p>
        </p:txBody>
      </p:sp>
      <p:sp>
        <p:nvSpPr>
          <p:cNvPr id="41986" name="Slide Number Placeholder 3"/>
          <p:cNvSpPr>
            <a:spLocks noGrp="1"/>
          </p:cNvSpPr>
          <p:nvPr>
            <p:ph type="sldNum" sz="quarter" idx="12"/>
          </p:nvPr>
        </p:nvSpPr>
        <p:spPr>
          <a:noFill/>
        </p:spPr>
        <p:txBody>
          <a:bodyPr>
            <a:normAutofit/>
          </a:bodyPr>
          <a:lstStyle/>
          <a:p>
            <a:fld id="{AEE2D40D-E41B-4202-B12E-84B44268B151}" type="slidenum">
              <a:rPr lang="en-US"/>
              <a:pPr/>
              <a:t>53</a:t>
            </a:fld>
            <a:endParaRPr lang="en-US"/>
          </a:p>
        </p:txBody>
      </p:sp>
      <p:sp>
        <p:nvSpPr>
          <p:cNvPr id="41988" name="Rectangle 3"/>
          <p:cNvSpPr>
            <a:spLocks noGrp="1" noChangeArrowheads="1"/>
          </p:cNvSpPr>
          <p:nvPr>
            <p:ph sz="quarter" idx="1"/>
          </p:nvPr>
        </p:nvSpPr>
        <p:spPr>
          <a:xfrm>
            <a:off x="1295400" y="1905000"/>
            <a:ext cx="6781800" cy="4114800"/>
          </a:xfrm>
        </p:spPr>
        <p:txBody>
          <a:bodyPr/>
          <a:lstStyle/>
          <a:p>
            <a:pPr marL="63500" indent="-63500">
              <a:buFontTx/>
              <a:buNone/>
            </a:pPr>
            <a:r>
              <a:rPr lang="en-US" sz="2800" dirty="0" smtClean="0"/>
              <a:t>We can relate sentences involving </a:t>
            </a:r>
            <a:r>
              <a:rPr lang="en-US" sz="2800" dirty="0" smtClean="0">
                <a:sym typeface="Symbol" pitchFamily="18" charset="2"/>
              </a:rPr>
              <a:t></a:t>
            </a:r>
            <a:r>
              <a:rPr lang="en-US" sz="2800" dirty="0" smtClean="0"/>
              <a:t> and </a:t>
            </a:r>
            <a:r>
              <a:rPr lang="en-US" sz="2800" dirty="0" smtClean="0">
                <a:sym typeface="Symbol" pitchFamily="18" charset="2"/>
              </a:rPr>
              <a:t></a:t>
            </a:r>
            <a:r>
              <a:rPr lang="en-US" sz="2800" dirty="0" smtClean="0"/>
              <a:t> using De Morgan’s laws:</a:t>
            </a:r>
          </a:p>
          <a:p>
            <a:pPr lvl="2">
              <a:buFontTx/>
              <a:buNone/>
            </a:pPr>
            <a:r>
              <a:rPr lang="en-US" sz="2800" dirty="0" smtClean="0"/>
              <a:t>(</a:t>
            </a:r>
            <a:r>
              <a:rPr lang="en-US" sz="2800" dirty="0" smtClean="0">
                <a:sym typeface="Symbol" pitchFamily="18" charset="2"/>
              </a:rPr>
              <a:t></a:t>
            </a:r>
            <a:r>
              <a:rPr lang="en-US" sz="2800" dirty="0" smtClean="0"/>
              <a:t>x) </a:t>
            </a:r>
            <a:r>
              <a:rPr lang="en-US" sz="2800" dirty="0" smtClean="0">
                <a:sym typeface="Symbol" pitchFamily="18" charset="2"/>
              </a:rPr>
              <a:t></a:t>
            </a:r>
            <a:r>
              <a:rPr lang="en-US" sz="2800" dirty="0" smtClean="0"/>
              <a:t>P(x) </a:t>
            </a:r>
            <a:r>
              <a:rPr lang="en-US" sz="2800" dirty="0" smtClean="0">
                <a:cs typeface="Times New Roman" pitchFamily="18" charset="0"/>
              </a:rPr>
              <a:t>↔</a:t>
            </a:r>
            <a:r>
              <a:rPr lang="en-US" sz="2800" dirty="0" smtClean="0"/>
              <a:t> </a:t>
            </a:r>
            <a:r>
              <a:rPr lang="en-US" sz="2800" dirty="0" smtClean="0">
                <a:sym typeface="Symbol" pitchFamily="18" charset="2"/>
              </a:rPr>
              <a:t></a:t>
            </a:r>
            <a:r>
              <a:rPr lang="en-US" sz="2800" dirty="0" smtClean="0"/>
              <a:t>(</a:t>
            </a:r>
            <a:r>
              <a:rPr lang="en-US" sz="2800" dirty="0" smtClean="0">
                <a:sym typeface="Symbol" pitchFamily="18" charset="2"/>
              </a:rPr>
              <a:t></a:t>
            </a:r>
            <a:r>
              <a:rPr lang="en-US" sz="2800" dirty="0" smtClean="0"/>
              <a:t>x) P(x)</a:t>
            </a:r>
          </a:p>
          <a:p>
            <a:pPr lvl="2">
              <a:buFontTx/>
              <a:buNone/>
            </a:pPr>
            <a:r>
              <a:rPr lang="en-US" sz="2800" dirty="0" smtClean="0">
                <a:sym typeface="Symbol" pitchFamily="18" charset="2"/>
              </a:rPr>
              <a:t></a:t>
            </a:r>
            <a:r>
              <a:rPr lang="en-US" sz="2800" dirty="0" smtClean="0"/>
              <a:t>(</a:t>
            </a:r>
            <a:r>
              <a:rPr lang="en-US" sz="2800" dirty="0" smtClean="0">
                <a:sym typeface="Symbol" pitchFamily="18" charset="2"/>
              </a:rPr>
              <a:t></a:t>
            </a:r>
            <a:r>
              <a:rPr lang="en-US" sz="2800" dirty="0" smtClean="0"/>
              <a:t>x) P </a:t>
            </a:r>
            <a:r>
              <a:rPr lang="en-US" sz="2800" dirty="0" smtClean="0">
                <a:cs typeface="Times New Roman" pitchFamily="18" charset="0"/>
              </a:rPr>
              <a:t>↔</a:t>
            </a:r>
            <a:r>
              <a:rPr lang="en-US" sz="2800" dirty="0" smtClean="0"/>
              <a:t> (</a:t>
            </a:r>
            <a:r>
              <a:rPr lang="en-US" sz="2800" dirty="0" smtClean="0">
                <a:sym typeface="Symbol" pitchFamily="18" charset="2"/>
              </a:rPr>
              <a:t></a:t>
            </a:r>
            <a:r>
              <a:rPr lang="en-US" sz="2800" dirty="0" smtClean="0"/>
              <a:t>x) </a:t>
            </a:r>
            <a:r>
              <a:rPr lang="en-US" sz="2800" dirty="0" smtClean="0">
                <a:sym typeface="Symbol" pitchFamily="18" charset="2"/>
              </a:rPr>
              <a:t></a:t>
            </a:r>
            <a:r>
              <a:rPr lang="en-US" sz="2800" dirty="0" smtClean="0"/>
              <a:t>P(x)</a:t>
            </a:r>
          </a:p>
          <a:p>
            <a:pPr lvl="2">
              <a:buFontTx/>
              <a:buNone/>
            </a:pPr>
            <a:r>
              <a:rPr lang="en-US" sz="2800" dirty="0" smtClean="0"/>
              <a:t>(</a:t>
            </a:r>
            <a:r>
              <a:rPr lang="en-US" sz="2800" dirty="0" smtClean="0">
                <a:sym typeface="Symbol" pitchFamily="18" charset="2"/>
              </a:rPr>
              <a:t></a:t>
            </a:r>
            <a:r>
              <a:rPr lang="en-US" sz="2800" dirty="0" smtClean="0"/>
              <a:t>x) P(x) </a:t>
            </a:r>
            <a:r>
              <a:rPr lang="en-US" sz="2800" dirty="0" smtClean="0">
                <a:cs typeface="Times New Roman" pitchFamily="18" charset="0"/>
              </a:rPr>
              <a:t>↔</a:t>
            </a:r>
            <a:r>
              <a:rPr lang="en-US" sz="2800" dirty="0" smtClean="0"/>
              <a:t> </a:t>
            </a:r>
            <a:r>
              <a:rPr lang="en-US" sz="2800" dirty="0" smtClean="0">
                <a:sym typeface="Symbol" pitchFamily="18" charset="2"/>
              </a:rPr>
              <a:t></a:t>
            </a:r>
            <a:r>
              <a:rPr lang="en-US" sz="2800" dirty="0" smtClean="0"/>
              <a:t> (</a:t>
            </a:r>
            <a:r>
              <a:rPr lang="en-US" sz="2800" dirty="0" smtClean="0">
                <a:sym typeface="Symbol" pitchFamily="18" charset="2"/>
              </a:rPr>
              <a:t></a:t>
            </a:r>
            <a:r>
              <a:rPr lang="en-US" sz="2800" dirty="0" smtClean="0"/>
              <a:t>x) </a:t>
            </a:r>
            <a:r>
              <a:rPr lang="en-US" sz="2800" dirty="0" smtClean="0">
                <a:sym typeface="Symbol" pitchFamily="18" charset="2"/>
              </a:rPr>
              <a:t></a:t>
            </a:r>
            <a:r>
              <a:rPr lang="en-US" sz="2800" dirty="0" smtClean="0"/>
              <a:t>P(x)</a:t>
            </a:r>
          </a:p>
          <a:p>
            <a:pPr lvl="2">
              <a:buFontTx/>
              <a:buNone/>
            </a:pPr>
            <a:r>
              <a:rPr lang="en-US" sz="2800" dirty="0" smtClean="0"/>
              <a:t>(</a:t>
            </a:r>
            <a:r>
              <a:rPr lang="en-US" sz="2800" dirty="0" smtClean="0">
                <a:sym typeface="Symbol" pitchFamily="18" charset="2"/>
              </a:rPr>
              <a:t></a:t>
            </a:r>
            <a:r>
              <a:rPr lang="en-US" sz="2800" dirty="0" smtClean="0"/>
              <a:t>x) P(x) </a:t>
            </a:r>
            <a:r>
              <a:rPr lang="en-US" sz="2800" dirty="0" smtClean="0">
                <a:cs typeface="Times New Roman" pitchFamily="18" charset="0"/>
              </a:rPr>
              <a:t>↔</a:t>
            </a:r>
            <a:r>
              <a:rPr lang="en-US" sz="2800" dirty="0" smtClean="0"/>
              <a:t> </a:t>
            </a:r>
            <a:r>
              <a:rPr lang="en-US" sz="2800" dirty="0" smtClean="0">
                <a:sym typeface="Symbol" pitchFamily="18" charset="2"/>
              </a:rPr>
              <a:t></a:t>
            </a:r>
            <a:r>
              <a:rPr lang="en-US" sz="2800" dirty="0" smtClean="0"/>
              <a:t>(</a:t>
            </a:r>
            <a:r>
              <a:rPr lang="en-US" sz="2800" dirty="0" smtClean="0">
                <a:sym typeface="Symbol" pitchFamily="18" charset="2"/>
              </a:rPr>
              <a:t></a:t>
            </a:r>
            <a:r>
              <a:rPr lang="en-US" sz="2800" dirty="0" smtClean="0"/>
              <a:t>x) </a:t>
            </a:r>
            <a:r>
              <a:rPr lang="en-US" sz="2800" dirty="0" smtClean="0">
                <a:sym typeface="Symbol" pitchFamily="18" charset="2"/>
              </a:rPr>
              <a:t></a:t>
            </a:r>
            <a:r>
              <a:rPr lang="en-US" sz="2800" dirty="0" smtClean="0"/>
              <a:t>P(x)</a:t>
            </a:r>
            <a:endParaRPr lang="en-US" sz="2000" dirty="0" smtClean="0"/>
          </a:p>
          <a:p>
            <a:pPr marL="63500" indent="-63500"/>
            <a:endParaRPr lang="en-US" sz="28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smtClean="0"/>
              <a:t>Quantified inference rules</a:t>
            </a:r>
          </a:p>
        </p:txBody>
      </p:sp>
      <p:sp>
        <p:nvSpPr>
          <p:cNvPr id="43010" name="Slide Number Placeholder 3"/>
          <p:cNvSpPr>
            <a:spLocks noGrp="1"/>
          </p:cNvSpPr>
          <p:nvPr>
            <p:ph type="sldNum" sz="quarter" idx="12"/>
          </p:nvPr>
        </p:nvSpPr>
        <p:spPr>
          <a:noFill/>
        </p:spPr>
        <p:txBody>
          <a:bodyPr>
            <a:normAutofit/>
          </a:bodyPr>
          <a:lstStyle/>
          <a:p>
            <a:fld id="{486F96D7-0596-461E-8F82-A4FA19523A34}" type="slidenum">
              <a:rPr lang="en-US"/>
              <a:pPr/>
              <a:t>54</a:t>
            </a:fld>
            <a:endParaRPr lang="en-US"/>
          </a:p>
        </p:txBody>
      </p:sp>
      <p:sp>
        <p:nvSpPr>
          <p:cNvPr id="43012" name="Rectangle 3"/>
          <p:cNvSpPr>
            <a:spLocks noGrp="1" noChangeArrowheads="1"/>
          </p:cNvSpPr>
          <p:nvPr>
            <p:ph sz="quarter" idx="1"/>
          </p:nvPr>
        </p:nvSpPr>
        <p:spPr/>
        <p:txBody>
          <a:bodyPr/>
          <a:lstStyle/>
          <a:p>
            <a:r>
              <a:rPr lang="en-US" smtClean="0"/>
              <a:t>Universal instantiation</a:t>
            </a:r>
          </a:p>
          <a:p>
            <a:pPr lvl="1"/>
            <a:r>
              <a:rPr lang="en-US" smtClean="0">
                <a:sym typeface="Symbol" pitchFamily="18" charset="2"/>
              </a:rPr>
              <a:t>x P(x)  P(A)</a:t>
            </a:r>
          </a:p>
          <a:p>
            <a:r>
              <a:rPr lang="en-US" smtClean="0">
                <a:sym typeface="Symbol" pitchFamily="18" charset="2"/>
              </a:rPr>
              <a:t>Universal generalization</a:t>
            </a:r>
          </a:p>
          <a:p>
            <a:pPr lvl="1"/>
            <a:r>
              <a:rPr lang="en-US" smtClean="0">
                <a:sym typeface="Symbol" pitchFamily="18" charset="2"/>
              </a:rPr>
              <a:t>P(A)  P(B) …  x P(x)</a:t>
            </a:r>
          </a:p>
          <a:p>
            <a:r>
              <a:rPr lang="en-US" smtClean="0">
                <a:sym typeface="Symbol" pitchFamily="18" charset="2"/>
              </a:rPr>
              <a:t>Existential instantiation</a:t>
            </a:r>
          </a:p>
          <a:p>
            <a:pPr lvl="1"/>
            <a:r>
              <a:rPr lang="en-US" smtClean="0">
                <a:sym typeface="Symbol" pitchFamily="18" charset="2"/>
              </a:rPr>
              <a:t>x P(x) P(F)     		 </a:t>
            </a:r>
            <a:r>
              <a:rPr lang="en-US" b="1" smtClean="0">
                <a:solidFill>
                  <a:schemeClr val="accent2"/>
                </a:solidFill>
                <a:sym typeface="Symbol" pitchFamily="18" charset="2"/>
              </a:rPr>
              <a:t>skolem constant F</a:t>
            </a:r>
          </a:p>
          <a:p>
            <a:r>
              <a:rPr lang="en-US" smtClean="0">
                <a:sym typeface="Symbol" pitchFamily="18" charset="2"/>
              </a:rPr>
              <a:t>Existential generalization</a:t>
            </a:r>
          </a:p>
          <a:p>
            <a:pPr lvl="1"/>
            <a:r>
              <a:rPr lang="en-US" smtClean="0">
                <a:sym typeface="Symbol" pitchFamily="18" charset="2"/>
              </a:rPr>
              <a:t>P(A)  x P(x)</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normAutofit fontScale="90000"/>
          </a:bodyPr>
          <a:lstStyle/>
          <a:p>
            <a:r>
              <a:rPr lang="en-US" sz="3600" smtClean="0"/>
              <a:t>Universal instantiation</a:t>
            </a:r>
            <a:br>
              <a:rPr lang="en-US" sz="3600" smtClean="0"/>
            </a:br>
            <a:r>
              <a:rPr lang="en-US" sz="3600" smtClean="0"/>
              <a:t>(a.k.a. universal elimination)</a:t>
            </a:r>
          </a:p>
        </p:txBody>
      </p:sp>
      <p:sp>
        <p:nvSpPr>
          <p:cNvPr id="44034" name="Slide Number Placeholder 3"/>
          <p:cNvSpPr>
            <a:spLocks noGrp="1"/>
          </p:cNvSpPr>
          <p:nvPr>
            <p:ph type="sldNum" sz="quarter" idx="12"/>
          </p:nvPr>
        </p:nvSpPr>
        <p:spPr>
          <a:noFill/>
        </p:spPr>
        <p:txBody>
          <a:bodyPr>
            <a:normAutofit/>
          </a:bodyPr>
          <a:lstStyle/>
          <a:p>
            <a:fld id="{5BBC3B8A-8A89-4309-82CC-7B31778B812C}" type="slidenum">
              <a:rPr lang="en-US"/>
              <a:pPr/>
              <a:t>55</a:t>
            </a:fld>
            <a:endParaRPr lang="en-US"/>
          </a:p>
        </p:txBody>
      </p:sp>
      <p:sp>
        <p:nvSpPr>
          <p:cNvPr id="44036" name="Rectangle 3"/>
          <p:cNvSpPr>
            <a:spLocks noGrp="1" noChangeArrowheads="1"/>
          </p:cNvSpPr>
          <p:nvPr>
            <p:ph sz="quarter" idx="1"/>
          </p:nvPr>
        </p:nvSpPr>
        <p:spPr/>
        <p:txBody>
          <a:bodyPr/>
          <a:lstStyle/>
          <a:p>
            <a:r>
              <a:rPr lang="en-US" dirty="0" smtClean="0"/>
              <a:t>If (</a:t>
            </a:r>
            <a:r>
              <a:rPr lang="en-US" dirty="0" smtClean="0">
                <a:sym typeface="Symbol" pitchFamily="18" charset="2"/>
              </a:rPr>
              <a:t></a:t>
            </a:r>
            <a:r>
              <a:rPr lang="en-US" dirty="0" smtClean="0"/>
              <a:t>x) P(x) is true, then P(C) is true, where C is </a:t>
            </a:r>
            <a:r>
              <a:rPr lang="en-US" i="1" dirty="0" smtClean="0"/>
              <a:t>any</a:t>
            </a:r>
            <a:r>
              <a:rPr lang="en-US" dirty="0" smtClean="0"/>
              <a:t> constant in the domain of x</a:t>
            </a:r>
          </a:p>
          <a:p>
            <a:r>
              <a:rPr lang="en-US" dirty="0" smtClean="0"/>
              <a:t>Example: </a:t>
            </a:r>
          </a:p>
          <a:p>
            <a:pPr lvl="1">
              <a:buFontTx/>
              <a:buNone/>
            </a:pPr>
            <a:r>
              <a:rPr lang="en-US" sz="2400" dirty="0" smtClean="0"/>
              <a:t>(</a:t>
            </a:r>
            <a:r>
              <a:rPr lang="en-US" dirty="0" smtClean="0">
                <a:sym typeface="Symbol" pitchFamily="18" charset="2"/>
              </a:rPr>
              <a:t></a:t>
            </a:r>
            <a:r>
              <a:rPr lang="en-US" sz="2400" dirty="0" smtClean="0"/>
              <a:t>x) eats(</a:t>
            </a:r>
            <a:r>
              <a:rPr lang="en-US" sz="2400" dirty="0" err="1" smtClean="0"/>
              <a:t>Nevin</a:t>
            </a:r>
            <a:r>
              <a:rPr lang="en-US" sz="2400" dirty="0" smtClean="0"/>
              <a:t>, x) </a:t>
            </a:r>
            <a:r>
              <a:rPr lang="en-US" sz="2400" dirty="0" smtClean="0">
                <a:sym typeface="Symbol" pitchFamily="18" charset="2"/>
              </a:rPr>
              <a:t></a:t>
            </a:r>
            <a:r>
              <a:rPr lang="en-US" sz="2400" dirty="0" smtClean="0"/>
              <a:t> eats(</a:t>
            </a:r>
            <a:r>
              <a:rPr lang="en-US" sz="2400" dirty="0" err="1" smtClean="0"/>
              <a:t>Nevin</a:t>
            </a:r>
            <a:r>
              <a:rPr lang="en-US" sz="2400" dirty="0" smtClean="0"/>
              <a:t>, </a:t>
            </a:r>
            <a:r>
              <a:rPr lang="en-US" sz="2400" dirty="0" err="1" smtClean="0"/>
              <a:t>IceCream</a:t>
            </a:r>
            <a:r>
              <a:rPr lang="en-US" sz="2400" dirty="0" smtClean="0"/>
              <a:t>)</a:t>
            </a:r>
            <a:endParaRPr lang="en-US" dirty="0" smtClean="0"/>
          </a:p>
          <a:p>
            <a:r>
              <a:rPr lang="en-US" dirty="0" smtClean="0"/>
              <a:t>The variable symbol can be replaced by any ground term, i.e., any constant symbol or function symbol applied to ground terms only</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normAutofit fontScale="90000"/>
          </a:bodyPr>
          <a:lstStyle/>
          <a:p>
            <a:r>
              <a:rPr lang="en-US" sz="3600" smtClean="0"/>
              <a:t>Existential instantiation</a:t>
            </a:r>
            <a:br>
              <a:rPr lang="en-US" sz="3600" smtClean="0"/>
            </a:br>
            <a:r>
              <a:rPr lang="en-US" sz="3600" smtClean="0"/>
              <a:t>(a.k.a. existential elimination)</a:t>
            </a:r>
          </a:p>
        </p:txBody>
      </p:sp>
      <p:sp>
        <p:nvSpPr>
          <p:cNvPr id="45058" name="Slide Number Placeholder 3"/>
          <p:cNvSpPr>
            <a:spLocks noGrp="1"/>
          </p:cNvSpPr>
          <p:nvPr>
            <p:ph type="sldNum" sz="quarter" idx="12"/>
          </p:nvPr>
        </p:nvSpPr>
        <p:spPr>
          <a:noFill/>
        </p:spPr>
        <p:txBody>
          <a:bodyPr>
            <a:normAutofit/>
          </a:bodyPr>
          <a:lstStyle/>
          <a:p>
            <a:fld id="{CA0561B3-02BB-4DE1-BB70-9403D1E293E1}" type="slidenum">
              <a:rPr lang="en-US"/>
              <a:pPr/>
              <a:t>56</a:t>
            </a:fld>
            <a:endParaRPr lang="en-US"/>
          </a:p>
        </p:txBody>
      </p:sp>
      <p:sp>
        <p:nvSpPr>
          <p:cNvPr id="45060" name="Rectangle 3"/>
          <p:cNvSpPr>
            <a:spLocks noGrp="1" noChangeArrowheads="1"/>
          </p:cNvSpPr>
          <p:nvPr>
            <p:ph sz="quarter" idx="1"/>
          </p:nvPr>
        </p:nvSpPr>
        <p:spPr>
          <a:xfrm>
            <a:off x="685800" y="1600200"/>
            <a:ext cx="7772400" cy="4724400"/>
          </a:xfrm>
        </p:spPr>
        <p:txBody>
          <a:bodyPr>
            <a:normAutofit fontScale="85000" lnSpcReduction="20000"/>
          </a:bodyPr>
          <a:lstStyle/>
          <a:p>
            <a:r>
              <a:rPr lang="en-US" dirty="0" smtClean="0"/>
              <a:t>From (</a:t>
            </a:r>
            <a:r>
              <a:rPr lang="en-US" dirty="0" smtClean="0">
                <a:sym typeface="Symbol" pitchFamily="18" charset="2"/>
              </a:rPr>
              <a:t></a:t>
            </a:r>
            <a:r>
              <a:rPr lang="en-US" dirty="0" smtClean="0"/>
              <a:t>x) P(x) infer P(c)</a:t>
            </a:r>
          </a:p>
          <a:p>
            <a:r>
              <a:rPr lang="en-US" dirty="0" smtClean="0"/>
              <a:t>Example:</a:t>
            </a:r>
          </a:p>
          <a:p>
            <a:pPr lvl="1"/>
            <a:r>
              <a:rPr lang="en-US" sz="2400" dirty="0" smtClean="0"/>
              <a:t> (</a:t>
            </a:r>
            <a:r>
              <a:rPr lang="en-US" sz="2400" dirty="0" smtClean="0">
                <a:sym typeface="Symbol" pitchFamily="18" charset="2"/>
              </a:rPr>
              <a:t></a:t>
            </a:r>
            <a:r>
              <a:rPr lang="en-US" sz="2400" dirty="0" smtClean="0"/>
              <a:t>x) eats(Garland, x) </a:t>
            </a:r>
            <a:r>
              <a:rPr lang="en-US" sz="2400" dirty="0" smtClean="0">
                <a:sym typeface="Symbol" pitchFamily="18" charset="2"/>
              </a:rPr>
              <a:t></a:t>
            </a:r>
            <a:r>
              <a:rPr lang="en-US" sz="2400" dirty="0" smtClean="0"/>
              <a:t> eats(Garland, Stuff)</a:t>
            </a:r>
            <a:endParaRPr lang="en-US" dirty="0" smtClean="0"/>
          </a:p>
          <a:p>
            <a:r>
              <a:rPr lang="en-US" dirty="0" smtClean="0"/>
              <a:t>Note that the variable is replaced by a </a:t>
            </a:r>
            <a:r>
              <a:rPr lang="en-US" b="1" dirty="0" smtClean="0">
                <a:solidFill>
                  <a:schemeClr val="accent2"/>
                </a:solidFill>
              </a:rPr>
              <a:t>brand-new constant</a:t>
            </a:r>
            <a:r>
              <a:rPr lang="en-US" dirty="0" smtClean="0"/>
              <a:t> not occurring in this or any other sentence in the KB</a:t>
            </a:r>
          </a:p>
          <a:p>
            <a:r>
              <a:rPr lang="en-US" dirty="0" smtClean="0"/>
              <a:t>Also known as </a:t>
            </a:r>
            <a:r>
              <a:rPr lang="en-US" dirty="0" err="1" smtClean="0"/>
              <a:t>skolemization</a:t>
            </a:r>
            <a:r>
              <a:rPr lang="en-US" dirty="0" smtClean="0"/>
              <a:t>; constant is a </a:t>
            </a:r>
            <a:r>
              <a:rPr lang="en-US" b="1" dirty="0" err="1" smtClean="0">
                <a:solidFill>
                  <a:schemeClr val="accent2"/>
                </a:solidFill>
              </a:rPr>
              <a:t>skolem</a:t>
            </a:r>
            <a:r>
              <a:rPr lang="en-US" b="1" dirty="0" smtClean="0">
                <a:solidFill>
                  <a:schemeClr val="accent2"/>
                </a:solidFill>
              </a:rPr>
              <a:t> constant</a:t>
            </a:r>
          </a:p>
          <a:p>
            <a:r>
              <a:rPr lang="en-US" dirty="0" smtClean="0"/>
              <a:t>In other words, we don’t want to accidentally draw other inferences about it by introducing the constant </a:t>
            </a:r>
          </a:p>
          <a:p>
            <a:r>
              <a:rPr lang="en-US" dirty="0" smtClean="0"/>
              <a:t>Convenient to use this to reason about the unknown object, rather than constantly manipulating the existential quantifier</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normAutofit fontScale="90000"/>
          </a:bodyPr>
          <a:lstStyle/>
          <a:p>
            <a:r>
              <a:rPr lang="en-US" sz="3600" smtClean="0"/>
              <a:t>Existential generalization</a:t>
            </a:r>
            <a:br>
              <a:rPr lang="en-US" sz="3600" smtClean="0"/>
            </a:br>
            <a:r>
              <a:rPr lang="en-US" sz="3600" smtClean="0"/>
              <a:t>(a.k.a. existential introduction)</a:t>
            </a:r>
          </a:p>
        </p:txBody>
      </p:sp>
      <p:sp>
        <p:nvSpPr>
          <p:cNvPr id="46082" name="Slide Number Placeholder 3"/>
          <p:cNvSpPr>
            <a:spLocks noGrp="1"/>
          </p:cNvSpPr>
          <p:nvPr>
            <p:ph type="sldNum" sz="quarter" idx="12"/>
          </p:nvPr>
        </p:nvSpPr>
        <p:spPr>
          <a:noFill/>
        </p:spPr>
        <p:txBody>
          <a:bodyPr>
            <a:normAutofit/>
          </a:bodyPr>
          <a:lstStyle/>
          <a:p>
            <a:fld id="{23404694-E39B-4AEF-BCED-CC7D53F0B9EC}" type="slidenum">
              <a:rPr lang="en-US"/>
              <a:pPr/>
              <a:t>57</a:t>
            </a:fld>
            <a:endParaRPr lang="en-US"/>
          </a:p>
        </p:txBody>
      </p:sp>
      <p:sp>
        <p:nvSpPr>
          <p:cNvPr id="46084" name="Rectangle 3"/>
          <p:cNvSpPr>
            <a:spLocks noGrp="1" noChangeArrowheads="1"/>
          </p:cNvSpPr>
          <p:nvPr>
            <p:ph sz="quarter" idx="1"/>
          </p:nvPr>
        </p:nvSpPr>
        <p:spPr/>
        <p:txBody>
          <a:bodyPr/>
          <a:lstStyle/>
          <a:p>
            <a:r>
              <a:rPr lang="en-US" dirty="0" smtClean="0"/>
              <a:t>If P(c) is true, then (</a:t>
            </a:r>
            <a:r>
              <a:rPr lang="en-US" dirty="0" smtClean="0">
                <a:sym typeface="Symbol" pitchFamily="18" charset="2"/>
              </a:rPr>
              <a:t></a:t>
            </a:r>
            <a:r>
              <a:rPr lang="en-US" dirty="0" smtClean="0"/>
              <a:t>x) P(x) is inferred. </a:t>
            </a:r>
          </a:p>
          <a:p>
            <a:r>
              <a:rPr lang="en-US" dirty="0" smtClean="0"/>
              <a:t>Example</a:t>
            </a:r>
          </a:p>
          <a:p>
            <a:pPr lvl="1">
              <a:buFontTx/>
              <a:buNone/>
            </a:pPr>
            <a:r>
              <a:rPr lang="en-US" sz="2400" dirty="0" smtClean="0"/>
              <a:t>eats(</a:t>
            </a:r>
            <a:r>
              <a:rPr lang="en-US" sz="2400" dirty="0" err="1" smtClean="0"/>
              <a:t>Nevin</a:t>
            </a:r>
            <a:r>
              <a:rPr lang="en-US" sz="2400" dirty="0" smtClean="0"/>
              <a:t>, </a:t>
            </a:r>
            <a:r>
              <a:rPr lang="en-US" sz="2400" dirty="0" err="1" smtClean="0"/>
              <a:t>IceCream</a:t>
            </a:r>
            <a:r>
              <a:rPr lang="en-US" sz="2400" dirty="0" smtClean="0"/>
              <a:t>) </a:t>
            </a:r>
            <a:r>
              <a:rPr lang="en-US" sz="2400" dirty="0" smtClean="0">
                <a:sym typeface="Symbol" pitchFamily="18" charset="2"/>
              </a:rPr>
              <a:t></a:t>
            </a:r>
            <a:r>
              <a:rPr lang="en-US" sz="2400" dirty="0" smtClean="0"/>
              <a:t> (</a:t>
            </a:r>
            <a:r>
              <a:rPr lang="en-US" sz="2400" dirty="0" smtClean="0">
                <a:sym typeface="Symbol" pitchFamily="18" charset="2"/>
              </a:rPr>
              <a:t></a:t>
            </a:r>
            <a:r>
              <a:rPr lang="en-US" sz="2400" dirty="0" smtClean="0"/>
              <a:t>x) eats(</a:t>
            </a:r>
            <a:r>
              <a:rPr lang="en-US" sz="2400" dirty="0" err="1" smtClean="0"/>
              <a:t>Nevin</a:t>
            </a:r>
            <a:r>
              <a:rPr lang="en-US" sz="2400" dirty="0" smtClean="0"/>
              <a:t>, x)</a:t>
            </a:r>
            <a:endParaRPr lang="en-US" dirty="0" smtClean="0"/>
          </a:p>
          <a:p>
            <a:r>
              <a:rPr lang="en-US" dirty="0" smtClean="0"/>
              <a:t>All instances of the given constant symbol are replaced by the new variable symbol</a:t>
            </a:r>
          </a:p>
          <a:p>
            <a:r>
              <a:rPr lang="en-US" dirty="0" smtClean="0"/>
              <a:t>Note that the variable symbol cannot already exist anywhere in the expression</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noChangeArrowheads="1"/>
          </p:cNvSpPr>
          <p:nvPr>
            <p:ph idx="1"/>
          </p:nvPr>
        </p:nvSpPr>
        <p:spPr/>
        <p:txBody>
          <a:bodyPr>
            <a:normAutofit fontScale="85000" lnSpcReduction="20000"/>
          </a:bodyPr>
          <a:lstStyle/>
          <a:p>
            <a:pPr>
              <a:lnSpc>
                <a:spcPct val="80000"/>
              </a:lnSpc>
            </a:pPr>
            <a:r>
              <a:rPr lang="en-US" b="1" smtClean="0"/>
              <a:t>Build a small genealogy knowledge base using FOL that</a:t>
            </a:r>
          </a:p>
          <a:p>
            <a:pPr lvl="1">
              <a:lnSpc>
                <a:spcPct val="80000"/>
              </a:lnSpc>
            </a:pPr>
            <a:r>
              <a:rPr lang="en-US" sz="2200" smtClean="0"/>
              <a:t>contains facts of immediate family relations (spouses, parents, etc.)</a:t>
            </a:r>
          </a:p>
          <a:p>
            <a:pPr lvl="1">
              <a:lnSpc>
                <a:spcPct val="80000"/>
              </a:lnSpc>
            </a:pPr>
            <a:r>
              <a:rPr lang="en-US" sz="2200" smtClean="0"/>
              <a:t>contains definitions of more complex relations (ancestors, relatives)</a:t>
            </a:r>
          </a:p>
          <a:p>
            <a:pPr lvl="1">
              <a:lnSpc>
                <a:spcPct val="80000"/>
              </a:lnSpc>
            </a:pPr>
            <a:r>
              <a:rPr lang="en-US" sz="2200" smtClean="0"/>
              <a:t>is able to answer queries about relationships between people</a:t>
            </a:r>
          </a:p>
          <a:p>
            <a:pPr>
              <a:lnSpc>
                <a:spcPct val="80000"/>
              </a:lnSpc>
            </a:pPr>
            <a:r>
              <a:rPr lang="en-US" b="1" smtClean="0"/>
              <a:t>Predicates:</a:t>
            </a:r>
          </a:p>
          <a:p>
            <a:pPr lvl="1">
              <a:lnSpc>
                <a:spcPct val="80000"/>
              </a:lnSpc>
            </a:pPr>
            <a:r>
              <a:rPr lang="en-US" sz="2200" smtClean="0"/>
              <a:t>parent(x, y), child(x, y), father(x, y), daughter(x, y), etc.</a:t>
            </a:r>
          </a:p>
          <a:p>
            <a:pPr lvl="1">
              <a:lnSpc>
                <a:spcPct val="80000"/>
              </a:lnSpc>
            </a:pPr>
            <a:r>
              <a:rPr lang="en-US" sz="2200" smtClean="0"/>
              <a:t>spouse(x, y), husband(x, y), wife(x,y)</a:t>
            </a:r>
          </a:p>
          <a:p>
            <a:pPr lvl="1">
              <a:lnSpc>
                <a:spcPct val="80000"/>
              </a:lnSpc>
            </a:pPr>
            <a:r>
              <a:rPr lang="en-US" sz="2200" smtClean="0"/>
              <a:t>ancestor(x, y), descendant(x, y)</a:t>
            </a:r>
          </a:p>
          <a:p>
            <a:pPr lvl="1">
              <a:lnSpc>
                <a:spcPct val="80000"/>
              </a:lnSpc>
            </a:pPr>
            <a:r>
              <a:rPr lang="en-US" sz="2200" smtClean="0"/>
              <a:t>male(x), female(y)</a:t>
            </a:r>
          </a:p>
          <a:p>
            <a:pPr lvl="1">
              <a:lnSpc>
                <a:spcPct val="80000"/>
              </a:lnSpc>
            </a:pPr>
            <a:r>
              <a:rPr lang="en-US" sz="2200" smtClean="0"/>
              <a:t>relative(x, y)</a:t>
            </a:r>
          </a:p>
          <a:p>
            <a:pPr>
              <a:lnSpc>
                <a:spcPct val="80000"/>
              </a:lnSpc>
            </a:pPr>
            <a:r>
              <a:rPr lang="en-US" b="1" smtClean="0"/>
              <a:t>Facts:</a:t>
            </a:r>
          </a:p>
          <a:p>
            <a:pPr lvl="1">
              <a:lnSpc>
                <a:spcPct val="80000"/>
              </a:lnSpc>
            </a:pPr>
            <a:r>
              <a:rPr lang="en-US" sz="2200" smtClean="0"/>
              <a:t>husband(Joe, Mary), son(Fred, Joe)</a:t>
            </a:r>
          </a:p>
          <a:p>
            <a:pPr lvl="1">
              <a:lnSpc>
                <a:spcPct val="80000"/>
              </a:lnSpc>
            </a:pPr>
            <a:r>
              <a:rPr lang="en-US" sz="2200" smtClean="0"/>
              <a:t>spouse(John, Nancy), male(John), son(Mark, Nancy)</a:t>
            </a:r>
          </a:p>
          <a:p>
            <a:pPr lvl="1">
              <a:lnSpc>
                <a:spcPct val="80000"/>
              </a:lnSpc>
            </a:pPr>
            <a:r>
              <a:rPr lang="en-US" sz="2200" smtClean="0"/>
              <a:t>father(Jack, Nancy), daughter(Linda, Jack)</a:t>
            </a:r>
          </a:p>
          <a:p>
            <a:pPr lvl="1">
              <a:lnSpc>
                <a:spcPct val="80000"/>
              </a:lnSpc>
            </a:pPr>
            <a:r>
              <a:rPr lang="en-US" sz="2200" smtClean="0"/>
              <a:t>daughter(Liz, Linda)</a:t>
            </a:r>
          </a:p>
          <a:p>
            <a:pPr lvl="1">
              <a:lnSpc>
                <a:spcPct val="80000"/>
              </a:lnSpc>
            </a:pPr>
            <a:r>
              <a:rPr lang="en-US" sz="2200" smtClean="0"/>
              <a:t>etc.</a:t>
            </a:r>
          </a:p>
        </p:txBody>
      </p:sp>
      <p:sp>
        <p:nvSpPr>
          <p:cNvPr id="56322" name="Slide Number Placeholder 3"/>
          <p:cNvSpPr>
            <a:spLocks noGrp="1"/>
          </p:cNvSpPr>
          <p:nvPr>
            <p:ph type="sldNum" sz="quarter" idx="12"/>
          </p:nvPr>
        </p:nvSpPr>
        <p:spPr>
          <a:noFill/>
        </p:spPr>
        <p:txBody>
          <a:bodyPr>
            <a:normAutofit/>
          </a:bodyPr>
          <a:lstStyle/>
          <a:p>
            <a:fld id="{19351C19-2A8A-4411-9CF1-42BE9860824E}" type="slidenum">
              <a:rPr lang="en-US"/>
              <a:pPr/>
              <a:t>58</a:t>
            </a:fld>
            <a:endParaRPr lang="en-US"/>
          </a:p>
        </p:txBody>
      </p:sp>
      <p:sp>
        <p:nvSpPr>
          <p:cNvPr id="56323" name="Rectangle 2"/>
          <p:cNvSpPr>
            <a:spLocks noGrp="1" noChangeArrowheads="1"/>
          </p:cNvSpPr>
          <p:nvPr>
            <p:ph type="title"/>
          </p:nvPr>
        </p:nvSpPr>
        <p:spPr/>
        <p:txBody>
          <a:bodyPr>
            <a:normAutofit/>
          </a:bodyPr>
          <a:lstStyle/>
          <a:p>
            <a:r>
              <a:rPr lang="en-US" sz="3200" smtClean="0"/>
              <a:t>Example: A simple genealogy KB by FOL</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idx="1"/>
          </p:nvPr>
        </p:nvSpPr>
        <p:spPr>
          <a:xfrm>
            <a:off x="457200" y="476672"/>
            <a:ext cx="8229600" cy="5530619"/>
          </a:xfrm>
        </p:spPr>
        <p:txBody>
          <a:bodyPr>
            <a:normAutofit fontScale="77500" lnSpcReduction="20000"/>
          </a:bodyPr>
          <a:lstStyle/>
          <a:p>
            <a:pPr>
              <a:lnSpc>
                <a:spcPct val="80000"/>
              </a:lnSpc>
            </a:pPr>
            <a:r>
              <a:rPr lang="en-US" b="1" dirty="0" smtClean="0"/>
              <a:t>Rules for genealogical relations</a:t>
            </a:r>
          </a:p>
          <a:p>
            <a:pPr lvl="1">
              <a:lnSpc>
                <a:spcPct val="80000"/>
              </a:lnSpc>
            </a:pPr>
            <a:r>
              <a:rPr lang="en-US" dirty="0" smtClean="0"/>
              <a:t>(</a:t>
            </a:r>
            <a:r>
              <a:rPr lang="en-US" dirty="0" smtClean="0">
                <a:sym typeface="Symbol" pitchFamily="18" charset="2"/>
              </a:rPr>
              <a:t></a:t>
            </a:r>
            <a:r>
              <a:rPr lang="en-US" dirty="0" err="1" smtClean="0"/>
              <a:t>x,y</a:t>
            </a:r>
            <a:r>
              <a:rPr lang="en-US" dirty="0" smtClean="0"/>
              <a:t>) parent(x, y) </a:t>
            </a:r>
            <a:r>
              <a:rPr lang="en-US" dirty="0" smtClean="0">
                <a:cs typeface="Times New Roman" pitchFamily="18" charset="0"/>
              </a:rPr>
              <a:t>↔</a:t>
            </a:r>
            <a:r>
              <a:rPr lang="en-US" dirty="0" smtClean="0"/>
              <a:t> child (y, x)</a:t>
            </a:r>
          </a:p>
          <a:p>
            <a:pPr lvl="1">
              <a:lnSpc>
                <a:spcPct val="80000"/>
              </a:lnSpc>
              <a:buFontTx/>
              <a:buNone/>
            </a:pPr>
            <a:r>
              <a:rPr lang="en-US" dirty="0" smtClean="0"/>
              <a:t>	(</a:t>
            </a:r>
            <a:r>
              <a:rPr lang="en-US" dirty="0" smtClean="0">
                <a:sym typeface="Symbol" pitchFamily="18" charset="2"/>
              </a:rPr>
              <a:t></a:t>
            </a:r>
            <a:r>
              <a:rPr lang="en-US" dirty="0" err="1" smtClean="0"/>
              <a:t>x,y</a:t>
            </a:r>
            <a:r>
              <a:rPr lang="en-US" dirty="0" smtClean="0"/>
              <a:t>) father(x, y) </a:t>
            </a:r>
            <a:r>
              <a:rPr lang="en-US" dirty="0" smtClean="0">
                <a:cs typeface="Times New Roman" pitchFamily="18" charset="0"/>
              </a:rPr>
              <a:t>↔</a:t>
            </a:r>
            <a:r>
              <a:rPr lang="en-US" dirty="0" smtClean="0"/>
              <a:t> parent(x, y) </a:t>
            </a:r>
            <a:r>
              <a:rPr lang="en-US" dirty="0" smtClean="0">
                <a:sym typeface="Symbol" pitchFamily="18" charset="2"/>
              </a:rPr>
              <a:t></a:t>
            </a:r>
            <a:r>
              <a:rPr lang="en-US" dirty="0" smtClean="0"/>
              <a:t> male(x) (similarly for mother(x, y))</a:t>
            </a:r>
          </a:p>
          <a:p>
            <a:pPr lvl="1">
              <a:lnSpc>
                <a:spcPct val="80000"/>
              </a:lnSpc>
              <a:buFontTx/>
              <a:buNone/>
            </a:pPr>
            <a:r>
              <a:rPr lang="en-US" dirty="0" smtClean="0"/>
              <a:t>	(</a:t>
            </a:r>
            <a:r>
              <a:rPr lang="en-US" dirty="0" smtClean="0">
                <a:sym typeface="Symbol" pitchFamily="18" charset="2"/>
              </a:rPr>
              <a:t></a:t>
            </a:r>
            <a:r>
              <a:rPr lang="en-US" dirty="0" err="1" smtClean="0"/>
              <a:t>x,y</a:t>
            </a:r>
            <a:r>
              <a:rPr lang="en-US" dirty="0" smtClean="0"/>
              <a:t>) daughter(x, y) </a:t>
            </a:r>
            <a:r>
              <a:rPr lang="en-US" dirty="0" smtClean="0">
                <a:cs typeface="Times New Roman" pitchFamily="18" charset="0"/>
              </a:rPr>
              <a:t>↔</a:t>
            </a:r>
            <a:r>
              <a:rPr lang="en-US" dirty="0" smtClean="0"/>
              <a:t> child(x, y) </a:t>
            </a:r>
            <a:r>
              <a:rPr lang="en-US" dirty="0" smtClean="0">
                <a:sym typeface="Symbol" pitchFamily="18" charset="2"/>
              </a:rPr>
              <a:t></a:t>
            </a:r>
            <a:r>
              <a:rPr lang="en-US" dirty="0" smtClean="0"/>
              <a:t> female(x) (similarly for son(x, y))</a:t>
            </a:r>
          </a:p>
          <a:p>
            <a:pPr lvl="1">
              <a:lnSpc>
                <a:spcPct val="80000"/>
              </a:lnSpc>
            </a:pPr>
            <a:r>
              <a:rPr lang="en-US" dirty="0" smtClean="0"/>
              <a:t>(</a:t>
            </a:r>
            <a:r>
              <a:rPr lang="en-US" dirty="0" smtClean="0">
                <a:sym typeface="Symbol" pitchFamily="18" charset="2"/>
              </a:rPr>
              <a:t></a:t>
            </a:r>
            <a:r>
              <a:rPr lang="en-US" dirty="0" err="1" smtClean="0"/>
              <a:t>x,y</a:t>
            </a:r>
            <a:r>
              <a:rPr lang="en-US" dirty="0" smtClean="0"/>
              <a:t>) husband(x, y) </a:t>
            </a:r>
            <a:r>
              <a:rPr lang="en-US" dirty="0" smtClean="0">
                <a:cs typeface="Times New Roman" pitchFamily="18" charset="0"/>
              </a:rPr>
              <a:t>↔</a:t>
            </a:r>
            <a:r>
              <a:rPr lang="en-US" dirty="0" smtClean="0"/>
              <a:t> spouse(x, y) </a:t>
            </a:r>
            <a:r>
              <a:rPr lang="en-US" dirty="0" smtClean="0">
                <a:sym typeface="Symbol" pitchFamily="18" charset="2"/>
              </a:rPr>
              <a:t></a:t>
            </a:r>
            <a:r>
              <a:rPr lang="en-US" dirty="0" smtClean="0"/>
              <a:t> male(x) (similarly for wife(x, y))</a:t>
            </a:r>
          </a:p>
          <a:p>
            <a:pPr lvl="1">
              <a:lnSpc>
                <a:spcPct val="80000"/>
              </a:lnSpc>
              <a:buFontTx/>
              <a:buNone/>
            </a:pPr>
            <a:r>
              <a:rPr lang="en-US" dirty="0" smtClean="0"/>
              <a:t>	(</a:t>
            </a:r>
            <a:r>
              <a:rPr lang="en-US" dirty="0" smtClean="0">
                <a:sym typeface="Symbol" pitchFamily="18" charset="2"/>
              </a:rPr>
              <a:t></a:t>
            </a:r>
            <a:r>
              <a:rPr lang="en-US" dirty="0" err="1" smtClean="0"/>
              <a:t>x,y</a:t>
            </a:r>
            <a:r>
              <a:rPr lang="en-US" dirty="0" smtClean="0"/>
              <a:t>) spouse(x, y) </a:t>
            </a:r>
            <a:r>
              <a:rPr lang="en-US" dirty="0" smtClean="0">
                <a:cs typeface="Times New Roman" pitchFamily="18" charset="0"/>
              </a:rPr>
              <a:t>↔</a:t>
            </a:r>
            <a:r>
              <a:rPr lang="en-US" dirty="0" smtClean="0"/>
              <a:t> spouse(y, x)  (</a:t>
            </a:r>
            <a:r>
              <a:rPr lang="en-US" b="1" dirty="0" smtClean="0"/>
              <a:t>spouse relation is symmetric</a:t>
            </a:r>
            <a:r>
              <a:rPr lang="en-US" dirty="0" smtClean="0"/>
              <a:t>)</a:t>
            </a:r>
          </a:p>
          <a:p>
            <a:pPr lvl="1">
              <a:lnSpc>
                <a:spcPct val="80000"/>
              </a:lnSpc>
            </a:pPr>
            <a:r>
              <a:rPr lang="en-US" dirty="0" smtClean="0"/>
              <a:t>(</a:t>
            </a:r>
            <a:r>
              <a:rPr lang="en-US" dirty="0" smtClean="0">
                <a:sym typeface="Symbol" pitchFamily="18" charset="2"/>
              </a:rPr>
              <a:t></a:t>
            </a:r>
            <a:r>
              <a:rPr lang="en-US" dirty="0" err="1" smtClean="0"/>
              <a:t>x,y</a:t>
            </a:r>
            <a:r>
              <a:rPr lang="en-US" dirty="0" smtClean="0"/>
              <a:t>) parent(x, y) </a:t>
            </a:r>
            <a:r>
              <a:rPr lang="en-US" dirty="0" smtClean="0">
                <a:sym typeface="Symbol" pitchFamily="18" charset="2"/>
              </a:rPr>
              <a:t></a:t>
            </a:r>
            <a:r>
              <a:rPr lang="en-US" dirty="0" smtClean="0"/>
              <a:t> ancestor(x, y) </a:t>
            </a:r>
          </a:p>
          <a:p>
            <a:pPr lvl="1">
              <a:lnSpc>
                <a:spcPct val="80000"/>
              </a:lnSpc>
              <a:buFontTx/>
              <a:buNone/>
            </a:pPr>
            <a:r>
              <a:rPr lang="en-US" dirty="0" smtClean="0"/>
              <a:t>	(</a:t>
            </a:r>
            <a:r>
              <a:rPr lang="en-US" dirty="0" smtClean="0">
                <a:sym typeface="Symbol" pitchFamily="18" charset="2"/>
              </a:rPr>
              <a:t></a:t>
            </a:r>
            <a:r>
              <a:rPr lang="en-US" dirty="0" err="1" smtClean="0"/>
              <a:t>x,y</a:t>
            </a:r>
            <a:r>
              <a:rPr lang="en-US" dirty="0" smtClean="0"/>
              <a:t>)(</a:t>
            </a:r>
            <a:r>
              <a:rPr lang="en-US" dirty="0" smtClean="0">
                <a:sym typeface="Symbol" pitchFamily="18" charset="2"/>
              </a:rPr>
              <a:t></a:t>
            </a:r>
            <a:r>
              <a:rPr lang="en-US" dirty="0" smtClean="0"/>
              <a:t>z) parent(x, z) </a:t>
            </a:r>
            <a:r>
              <a:rPr lang="en-US" dirty="0" smtClean="0">
                <a:sym typeface="Symbol" pitchFamily="18" charset="2"/>
              </a:rPr>
              <a:t></a:t>
            </a:r>
            <a:r>
              <a:rPr lang="en-US" dirty="0" smtClean="0"/>
              <a:t> ancestor(z, y) </a:t>
            </a:r>
            <a:r>
              <a:rPr lang="en-US" dirty="0" smtClean="0">
                <a:sym typeface="Symbol" pitchFamily="18" charset="2"/>
              </a:rPr>
              <a:t></a:t>
            </a:r>
            <a:r>
              <a:rPr lang="en-US" dirty="0" smtClean="0"/>
              <a:t> ancestor(x, y) </a:t>
            </a:r>
          </a:p>
          <a:p>
            <a:pPr lvl="1">
              <a:lnSpc>
                <a:spcPct val="80000"/>
              </a:lnSpc>
            </a:pPr>
            <a:r>
              <a:rPr lang="en-US" dirty="0" smtClean="0"/>
              <a:t>(</a:t>
            </a:r>
            <a:r>
              <a:rPr lang="en-US" dirty="0" smtClean="0">
                <a:sym typeface="Symbol" pitchFamily="18" charset="2"/>
              </a:rPr>
              <a:t></a:t>
            </a:r>
            <a:r>
              <a:rPr lang="en-US" dirty="0" err="1" smtClean="0"/>
              <a:t>x,y</a:t>
            </a:r>
            <a:r>
              <a:rPr lang="en-US" dirty="0" smtClean="0"/>
              <a:t>) descendant(x, y) </a:t>
            </a:r>
            <a:r>
              <a:rPr lang="en-US" dirty="0" smtClean="0">
                <a:cs typeface="Times New Roman" pitchFamily="18" charset="0"/>
              </a:rPr>
              <a:t>↔</a:t>
            </a:r>
            <a:r>
              <a:rPr lang="en-US" dirty="0" smtClean="0"/>
              <a:t> ancestor(y, x) </a:t>
            </a:r>
          </a:p>
          <a:p>
            <a:pPr lvl="1">
              <a:lnSpc>
                <a:spcPct val="80000"/>
              </a:lnSpc>
            </a:pPr>
            <a:r>
              <a:rPr lang="en-US" dirty="0" smtClean="0"/>
              <a:t>(</a:t>
            </a:r>
            <a:r>
              <a:rPr lang="en-US" dirty="0" smtClean="0">
                <a:sym typeface="Symbol" pitchFamily="18" charset="2"/>
              </a:rPr>
              <a:t></a:t>
            </a:r>
            <a:r>
              <a:rPr lang="en-US" dirty="0" err="1" smtClean="0"/>
              <a:t>x,y</a:t>
            </a:r>
            <a:r>
              <a:rPr lang="en-US" dirty="0" smtClean="0"/>
              <a:t>)(</a:t>
            </a:r>
            <a:r>
              <a:rPr lang="en-US" dirty="0" smtClean="0">
                <a:sym typeface="Symbol" pitchFamily="18" charset="2"/>
              </a:rPr>
              <a:t></a:t>
            </a:r>
            <a:r>
              <a:rPr lang="en-US" dirty="0" smtClean="0"/>
              <a:t>z) ancestor(z, x) </a:t>
            </a:r>
            <a:r>
              <a:rPr lang="en-US" dirty="0" smtClean="0">
                <a:sym typeface="Symbol" pitchFamily="18" charset="2"/>
              </a:rPr>
              <a:t></a:t>
            </a:r>
            <a:r>
              <a:rPr lang="en-US" dirty="0" smtClean="0"/>
              <a:t> ancestor(z, y) </a:t>
            </a:r>
            <a:r>
              <a:rPr lang="en-US" dirty="0" smtClean="0">
                <a:sym typeface="Symbol" pitchFamily="18" charset="2"/>
              </a:rPr>
              <a:t></a:t>
            </a:r>
            <a:r>
              <a:rPr lang="en-US" dirty="0" smtClean="0"/>
              <a:t> relative(x, y) </a:t>
            </a:r>
          </a:p>
          <a:p>
            <a:pPr lvl="1">
              <a:lnSpc>
                <a:spcPct val="80000"/>
              </a:lnSpc>
              <a:buFontTx/>
              <a:buNone/>
            </a:pPr>
            <a:r>
              <a:rPr lang="en-US" dirty="0" smtClean="0"/>
              <a:t>	          (related by common ancestry)</a:t>
            </a:r>
          </a:p>
          <a:p>
            <a:pPr lvl="1">
              <a:lnSpc>
                <a:spcPct val="80000"/>
              </a:lnSpc>
              <a:buFontTx/>
              <a:buNone/>
            </a:pPr>
            <a:r>
              <a:rPr lang="en-US" dirty="0" smtClean="0"/>
              <a:t>	(</a:t>
            </a:r>
            <a:r>
              <a:rPr lang="en-US" dirty="0" smtClean="0">
                <a:sym typeface="Symbol" pitchFamily="18" charset="2"/>
              </a:rPr>
              <a:t></a:t>
            </a:r>
            <a:r>
              <a:rPr lang="en-US" dirty="0" err="1" smtClean="0"/>
              <a:t>x,y</a:t>
            </a:r>
            <a:r>
              <a:rPr lang="en-US" dirty="0" smtClean="0"/>
              <a:t>) spouse(x, y) </a:t>
            </a:r>
            <a:r>
              <a:rPr lang="en-US" dirty="0" smtClean="0">
                <a:sym typeface="Symbol" pitchFamily="18" charset="2"/>
              </a:rPr>
              <a:t></a:t>
            </a:r>
            <a:r>
              <a:rPr lang="en-US" dirty="0" smtClean="0"/>
              <a:t> relative(x, y) (related by marriage)</a:t>
            </a:r>
          </a:p>
          <a:p>
            <a:pPr lvl="1">
              <a:lnSpc>
                <a:spcPct val="80000"/>
              </a:lnSpc>
              <a:buFontTx/>
              <a:buNone/>
            </a:pPr>
            <a:r>
              <a:rPr lang="en-US" dirty="0" smtClean="0"/>
              <a:t>	(</a:t>
            </a:r>
            <a:r>
              <a:rPr lang="en-US" dirty="0" smtClean="0">
                <a:sym typeface="Symbol" pitchFamily="18" charset="2"/>
              </a:rPr>
              <a:t></a:t>
            </a:r>
            <a:r>
              <a:rPr lang="en-US" dirty="0" err="1" smtClean="0"/>
              <a:t>x,y</a:t>
            </a:r>
            <a:r>
              <a:rPr lang="en-US" dirty="0" smtClean="0"/>
              <a:t>)(</a:t>
            </a:r>
            <a:r>
              <a:rPr lang="en-US" dirty="0" smtClean="0">
                <a:sym typeface="Symbol" pitchFamily="18" charset="2"/>
              </a:rPr>
              <a:t></a:t>
            </a:r>
            <a:r>
              <a:rPr lang="en-US" dirty="0" smtClean="0"/>
              <a:t>z) relative(z, x) </a:t>
            </a:r>
            <a:r>
              <a:rPr lang="en-US" dirty="0" smtClean="0">
                <a:sym typeface="Symbol" pitchFamily="18" charset="2"/>
              </a:rPr>
              <a:t></a:t>
            </a:r>
            <a:r>
              <a:rPr lang="en-US" dirty="0" smtClean="0"/>
              <a:t> relative(z, y) </a:t>
            </a:r>
            <a:r>
              <a:rPr lang="en-US" dirty="0" smtClean="0">
                <a:sym typeface="Symbol" pitchFamily="18" charset="2"/>
              </a:rPr>
              <a:t></a:t>
            </a:r>
            <a:r>
              <a:rPr lang="en-US" dirty="0" smtClean="0"/>
              <a:t> relative(x, y) (</a:t>
            </a:r>
            <a:r>
              <a:rPr lang="en-US" b="1" dirty="0" smtClean="0"/>
              <a:t>transitive</a:t>
            </a:r>
            <a:r>
              <a:rPr lang="en-US" dirty="0" smtClean="0"/>
              <a:t>)</a:t>
            </a:r>
          </a:p>
          <a:p>
            <a:pPr lvl="1">
              <a:lnSpc>
                <a:spcPct val="80000"/>
              </a:lnSpc>
              <a:buFontTx/>
              <a:buNone/>
            </a:pPr>
            <a:r>
              <a:rPr lang="en-US" dirty="0" smtClean="0"/>
              <a:t>	(</a:t>
            </a:r>
            <a:r>
              <a:rPr lang="en-US" dirty="0" smtClean="0">
                <a:sym typeface="Symbol" pitchFamily="18" charset="2"/>
              </a:rPr>
              <a:t></a:t>
            </a:r>
            <a:r>
              <a:rPr lang="en-US" dirty="0" err="1" smtClean="0"/>
              <a:t>x,y</a:t>
            </a:r>
            <a:r>
              <a:rPr lang="en-US" dirty="0" smtClean="0"/>
              <a:t>) relative(x, y) </a:t>
            </a:r>
            <a:r>
              <a:rPr lang="en-US" dirty="0" smtClean="0">
                <a:cs typeface="Times New Roman" pitchFamily="18" charset="0"/>
              </a:rPr>
              <a:t>↔</a:t>
            </a:r>
            <a:r>
              <a:rPr lang="en-US" dirty="0" smtClean="0"/>
              <a:t> relative(y, x) </a:t>
            </a:r>
            <a:r>
              <a:rPr lang="en-US" b="1" dirty="0" smtClean="0"/>
              <a:t>(symmetric</a:t>
            </a:r>
            <a:r>
              <a:rPr lang="en-US" dirty="0" smtClean="0"/>
              <a:t>)</a:t>
            </a:r>
          </a:p>
          <a:p>
            <a:pPr>
              <a:lnSpc>
                <a:spcPct val="80000"/>
              </a:lnSpc>
            </a:pPr>
            <a:r>
              <a:rPr lang="en-US" b="1" dirty="0" smtClean="0"/>
              <a:t>Queries</a:t>
            </a:r>
          </a:p>
          <a:p>
            <a:pPr lvl="1">
              <a:lnSpc>
                <a:spcPct val="80000"/>
              </a:lnSpc>
            </a:pPr>
            <a:r>
              <a:rPr lang="en-US" dirty="0" smtClean="0"/>
              <a:t>ancestor(Jack, Fred)   /* the answer is yes */</a:t>
            </a:r>
          </a:p>
          <a:p>
            <a:pPr lvl="1">
              <a:lnSpc>
                <a:spcPct val="80000"/>
              </a:lnSpc>
            </a:pPr>
            <a:r>
              <a:rPr lang="en-US" dirty="0" smtClean="0"/>
              <a:t>relative(Liz, Joe)        /* the answer is yes */</a:t>
            </a:r>
          </a:p>
          <a:p>
            <a:pPr lvl="1">
              <a:lnSpc>
                <a:spcPct val="80000"/>
              </a:lnSpc>
            </a:pPr>
            <a:r>
              <a:rPr lang="en-US" dirty="0" smtClean="0"/>
              <a:t>relative(Nancy,  Matthew)   </a:t>
            </a:r>
          </a:p>
          <a:p>
            <a:pPr lvl="1">
              <a:lnSpc>
                <a:spcPct val="80000"/>
              </a:lnSpc>
              <a:buFontTx/>
              <a:buNone/>
            </a:pPr>
            <a:r>
              <a:rPr lang="en-US" dirty="0" smtClean="0"/>
              <a:t>          /* no answer in general, no if under closed world assumption */</a:t>
            </a:r>
          </a:p>
          <a:p>
            <a:pPr lvl="1">
              <a:lnSpc>
                <a:spcPct val="80000"/>
              </a:lnSpc>
            </a:pPr>
            <a:r>
              <a:rPr lang="en-US" dirty="0" smtClean="0"/>
              <a:t>(</a:t>
            </a:r>
            <a:r>
              <a:rPr lang="en-US" dirty="0" smtClean="0">
                <a:sym typeface="Symbol" pitchFamily="18" charset="2"/>
              </a:rPr>
              <a:t></a:t>
            </a:r>
            <a:r>
              <a:rPr lang="en-US" dirty="0" smtClean="0"/>
              <a:t>z) ancestor(z, Fred) </a:t>
            </a:r>
            <a:r>
              <a:rPr lang="en-US" dirty="0" smtClean="0">
                <a:sym typeface="Symbol" pitchFamily="18" charset="2"/>
              </a:rPr>
              <a:t></a:t>
            </a:r>
            <a:r>
              <a:rPr lang="en-US" dirty="0" smtClean="0"/>
              <a:t> ancestor(z, Liz)</a:t>
            </a:r>
          </a:p>
        </p:txBody>
      </p:sp>
      <p:sp>
        <p:nvSpPr>
          <p:cNvPr id="57346" name="Slide Number Placeholder 3"/>
          <p:cNvSpPr>
            <a:spLocks noGrp="1"/>
          </p:cNvSpPr>
          <p:nvPr>
            <p:ph type="sldNum" sz="quarter" idx="12"/>
          </p:nvPr>
        </p:nvSpPr>
        <p:spPr>
          <a:noFill/>
        </p:spPr>
        <p:txBody>
          <a:bodyPr>
            <a:normAutofit/>
          </a:bodyPr>
          <a:lstStyle/>
          <a:p>
            <a:fld id="{2114F8ED-DE58-4E46-A916-92753BB69F58}" type="slidenum">
              <a:rPr lang="en-US"/>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idx="1"/>
          </p:nvPr>
        </p:nvSpPr>
        <p:spPr>
          <a:xfrm>
            <a:off x="827088" y="1412875"/>
            <a:ext cx="8077200" cy="5184775"/>
          </a:xfrm>
        </p:spPr>
        <p:txBody>
          <a:bodyPr>
            <a:normAutofit fontScale="92500" lnSpcReduction="20000"/>
          </a:bodyPr>
          <a:lstStyle/>
          <a:p>
            <a:pPr marL="381000" indent="-381000"/>
            <a:r>
              <a:rPr lang="en-US" sz="3200" dirty="0">
                <a:cs typeface="Times New Roman" pitchFamily="18" charset="0"/>
              </a:rPr>
              <a:t>A framework for storing knowledge and manipulating knowledge</a:t>
            </a:r>
          </a:p>
          <a:p>
            <a:pPr marL="381000" indent="-381000">
              <a:buFont typeface="Wingdings" pitchFamily="2" charset="2"/>
              <a:buNone/>
            </a:pPr>
            <a:r>
              <a:rPr lang="en-US" sz="3200" dirty="0">
                <a:cs typeface="Times New Roman" pitchFamily="18" charset="0"/>
              </a:rPr>
              <a:t>					Or</a:t>
            </a:r>
          </a:p>
          <a:p>
            <a:pPr marL="381000" indent="-381000"/>
            <a:r>
              <a:rPr lang="en-US" sz="3200" dirty="0">
                <a:cs typeface="Times New Roman" pitchFamily="18" charset="0"/>
              </a:rPr>
              <a:t>A set of syntactic and semantic conventions that make it possible to describe things </a:t>
            </a:r>
            <a:endParaRPr lang="en-US" sz="3200" dirty="0" smtClean="0">
              <a:cs typeface="Times New Roman" pitchFamily="18" charset="0"/>
            </a:endParaRPr>
          </a:p>
          <a:p>
            <a:pPr marL="381000" indent="-381000"/>
            <a:endParaRPr lang="en-US" sz="3200" dirty="0" smtClean="0">
              <a:cs typeface="Times New Roman" pitchFamily="18" charset="0"/>
            </a:endParaRPr>
          </a:p>
          <a:p>
            <a:pPr marL="381000" indent="-381000"/>
            <a:r>
              <a:rPr lang="en-US" sz="3200" dirty="0" smtClean="0"/>
              <a:t>There is always a relationship between the form in which knowledge is represented and the way in which the knowledge is used. </a:t>
            </a:r>
          </a:p>
          <a:p>
            <a:pPr marL="701040" lvl="1" indent="-381000"/>
            <a:r>
              <a:rPr lang="en-US" dirty="0" smtClean="0"/>
              <a:t>You can use domain-specific or general-purpose representation.</a:t>
            </a:r>
            <a:endParaRPr lang="en-GB" dirty="0" smtClean="0"/>
          </a:p>
          <a:p>
            <a:pPr marL="381000" indent="-381000"/>
            <a:endParaRPr lang="en-US" sz="3200" dirty="0">
              <a:cs typeface="Times New Roman" pitchFamily="18" charset="0"/>
            </a:endParaRPr>
          </a:p>
        </p:txBody>
      </p:sp>
      <p:sp>
        <p:nvSpPr>
          <p:cNvPr id="6" name="Slide Number Placeholder 5"/>
          <p:cNvSpPr>
            <a:spLocks noGrp="1"/>
          </p:cNvSpPr>
          <p:nvPr>
            <p:ph type="sldNum" sz="quarter" idx="12"/>
          </p:nvPr>
        </p:nvSpPr>
        <p:spPr/>
        <p:txBody>
          <a:bodyPr>
            <a:normAutofit/>
          </a:bodyPr>
          <a:lstStyle/>
          <a:p>
            <a:fld id="{33BC2542-C887-4475-ABF5-6EF6B200DC2F}" type="slidenum">
              <a:rPr lang="en-US"/>
              <a:pPr/>
              <a:t>6</a:t>
            </a:fld>
            <a:endParaRPr lang="en-US"/>
          </a:p>
        </p:txBody>
      </p:sp>
      <p:sp>
        <p:nvSpPr>
          <p:cNvPr id="252930" name="AutoShape 2"/>
          <p:cNvSpPr>
            <a:spLocks noGrp="1" noChangeArrowheads="1"/>
          </p:cNvSpPr>
          <p:nvPr>
            <p:ph type="title"/>
          </p:nvPr>
        </p:nvSpPr>
        <p:spPr>
          <a:xfrm>
            <a:off x="755650" y="404813"/>
            <a:ext cx="7924800" cy="517525"/>
          </a:xfrm>
        </p:spPr>
        <p:txBody>
          <a:bodyPr>
            <a:normAutofit fontScale="90000"/>
          </a:bodyPr>
          <a:lstStyle/>
          <a:p>
            <a:r>
              <a:rPr lang="en-GB" dirty="0"/>
              <a:t>Knowledge Representation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Higher Order Logic</a:t>
            </a:r>
            <a:endParaRPr lang="en-GB" dirty="0"/>
          </a:p>
        </p:txBody>
      </p:sp>
      <p:sp>
        <p:nvSpPr>
          <p:cNvPr id="6" name="Text Placeholder 5"/>
          <p:cNvSpPr>
            <a:spLocks noGrp="1"/>
          </p:cNvSpPr>
          <p:nvPr>
            <p:ph type="body" idx="1"/>
          </p:nvPr>
        </p:nvSpPr>
        <p:spPr/>
        <p:txBody>
          <a:bodyPr/>
          <a:lstStyle/>
          <a:p>
            <a:endParaRPr lang="en-GB"/>
          </a:p>
        </p:txBody>
      </p:sp>
      <p:sp>
        <p:nvSpPr>
          <p:cNvPr id="3" name="Slide Number Placeholder 2"/>
          <p:cNvSpPr>
            <a:spLocks noGrp="1"/>
          </p:cNvSpPr>
          <p:nvPr>
            <p:ph type="sldNum" sz="quarter" idx="12"/>
          </p:nvPr>
        </p:nvSpPr>
        <p:spPr/>
        <p:txBody>
          <a:bodyPr/>
          <a:lstStyle/>
          <a:p>
            <a:fld id="{A0A52D42-27C6-4415-8EC2-05279C22F334}"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3"/>
          <p:cNvSpPr>
            <a:spLocks noGrp="1" noChangeArrowheads="1"/>
          </p:cNvSpPr>
          <p:nvPr>
            <p:ph idx="1"/>
          </p:nvPr>
        </p:nvSpPr>
        <p:spPr>
          <a:xfrm>
            <a:off x="685800" y="1268413"/>
            <a:ext cx="7772400" cy="4827587"/>
          </a:xfrm>
        </p:spPr>
        <p:txBody>
          <a:bodyPr/>
          <a:lstStyle/>
          <a:p>
            <a:r>
              <a:rPr lang="en-US" sz="2400"/>
              <a:t>FOL only allows to quantify over variables, and variables can only range over objects. </a:t>
            </a:r>
            <a:endParaRPr lang="en-US" sz="2400" b="1"/>
          </a:p>
          <a:p>
            <a:r>
              <a:rPr lang="en-US" sz="2400"/>
              <a:t>HOL allows us to quantify over relations</a:t>
            </a:r>
          </a:p>
          <a:p>
            <a:r>
              <a:rPr lang="en-US" sz="2400"/>
              <a:t>Example: (quantify over functions)</a:t>
            </a:r>
          </a:p>
          <a:p>
            <a:pPr lvl="1">
              <a:buFontTx/>
              <a:buNone/>
            </a:pPr>
            <a:r>
              <a:rPr lang="en-US" sz="2500"/>
              <a:t>“two functions are equal iff they produce the same value for all arguments”</a:t>
            </a:r>
          </a:p>
          <a:p>
            <a:pPr lvl="1">
              <a:buFontTx/>
              <a:buNone/>
            </a:pPr>
            <a:r>
              <a:rPr lang="en-US">
                <a:sym typeface="Symbol" pitchFamily="18" charset="2"/>
              </a:rPr>
              <a:t></a:t>
            </a:r>
            <a:r>
              <a:rPr lang="en-US" sz="2500"/>
              <a:t>f </a:t>
            </a:r>
            <a:r>
              <a:rPr lang="en-US">
                <a:sym typeface="Symbol" pitchFamily="18" charset="2"/>
              </a:rPr>
              <a:t></a:t>
            </a:r>
            <a:r>
              <a:rPr lang="en-US" sz="2500"/>
              <a:t>g (f = g) &lt;=&gt; (</a:t>
            </a:r>
            <a:r>
              <a:rPr lang="en-US">
                <a:sym typeface="Symbol" pitchFamily="18" charset="2"/>
              </a:rPr>
              <a:t></a:t>
            </a:r>
            <a:r>
              <a:rPr lang="en-US" sz="2500"/>
              <a:t>x f(x) = g(x))</a:t>
            </a:r>
          </a:p>
          <a:p>
            <a:r>
              <a:rPr lang="en-US" sz="2400"/>
              <a:t>Example: (quantify over predicates)</a:t>
            </a:r>
          </a:p>
          <a:p>
            <a:pPr lvl="1">
              <a:buFontTx/>
              <a:buNone/>
            </a:pPr>
            <a:r>
              <a:rPr lang="en-US">
                <a:sym typeface="Symbol" pitchFamily="18" charset="2"/>
              </a:rPr>
              <a:t></a:t>
            </a:r>
            <a:r>
              <a:rPr lang="en-US" sz="2500"/>
              <a:t>r transitive( r ) =&gt; (</a:t>
            </a:r>
            <a:r>
              <a:rPr lang="en-US">
                <a:sym typeface="Symbol" pitchFamily="18" charset="2"/>
              </a:rPr>
              <a:t></a:t>
            </a:r>
            <a:r>
              <a:rPr lang="en-US" sz="2500"/>
              <a:t>xyz) r(x,y) ^ r(y,z) =&gt; r(x,z)) </a:t>
            </a:r>
          </a:p>
          <a:p>
            <a:r>
              <a:rPr lang="en-US" sz="2400"/>
              <a:t>More expressive, but undecidable. </a:t>
            </a:r>
          </a:p>
          <a:p>
            <a:pPr lvl="1">
              <a:buFontTx/>
              <a:buNone/>
            </a:pPr>
            <a:endParaRPr lang="en-US" sz="2500"/>
          </a:p>
        </p:txBody>
      </p:sp>
      <p:sp>
        <p:nvSpPr>
          <p:cNvPr id="6" name="Slide Number Placeholder 5"/>
          <p:cNvSpPr>
            <a:spLocks noGrp="1"/>
          </p:cNvSpPr>
          <p:nvPr>
            <p:ph type="sldNum" sz="quarter" idx="12"/>
          </p:nvPr>
        </p:nvSpPr>
        <p:spPr/>
        <p:txBody>
          <a:bodyPr>
            <a:normAutofit/>
          </a:bodyPr>
          <a:lstStyle/>
          <a:p>
            <a:fld id="{2160156E-57C6-4DA0-956E-472265C50520}" type="slidenum">
              <a:rPr lang="en-US"/>
              <a:pPr/>
              <a:t>61</a:t>
            </a:fld>
            <a:endParaRPr lang="en-US"/>
          </a:p>
        </p:txBody>
      </p:sp>
      <p:sp>
        <p:nvSpPr>
          <p:cNvPr id="371714" name="AutoShape 2"/>
          <p:cNvSpPr>
            <a:spLocks noGrp="1" noChangeArrowheads="1"/>
          </p:cNvSpPr>
          <p:nvPr>
            <p:ph type="title"/>
          </p:nvPr>
        </p:nvSpPr>
        <p:spPr>
          <a:xfrm>
            <a:off x="755650" y="404813"/>
            <a:ext cx="7924800" cy="260350"/>
          </a:xfrm>
        </p:spPr>
        <p:txBody>
          <a:bodyPr>
            <a:noAutofit/>
          </a:bodyPr>
          <a:lstStyle/>
          <a:p>
            <a:r>
              <a:rPr lang="en-US" sz="5400"/>
              <a:t>Higher order logic</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Other KR Schemes</a:t>
            </a:r>
            <a:endParaRPr lang="en-GB" dirty="0"/>
          </a:p>
        </p:txBody>
      </p:sp>
      <p:sp>
        <p:nvSpPr>
          <p:cNvPr id="6" name="Text Placeholder 5"/>
          <p:cNvSpPr>
            <a:spLocks noGrp="1"/>
          </p:cNvSpPr>
          <p:nvPr>
            <p:ph type="body" idx="1"/>
          </p:nvPr>
        </p:nvSpPr>
        <p:spPr/>
        <p:txBody>
          <a:bodyPr/>
          <a:lstStyle/>
          <a:p>
            <a:endParaRPr lang="en-GB"/>
          </a:p>
        </p:txBody>
      </p:sp>
      <p:sp>
        <p:nvSpPr>
          <p:cNvPr id="3" name="Slide Number Placeholder 2"/>
          <p:cNvSpPr>
            <a:spLocks noGrp="1"/>
          </p:cNvSpPr>
          <p:nvPr>
            <p:ph type="sldNum" sz="quarter" idx="12"/>
          </p:nvPr>
        </p:nvSpPr>
        <p:spPr/>
        <p:txBody>
          <a:bodyPr/>
          <a:lstStyle/>
          <a:p>
            <a:fld id="{A0A52D42-27C6-4415-8EC2-05279C22F334}"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5" name="Rectangle 3"/>
          <p:cNvSpPr>
            <a:spLocks noGrp="1" noChangeArrowheads="1"/>
          </p:cNvSpPr>
          <p:nvPr>
            <p:ph idx="1"/>
          </p:nvPr>
        </p:nvSpPr>
        <p:spPr>
          <a:xfrm>
            <a:off x="827088" y="1470025"/>
            <a:ext cx="7693025" cy="4603750"/>
          </a:xfrm>
        </p:spPr>
        <p:txBody>
          <a:bodyPr/>
          <a:lstStyle/>
          <a:p>
            <a:pPr>
              <a:lnSpc>
                <a:spcPct val="90000"/>
              </a:lnSpc>
            </a:pPr>
            <a:r>
              <a:rPr lang="en-GB" sz="2000" dirty="0"/>
              <a:t>The human mental process is internal, and it is too complex to be represented as an algorithm.  However, most experts are capable of expressing their knowledge in the form of </a:t>
            </a:r>
            <a:r>
              <a:rPr lang="en-GB" sz="2000" b="1" dirty="0"/>
              <a:t>rules</a:t>
            </a:r>
            <a:r>
              <a:rPr lang="en-GB" sz="2000" dirty="0"/>
              <a:t> for problem solving.</a:t>
            </a:r>
          </a:p>
          <a:p>
            <a:pPr>
              <a:lnSpc>
                <a:spcPct val="90000"/>
              </a:lnSpc>
              <a:buFont typeface="Wingdings" pitchFamily="2" charset="2"/>
              <a:buNone/>
            </a:pPr>
            <a:r>
              <a:rPr lang="en-GB" sz="2000" dirty="0"/>
              <a:t>	IF		the ‘traffic </a:t>
            </a:r>
            <a:r>
              <a:rPr lang="en-GB" sz="1800" dirty="0"/>
              <a:t>light</a:t>
            </a:r>
            <a:r>
              <a:rPr lang="en-GB" sz="2000" dirty="0"/>
              <a:t>’ is green</a:t>
            </a:r>
          </a:p>
          <a:p>
            <a:pPr>
              <a:lnSpc>
                <a:spcPct val="90000"/>
              </a:lnSpc>
              <a:buFont typeface="Wingdings" pitchFamily="2" charset="2"/>
              <a:buNone/>
            </a:pPr>
            <a:r>
              <a:rPr lang="en-GB" sz="2000" dirty="0"/>
              <a:t>	THEN	the action is go</a:t>
            </a:r>
          </a:p>
          <a:p>
            <a:pPr>
              <a:lnSpc>
                <a:spcPct val="90000"/>
              </a:lnSpc>
              <a:buFont typeface="Wingdings" pitchFamily="2" charset="2"/>
              <a:buNone/>
            </a:pPr>
            <a:r>
              <a:rPr lang="en-GB" sz="2000" dirty="0"/>
              <a:t>	IF		the ‘traffic light’ is red</a:t>
            </a:r>
          </a:p>
          <a:p>
            <a:pPr>
              <a:lnSpc>
                <a:spcPct val="90000"/>
              </a:lnSpc>
              <a:buFont typeface="Wingdings" pitchFamily="2" charset="2"/>
              <a:buNone/>
            </a:pPr>
            <a:r>
              <a:rPr lang="en-GB" sz="2000" dirty="0"/>
              <a:t>	THEN	the action is stop</a:t>
            </a:r>
          </a:p>
          <a:p>
            <a:pPr>
              <a:lnSpc>
                <a:spcPct val="90000"/>
              </a:lnSpc>
            </a:pPr>
            <a:r>
              <a:rPr lang="en-GB" sz="2000" dirty="0"/>
              <a:t>Two types of production rules exist:</a:t>
            </a:r>
          </a:p>
          <a:p>
            <a:pPr lvl="1">
              <a:lnSpc>
                <a:spcPct val="90000"/>
              </a:lnSpc>
            </a:pPr>
            <a:r>
              <a:rPr lang="en-GB" sz="1800" dirty="0" smtClean="0"/>
              <a:t>Inference-type production </a:t>
            </a:r>
            <a:r>
              <a:rPr lang="en-GB" sz="1800" dirty="0"/>
              <a:t>rule</a:t>
            </a:r>
          </a:p>
          <a:p>
            <a:pPr lvl="2">
              <a:lnSpc>
                <a:spcPct val="90000"/>
              </a:lnSpc>
            </a:pPr>
            <a:r>
              <a:rPr lang="en-US" sz="1600" dirty="0"/>
              <a:t>Both antecedents and consequents are assertions about data in STM.</a:t>
            </a:r>
            <a:endParaRPr lang="en-GB" sz="1600" dirty="0"/>
          </a:p>
          <a:p>
            <a:pPr lvl="1">
              <a:lnSpc>
                <a:spcPct val="90000"/>
              </a:lnSpc>
            </a:pPr>
            <a:r>
              <a:rPr lang="en-GB" sz="1800" dirty="0"/>
              <a:t>Situation action rules</a:t>
            </a:r>
          </a:p>
          <a:p>
            <a:pPr lvl="2">
              <a:lnSpc>
                <a:spcPct val="90000"/>
              </a:lnSpc>
            </a:pPr>
            <a:r>
              <a:rPr lang="en-US" sz="1600" dirty="0"/>
              <a:t>Antecedent is a logical combination of assertions about the data in STM and consequent is a collection of actions that change STM.</a:t>
            </a:r>
            <a:endParaRPr lang="en-GB" sz="1600" dirty="0"/>
          </a:p>
        </p:txBody>
      </p:sp>
      <p:sp>
        <p:nvSpPr>
          <p:cNvPr id="6" name="Slide Number Placeholder 5"/>
          <p:cNvSpPr>
            <a:spLocks noGrp="1"/>
          </p:cNvSpPr>
          <p:nvPr>
            <p:ph type="sldNum" sz="quarter" idx="12"/>
          </p:nvPr>
        </p:nvSpPr>
        <p:spPr/>
        <p:txBody>
          <a:bodyPr>
            <a:normAutofit/>
          </a:bodyPr>
          <a:lstStyle/>
          <a:p>
            <a:fld id="{7717211C-6430-49E2-A43E-F0B98E46F43E}" type="slidenum">
              <a:rPr lang="en-US"/>
              <a:pPr/>
              <a:t>63</a:t>
            </a:fld>
            <a:endParaRPr lang="en-US"/>
          </a:p>
        </p:txBody>
      </p:sp>
      <p:sp>
        <p:nvSpPr>
          <p:cNvPr id="433154" name="AutoShape 2"/>
          <p:cNvSpPr>
            <a:spLocks noGrp="1" noChangeArrowheads="1"/>
          </p:cNvSpPr>
          <p:nvPr>
            <p:ph type="title"/>
          </p:nvPr>
        </p:nvSpPr>
        <p:spPr>
          <a:xfrm>
            <a:off x="755650" y="514350"/>
            <a:ext cx="7924800" cy="538163"/>
          </a:xfrm>
        </p:spPr>
        <p:txBody>
          <a:bodyPr>
            <a:normAutofit fontScale="90000"/>
          </a:bodyPr>
          <a:lstStyle/>
          <a:p>
            <a:r>
              <a:rPr lang="en-GB"/>
              <a:t>Production Rules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9" name="Rectangle 3"/>
          <p:cNvSpPr>
            <a:spLocks noGrp="1" noChangeArrowheads="1"/>
          </p:cNvSpPr>
          <p:nvPr>
            <p:ph idx="1"/>
          </p:nvPr>
        </p:nvSpPr>
        <p:spPr/>
        <p:txBody>
          <a:bodyPr/>
          <a:lstStyle/>
          <a:p>
            <a:pPr>
              <a:lnSpc>
                <a:spcPct val="90000"/>
              </a:lnSpc>
            </a:pPr>
            <a:r>
              <a:rPr lang="en-GB" sz="2000"/>
              <a:t>The term </a:t>
            </a:r>
            <a:r>
              <a:rPr lang="en-GB" sz="2000" b="1"/>
              <a:t>rule</a:t>
            </a:r>
            <a:r>
              <a:rPr lang="en-GB" sz="2000"/>
              <a:t> in AI, which is the most commonly used type of knowledge representation, can be defined as an IF-THEN structure that relates given information or facts in the IF part to some action in the THEN part. </a:t>
            </a:r>
          </a:p>
          <a:p>
            <a:pPr>
              <a:lnSpc>
                <a:spcPct val="90000"/>
              </a:lnSpc>
            </a:pPr>
            <a:r>
              <a:rPr lang="en-GB" sz="2000"/>
              <a:t>A rule provides some description of how to solve a problem.  Rules are relatively easy to create and understand.</a:t>
            </a:r>
          </a:p>
          <a:p>
            <a:pPr>
              <a:lnSpc>
                <a:spcPct val="90000"/>
              </a:lnSpc>
            </a:pPr>
            <a:r>
              <a:rPr lang="en-GB" sz="2000"/>
              <a:t>Any rule consists of two parts:</a:t>
            </a:r>
          </a:p>
          <a:p>
            <a:pPr lvl="1">
              <a:lnSpc>
                <a:spcPct val="90000"/>
              </a:lnSpc>
            </a:pPr>
            <a:r>
              <a:rPr lang="en-GB" sz="2000"/>
              <a:t>the IF part, called the </a:t>
            </a:r>
            <a:r>
              <a:rPr lang="en-GB" sz="2000" b="1"/>
              <a:t>antecedent</a:t>
            </a:r>
            <a:r>
              <a:rPr lang="en-GB" sz="2000"/>
              <a:t> (</a:t>
            </a:r>
            <a:r>
              <a:rPr lang="en-GB" sz="2000" b="1"/>
              <a:t>premise</a:t>
            </a:r>
            <a:r>
              <a:rPr lang="en-GB" sz="2000"/>
              <a:t> or </a:t>
            </a:r>
            <a:r>
              <a:rPr lang="en-GB" sz="2000" b="1"/>
              <a:t>condition</a:t>
            </a:r>
            <a:r>
              <a:rPr lang="en-GB" sz="2000"/>
              <a:t>)</a:t>
            </a:r>
          </a:p>
          <a:p>
            <a:pPr lvl="1">
              <a:lnSpc>
                <a:spcPct val="90000"/>
              </a:lnSpc>
            </a:pPr>
            <a:r>
              <a:rPr lang="en-GB" sz="2000"/>
              <a:t>and the THEN part called the </a:t>
            </a:r>
            <a:r>
              <a:rPr lang="en-GB" sz="2000" b="1"/>
              <a:t>consequent</a:t>
            </a:r>
            <a:r>
              <a:rPr lang="en-GB" sz="2000"/>
              <a:t> (</a:t>
            </a:r>
            <a:r>
              <a:rPr lang="en-GB" sz="2000" b="1"/>
              <a:t>conclusion</a:t>
            </a:r>
            <a:r>
              <a:rPr lang="en-GB" sz="2000"/>
              <a:t> or </a:t>
            </a:r>
            <a:r>
              <a:rPr lang="en-GB" sz="2000" b="1"/>
              <a:t>action</a:t>
            </a:r>
            <a:r>
              <a:rPr lang="en-GB" sz="2000"/>
              <a:t>).</a:t>
            </a:r>
          </a:p>
          <a:p>
            <a:pPr>
              <a:lnSpc>
                <a:spcPct val="90000"/>
              </a:lnSpc>
            </a:pPr>
            <a:r>
              <a:rPr lang="en-GB" sz="2000"/>
              <a:t>A rule can have multiple antecedents joined by the keywords AND (conjunction), OR (disjunction) or a combination of both.</a:t>
            </a:r>
          </a:p>
        </p:txBody>
      </p:sp>
      <p:sp>
        <p:nvSpPr>
          <p:cNvPr id="6" name="Slide Number Placeholder 5"/>
          <p:cNvSpPr>
            <a:spLocks noGrp="1"/>
          </p:cNvSpPr>
          <p:nvPr>
            <p:ph type="sldNum" sz="quarter" idx="12"/>
          </p:nvPr>
        </p:nvSpPr>
        <p:spPr/>
        <p:txBody>
          <a:bodyPr>
            <a:normAutofit/>
          </a:bodyPr>
          <a:lstStyle/>
          <a:p>
            <a:fld id="{15AF365E-B2F3-4426-AE2B-394C63561C92}" type="slidenum">
              <a:rPr lang="en-US"/>
              <a:pPr/>
              <a:t>64</a:t>
            </a:fld>
            <a:endParaRPr lang="en-US"/>
          </a:p>
        </p:txBody>
      </p:sp>
      <p:sp>
        <p:nvSpPr>
          <p:cNvPr id="434178" name="AutoShape 2"/>
          <p:cNvSpPr>
            <a:spLocks noGrp="1" noChangeArrowheads="1"/>
          </p:cNvSpPr>
          <p:nvPr>
            <p:ph type="title"/>
          </p:nvPr>
        </p:nvSpPr>
        <p:spPr/>
        <p:txBody>
          <a:bodyPr/>
          <a:lstStyle/>
          <a:p>
            <a:r>
              <a:rPr lang="en-GB" sz="2600"/>
              <a:t>Production Rules (2)</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3" name="Rectangle 3"/>
          <p:cNvSpPr>
            <a:spLocks noGrp="1" noChangeArrowheads="1"/>
          </p:cNvSpPr>
          <p:nvPr>
            <p:ph idx="1"/>
          </p:nvPr>
        </p:nvSpPr>
        <p:spPr/>
        <p:txBody>
          <a:bodyPr>
            <a:normAutofit/>
          </a:bodyPr>
          <a:lstStyle/>
          <a:p>
            <a:r>
              <a:rPr lang="en-GB" sz="2400"/>
              <a:t>Rules can represent relations, recommendations, directives, strategies and heuristics:</a:t>
            </a:r>
          </a:p>
          <a:p>
            <a:pPr lvl="1"/>
            <a:r>
              <a:rPr lang="en-GB" sz="2000" b="1"/>
              <a:t>Relation</a:t>
            </a:r>
          </a:p>
          <a:p>
            <a:pPr lvl="1">
              <a:buFontTx/>
              <a:buNone/>
            </a:pPr>
            <a:r>
              <a:rPr lang="en-GB"/>
              <a:t>	IF	the ‘fuel tank’ is empty 	THEN	the car is dead</a:t>
            </a:r>
          </a:p>
          <a:p>
            <a:pPr lvl="1"/>
            <a:r>
              <a:rPr lang="en-GB" sz="2000" b="1"/>
              <a:t>Recommendation</a:t>
            </a:r>
          </a:p>
          <a:p>
            <a:pPr lvl="1">
              <a:buFontTx/>
              <a:buNone/>
            </a:pPr>
            <a:r>
              <a:rPr lang="en-GB"/>
              <a:t>IF	the season is autumn	AND	the sky is cloudy  AND	the forecast is drizzle	THEN	the advice is ‘take an umbrella’</a:t>
            </a:r>
          </a:p>
          <a:p>
            <a:pPr lvl="1"/>
            <a:r>
              <a:rPr lang="en-GB" sz="2000" b="1"/>
              <a:t>Directive</a:t>
            </a:r>
          </a:p>
          <a:p>
            <a:pPr lvl="1">
              <a:buFontTx/>
              <a:buNone/>
            </a:pPr>
            <a:r>
              <a:rPr lang="en-GB" sz="2000"/>
              <a:t>	IF	the car is dead 	AND	the ‘fuel tank’ is empty</a:t>
            </a:r>
          </a:p>
          <a:p>
            <a:pPr lvl="1">
              <a:buFontTx/>
              <a:buNone/>
            </a:pPr>
            <a:r>
              <a:rPr lang="en-GB" sz="2000"/>
              <a:t>	THEN	the action is ‘refuel the car’</a:t>
            </a:r>
          </a:p>
          <a:p>
            <a:pPr lvl="1">
              <a:buFontTx/>
              <a:buNone/>
            </a:pPr>
            <a:endParaRPr lang="en-GB"/>
          </a:p>
          <a:p>
            <a:pPr>
              <a:buFont typeface="Wingdings" pitchFamily="2" charset="2"/>
              <a:buNone/>
            </a:pPr>
            <a:endParaRPr lang="en-GB" sz="2400"/>
          </a:p>
        </p:txBody>
      </p:sp>
      <p:sp>
        <p:nvSpPr>
          <p:cNvPr id="6" name="Slide Number Placeholder 5"/>
          <p:cNvSpPr>
            <a:spLocks noGrp="1"/>
          </p:cNvSpPr>
          <p:nvPr>
            <p:ph type="sldNum" sz="quarter" idx="12"/>
          </p:nvPr>
        </p:nvSpPr>
        <p:spPr/>
        <p:txBody>
          <a:bodyPr>
            <a:normAutofit/>
          </a:bodyPr>
          <a:lstStyle/>
          <a:p>
            <a:fld id="{1367094B-51B1-4C2E-A049-6DC9F40CB826}" type="slidenum">
              <a:rPr lang="en-US"/>
              <a:pPr/>
              <a:t>65</a:t>
            </a:fld>
            <a:endParaRPr lang="en-US"/>
          </a:p>
        </p:txBody>
      </p:sp>
      <p:sp>
        <p:nvSpPr>
          <p:cNvPr id="435202" name="AutoShape 2"/>
          <p:cNvSpPr>
            <a:spLocks noGrp="1" noChangeArrowheads="1"/>
          </p:cNvSpPr>
          <p:nvPr>
            <p:ph type="title"/>
          </p:nvPr>
        </p:nvSpPr>
        <p:spPr/>
        <p:txBody>
          <a:bodyPr/>
          <a:lstStyle/>
          <a:p>
            <a:r>
              <a:rPr lang="en-GB" sz="2600"/>
              <a:t>Production Rules (3)</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3" name="Rectangle 3"/>
          <p:cNvSpPr>
            <a:spLocks noGrp="1" noChangeArrowheads="1"/>
          </p:cNvSpPr>
          <p:nvPr>
            <p:ph idx="1"/>
          </p:nvPr>
        </p:nvSpPr>
        <p:spPr/>
        <p:txBody>
          <a:bodyPr>
            <a:normAutofit/>
          </a:bodyPr>
          <a:lstStyle/>
          <a:p>
            <a:pPr lvl="1">
              <a:lnSpc>
                <a:spcPct val="90000"/>
              </a:lnSpc>
            </a:pPr>
            <a:r>
              <a:rPr lang="en-GB" b="1"/>
              <a:t>Strategy</a:t>
            </a:r>
          </a:p>
          <a:p>
            <a:pPr>
              <a:lnSpc>
                <a:spcPct val="90000"/>
              </a:lnSpc>
              <a:buFont typeface="Wingdings" pitchFamily="2" charset="2"/>
              <a:buNone/>
            </a:pPr>
            <a:r>
              <a:rPr lang="en-GB"/>
              <a:t>	IF	the car is dead  THEN the action is ‘check the fuel tank’; 	step1 is complete</a:t>
            </a:r>
          </a:p>
          <a:p>
            <a:pPr>
              <a:lnSpc>
                <a:spcPct val="90000"/>
              </a:lnSpc>
              <a:buFont typeface="Wingdings" pitchFamily="2" charset="2"/>
              <a:buNone/>
            </a:pPr>
            <a:r>
              <a:rPr lang="en-GB"/>
              <a:t>	IF	step1 is complete 	AND	the ‘fuel tank’ is full</a:t>
            </a:r>
          </a:p>
          <a:p>
            <a:pPr lvl="1">
              <a:lnSpc>
                <a:spcPct val="90000"/>
              </a:lnSpc>
              <a:buFontTx/>
              <a:buNone/>
            </a:pPr>
            <a:r>
              <a:rPr lang="en-GB"/>
              <a:t>	THEN	the action is ‘check the battery’; 	step2 is complete</a:t>
            </a:r>
          </a:p>
          <a:p>
            <a:pPr lvl="1">
              <a:lnSpc>
                <a:spcPct val="90000"/>
              </a:lnSpc>
            </a:pPr>
            <a:r>
              <a:rPr lang="en-GB" b="1"/>
              <a:t>Heuristic</a:t>
            </a:r>
          </a:p>
          <a:p>
            <a:pPr lvl="1">
              <a:lnSpc>
                <a:spcPct val="90000"/>
              </a:lnSpc>
              <a:buFontTx/>
              <a:buNone/>
            </a:pPr>
            <a:r>
              <a:rPr lang="en-GB"/>
              <a:t>IF	the spill is liquid 	AND	the ‘spill pH’ &lt; 6 	AND	the ‘spill smell’ is vinegar 	THEN	the ‘spill material’ is ‘acetic acid’</a:t>
            </a:r>
          </a:p>
          <a:p>
            <a:pPr>
              <a:lnSpc>
                <a:spcPct val="90000"/>
              </a:lnSpc>
            </a:pPr>
            <a:endParaRPr lang="en-US"/>
          </a:p>
        </p:txBody>
      </p:sp>
      <p:sp>
        <p:nvSpPr>
          <p:cNvPr id="6" name="Slide Number Placeholder 5"/>
          <p:cNvSpPr>
            <a:spLocks noGrp="1"/>
          </p:cNvSpPr>
          <p:nvPr>
            <p:ph type="sldNum" sz="quarter" idx="12"/>
          </p:nvPr>
        </p:nvSpPr>
        <p:spPr/>
        <p:txBody>
          <a:bodyPr>
            <a:normAutofit/>
          </a:bodyPr>
          <a:lstStyle/>
          <a:p>
            <a:fld id="{96000741-61A3-44F9-B013-F109DB36EF09}" type="slidenum">
              <a:rPr lang="en-US"/>
              <a:pPr/>
              <a:t>66</a:t>
            </a:fld>
            <a:endParaRPr lang="en-US"/>
          </a:p>
        </p:txBody>
      </p:sp>
      <p:sp>
        <p:nvSpPr>
          <p:cNvPr id="911362" name="AutoShape 2"/>
          <p:cNvSpPr>
            <a:spLocks noGrp="1" noChangeArrowheads="1"/>
          </p:cNvSpPr>
          <p:nvPr>
            <p:ph type="title"/>
          </p:nvPr>
        </p:nvSpPr>
        <p:spPr/>
        <p:txBody>
          <a:bodyPr/>
          <a:lstStyle/>
          <a:p>
            <a:r>
              <a:rPr lang="en-US"/>
              <a:t>Production Rules (3)-b</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3" name="Rectangle 3"/>
          <p:cNvSpPr>
            <a:spLocks noGrp="1" noChangeArrowheads="1"/>
          </p:cNvSpPr>
          <p:nvPr>
            <p:ph idx="1"/>
          </p:nvPr>
        </p:nvSpPr>
        <p:spPr/>
        <p:txBody>
          <a:bodyPr>
            <a:normAutofit lnSpcReduction="10000"/>
          </a:bodyPr>
          <a:lstStyle/>
          <a:p>
            <a:pPr>
              <a:lnSpc>
                <a:spcPct val="90000"/>
              </a:lnSpc>
            </a:pPr>
            <a:r>
              <a:rPr lang="en-GB" sz="2400" dirty="0"/>
              <a:t>Consists of three (3) parts:</a:t>
            </a:r>
            <a:endParaRPr lang="en-US" sz="2400" dirty="0"/>
          </a:p>
          <a:p>
            <a:pPr lvl="1">
              <a:lnSpc>
                <a:spcPct val="90000"/>
              </a:lnSpc>
            </a:pPr>
            <a:r>
              <a:rPr lang="en-GB" sz="2000" dirty="0"/>
              <a:t>Short term memory of facts (working memory)</a:t>
            </a:r>
          </a:p>
          <a:p>
            <a:pPr lvl="1">
              <a:lnSpc>
                <a:spcPct val="90000"/>
              </a:lnSpc>
            </a:pPr>
            <a:r>
              <a:rPr lang="en-GB" sz="2000" dirty="0"/>
              <a:t>A rule base composed of a set of production rules of the form antecedent=&gt; consequent.</a:t>
            </a:r>
            <a:endParaRPr lang="en-US" sz="2000" dirty="0"/>
          </a:p>
          <a:p>
            <a:pPr lvl="2">
              <a:lnSpc>
                <a:spcPct val="90000"/>
              </a:lnSpc>
            </a:pPr>
            <a:r>
              <a:rPr lang="en-GB" sz="1800" dirty="0"/>
              <a:t>The antecedent comprises conditions that characterize the short term memory and the consequent comprise actions that manipulate the short term memory.</a:t>
            </a:r>
          </a:p>
          <a:p>
            <a:pPr lvl="2">
              <a:lnSpc>
                <a:spcPct val="90000"/>
              </a:lnSpc>
            </a:pPr>
            <a:r>
              <a:rPr lang="en-GB" sz="1800" dirty="0"/>
              <a:t>If the antecedent of the production rule is satisfied by the short-term memory then the production rule may be executed (fired).</a:t>
            </a:r>
          </a:p>
          <a:p>
            <a:pPr lvl="2">
              <a:lnSpc>
                <a:spcPct val="90000"/>
              </a:lnSpc>
            </a:pPr>
            <a:r>
              <a:rPr lang="en-GB" sz="1800" dirty="0"/>
              <a:t>The consequent of the production rule will change the content of the short-term memory so that other rules will have their conditions satisfied.</a:t>
            </a:r>
            <a:endParaRPr lang="en-US" sz="1800" dirty="0"/>
          </a:p>
          <a:p>
            <a:pPr lvl="1">
              <a:lnSpc>
                <a:spcPct val="90000"/>
              </a:lnSpc>
            </a:pPr>
            <a:r>
              <a:rPr lang="en-GB" sz="2000" dirty="0"/>
              <a:t>An interpreter that represents a mechanism to examine the short term memory and to determine which rules to fire. The following diagram represents the architecture of the production system</a:t>
            </a:r>
            <a:r>
              <a:rPr lang="en-GB" sz="2000" dirty="0" smtClean="0"/>
              <a:t>.</a:t>
            </a:r>
            <a:endParaRPr lang="en-US" sz="2000" dirty="0"/>
          </a:p>
        </p:txBody>
      </p:sp>
      <p:sp>
        <p:nvSpPr>
          <p:cNvPr id="6" name="Slide Number Placeholder 5"/>
          <p:cNvSpPr>
            <a:spLocks noGrp="1"/>
          </p:cNvSpPr>
          <p:nvPr>
            <p:ph type="sldNum" sz="quarter" idx="12"/>
          </p:nvPr>
        </p:nvSpPr>
        <p:spPr/>
        <p:txBody>
          <a:bodyPr>
            <a:normAutofit/>
          </a:bodyPr>
          <a:lstStyle/>
          <a:p>
            <a:fld id="{04998F71-CCE0-4EE8-8065-4B08D85526A3}" type="slidenum">
              <a:rPr lang="en-US"/>
              <a:pPr/>
              <a:t>67</a:t>
            </a:fld>
            <a:endParaRPr lang="en-US"/>
          </a:p>
        </p:txBody>
      </p:sp>
      <p:sp>
        <p:nvSpPr>
          <p:cNvPr id="901122" name="AutoShape 2"/>
          <p:cNvSpPr>
            <a:spLocks noGrp="1" noChangeArrowheads="1"/>
          </p:cNvSpPr>
          <p:nvPr>
            <p:ph type="title"/>
          </p:nvPr>
        </p:nvSpPr>
        <p:spPr/>
        <p:txBody>
          <a:bodyPr>
            <a:normAutofit fontScale="90000"/>
          </a:bodyPr>
          <a:lstStyle/>
          <a:p>
            <a:r>
              <a:rPr lang="en-US"/>
              <a:t>Architecture of a Production System</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normAutofit/>
          </a:bodyPr>
          <a:lstStyle/>
          <a:p>
            <a:fld id="{776D5192-D68C-4863-90C2-EA5D4424979B}" type="slidenum">
              <a:rPr lang="en-US"/>
              <a:pPr/>
              <a:t>68</a:t>
            </a:fld>
            <a:endParaRPr lang="en-US"/>
          </a:p>
        </p:txBody>
      </p:sp>
      <p:sp>
        <p:nvSpPr>
          <p:cNvPr id="902146" name="AutoShape 2"/>
          <p:cNvSpPr>
            <a:spLocks noGrp="1" noChangeArrowheads="1"/>
          </p:cNvSpPr>
          <p:nvPr>
            <p:ph type="title"/>
          </p:nvPr>
        </p:nvSpPr>
        <p:spPr/>
        <p:txBody>
          <a:bodyPr/>
          <a:lstStyle/>
          <a:p>
            <a:r>
              <a:rPr lang="en-US"/>
              <a:t>Diagram</a:t>
            </a:r>
          </a:p>
        </p:txBody>
      </p:sp>
      <p:grpSp>
        <p:nvGrpSpPr>
          <p:cNvPr id="902148" name="Group 4"/>
          <p:cNvGrpSpPr>
            <a:grpSpLocks/>
          </p:cNvGrpSpPr>
          <p:nvPr/>
        </p:nvGrpSpPr>
        <p:grpSpPr bwMode="auto">
          <a:xfrm>
            <a:off x="1116013" y="2060575"/>
            <a:ext cx="6911975" cy="3455988"/>
            <a:chOff x="2160" y="4680"/>
            <a:chExt cx="5580" cy="3780"/>
          </a:xfrm>
        </p:grpSpPr>
        <p:sp>
          <p:nvSpPr>
            <p:cNvPr id="902149" name="Text Box 5"/>
            <p:cNvSpPr txBox="1">
              <a:spLocks noChangeArrowheads="1"/>
            </p:cNvSpPr>
            <p:nvPr/>
          </p:nvSpPr>
          <p:spPr bwMode="auto">
            <a:xfrm>
              <a:off x="2160" y="4680"/>
              <a:ext cx="1620" cy="720"/>
            </a:xfrm>
            <a:prstGeom prst="rect">
              <a:avLst/>
            </a:prstGeom>
            <a:solidFill>
              <a:srgbClr val="FFFFFF"/>
            </a:solidFill>
            <a:ln w="9525">
              <a:solidFill>
                <a:srgbClr val="000000"/>
              </a:solidFill>
              <a:miter lim="800000"/>
              <a:headEnd/>
              <a:tailEnd/>
            </a:ln>
          </p:spPr>
          <p:txBody>
            <a:bodyPr/>
            <a:lstStyle/>
            <a:p>
              <a:r>
                <a:rPr lang="en-US" sz="2800"/>
                <a:t>Interpreter</a:t>
              </a:r>
              <a:endParaRPr lang="en-US" sz="4400"/>
            </a:p>
          </p:txBody>
        </p:sp>
        <p:sp>
          <p:nvSpPr>
            <p:cNvPr id="902150" name="Text Box 6"/>
            <p:cNvSpPr txBox="1">
              <a:spLocks noChangeArrowheads="1"/>
            </p:cNvSpPr>
            <p:nvPr/>
          </p:nvSpPr>
          <p:spPr bwMode="auto">
            <a:xfrm>
              <a:off x="2160" y="6120"/>
              <a:ext cx="3240" cy="2340"/>
            </a:xfrm>
            <a:prstGeom prst="rect">
              <a:avLst/>
            </a:prstGeom>
            <a:solidFill>
              <a:srgbClr val="FFFFFF"/>
            </a:solidFill>
            <a:ln w="9525">
              <a:solidFill>
                <a:srgbClr val="000000"/>
              </a:solidFill>
              <a:miter lim="800000"/>
              <a:headEnd/>
              <a:tailEnd/>
            </a:ln>
          </p:spPr>
          <p:txBody>
            <a:bodyPr/>
            <a:lstStyle/>
            <a:p>
              <a:r>
                <a:rPr lang="en-US" sz="2400"/>
                <a:t>Condition 1	Action 1</a:t>
              </a:r>
            </a:p>
            <a:p>
              <a:endParaRPr lang="en-US" sz="2400"/>
            </a:p>
            <a:p>
              <a:r>
                <a:rPr lang="en-US" sz="2400"/>
                <a:t>Condition 2	Action 2</a:t>
              </a:r>
            </a:p>
            <a:p>
              <a:r>
                <a:rPr lang="en-US" sz="2400"/>
                <a:t>		</a:t>
              </a:r>
            </a:p>
            <a:p>
              <a:r>
                <a:rPr lang="en-US" sz="2400"/>
                <a:t>Condition N	Action N</a:t>
              </a:r>
              <a:endParaRPr lang="en-US" sz="4800"/>
            </a:p>
          </p:txBody>
        </p:sp>
        <p:sp>
          <p:nvSpPr>
            <p:cNvPr id="902151" name="Text Box 7"/>
            <p:cNvSpPr txBox="1">
              <a:spLocks noChangeArrowheads="1"/>
            </p:cNvSpPr>
            <p:nvPr/>
          </p:nvSpPr>
          <p:spPr bwMode="auto">
            <a:xfrm>
              <a:off x="6480" y="6120"/>
              <a:ext cx="1260" cy="2340"/>
            </a:xfrm>
            <a:prstGeom prst="rect">
              <a:avLst/>
            </a:prstGeom>
            <a:solidFill>
              <a:srgbClr val="FFFFFF"/>
            </a:solidFill>
            <a:ln w="9525">
              <a:solidFill>
                <a:srgbClr val="000000"/>
              </a:solidFill>
              <a:miter lim="800000"/>
              <a:headEnd/>
              <a:tailEnd/>
            </a:ln>
          </p:spPr>
          <p:txBody>
            <a:bodyPr/>
            <a:lstStyle/>
            <a:p>
              <a:r>
                <a:rPr lang="en-US" sz="2400"/>
                <a:t>Short </a:t>
              </a:r>
            </a:p>
            <a:p>
              <a:endParaRPr lang="en-US" sz="2400"/>
            </a:p>
            <a:p>
              <a:r>
                <a:rPr lang="en-US" sz="2400"/>
                <a:t>Term</a:t>
              </a:r>
            </a:p>
            <a:p>
              <a:endParaRPr lang="en-US" sz="2400"/>
            </a:p>
            <a:p>
              <a:r>
                <a:rPr lang="en-US" sz="2400"/>
                <a:t>Memory</a:t>
              </a:r>
              <a:endParaRPr lang="en-US" sz="4800"/>
            </a:p>
          </p:txBody>
        </p:sp>
        <p:sp>
          <p:nvSpPr>
            <p:cNvPr id="902152" name="Line 8"/>
            <p:cNvSpPr>
              <a:spLocks noChangeShapeType="1"/>
            </p:cNvSpPr>
            <p:nvPr/>
          </p:nvSpPr>
          <p:spPr bwMode="auto">
            <a:xfrm>
              <a:off x="5400" y="7380"/>
              <a:ext cx="1080" cy="0"/>
            </a:xfrm>
            <a:prstGeom prst="line">
              <a:avLst/>
            </a:prstGeom>
            <a:noFill/>
            <a:ln w="9525">
              <a:solidFill>
                <a:srgbClr val="000000"/>
              </a:solidFill>
              <a:round/>
              <a:headEnd type="triangle" w="med" len="med"/>
              <a:tailEnd type="triangle" w="med" len="med"/>
            </a:ln>
          </p:spPr>
          <p:txBody>
            <a:bodyPr/>
            <a:lstStyle/>
            <a:p>
              <a:endParaRPr lang="en-GB"/>
            </a:p>
          </p:txBody>
        </p:sp>
        <p:sp>
          <p:nvSpPr>
            <p:cNvPr id="902153" name="Line 9"/>
            <p:cNvSpPr>
              <a:spLocks noChangeShapeType="1"/>
            </p:cNvSpPr>
            <p:nvPr/>
          </p:nvSpPr>
          <p:spPr bwMode="auto">
            <a:xfrm>
              <a:off x="2880" y="5400"/>
              <a:ext cx="0" cy="720"/>
            </a:xfrm>
            <a:prstGeom prst="line">
              <a:avLst/>
            </a:prstGeom>
            <a:noFill/>
            <a:ln w="9525">
              <a:solidFill>
                <a:srgbClr val="000000"/>
              </a:solidFill>
              <a:round/>
              <a:headEnd type="triangle" w="med" len="med"/>
              <a:tailEnd type="triangle" w="med" len="med"/>
            </a:ln>
          </p:spPr>
          <p:txBody>
            <a:bodyPr/>
            <a:lstStyle/>
            <a:p>
              <a:endParaRPr lang="en-GB"/>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5" name="Rectangle 3"/>
          <p:cNvSpPr>
            <a:spLocks noGrp="1" noChangeArrowheads="1"/>
          </p:cNvSpPr>
          <p:nvPr>
            <p:ph idx="1"/>
          </p:nvPr>
        </p:nvSpPr>
        <p:spPr/>
        <p:txBody>
          <a:bodyPr>
            <a:noAutofit/>
          </a:bodyPr>
          <a:lstStyle/>
          <a:p>
            <a:pPr>
              <a:lnSpc>
                <a:spcPct val="90000"/>
              </a:lnSpc>
            </a:pPr>
            <a:r>
              <a:rPr lang="en-US" sz="4000" dirty="0"/>
              <a:t>Production systems used as the basis for many rule-based expert systems </a:t>
            </a:r>
          </a:p>
          <a:p>
            <a:pPr>
              <a:lnSpc>
                <a:spcPct val="90000"/>
              </a:lnSpc>
            </a:pPr>
            <a:r>
              <a:rPr lang="en-US" sz="4000" dirty="0"/>
              <a:t>Reasoning in:</a:t>
            </a:r>
          </a:p>
          <a:p>
            <a:pPr lvl="1">
              <a:lnSpc>
                <a:spcPct val="90000"/>
              </a:lnSpc>
            </a:pPr>
            <a:r>
              <a:rPr lang="en-US" sz="3600" dirty="0"/>
              <a:t> forward (situation-action rules) or </a:t>
            </a:r>
          </a:p>
          <a:p>
            <a:pPr lvl="1">
              <a:lnSpc>
                <a:spcPct val="90000"/>
              </a:lnSpc>
            </a:pPr>
            <a:r>
              <a:rPr lang="en-US" sz="3600" dirty="0"/>
              <a:t>backward chaining (situation-action and inference rules)</a:t>
            </a:r>
          </a:p>
          <a:p>
            <a:pPr>
              <a:lnSpc>
                <a:spcPct val="90000"/>
              </a:lnSpc>
              <a:buFont typeface="Wingdings" pitchFamily="2" charset="2"/>
              <a:buNone/>
            </a:pPr>
            <a:endParaRPr lang="en-US" sz="3200" b="1" i="1" dirty="0"/>
          </a:p>
        </p:txBody>
      </p:sp>
      <p:sp>
        <p:nvSpPr>
          <p:cNvPr id="6" name="Slide Number Placeholder 5"/>
          <p:cNvSpPr>
            <a:spLocks noGrp="1"/>
          </p:cNvSpPr>
          <p:nvPr>
            <p:ph type="sldNum" sz="quarter" idx="12"/>
          </p:nvPr>
        </p:nvSpPr>
        <p:spPr/>
        <p:txBody>
          <a:bodyPr>
            <a:normAutofit/>
          </a:bodyPr>
          <a:lstStyle/>
          <a:p>
            <a:fld id="{ED57FEAB-6592-4671-BD80-326BC7122A83}" type="slidenum">
              <a:rPr lang="en-US"/>
              <a:pPr/>
              <a:t>69</a:t>
            </a:fld>
            <a:endParaRPr lang="en-US"/>
          </a:p>
        </p:txBody>
      </p:sp>
      <p:sp>
        <p:nvSpPr>
          <p:cNvPr id="417794" name="AutoShape 2"/>
          <p:cNvSpPr>
            <a:spLocks noGrp="1" noChangeArrowheads="1"/>
          </p:cNvSpPr>
          <p:nvPr>
            <p:ph type="title"/>
          </p:nvPr>
        </p:nvSpPr>
        <p:spPr/>
        <p:txBody>
          <a:bodyPr>
            <a:normAutofit fontScale="90000"/>
          </a:bodyPr>
          <a:lstStyle/>
          <a:p>
            <a:r>
              <a:rPr lang="en-US"/>
              <a:t>Reasoning with Production Rules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Let us first consider what kinds of knowledge might need to be represented in AI systems: </a:t>
            </a:r>
            <a:endParaRPr lang="en-GB" dirty="0" smtClean="0"/>
          </a:p>
          <a:p>
            <a:pPr lvl="1"/>
            <a:r>
              <a:rPr lang="en-US" b="1" dirty="0" smtClean="0"/>
              <a:t>Objects</a:t>
            </a:r>
            <a:r>
              <a:rPr lang="en-US" dirty="0" smtClean="0"/>
              <a:t> --- Facts about objects in our world domain. </a:t>
            </a:r>
            <a:r>
              <a:rPr lang="en-US" i="1" dirty="0" smtClean="0"/>
              <a:t>e.g.</a:t>
            </a:r>
            <a:r>
              <a:rPr lang="en-US" dirty="0" smtClean="0"/>
              <a:t> cars have wheels, cows are herbivores. </a:t>
            </a:r>
            <a:endParaRPr lang="en-GB" dirty="0" smtClean="0"/>
          </a:p>
          <a:p>
            <a:pPr lvl="1"/>
            <a:r>
              <a:rPr lang="en-US" b="1" dirty="0" smtClean="0"/>
              <a:t>Events</a:t>
            </a:r>
            <a:r>
              <a:rPr lang="en-US" dirty="0" smtClean="0"/>
              <a:t> -- Actions that occur in our world. </a:t>
            </a:r>
            <a:r>
              <a:rPr lang="en-US" i="1" dirty="0" smtClean="0"/>
              <a:t>e.g. The power-sharing deal was sealed on 28</a:t>
            </a:r>
            <a:r>
              <a:rPr lang="en-US" i="1" baseline="30000" dirty="0" smtClean="0"/>
              <a:t>th</a:t>
            </a:r>
            <a:r>
              <a:rPr lang="en-US" i="1" dirty="0" smtClean="0"/>
              <a:t> February 2008</a:t>
            </a:r>
            <a:r>
              <a:rPr lang="en-US" dirty="0" smtClean="0"/>
              <a:t> </a:t>
            </a:r>
            <a:endParaRPr lang="en-GB" dirty="0" smtClean="0"/>
          </a:p>
          <a:p>
            <a:pPr lvl="1"/>
            <a:r>
              <a:rPr lang="en-US" b="1" dirty="0" smtClean="0"/>
              <a:t>Performance</a:t>
            </a:r>
            <a:r>
              <a:rPr lang="en-US" dirty="0" smtClean="0"/>
              <a:t> -- A behavior like </a:t>
            </a:r>
            <a:r>
              <a:rPr lang="en-US" i="1" dirty="0" smtClean="0"/>
              <a:t>playing volleyball </a:t>
            </a:r>
            <a:r>
              <a:rPr lang="en-US" dirty="0" smtClean="0"/>
              <a:t>involves knowledge about how to do things like serve, boost, spike and block. </a:t>
            </a:r>
            <a:endParaRPr lang="en-GB" dirty="0" smtClean="0"/>
          </a:p>
          <a:p>
            <a:pPr lvl="1"/>
            <a:r>
              <a:rPr lang="en-US" b="1" dirty="0" smtClean="0"/>
              <a:t>Meta-knowledge</a:t>
            </a:r>
            <a:r>
              <a:rPr lang="en-US" dirty="0" smtClean="0"/>
              <a:t> -- knowledge about what we know. </a:t>
            </a:r>
            <a:endParaRPr lang="en-GB" dirty="0" smtClean="0"/>
          </a:p>
          <a:p>
            <a:endParaRPr lang="en-GB" dirty="0"/>
          </a:p>
        </p:txBody>
      </p:sp>
      <p:sp>
        <p:nvSpPr>
          <p:cNvPr id="3" name="Slide Number Placeholder 2"/>
          <p:cNvSpPr>
            <a:spLocks noGrp="1"/>
          </p:cNvSpPr>
          <p:nvPr>
            <p:ph type="sldNum" sz="quarter" idx="12"/>
          </p:nvPr>
        </p:nvSpPr>
        <p:spPr/>
        <p:txBody>
          <a:bodyPr>
            <a:normAutofit/>
          </a:bodyPr>
          <a:lstStyle/>
          <a:p>
            <a:fld id="{A0A52D42-27C6-4415-8EC2-05279C22F334}" type="slidenum">
              <a:rPr lang="en-US" smtClean="0"/>
              <a:pPr/>
              <a:t>7</a:t>
            </a:fld>
            <a:endParaRPr lang="en-US"/>
          </a:p>
        </p:txBody>
      </p:sp>
      <p:sp>
        <p:nvSpPr>
          <p:cNvPr id="2" name="Title 1"/>
          <p:cNvSpPr>
            <a:spLocks noGrp="1"/>
          </p:cNvSpPr>
          <p:nvPr>
            <p:ph type="title"/>
          </p:nvPr>
        </p:nvSpPr>
        <p:spPr/>
        <p:txBody>
          <a:bodyPr/>
          <a:lstStyle/>
          <a:p>
            <a:r>
              <a:rPr lang="en-GB" dirty="0" smtClean="0"/>
              <a:t>What to represent</a:t>
            </a:r>
            <a:endParaRPr lang="en-GB"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5" name="Rectangle 3"/>
          <p:cNvSpPr>
            <a:spLocks noGrp="1" noChangeArrowheads="1"/>
          </p:cNvSpPr>
          <p:nvPr>
            <p:ph idx="1"/>
          </p:nvPr>
        </p:nvSpPr>
        <p:spPr/>
        <p:txBody>
          <a:bodyPr>
            <a:noAutofit/>
          </a:bodyPr>
          <a:lstStyle/>
          <a:p>
            <a:pPr>
              <a:lnSpc>
                <a:spcPct val="90000"/>
              </a:lnSpc>
              <a:buFont typeface="Wingdings" pitchFamily="2" charset="2"/>
              <a:buNone/>
            </a:pPr>
            <a:r>
              <a:rPr lang="en-US" sz="1800" b="1" i="1" dirty="0" smtClean="0"/>
              <a:t>Basic </a:t>
            </a:r>
            <a:r>
              <a:rPr lang="en-US" sz="1800" b="1" i="1" dirty="0"/>
              <a:t>Inference Procedure</a:t>
            </a:r>
          </a:p>
          <a:p>
            <a:pPr>
              <a:lnSpc>
                <a:spcPct val="90000"/>
              </a:lnSpc>
            </a:pPr>
            <a:r>
              <a:rPr lang="en-US" sz="2400" dirty="0"/>
              <a:t>While changes are made to Working Memory do: </a:t>
            </a:r>
          </a:p>
          <a:p>
            <a:pPr lvl="1">
              <a:lnSpc>
                <a:spcPct val="90000"/>
              </a:lnSpc>
            </a:pPr>
            <a:r>
              <a:rPr lang="en-US" sz="2000" b="1" dirty="0"/>
              <a:t>Match</a:t>
            </a:r>
            <a:r>
              <a:rPr lang="en-US" sz="2000" dirty="0"/>
              <a:t> the current WM with the rule-base </a:t>
            </a:r>
          </a:p>
          <a:p>
            <a:pPr lvl="2">
              <a:lnSpc>
                <a:spcPct val="90000"/>
              </a:lnSpc>
            </a:pPr>
            <a:r>
              <a:rPr lang="en-US" sz="2000" dirty="0"/>
              <a:t>Construct the Conflict Set -- the set of all possible (</a:t>
            </a:r>
            <a:r>
              <a:rPr lang="en-US" sz="2000" i="1" dirty="0"/>
              <a:t>rule, facts</a:t>
            </a:r>
            <a:r>
              <a:rPr lang="en-US" sz="2000" dirty="0"/>
              <a:t>) pairs where rule is from the rule-base, facts from WM that unify with the conditional part (i.e., LHS) of the rule.</a:t>
            </a:r>
          </a:p>
          <a:p>
            <a:pPr lvl="1">
              <a:lnSpc>
                <a:spcPct val="90000"/>
              </a:lnSpc>
            </a:pPr>
            <a:r>
              <a:rPr lang="en-US" sz="2000" b="1" dirty="0"/>
              <a:t>Conflict Resolution</a:t>
            </a:r>
            <a:r>
              <a:rPr lang="en-US" sz="2000" dirty="0"/>
              <a:t>: Instead of trying all applicable rules in the Conflict set, select one from the Conflict Set for execution. (</a:t>
            </a:r>
            <a:r>
              <a:rPr lang="en-US" sz="2000" b="1" dirty="0"/>
              <a:t>depth-first</a:t>
            </a:r>
            <a:r>
              <a:rPr lang="en-US" sz="2000" dirty="0"/>
              <a:t>)</a:t>
            </a:r>
          </a:p>
          <a:p>
            <a:pPr lvl="1">
              <a:lnSpc>
                <a:spcPct val="90000"/>
              </a:lnSpc>
            </a:pPr>
            <a:r>
              <a:rPr lang="en-US" sz="2000" b="1" dirty="0"/>
              <a:t>Act/fire: </a:t>
            </a:r>
            <a:r>
              <a:rPr lang="en-US" sz="2000" dirty="0"/>
              <a:t> Execute the actions associated with the conclusion part of the selected rule, after making variable substitutions determined by unification during match phase</a:t>
            </a:r>
          </a:p>
          <a:p>
            <a:pPr lvl="1">
              <a:lnSpc>
                <a:spcPct val="90000"/>
              </a:lnSpc>
            </a:pPr>
            <a:r>
              <a:rPr lang="en-US" sz="2000" b="1" dirty="0"/>
              <a:t>Stop </a:t>
            </a:r>
            <a:r>
              <a:rPr lang="en-US" sz="2000" dirty="0"/>
              <a:t>when conflict resolution fails to returns any (rule, facts) pair</a:t>
            </a:r>
            <a:endParaRPr lang="en-US" sz="2000" b="1" dirty="0"/>
          </a:p>
          <a:p>
            <a:pPr>
              <a:lnSpc>
                <a:spcPct val="90000"/>
              </a:lnSpc>
              <a:buFont typeface="Wingdings" pitchFamily="2" charset="2"/>
              <a:buNone/>
            </a:pPr>
            <a:endParaRPr lang="en-US" sz="1800" b="1" i="1" dirty="0"/>
          </a:p>
        </p:txBody>
      </p:sp>
      <p:sp>
        <p:nvSpPr>
          <p:cNvPr id="6" name="Slide Number Placeholder 5"/>
          <p:cNvSpPr>
            <a:spLocks noGrp="1"/>
          </p:cNvSpPr>
          <p:nvPr>
            <p:ph type="sldNum" sz="quarter" idx="12"/>
          </p:nvPr>
        </p:nvSpPr>
        <p:spPr/>
        <p:txBody>
          <a:bodyPr>
            <a:normAutofit/>
          </a:bodyPr>
          <a:lstStyle/>
          <a:p>
            <a:fld id="{ED57FEAB-6592-4671-BD80-326BC7122A83}" type="slidenum">
              <a:rPr lang="en-US"/>
              <a:pPr/>
              <a:t>70</a:t>
            </a:fld>
            <a:endParaRPr lang="en-US"/>
          </a:p>
        </p:txBody>
      </p:sp>
      <p:sp>
        <p:nvSpPr>
          <p:cNvPr id="417794" name="AutoShape 2"/>
          <p:cNvSpPr>
            <a:spLocks noGrp="1" noChangeArrowheads="1"/>
          </p:cNvSpPr>
          <p:nvPr>
            <p:ph type="title"/>
          </p:nvPr>
        </p:nvSpPr>
        <p:spPr/>
        <p:txBody>
          <a:bodyPr>
            <a:normAutofit fontScale="90000"/>
          </a:bodyPr>
          <a:lstStyle/>
          <a:p>
            <a:r>
              <a:rPr lang="en-US"/>
              <a:t>Reasoning with Production Rules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5" name="Rectangle 3"/>
          <p:cNvSpPr>
            <a:spLocks noGrp="1" noChangeArrowheads="1"/>
          </p:cNvSpPr>
          <p:nvPr>
            <p:ph idx="1"/>
          </p:nvPr>
        </p:nvSpPr>
        <p:spPr>
          <a:xfrm>
            <a:off x="685800" y="1412875"/>
            <a:ext cx="7772400" cy="5064125"/>
          </a:xfrm>
        </p:spPr>
        <p:txBody>
          <a:bodyPr>
            <a:normAutofit lnSpcReduction="10000"/>
          </a:bodyPr>
          <a:lstStyle/>
          <a:p>
            <a:pPr marL="225425" indent="-225425"/>
            <a:r>
              <a:rPr lang="en-US" sz="2000" b="1"/>
              <a:t>Refraction</a:t>
            </a:r>
            <a:endParaRPr lang="en-US" sz="2000"/>
          </a:p>
          <a:p>
            <a:pPr marL="566738" lvl="1" indent="-227013"/>
            <a:r>
              <a:rPr lang="en-US" sz="1800"/>
              <a:t>A rule can only be used once with the same set of facts in WM. This strategy prevents firing a single rule with the same facts over and over again (avoiding loops)</a:t>
            </a:r>
          </a:p>
          <a:p>
            <a:pPr marL="225425" indent="-225425"/>
            <a:r>
              <a:rPr lang="en-US" sz="2000" b="1"/>
              <a:t>Recency</a:t>
            </a:r>
            <a:endParaRPr lang="en-US" sz="2000"/>
          </a:p>
          <a:p>
            <a:pPr marL="225425" indent="-225425"/>
            <a:r>
              <a:rPr lang="en-US" sz="2000"/>
              <a:t>Use rules that match the facts that were added most recently to WM, providing a kind of "focus of attention" strategy.</a:t>
            </a:r>
          </a:p>
          <a:p>
            <a:pPr marL="225425" indent="-225425"/>
            <a:r>
              <a:rPr lang="en-US" sz="2000" b="1"/>
              <a:t>Specificity</a:t>
            </a:r>
            <a:endParaRPr lang="en-US" sz="2000"/>
          </a:p>
          <a:p>
            <a:pPr marL="566738" lvl="1" indent="-227013"/>
            <a:r>
              <a:rPr lang="en-US" sz="1800"/>
              <a:t>Use the most specific rule, if one rule's LHS is a superset of the LHS of a second rule, then the first one  is more specific</a:t>
            </a:r>
          </a:p>
          <a:p>
            <a:pPr marL="566738" lvl="1" indent="-227013"/>
            <a:r>
              <a:rPr lang="en-US" sz="1800"/>
              <a:t>If one rule's LHS implies the LHS of a second rule, then the first one  is more specific</a:t>
            </a:r>
          </a:p>
          <a:p>
            <a:pPr marL="225425" indent="-225425"/>
            <a:r>
              <a:rPr lang="en-US" sz="2000" b="1"/>
              <a:t>Explicit priorities</a:t>
            </a:r>
          </a:p>
          <a:p>
            <a:pPr marL="566738" lvl="1" indent="-227013"/>
            <a:r>
              <a:rPr lang="en-US" sz="1800"/>
              <a:t>E.g., select rules by their pre-defined order/priority</a:t>
            </a:r>
          </a:p>
          <a:p>
            <a:pPr marL="225425" indent="-225425"/>
            <a:r>
              <a:rPr lang="en-US" sz="2000" b="1"/>
              <a:t>Rule order</a:t>
            </a:r>
          </a:p>
        </p:txBody>
      </p:sp>
      <p:sp>
        <p:nvSpPr>
          <p:cNvPr id="6" name="Slide Number Placeholder 5"/>
          <p:cNvSpPr>
            <a:spLocks noGrp="1"/>
          </p:cNvSpPr>
          <p:nvPr>
            <p:ph type="sldNum" sz="quarter" idx="12"/>
          </p:nvPr>
        </p:nvSpPr>
        <p:spPr/>
        <p:txBody>
          <a:bodyPr>
            <a:normAutofit/>
          </a:bodyPr>
          <a:lstStyle/>
          <a:p>
            <a:fld id="{0A2FB30B-94FB-4D21-A3B1-624CAA89639D}" type="slidenum">
              <a:rPr lang="en-US"/>
              <a:pPr/>
              <a:t>71</a:t>
            </a:fld>
            <a:endParaRPr lang="en-US"/>
          </a:p>
        </p:txBody>
      </p:sp>
      <p:sp>
        <p:nvSpPr>
          <p:cNvPr id="422914" name="AutoShape 2"/>
          <p:cNvSpPr>
            <a:spLocks noGrp="1" noChangeArrowheads="1"/>
          </p:cNvSpPr>
          <p:nvPr>
            <p:ph type="title"/>
          </p:nvPr>
        </p:nvSpPr>
        <p:spPr>
          <a:xfrm>
            <a:off x="989013" y="468313"/>
            <a:ext cx="7472362" cy="261937"/>
          </a:xfrm>
        </p:spPr>
        <p:txBody>
          <a:bodyPr>
            <a:noAutofit/>
          </a:bodyPr>
          <a:lstStyle/>
          <a:p>
            <a:r>
              <a:rPr lang="en-US" sz="3200" dirty="0"/>
              <a:t>Conflict Resolution Strategies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3" name="Rectangle 3"/>
          <p:cNvSpPr>
            <a:spLocks noGrp="1" noChangeArrowheads="1"/>
          </p:cNvSpPr>
          <p:nvPr>
            <p:ph idx="1"/>
          </p:nvPr>
        </p:nvSpPr>
        <p:spPr>
          <a:xfrm>
            <a:off x="533400" y="1412875"/>
            <a:ext cx="7924800" cy="5064125"/>
          </a:xfrm>
        </p:spPr>
        <p:txBody>
          <a:bodyPr/>
          <a:lstStyle/>
          <a:p>
            <a:pPr marL="225425" indent="-225425">
              <a:lnSpc>
                <a:spcPct val="90000"/>
              </a:lnSpc>
            </a:pPr>
            <a:r>
              <a:rPr lang="en-US" sz="2000"/>
              <a:t>Advantages</a:t>
            </a:r>
          </a:p>
          <a:p>
            <a:pPr marL="566738" lvl="1" indent="-227013">
              <a:lnSpc>
                <a:spcPct val="90000"/>
              </a:lnSpc>
            </a:pPr>
            <a:r>
              <a:rPr lang="en-US" sz="1800"/>
              <a:t>Simplicity (both KR language and inference), </a:t>
            </a:r>
          </a:p>
          <a:p>
            <a:pPr marL="566738" lvl="1" indent="-227013">
              <a:lnSpc>
                <a:spcPct val="90000"/>
              </a:lnSpc>
            </a:pPr>
            <a:r>
              <a:rPr lang="en-US" sz="1800"/>
              <a:t>Inference more efficient</a:t>
            </a:r>
          </a:p>
          <a:p>
            <a:pPr marL="566738" lvl="1" indent="-227013">
              <a:lnSpc>
                <a:spcPct val="90000"/>
              </a:lnSpc>
            </a:pPr>
            <a:r>
              <a:rPr lang="en-US" sz="1800"/>
              <a:t>Modularity of knowledge (rules are considered, to a degree, independent of each other), easy to maintain and update</a:t>
            </a:r>
          </a:p>
          <a:p>
            <a:pPr marL="566738" lvl="1" indent="-227013">
              <a:lnSpc>
                <a:spcPct val="90000"/>
              </a:lnSpc>
            </a:pPr>
            <a:r>
              <a:rPr lang="en-US" sz="1800"/>
              <a:t>Similar to the way humans express their knowledge in many domains</a:t>
            </a:r>
          </a:p>
          <a:p>
            <a:pPr marL="566738" lvl="1" indent="-227013">
              <a:lnSpc>
                <a:spcPct val="90000"/>
              </a:lnSpc>
            </a:pPr>
            <a:r>
              <a:rPr lang="en-US" sz="1800"/>
              <a:t>Can handle simple default reasoning</a:t>
            </a:r>
          </a:p>
          <a:p>
            <a:pPr marL="225425" indent="-225425">
              <a:lnSpc>
                <a:spcPct val="90000"/>
              </a:lnSpc>
            </a:pPr>
            <a:r>
              <a:rPr lang="en-US" sz="2000"/>
              <a:t>Disadvantages</a:t>
            </a:r>
          </a:p>
          <a:p>
            <a:pPr marL="566738" lvl="1" indent="-227013">
              <a:lnSpc>
                <a:spcPct val="90000"/>
              </a:lnSpc>
            </a:pPr>
            <a:r>
              <a:rPr lang="en-US" sz="1800"/>
              <a:t>No clearly defined semantics (may derive incorrect conclusions)</a:t>
            </a:r>
          </a:p>
          <a:p>
            <a:pPr marL="566738" lvl="1" indent="-227013">
              <a:lnSpc>
                <a:spcPct val="90000"/>
              </a:lnSpc>
            </a:pPr>
            <a:r>
              <a:rPr lang="en-US" sz="1800"/>
              <a:t>Inference is not complete (mainly due to the depth-first procedure) </a:t>
            </a:r>
          </a:p>
          <a:p>
            <a:pPr marL="566738" lvl="1" indent="-227013">
              <a:lnSpc>
                <a:spcPct val="90000"/>
              </a:lnSpc>
            </a:pPr>
            <a:r>
              <a:rPr lang="en-US" sz="1800"/>
              <a:t>Inference is sensitive to rule order, which may have unpredictable side effects</a:t>
            </a:r>
          </a:p>
          <a:p>
            <a:pPr marL="566738" lvl="1" indent="-227013">
              <a:lnSpc>
                <a:spcPct val="90000"/>
              </a:lnSpc>
            </a:pPr>
            <a:r>
              <a:rPr lang="en-US" sz="1800"/>
              <a:t>Less expressive (may not be suitable to some applications)</a:t>
            </a:r>
          </a:p>
          <a:p>
            <a:pPr marL="225425" indent="-225425">
              <a:lnSpc>
                <a:spcPct val="90000"/>
              </a:lnSpc>
            </a:pPr>
            <a:r>
              <a:rPr lang="en-US" sz="2000" b="1" i="1"/>
              <a:t>No explicit structure among pieces of knowledge in BOTH FOL </a:t>
            </a:r>
            <a:r>
              <a:rPr lang="en-US" sz="2000" i="1"/>
              <a:t>(a un-ordered set of clauses)</a:t>
            </a:r>
            <a:r>
              <a:rPr lang="en-US" sz="2000" b="1" i="1"/>
              <a:t> and PS </a:t>
            </a:r>
            <a:r>
              <a:rPr lang="en-US" sz="2000" i="1"/>
              <a:t>(a list of rules)</a:t>
            </a:r>
          </a:p>
        </p:txBody>
      </p:sp>
      <p:sp>
        <p:nvSpPr>
          <p:cNvPr id="6" name="Slide Number Placeholder 5"/>
          <p:cNvSpPr>
            <a:spLocks noGrp="1"/>
          </p:cNvSpPr>
          <p:nvPr>
            <p:ph type="sldNum" sz="quarter" idx="12"/>
          </p:nvPr>
        </p:nvSpPr>
        <p:spPr/>
        <p:txBody>
          <a:bodyPr>
            <a:normAutofit/>
          </a:bodyPr>
          <a:lstStyle/>
          <a:p>
            <a:fld id="{6B9B2696-3A7D-4815-97CA-B22795DEACCC}" type="slidenum">
              <a:rPr lang="en-US"/>
              <a:pPr/>
              <a:t>72</a:t>
            </a:fld>
            <a:endParaRPr lang="en-US"/>
          </a:p>
        </p:txBody>
      </p:sp>
      <p:sp>
        <p:nvSpPr>
          <p:cNvPr id="424962" name="AutoShape 2"/>
          <p:cNvSpPr>
            <a:spLocks noGrp="1" noChangeArrowheads="1"/>
          </p:cNvSpPr>
          <p:nvPr>
            <p:ph type="title"/>
          </p:nvPr>
        </p:nvSpPr>
        <p:spPr>
          <a:xfrm>
            <a:off x="974725" y="463550"/>
            <a:ext cx="7486650" cy="344488"/>
          </a:xfrm>
        </p:spPr>
        <p:txBody>
          <a:bodyPr>
            <a:noAutofit/>
          </a:bodyPr>
          <a:lstStyle/>
          <a:p>
            <a:r>
              <a:rPr lang="en-US" sz="2800" dirty="0"/>
              <a:t>Comparing Production Systems (PS)  and FOL</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idx="1"/>
          </p:nvPr>
        </p:nvSpPr>
        <p:spPr/>
        <p:txBody>
          <a:bodyPr>
            <a:normAutofit lnSpcReduction="10000"/>
          </a:bodyPr>
          <a:lstStyle/>
          <a:p>
            <a:r>
              <a:rPr lang="en-GB" sz="1800" dirty="0"/>
              <a:t>A semantic network is a structure for representing knowledge as a pattern of interconnected </a:t>
            </a:r>
            <a:r>
              <a:rPr lang="en-GB" sz="1800" b="1" dirty="0"/>
              <a:t>nodes</a:t>
            </a:r>
            <a:r>
              <a:rPr lang="en-GB" sz="1800" dirty="0"/>
              <a:t> and </a:t>
            </a:r>
            <a:r>
              <a:rPr lang="en-GB" sz="1800" b="1" dirty="0"/>
              <a:t>arcs</a:t>
            </a:r>
            <a:r>
              <a:rPr lang="en-GB" sz="1800" dirty="0"/>
              <a:t>.  Nodes in the net represent </a:t>
            </a:r>
            <a:r>
              <a:rPr lang="en-GB" sz="1800" b="1" dirty="0"/>
              <a:t>concepts</a:t>
            </a:r>
            <a:r>
              <a:rPr lang="en-GB" sz="1800" dirty="0"/>
              <a:t> of entities, attributes, events, values.  Arcs in the network represent </a:t>
            </a:r>
            <a:r>
              <a:rPr lang="en-GB" sz="1800" b="1" dirty="0"/>
              <a:t>relationships</a:t>
            </a:r>
            <a:r>
              <a:rPr lang="en-GB" sz="1800" dirty="0"/>
              <a:t> that hold between the concepts.</a:t>
            </a:r>
          </a:p>
          <a:p>
            <a:pPr lvl="1"/>
            <a:r>
              <a:rPr lang="en-GB" sz="1600" dirty="0"/>
              <a:t>A semantic network is a graph theoretic data structure whose nodes represent </a:t>
            </a:r>
            <a:r>
              <a:rPr lang="en-GB" sz="1600" b="1" dirty="0"/>
              <a:t>word senses </a:t>
            </a:r>
            <a:r>
              <a:rPr lang="en-GB" sz="1600" dirty="0"/>
              <a:t>and whose arcs express </a:t>
            </a:r>
            <a:r>
              <a:rPr lang="en-GB" sz="1600" b="1" dirty="0"/>
              <a:t>semantic relationships </a:t>
            </a:r>
            <a:r>
              <a:rPr lang="en-GB" sz="1600" dirty="0"/>
              <a:t>between these word senses.</a:t>
            </a:r>
          </a:p>
          <a:p>
            <a:pPr lvl="1"/>
            <a:r>
              <a:rPr lang="en-GB" sz="1600" dirty="0"/>
              <a:t>Concepts can be represented as hierarchies of </a:t>
            </a:r>
            <a:r>
              <a:rPr lang="en-GB" sz="1600" dirty="0" smtClean="0"/>
              <a:t>inter-connected </a:t>
            </a:r>
            <a:r>
              <a:rPr lang="en-GB" sz="1600" dirty="0"/>
              <a:t>concept nodes (e.g. animal, bird, canary)</a:t>
            </a:r>
          </a:p>
          <a:p>
            <a:pPr lvl="1"/>
            <a:r>
              <a:rPr lang="en-GB" sz="1600" dirty="0"/>
              <a:t>Any concept has a number of associated attributes at a given level (e.g. animal --&gt; has skin; eats etc.)</a:t>
            </a:r>
          </a:p>
          <a:p>
            <a:r>
              <a:rPr lang="en-GB" sz="1800" dirty="0"/>
              <a:t>Some concept nodes are </a:t>
            </a:r>
            <a:r>
              <a:rPr lang="en-GB" sz="1800" b="1" dirty="0"/>
              <a:t>super class</a:t>
            </a:r>
            <a:r>
              <a:rPr lang="en-GB" sz="1800" dirty="0"/>
              <a:t> of other nodes (e.g. animal &gt; bird) and some are </a:t>
            </a:r>
            <a:r>
              <a:rPr lang="en-GB" sz="1800" b="1" dirty="0"/>
              <a:t>sub classes</a:t>
            </a:r>
            <a:r>
              <a:rPr lang="en-GB" sz="1800" dirty="0"/>
              <a:t> (canary &lt; bird)</a:t>
            </a:r>
          </a:p>
          <a:p>
            <a:pPr lvl="1"/>
            <a:r>
              <a:rPr lang="en-GB" sz="1600" dirty="0"/>
              <a:t>Often, sub classes </a:t>
            </a:r>
            <a:r>
              <a:rPr lang="en-GB" sz="1600" b="1" dirty="0"/>
              <a:t>inherit</a:t>
            </a:r>
            <a:r>
              <a:rPr lang="en-GB" sz="1600" dirty="0"/>
              <a:t> </a:t>
            </a:r>
            <a:r>
              <a:rPr lang="en-GB" sz="1600" u="sng" dirty="0"/>
              <a:t>all</a:t>
            </a:r>
            <a:r>
              <a:rPr lang="en-GB" sz="1600" dirty="0"/>
              <a:t> the attributes of their super class concepts.</a:t>
            </a:r>
          </a:p>
          <a:p>
            <a:pPr lvl="1"/>
            <a:r>
              <a:rPr lang="en-GB" sz="1600" dirty="0"/>
              <a:t>Some instances of a concept are </a:t>
            </a:r>
            <a:r>
              <a:rPr lang="en-GB" sz="1600" b="1" dirty="0"/>
              <a:t>exempted</a:t>
            </a:r>
            <a:r>
              <a:rPr lang="en-GB" sz="1600" dirty="0"/>
              <a:t> from the having certain attributes held by their concept classes (e.g. ostrich is excepted from flying)</a:t>
            </a:r>
          </a:p>
        </p:txBody>
      </p:sp>
      <p:sp>
        <p:nvSpPr>
          <p:cNvPr id="6" name="Slide Number Placeholder 5"/>
          <p:cNvSpPr>
            <a:spLocks noGrp="1"/>
          </p:cNvSpPr>
          <p:nvPr>
            <p:ph type="sldNum" sz="quarter" idx="12"/>
          </p:nvPr>
        </p:nvSpPr>
        <p:spPr/>
        <p:txBody>
          <a:bodyPr>
            <a:normAutofit/>
          </a:bodyPr>
          <a:lstStyle/>
          <a:p>
            <a:fld id="{A0969D46-C01E-4C78-A52E-F4F672580C90}" type="slidenum">
              <a:rPr lang="en-US"/>
              <a:pPr/>
              <a:t>73</a:t>
            </a:fld>
            <a:endParaRPr lang="en-US"/>
          </a:p>
        </p:txBody>
      </p:sp>
      <p:sp>
        <p:nvSpPr>
          <p:cNvPr id="311298" name="AutoShape 2"/>
          <p:cNvSpPr>
            <a:spLocks noGrp="1" noChangeArrowheads="1"/>
          </p:cNvSpPr>
          <p:nvPr>
            <p:ph type="title"/>
          </p:nvPr>
        </p:nvSpPr>
        <p:spPr/>
        <p:txBody>
          <a:bodyPr/>
          <a:lstStyle/>
          <a:p>
            <a:r>
              <a:rPr lang="en-GB"/>
              <a:t>Semantic Networks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Grp="1" noChangeArrowheads="1"/>
          </p:cNvSpPr>
          <p:nvPr>
            <p:ph idx="1"/>
          </p:nvPr>
        </p:nvSpPr>
        <p:spPr/>
        <p:txBody>
          <a:bodyPr>
            <a:normAutofit/>
          </a:bodyPr>
          <a:lstStyle/>
          <a:p>
            <a:r>
              <a:rPr lang="en-GB" dirty="0"/>
              <a:t>Try to represent the </a:t>
            </a:r>
            <a:r>
              <a:rPr lang="en-GB" dirty="0" smtClean="0"/>
              <a:t>following </a:t>
            </a:r>
            <a:r>
              <a:rPr lang="en-GB" dirty="0"/>
              <a:t>sentences </a:t>
            </a:r>
            <a:r>
              <a:rPr lang="en-GB" dirty="0" smtClean="0"/>
              <a:t>using an </a:t>
            </a:r>
            <a:r>
              <a:rPr lang="en-GB" dirty="0"/>
              <a:t>appropriate semantic network diagram:</a:t>
            </a:r>
          </a:p>
          <a:p>
            <a:pPr lvl="1"/>
            <a:r>
              <a:rPr lang="en-GB" dirty="0" err="1"/>
              <a:t>isa</a:t>
            </a:r>
            <a:r>
              <a:rPr lang="en-GB" dirty="0"/>
              <a:t>(person, mammal)</a:t>
            </a:r>
          </a:p>
          <a:p>
            <a:pPr lvl="1"/>
            <a:r>
              <a:rPr lang="en-GB" dirty="0"/>
              <a:t>instance(Duggan </a:t>
            </a:r>
            <a:r>
              <a:rPr lang="en-GB" dirty="0" err="1"/>
              <a:t>Kariuki</a:t>
            </a:r>
            <a:r>
              <a:rPr lang="en-GB" dirty="0"/>
              <a:t>, person)	</a:t>
            </a:r>
          </a:p>
          <a:p>
            <a:pPr lvl="1"/>
            <a:r>
              <a:rPr lang="en-GB" dirty="0"/>
              <a:t>team(Duggan </a:t>
            </a:r>
            <a:r>
              <a:rPr lang="en-GB" dirty="0" err="1"/>
              <a:t>Kariuki</a:t>
            </a:r>
            <a:r>
              <a:rPr lang="en-GB" dirty="0"/>
              <a:t>, Cardiff</a:t>
            </a:r>
            <a:r>
              <a:rPr lang="en-GB" dirty="0" smtClean="0"/>
              <a:t>) all in one graph</a:t>
            </a:r>
            <a:endParaRPr lang="en-GB" dirty="0"/>
          </a:p>
          <a:p>
            <a:pPr lvl="1">
              <a:buFontTx/>
              <a:buNone/>
            </a:pPr>
            <a:endParaRPr lang="en-GB" dirty="0"/>
          </a:p>
          <a:p>
            <a:pPr lvl="1"/>
            <a:r>
              <a:rPr lang="en-GB" dirty="0"/>
              <a:t>score(</a:t>
            </a:r>
            <a:r>
              <a:rPr lang="en-GB" dirty="0" err="1"/>
              <a:t>Gor</a:t>
            </a:r>
            <a:r>
              <a:rPr lang="en-GB" dirty="0"/>
              <a:t> </a:t>
            </a:r>
            <a:r>
              <a:rPr lang="en-GB" dirty="0" err="1"/>
              <a:t>Mahia</a:t>
            </a:r>
            <a:r>
              <a:rPr lang="en-GB" dirty="0"/>
              <a:t>, AFC, 3-1)</a:t>
            </a:r>
          </a:p>
          <a:p>
            <a:pPr lvl="1">
              <a:buFontTx/>
              <a:buNone/>
            </a:pPr>
            <a:endParaRPr lang="en-GB" dirty="0"/>
          </a:p>
          <a:p>
            <a:pPr lvl="1"/>
            <a:r>
              <a:rPr lang="en-GB" dirty="0" err="1"/>
              <a:t>Misiko</a:t>
            </a:r>
            <a:r>
              <a:rPr lang="en-GB" dirty="0"/>
              <a:t> gave </a:t>
            </a:r>
            <a:r>
              <a:rPr lang="en-GB" dirty="0" err="1"/>
              <a:t>Ngicu</a:t>
            </a:r>
            <a:r>
              <a:rPr lang="en-GB" dirty="0"/>
              <a:t> the book</a:t>
            </a:r>
          </a:p>
          <a:p>
            <a:endParaRPr lang="en-US" dirty="0"/>
          </a:p>
        </p:txBody>
      </p:sp>
      <p:sp>
        <p:nvSpPr>
          <p:cNvPr id="6" name="Slide Number Placeholder 5"/>
          <p:cNvSpPr>
            <a:spLocks noGrp="1"/>
          </p:cNvSpPr>
          <p:nvPr>
            <p:ph type="sldNum" sz="quarter" idx="12"/>
          </p:nvPr>
        </p:nvSpPr>
        <p:spPr/>
        <p:txBody>
          <a:bodyPr>
            <a:normAutofit/>
          </a:bodyPr>
          <a:lstStyle/>
          <a:p>
            <a:fld id="{CB71B2DC-55E4-41B9-BCC2-5AB23B01776C}" type="slidenum">
              <a:rPr lang="en-US"/>
              <a:pPr/>
              <a:t>74</a:t>
            </a:fld>
            <a:endParaRPr lang="en-US"/>
          </a:p>
        </p:txBody>
      </p:sp>
      <p:sp>
        <p:nvSpPr>
          <p:cNvPr id="320514" name="AutoShape 2"/>
          <p:cNvSpPr>
            <a:spLocks noGrp="1" noChangeArrowheads="1"/>
          </p:cNvSpPr>
          <p:nvPr>
            <p:ph type="title"/>
          </p:nvPr>
        </p:nvSpPr>
        <p:spPr/>
        <p:txBody>
          <a:bodyPr/>
          <a:lstStyle/>
          <a:p>
            <a:r>
              <a:rPr lang="en-US"/>
              <a:t>Semantic Networks- Exercises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AutoShape 2"/>
          <p:cNvSpPr>
            <a:spLocks noGrp="1" noChangeArrowheads="1"/>
          </p:cNvSpPr>
          <p:nvPr>
            <p:ph type="title"/>
          </p:nvPr>
        </p:nvSpPr>
        <p:spPr/>
        <p:txBody>
          <a:bodyPr/>
          <a:lstStyle/>
          <a:p>
            <a:r>
              <a:rPr lang="en-US"/>
              <a:t>Semantic Networks- Solution</a:t>
            </a:r>
          </a:p>
        </p:txBody>
      </p:sp>
      <p:pic>
        <p:nvPicPr>
          <p:cNvPr id="321540" name="Picture 4"/>
          <p:cNvPicPr>
            <a:picLocks noChangeAspect="1" noChangeArrowheads="1"/>
          </p:cNvPicPr>
          <p:nvPr/>
        </p:nvPicPr>
        <p:blipFill>
          <a:blip r:embed="rId2" cstate="print"/>
          <a:srcRect l="37001" t="31334" r="17999" b="8667"/>
          <a:stretch>
            <a:fillRect/>
          </a:stretch>
        </p:blipFill>
        <p:spPr bwMode="auto">
          <a:xfrm>
            <a:off x="539750" y="1237530"/>
            <a:ext cx="3429000" cy="2438400"/>
          </a:xfrm>
          <a:prstGeom prst="rect">
            <a:avLst/>
          </a:prstGeom>
          <a:noFill/>
          <a:ln w="9525">
            <a:noFill/>
            <a:miter lim="800000"/>
            <a:headEnd/>
            <a:tailEnd/>
          </a:ln>
          <a:effectLst/>
        </p:spPr>
      </p:pic>
      <p:pic>
        <p:nvPicPr>
          <p:cNvPr id="321541" name="Picture 5"/>
          <p:cNvPicPr>
            <a:picLocks noChangeAspect="1" noChangeArrowheads="1"/>
          </p:cNvPicPr>
          <p:nvPr/>
        </p:nvPicPr>
        <p:blipFill>
          <a:blip r:embed="rId3" cstate="print"/>
          <a:srcRect l="12000" t="32668" r="17000" b="19333"/>
          <a:stretch>
            <a:fillRect/>
          </a:stretch>
        </p:blipFill>
        <p:spPr bwMode="auto">
          <a:xfrm>
            <a:off x="4500563" y="1380405"/>
            <a:ext cx="4267200" cy="2438400"/>
          </a:xfrm>
          <a:prstGeom prst="rect">
            <a:avLst/>
          </a:prstGeom>
          <a:noFill/>
          <a:ln w="9525">
            <a:noFill/>
            <a:miter lim="800000"/>
            <a:headEnd/>
            <a:tailEnd/>
          </a:ln>
          <a:effectLst/>
        </p:spPr>
      </p:pic>
      <p:pic>
        <p:nvPicPr>
          <p:cNvPr id="321543" name="Picture 7"/>
          <p:cNvPicPr>
            <a:picLocks noChangeAspect="1" noChangeArrowheads="1"/>
          </p:cNvPicPr>
          <p:nvPr/>
        </p:nvPicPr>
        <p:blipFill>
          <a:blip r:embed="rId4" cstate="print"/>
          <a:srcRect l="10001" t="34000" r="17000" b="8667"/>
          <a:stretch>
            <a:fillRect/>
          </a:stretch>
        </p:blipFill>
        <p:spPr bwMode="auto">
          <a:xfrm>
            <a:off x="1187450" y="4188693"/>
            <a:ext cx="5562600" cy="2286000"/>
          </a:xfrm>
          <a:prstGeom prst="rect">
            <a:avLst/>
          </a:prstGeom>
          <a:noFill/>
          <a:ln w="9525">
            <a:noFill/>
            <a:miter lim="800000"/>
            <a:headEnd/>
            <a:tailEnd/>
          </a:ln>
          <a:effectLst/>
        </p:spPr>
      </p:pic>
      <p:pic>
        <p:nvPicPr>
          <p:cNvPr id="321544" name="Picture 8"/>
          <p:cNvPicPr>
            <a:picLocks noChangeAspect="1" noChangeArrowheads="1"/>
          </p:cNvPicPr>
          <p:nvPr/>
        </p:nvPicPr>
        <p:blipFill>
          <a:blip r:embed="rId2" cstate="print"/>
          <a:srcRect l="37001" t="31334" r="17999" b="8667"/>
          <a:stretch>
            <a:fillRect/>
          </a:stretch>
        </p:blipFill>
        <p:spPr bwMode="auto">
          <a:xfrm>
            <a:off x="539750" y="1237530"/>
            <a:ext cx="3429000" cy="2438400"/>
          </a:xfrm>
          <a:prstGeom prst="rect">
            <a:avLst/>
          </a:prstGeom>
          <a:noFill/>
          <a:ln w="9525">
            <a:noFill/>
            <a:miter lim="800000"/>
            <a:headEnd/>
            <a:tailEnd/>
          </a:ln>
          <a:effectLst/>
        </p:spPr>
      </p:pic>
      <p:pic>
        <p:nvPicPr>
          <p:cNvPr id="321545" name="Picture 9"/>
          <p:cNvPicPr>
            <a:picLocks noChangeAspect="1" noChangeArrowheads="1"/>
          </p:cNvPicPr>
          <p:nvPr/>
        </p:nvPicPr>
        <p:blipFill>
          <a:blip r:embed="rId3" cstate="print"/>
          <a:srcRect l="12000" t="32668" r="17000" b="19333"/>
          <a:stretch>
            <a:fillRect/>
          </a:stretch>
        </p:blipFill>
        <p:spPr bwMode="auto">
          <a:xfrm>
            <a:off x="4500563" y="1380405"/>
            <a:ext cx="4267200"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idx="1"/>
          </p:nvPr>
        </p:nvSpPr>
        <p:spPr/>
        <p:txBody>
          <a:bodyPr>
            <a:noAutofit/>
          </a:bodyPr>
          <a:lstStyle/>
          <a:p>
            <a:pPr marL="381000" indent="-381000">
              <a:lnSpc>
                <a:spcPct val="90000"/>
              </a:lnSpc>
              <a:buFont typeface="Wingdings" pitchFamily="2" charset="2"/>
              <a:buNone/>
            </a:pPr>
            <a:r>
              <a:rPr lang="en-GB" sz="3200" b="1" i="1" dirty="0"/>
              <a:t>Advantages</a:t>
            </a:r>
          </a:p>
          <a:p>
            <a:pPr marL="381000" indent="-381000">
              <a:lnSpc>
                <a:spcPct val="90000"/>
              </a:lnSpc>
              <a:buFontTx/>
              <a:buAutoNum type="arabicParenR"/>
            </a:pPr>
            <a:r>
              <a:rPr lang="en-GB" sz="3200" dirty="0"/>
              <a:t>Easy to visualise and understand.</a:t>
            </a:r>
          </a:p>
          <a:p>
            <a:pPr marL="381000" indent="-381000">
              <a:lnSpc>
                <a:spcPct val="90000"/>
              </a:lnSpc>
              <a:buFontTx/>
              <a:buAutoNum type="arabicParenR"/>
            </a:pPr>
            <a:r>
              <a:rPr lang="en-GB" sz="3200" dirty="0"/>
              <a:t>The knowledge engineer can arbitrarily define the relationships.</a:t>
            </a:r>
          </a:p>
          <a:p>
            <a:pPr marL="381000" indent="-381000">
              <a:lnSpc>
                <a:spcPct val="90000"/>
              </a:lnSpc>
              <a:buFontTx/>
              <a:buAutoNum type="arabicParenR"/>
            </a:pPr>
            <a:r>
              <a:rPr lang="en-GB" sz="3200" dirty="0"/>
              <a:t>Related knowledge is easily categorised.</a:t>
            </a:r>
          </a:p>
          <a:p>
            <a:pPr marL="381000" indent="-381000">
              <a:lnSpc>
                <a:spcPct val="90000"/>
              </a:lnSpc>
              <a:buFontTx/>
              <a:buAutoNum type="arabicParenR"/>
            </a:pPr>
            <a:r>
              <a:rPr lang="en-GB" sz="3200" dirty="0"/>
              <a:t>Efficient in space requirements.</a:t>
            </a:r>
          </a:p>
          <a:p>
            <a:pPr marL="381000" indent="-381000">
              <a:lnSpc>
                <a:spcPct val="90000"/>
              </a:lnSpc>
              <a:buFontTx/>
              <a:buAutoNum type="arabicParenR"/>
            </a:pPr>
            <a:r>
              <a:rPr lang="en-GB" sz="3200" dirty="0"/>
              <a:t>Node objects represented only once.</a:t>
            </a:r>
          </a:p>
          <a:p>
            <a:pPr marL="381000" indent="-381000">
              <a:lnSpc>
                <a:spcPct val="90000"/>
              </a:lnSpc>
              <a:buFontTx/>
              <a:buAutoNum type="arabicParenR"/>
            </a:pPr>
            <a:r>
              <a:rPr lang="en-GB" sz="3200" dirty="0"/>
              <a:t>Standard definitions of semantic networks have been developed.</a:t>
            </a:r>
          </a:p>
          <a:p>
            <a:pPr marL="381000" indent="-381000">
              <a:lnSpc>
                <a:spcPct val="90000"/>
              </a:lnSpc>
            </a:pPr>
            <a:endParaRPr lang="en-US" sz="3200" dirty="0"/>
          </a:p>
        </p:txBody>
      </p:sp>
      <p:sp>
        <p:nvSpPr>
          <p:cNvPr id="6" name="Slide Number Placeholder 5"/>
          <p:cNvSpPr>
            <a:spLocks noGrp="1"/>
          </p:cNvSpPr>
          <p:nvPr>
            <p:ph type="sldNum" sz="quarter" idx="12"/>
          </p:nvPr>
        </p:nvSpPr>
        <p:spPr/>
        <p:txBody>
          <a:bodyPr>
            <a:normAutofit/>
          </a:bodyPr>
          <a:lstStyle/>
          <a:p>
            <a:fld id="{96C9905A-EC2C-405C-B495-49CFB35C08B1}" type="slidenum">
              <a:rPr lang="en-US"/>
              <a:pPr/>
              <a:t>76</a:t>
            </a:fld>
            <a:endParaRPr lang="en-US"/>
          </a:p>
        </p:txBody>
      </p:sp>
      <p:sp>
        <p:nvSpPr>
          <p:cNvPr id="322562" name="AutoShape 2"/>
          <p:cNvSpPr>
            <a:spLocks noGrp="1" noChangeArrowheads="1"/>
          </p:cNvSpPr>
          <p:nvPr>
            <p:ph type="title"/>
          </p:nvPr>
        </p:nvSpPr>
        <p:spPr/>
        <p:txBody>
          <a:bodyPr/>
          <a:lstStyle/>
          <a:p>
            <a:r>
              <a:rPr lang="en-GB" sz="1800" dirty="0"/>
              <a:t>Advantages </a:t>
            </a:r>
            <a:r>
              <a:rPr lang="en-GB" sz="1800" dirty="0" smtClean="0"/>
              <a:t>of </a:t>
            </a:r>
            <a:r>
              <a:rPr lang="en-GB" sz="1800" dirty="0"/>
              <a:t>Semantic Networks</a:t>
            </a:r>
            <a:endParaRPr lang="en-US" sz="18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idx="1"/>
          </p:nvPr>
        </p:nvSpPr>
        <p:spPr/>
        <p:txBody>
          <a:bodyPr>
            <a:noAutofit/>
          </a:bodyPr>
          <a:lstStyle/>
          <a:p>
            <a:pPr marL="381000" indent="-381000">
              <a:lnSpc>
                <a:spcPct val="90000"/>
              </a:lnSpc>
              <a:buFont typeface="Wingdings" pitchFamily="2" charset="2"/>
              <a:buNone/>
            </a:pPr>
            <a:r>
              <a:rPr lang="en-GB" sz="2000" b="1" i="1" dirty="0" smtClean="0"/>
              <a:t>Limitations</a:t>
            </a:r>
            <a:endParaRPr lang="en-GB" sz="2000" b="1" i="1" dirty="0"/>
          </a:p>
          <a:p>
            <a:pPr marL="381000" indent="-381000">
              <a:lnSpc>
                <a:spcPct val="90000"/>
              </a:lnSpc>
              <a:buNone/>
            </a:pPr>
            <a:r>
              <a:rPr lang="en-GB" sz="2000" dirty="0"/>
              <a:t>The limitations of conventional semantic networks were studied extensively by a number of workers in </a:t>
            </a:r>
            <a:r>
              <a:rPr lang="en-GB" sz="2000" dirty="0" smtClean="0"/>
              <a:t>AI:</a:t>
            </a:r>
            <a:endParaRPr lang="en-GB" sz="2000" dirty="0"/>
          </a:p>
          <a:p>
            <a:pPr marL="381000" indent="-381000">
              <a:lnSpc>
                <a:spcPct val="90000"/>
              </a:lnSpc>
              <a:buFontTx/>
              <a:buAutoNum type="arabicParenR"/>
            </a:pPr>
            <a:r>
              <a:rPr lang="en-GB" sz="2000" dirty="0"/>
              <a:t>Many believe that the basic notion is a powerful one and has to be complemented by, for example, </a:t>
            </a:r>
            <a:r>
              <a:rPr lang="en-GB" sz="2000" b="1" dirty="0"/>
              <a:t>logic</a:t>
            </a:r>
            <a:r>
              <a:rPr lang="en-GB" sz="2000" dirty="0"/>
              <a:t> to improve the notion’s expressive power and robustness.</a:t>
            </a:r>
          </a:p>
          <a:p>
            <a:pPr marL="381000" indent="-381000">
              <a:lnSpc>
                <a:spcPct val="90000"/>
              </a:lnSpc>
              <a:buFontTx/>
              <a:buAutoNum type="arabicParenR"/>
            </a:pPr>
            <a:r>
              <a:rPr lang="en-GB" sz="2000" dirty="0"/>
              <a:t>Others believe that the notion of semantic networks can be improved by incorporating </a:t>
            </a:r>
            <a:r>
              <a:rPr lang="en-GB" sz="2000" b="1" dirty="0"/>
              <a:t>reasoning</a:t>
            </a:r>
            <a:r>
              <a:rPr lang="en-GB" sz="2000" dirty="0"/>
              <a:t> used to describe events.</a:t>
            </a:r>
          </a:p>
          <a:p>
            <a:pPr marL="381000" indent="-381000">
              <a:lnSpc>
                <a:spcPct val="90000"/>
              </a:lnSpc>
              <a:buFontTx/>
              <a:buAutoNum type="arabicParenR"/>
            </a:pPr>
            <a:r>
              <a:rPr lang="en-GB" sz="2000" dirty="0"/>
              <a:t>Limited in handling quantifiers e.g. “</a:t>
            </a:r>
            <a:r>
              <a:rPr lang="en-GB" sz="2400" dirty="0"/>
              <a:t>Every dog has bitten a postman”</a:t>
            </a:r>
            <a:endParaRPr lang="en-GB" sz="2000" dirty="0"/>
          </a:p>
          <a:p>
            <a:pPr marL="381000" indent="-381000">
              <a:lnSpc>
                <a:spcPct val="90000"/>
              </a:lnSpc>
              <a:buFontTx/>
              <a:buAutoNum type="arabicParenR"/>
            </a:pPr>
            <a:r>
              <a:rPr lang="en-GB" sz="2000" dirty="0"/>
              <a:t>Binary relations are usually easy to represent, but some times is </a:t>
            </a:r>
            <a:r>
              <a:rPr lang="en-GB" sz="2000" dirty="0" err="1"/>
              <a:t>difficult.e.g</a:t>
            </a:r>
            <a:r>
              <a:rPr lang="en-GB" sz="2000" dirty="0"/>
              <a:t>. try to represent the sentence:</a:t>
            </a:r>
          </a:p>
          <a:p>
            <a:pPr marL="800100" lvl="1" indent="-342900">
              <a:lnSpc>
                <a:spcPct val="90000"/>
              </a:lnSpc>
            </a:pPr>
            <a:r>
              <a:rPr lang="en-GB" sz="2000" dirty="0"/>
              <a:t>“</a:t>
            </a:r>
            <a:r>
              <a:rPr lang="en-GB" sz="2000" dirty="0" err="1"/>
              <a:t>Nengo</a:t>
            </a:r>
            <a:r>
              <a:rPr lang="en-GB" sz="2000" dirty="0"/>
              <a:t> caused trouble to the party".</a:t>
            </a:r>
          </a:p>
          <a:p>
            <a:pPr marL="381000" indent="-381000">
              <a:lnSpc>
                <a:spcPct val="90000"/>
              </a:lnSpc>
            </a:pPr>
            <a:endParaRPr lang="en-US" sz="2000" dirty="0"/>
          </a:p>
        </p:txBody>
      </p:sp>
      <p:sp>
        <p:nvSpPr>
          <p:cNvPr id="6" name="Slide Number Placeholder 5"/>
          <p:cNvSpPr>
            <a:spLocks noGrp="1"/>
          </p:cNvSpPr>
          <p:nvPr>
            <p:ph type="sldNum" sz="quarter" idx="12"/>
          </p:nvPr>
        </p:nvSpPr>
        <p:spPr/>
        <p:txBody>
          <a:bodyPr>
            <a:normAutofit/>
          </a:bodyPr>
          <a:lstStyle/>
          <a:p>
            <a:fld id="{96C9905A-EC2C-405C-B495-49CFB35C08B1}" type="slidenum">
              <a:rPr lang="en-US"/>
              <a:pPr/>
              <a:t>77</a:t>
            </a:fld>
            <a:endParaRPr lang="en-US"/>
          </a:p>
        </p:txBody>
      </p:sp>
      <p:sp>
        <p:nvSpPr>
          <p:cNvPr id="322562" name="AutoShape 2"/>
          <p:cNvSpPr>
            <a:spLocks noGrp="1" noChangeArrowheads="1"/>
          </p:cNvSpPr>
          <p:nvPr>
            <p:ph type="title"/>
          </p:nvPr>
        </p:nvSpPr>
        <p:spPr/>
        <p:txBody>
          <a:bodyPr/>
          <a:lstStyle/>
          <a:p>
            <a:r>
              <a:rPr lang="en-GB" sz="1800" dirty="0" smtClean="0"/>
              <a:t>Disadvantages </a:t>
            </a:r>
            <a:r>
              <a:rPr lang="en-GB" sz="1800" dirty="0"/>
              <a:t>of Semantic Networks</a:t>
            </a:r>
            <a:endParaRPr lang="en-US" sz="18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AutoShape 2"/>
          <p:cNvSpPr>
            <a:spLocks noGrp="1" noChangeArrowheads="1"/>
          </p:cNvSpPr>
          <p:nvPr>
            <p:ph type="title"/>
          </p:nvPr>
        </p:nvSpPr>
        <p:spPr/>
        <p:txBody>
          <a:bodyPr>
            <a:noAutofit/>
          </a:bodyPr>
          <a:lstStyle/>
          <a:p>
            <a:r>
              <a:rPr lang="en-US" sz="4800" dirty="0">
                <a:cs typeface="Times New Roman" pitchFamily="18" charset="0"/>
              </a:rPr>
              <a:t>Frames</a:t>
            </a:r>
            <a:br>
              <a:rPr lang="en-US" sz="4800" dirty="0">
                <a:cs typeface="Times New Roman" pitchFamily="18" charset="0"/>
              </a:rPr>
            </a:br>
            <a:endParaRPr lang="en-US" sz="4800" dirty="0">
              <a:cs typeface="Times New Roman" pitchFamily="18" charset="0"/>
            </a:endParaRPr>
          </a:p>
        </p:txBody>
      </p:sp>
      <p:sp>
        <p:nvSpPr>
          <p:cNvPr id="323588" name="Rectangle 4"/>
          <p:cNvSpPr>
            <a:spLocks noGrp="1" noChangeArrowheads="1"/>
          </p:cNvSpPr>
          <p:nvPr>
            <p:ph type="body" sz="half" idx="1"/>
          </p:nvPr>
        </p:nvSpPr>
        <p:spPr>
          <a:xfrm>
            <a:off x="827088" y="1341438"/>
            <a:ext cx="4392984" cy="4732337"/>
          </a:xfrm>
        </p:spPr>
        <p:txBody>
          <a:bodyPr>
            <a:noAutofit/>
          </a:bodyPr>
          <a:lstStyle/>
          <a:p>
            <a:r>
              <a:rPr lang="en-US" sz="2400" dirty="0">
                <a:cs typeface="Times New Roman" pitchFamily="18" charset="0"/>
              </a:rPr>
              <a:t>stereotypical information on objects are represented- capture object attributes and then values.</a:t>
            </a:r>
          </a:p>
          <a:p>
            <a:r>
              <a:rPr lang="en-US" sz="2400" dirty="0">
                <a:cs typeface="Times New Roman" pitchFamily="18" charset="0"/>
              </a:rPr>
              <a:t>A * indicates attribute is only true of a typical member of class and not necessarily every number.</a:t>
            </a:r>
          </a:p>
          <a:p>
            <a:r>
              <a:rPr lang="en-US" sz="2400" dirty="0">
                <a:cs typeface="Times New Roman" pitchFamily="18" charset="0"/>
              </a:rPr>
              <a:t>Slots and slots values may also be frames. </a:t>
            </a:r>
          </a:p>
          <a:p>
            <a:endParaRPr lang="en-US" sz="2400" i="1" dirty="0"/>
          </a:p>
          <a:p>
            <a:pPr>
              <a:buFont typeface="Wingdings" pitchFamily="2" charset="2"/>
              <a:buNone/>
            </a:pPr>
            <a:r>
              <a:rPr lang="en-US" sz="2800" i="1" dirty="0"/>
              <a:t>		 </a:t>
            </a:r>
          </a:p>
          <a:p>
            <a:endParaRPr lang="en-US" sz="2400" i="1" dirty="0"/>
          </a:p>
        </p:txBody>
      </p:sp>
      <p:sp>
        <p:nvSpPr>
          <p:cNvPr id="8" name="Slide Number Placeholder 6"/>
          <p:cNvSpPr>
            <a:spLocks noGrp="1"/>
          </p:cNvSpPr>
          <p:nvPr>
            <p:ph type="sldNum" sz="quarter" idx="12"/>
          </p:nvPr>
        </p:nvSpPr>
        <p:spPr/>
        <p:txBody>
          <a:bodyPr/>
          <a:lstStyle/>
          <a:p>
            <a:fld id="{434449F1-0DD3-4BD5-BFF8-D5F5D9B69286}" type="slidenum">
              <a:rPr lang="en-US"/>
              <a:pPr/>
              <a:t>78</a:t>
            </a:fld>
            <a:endParaRPr lang="en-US"/>
          </a:p>
        </p:txBody>
      </p:sp>
      <p:sp>
        <p:nvSpPr>
          <p:cNvPr id="323613" name="Rectangle 29"/>
          <p:cNvSpPr>
            <a:spLocks noChangeArrowheads="1"/>
          </p:cNvSpPr>
          <p:nvPr/>
        </p:nvSpPr>
        <p:spPr bwMode="auto">
          <a:xfrm>
            <a:off x="5219700" y="1844675"/>
            <a:ext cx="1873250" cy="1079500"/>
          </a:xfrm>
          <a:prstGeom prst="rect">
            <a:avLst/>
          </a:prstGeom>
          <a:solidFill>
            <a:schemeClr val="accent1"/>
          </a:solidFill>
          <a:ln w="9525">
            <a:solidFill>
              <a:schemeClr val="tx1"/>
            </a:solidFill>
            <a:miter lim="800000"/>
            <a:headEnd/>
            <a:tailEnd/>
          </a:ln>
          <a:effectLst/>
        </p:spPr>
        <p:txBody>
          <a:bodyPr wrap="none" anchor="ctr"/>
          <a:lstStyle/>
          <a:p>
            <a:r>
              <a:rPr lang="en-US" i="1"/>
              <a:t>Person</a:t>
            </a:r>
            <a:r>
              <a:rPr lang="en-US"/>
              <a:t> </a:t>
            </a:r>
            <a:r>
              <a:rPr lang="en-US" i="1"/>
              <a:t>	</a:t>
            </a:r>
          </a:p>
          <a:p>
            <a:pPr lvl="1"/>
            <a:r>
              <a:rPr lang="en-US" i="1"/>
              <a:t>isa:   Mammal</a:t>
            </a:r>
            <a:endParaRPr lang="en-US"/>
          </a:p>
          <a:p>
            <a:pPr lvl="1"/>
            <a:r>
              <a:rPr lang="en-US" i="1"/>
              <a:t>Cardinality:</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AutoShape 2"/>
          <p:cNvSpPr>
            <a:spLocks noGrp="1" noChangeArrowheads="1"/>
          </p:cNvSpPr>
          <p:nvPr>
            <p:ph type="title"/>
          </p:nvPr>
        </p:nvSpPr>
        <p:spPr/>
        <p:txBody>
          <a:bodyPr>
            <a:normAutofit fontScale="90000"/>
          </a:bodyPr>
          <a:lstStyle/>
          <a:p>
            <a:r>
              <a:rPr lang="en-US"/>
              <a:t>Frames2</a:t>
            </a:r>
          </a:p>
        </p:txBody>
      </p:sp>
      <p:sp>
        <p:nvSpPr>
          <p:cNvPr id="9" name="Slide Number Placeholder 6"/>
          <p:cNvSpPr>
            <a:spLocks noGrp="1"/>
          </p:cNvSpPr>
          <p:nvPr>
            <p:ph type="sldNum" sz="quarter" idx="12"/>
          </p:nvPr>
        </p:nvSpPr>
        <p:spPr/>
        <p:txBody>
          <a:bodyPr/>
          <a:lstStyle/>
          <a:p>
            <a:fld id="{C820F385-8F71-41FA-8456-92AF5EABFE90}" type="slidenum">
              <a:rPr lang="en-US"/>
              <a:pPr/>
              <a:t>79</a:t>
            </a:fld>
            <a:endParaRPr lang="en-US"/>
          </a:p>
        </p:txBody>
      </p:sp>
      <p:sp>
        <p:nvSpPr>
          <p:cNvPr id="913413" name="Rectangle 5"/>
          <p:cNvSpPr>
            <a:spLocks noChangeArrowheads="1"/>
          </p:cNvSpPr>
          <p:nvPr/>
        </p:nvSpPr>
        <p:spPr bwMode="auto">
          <a:xfrm>
            <a:off x="1403350" y="1628775"/>
            <a:ext cx="3240088" cy="1079500"/>
          </a:xfrm>
          <a:prstGeom prst="rect">
            <a:avLst/>
          </a:prstGeom>
          <a:solidFill>
            <a:schemeClr val="accent1"/>
          </a:solidFill>
          <a:ln w="9525">
            <a:solidFill>
              <a:schemeClr val="tx1"/>
            </a:solidFill>
            <a:miter lim="800000"/>
            <a:headEnd/>
            <a:tailEnd/>
          </a:ln>
          <a:effectLst/>
        </p:spPr>
        <p:txBody>
          <a:bodyPr wrap="none" anchor="ctr"/>
          <a:lstStyle/>
          <a:p>
            <a:r>
              <a:rPr lang="en-US" i="1"/>
              <a:t>Adult-Male</a:t>
            </a:r>
          </a:p>
          <a:p>
            <a:pPr lvl="1"/>
            <a:r>
              <a:rPr lang="en-US" i="1"/>
              <a:t>isa: Person</a:t>
            </a:r>
          </a:p>
          <a:p>
            <a:pPr lvl="1"/>
            <a:r>
              <a:rPr lang="en-US" i="1"/>
              <a:t>Cardinality:</a:t>
            </a:r>
          </a:p>
          <a:p>
            <a:endParaRPr lang="en-US"/>
          </a:p>
        </p:txBody>
      </p:sp>
      <p:sp>
        <p:nvSpPr>
          <p:cNvPr id="913414" name="Rectangle 6"/>
          <p:cNvSpPr>
            <a:spLocks noChangeArrowheads="1"/>
          </p:cNvSpPr>
          <p:nvPr/>
        </p:nvSpPr>
        <p:spPr bwMode="auto">
          <a:xfrm>
            <a:off x="4787900" y="1628775"/>
            <a:ext cx="3529013" cy="2449513"/>
          </a:xfrm>
          <a:prstGeom prst="rect">
            <a:avLst/>
          </a:prstGeom>
          <a:solidFill>
            <a:schemeClr val="accent1"/>
          </a:solidFill>
          <a:ln w="9525">
            <a:solidFill>
              <a:schemeClr val="tx1"/>
            </a:solidFill>
            <a:miter lim="800000"/>
            <a:headEnd/>
            <a:tailEnd/>
          </a:ln>
          <a:effectLst/>
        </p:spPr>
        <p:txBody>
          <a:bodyPr wrap="none" anchor="ctr"/>
          <a:lstStyle/>
          <a:p>
            <a:r>
              <a:rPr lang="en-US" i="1"/>
              <a:t>Football-Player</a:t>
            </a:r>
          </a:p>
          <a:p>
            <a:pPr lvl="1"/>
            <a:r>
              <a:rPr lang="en-US" i="1"/>
              <a:t> isa:  Adult-Male</a:t>
            </a:r>
          </a:p>
          <a:p>
            <a:pPr lvl="1"/>
            <a:r>
              <a:rPr lang="en-US" i="1"/>
              <a:t>Cardinality: 	 </a:t>
            </a:r>
          </a:p>
          <a:p>
            <a:pPr lvl="1"/>
            <a:r>
              <a:rPr lang="en-US" i="1"/>
              <a:t>Height:</a:t>
            </a:r>
          </a:p>
          <a:p>
            <a:pPr lvl="1"/>
            <a:r>
              <a:rPr lang="en-US" i="1"/>
              <a:t>Weight:</a:t>
            </a:r>
          </a:p>
          <a:p>
            <a:pPr lvl="1"/>
            <a:r>
              <a:rPr lang="en-US" i="1"/>
              <a:t>Position:</a:t>
            </a:r>
          </a:p>
          <a:p>
            <a:pPr lvl="1"/>
            <a:r>
              <a:rPr lang="en-US" i="1"/>
              <a:t>Team:</a:t>
            </a:r>
          </a:p>
          <a:p>
            <a:pPr lvl="1"/>
            <a:r>
              <a:rPr lang="en-US" i="1"/>
              <a:t>Team-Colours:</a:t>
            </a:r>
          </a:p>
          <a:p>
            <a:endParaRPr lang="en-US"/>
          </a:p>
        </p:txBody>
      </p:sp>
      <p:sp>
        <p:nvSpPr>
          <p:cNvPr id="913415" name="Rectangle 7"/>
          <p:cNvSpPr>
            <a:spLocks noChangeArrowheads="1"/>
          </p:cNvSpPr>
          <p:nvPr/>
        </p:nvSpPr>
        <p:spPr bwMode="auto">
          <a:xfrm>
            <a:off x="2268538" y="4221163"/>
            <a:ext cx="3311525" cy="1439862"/>
          </a:xfrm>
          <a:prstGeom prst="rect">
            <a:avLst/>
          </a:prstGeom>
          <a:solidFill>
            <a:schemeClr val="accent1"/>
          </a:solidFill>
          <a:ln w="9525">
            <a:solidFill>
              <a:schemeClr val="tx1"/>
            </a:solidFill>
            <a:miter lim="800000"/>
            <a:headEnd/>
            <a:tailEnd/>
          </a:ln>
          <a:effectLst/>
        </p:spPr>
        <p:txBody>
          <a:bodyPr wrap="none" anchor="ctr"/>
          <a:lstStyle/>
          <a:p>
            <a:r>
              <a:rPr lang="en-US" i="1"/>
              <a:t>Striker</a:t>
            </a:r>
          </a:p>
          <a:p>
            <a:pPr lvl="1"/>
            <a:r>
              <a:rPr lang="en-US" i="1"/>
              <a:t> isa: Football-Player</a:t>
            </a:r>
          </a:p>
          <a:p>
            <a:pPr lvl="1"/>
            <a:r>
              <a:rPr lang="en-US" i="1"/>
              <a:t>Cardinality: 	</a:t>
            </a:r>
          </a:p>
          <a:p>
            <a:pPr lvl="1"/>
            <a:r>
              <a:rPr lang="en-US" i="1"/>
              <a:t>Goals:</a:t>
            </a:r>
          </a:p>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Thus in solving problems in AI we must represent knowledge and </a:t>
            </a:r>
          </a:p>
          <a:p>
            <a:r>
              <a:rPr lang="en-US" dirty="0" smtClean="0"/>
              <a:t>There are two entities to deal with, i.e. facts and representation of these. </a:t>
            </a:r>
            <a:endParaRPr lang="en-GB" dirty="0" smtClean="0"/>
          </a:p>
          <a:p>
            <a:pPr lvl="1"/>
            <a:r>
              <a:rPr lang="en-US" b="1" dirty="0" smtClean="0"/>
              <a:t>Facts</a:t>
            </a:r>
            <a:r>
              <a:rPr lang="en-US" dirty="0" smtClean="0"/>
              <a:t> -- truths about the real world and what we represent. </a:t>
            </a:r>
          </a:p>
          <a:p>
            <a:pPr lvl="2"/>
            <a:r>
              <a:rPr lang="en-US" dirty="0" smtClean="0"/>
              <a:t>This can be regarded as the </a:t>
            </a:r>
            <a:r>
              <a:rPr lang="en-US" i="1" dirty="0" smtClean="0"/>
              <a:t>knowledge level</a:t>
            </a:r>
            <a:r>
              <a:rPr lang="en-US" dirty="0" smtClean="0"/>
              <a:t> </a:t>
            </a:r>
            <a:endParaRPr lang="en-GB" dirty="0" smtClean="0"/>
          </a:p>
          <a:p>
            <a:pPr lvl="1"/>
            <a:r>
              <a:rPr lang="en-US" b="1" dirty="0" smtClean="0"/>
              <a:t>Representation of the facts</a:t>
            </a:r>
            <a:r>
              <a:rPr lang="en-US" dirty="0" smtClean="0"/>
              <a:t> which we manipulate. </a:t>
            </a:r>
          </a:p>
          <a:p>
            <a:pPr lvl="2"/>
            <a:r>
              <a:rPr lang="en-US" dirty="0" smtClean="0"/>
              <a:t>This can be regarded as the </a:t>
            </a:r>
            <a:r>
              <a:rPr lang="en-US" i="1" dirty="0" smtClean="0"/>
              <a:t>symbol level</a:t>
            </a:r>
            <a:r>
              <a:rPr lang="en-US" dirty="0" smtClean="0"/>
              <a:t> since we usually define the representation in terms of symbols that can be manipulated by programs.</a:t>
            </a:r>
            <a:endParaRPr lang="en-GB" dirty="0" smtClean="0"/>
          </a:p>
          <a:p>
            <a:endParaRPr lang="en-GB" dirty="0"/>
          </a:p>
        </p:txBody>
      </p:sp>
      <p:sp>
        <p:nvSpPr>
          <p:cNvPr id="3" name="Slide Number Placeholder 2"/>
          <p:cNvSpPr>
            <a:spLocks noGrp="1"/>
          </p:cNvSpPr>
          <p:nvPr>
            <p:ph type="sldNum" sz="quarter" idx="12"/>
          </p:nvPr>
        </p:nvSpPr>
        <p:spPr/>
        <p:txBody>
          <a:bodyPr>
            <a:normAutofit/>
          </a:bodyPr>
          <a:lstStyle/>
          <a:p>
            <a:fld id="{A0A52D42-27C6-4415-8EC2-05279C22F334}" type="slidenum">
              <a:rPr lang="en-US" smtClean="0"/>
              <a:pPr/>
              <a:t>8</a:t>
            </a:fld>
            <a:endParaRPr lang="en-US"/>
          </a:p>
        </p:txBody>
      </p:sp>
      <p:sp>
        <p:nvSpPr>
          <p:cNvPr id="2" name="Title 1"/>
          <p:cNvSpPr>
            <a:spLocks noGrp="1"/>
          </p:cNvSpPr>
          <p:nvPr>
            <p:ph type="title"/>
          </p:nvPr>
        </p:nvSpPr>
        <p:spPr/>
        <p:txBody>
          <a:bodyPr/>
          <a:lstStyle/>
          <a:p>
            <a:r>
              <a:rPr lang="en-GB" dirty="0" smtClean="0"/>
              <a:t>What to represent</a:t>
            </a:r>
            <a:endParaRPr lang="en-GB"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7" name="Rectangle 3"/>
          <p:cNvSpPr>
            <a:spLocks noGrp="1" noChangeArrowheads="1"/>
          </p:cNvSpPr>
          <p:nvPr>
            <p:ph idx="1"/>
          </p:nvPr>
        </p:nvSpPr>
        <p:spPr/>
        <p:txBody>
          <a:bodyPr>
            <a:normAutofit/>
          </a:bodyPr>
          <a:lstStyle/>
          <a:p>
            <a:pPr>
              <a:lnSpc>
                <a:spcPct val="80000"/>
              </a:lnSpc>
            </a:pPr>
            <a:r>
              <a:rPr lang="en-US" sz="1600" i="1" dirty="0" err="1"/>
              <a:t>Onditi</a:t>
            </a:r>
            <a:endParaRPr lang="en-US" sz="1600" i="1" dirty="0"/>
          </a:p>
          <a:p>
            <a:pPr lvl="1">
              <a:lnSpc>
                <a:spcPct val="80000"/>
              </a:lnSpc>
            </a:pPr>
            <a:r>
              <a:rPr lang="en-US" sz="1800" i="1" dirty="0"/>
              <a:t>instance: Striker</a:t>
            </a:r>
          </a:p>
          <a:p>
            <a:pPr lvl="1">
              <a:lnSpc>
                <a:spcPct val="80000"/>
              </a:lnSpc>
            </a:pPr>
            <a:r>
              <a:rPr lang="en-US" sz="1800" i="1" dirty="0"/>
              <a:t>Height: 6’0”</a:t>
            </a:r>
          </a:p>
          <a:p>
            <a:pPr lvl="1">
              <a:lnSpc>
                <a:spcPct val="80000"/>
              </a:lnSpc>
            </a:pPr>
            <a:r>
              <a:rPr lang="en-US" sz="1800" i="1" dirty="0"/>
              <a:t>Position: Centre</a:t>
            </a:r>
          </a:p>
          <a:p>
            <a:pPr lvl="1">
              <a:lnSpc>
                <a:spcPct val="80000"/>
              </a:lnSpc>
            </a:pPr>
            <a:r>
              <a:rPr lang="en-US" sz="1800" i="1" dirty="0"/>
              <a:t>Team: </a:t>
            </a:r>
            <a:r>
              <a:rPr lang="en-US" sz="1800" i="1" dirty="0" err="1"/>
              <a:t>Gor</a:t>
            </a:r>
            <a:r>
              <a:rPr lang="en-US" sz="1800" i="1" dirty="0"/>
              <a:t> </a:t>
            </a:r>
            <a:r>
              <a:rPr lang="en-US" sz="1800" i="1" dirty="0" err="1"/>
              <a:t>Mahia</a:t>
            </a:r>
            <a:endParaRPr lang="en-US" sz="1800" i="1" dirty="0"/>
          </a:p>
          <a:p>
            <a:pPr lvl="1">
              <a:lnSpc>
                <a:spcPct val="80000"/>
              </a:lnSpc>
            </a:pPr>
            <a:r>
              <a:rPr lang="en-US" sz="1800" i="1" dirty="0"/>
              <a:t>Team-</a:t>
            </a:r>
            <a:r>
              <a:rPr lang="en-US" sz="1800" i="1" dirty="0" err="1"/>
              <a:t>Colours</a:t>
            </a:r>
            <a:r>
              <a:rPr lang="en-US" sz="1800" i="1" dirty="0"/>
              <a:t>: 	Green/White</a:t>
            </a:r>
          </a:p>
          <a:p>
            <a:pPr>
              <a:lnSpc>
                <a:spcPct val="80000"/>
              </a:lnSpc>
            </a:pPr>
            <a:r>
              <a:rPr lang="en-US" sz="1600" i="1" dirty="0"/>
              <a:t>Football-Team</a:t>
            </a:r>
          </a:p>
          <a:p>
            <a:pPr lvl="1">
              <a:lnSpc>
                <a:spcPct val="80000"/>
              </a:lnSpc>
            </a:pPr>
            <a:r>
              <a:rPr lang="en-US" sz="1800" i="1" dirty="0" err="1"/>
              <a:t>isa</a:t>
            </a:r>
            <a:r>
              <a:rPr lang="en-US" sz="1800" i="1" dirty="0"/>
              <a:t>: Team</a:t>
            </a:r>
          </a:p>
          <a:p>
            <a:pPr lvl="1">
              <a:lnSpc>
                <a:spcPct val="80000"/>
              </a:lnSpc>
            </a:pPr>
            <a:r>
              <a:rPr lang="en-US" sz="1800" i="1" dirty="0"/>
              <a:t>Cardinality: 	 </a:t>
            </a:r>
          </a:p>
          <a:p>
            <a:pPr lvl="1">
              <a:lnSpc>
                <a:spcPct val="80000"/>
              </a:lnSpc>
            </a:pPr>
            <a:r>
              <a:rPr lang="en-US" sz="1800" i="1" dirty="0"/>
              <a:t>Team-size: 11</a:t>
            </a:r>
          </a:p>
          <a:p>
            <a:pPr lvl="1">
              <a:lnSpc>
                <a:spcPct val="80000"/>
              </a:lnSpc>
            </a:pPr>
            <a:r>
              <a:rPr lang="en-US" sz="1800" i="1" dirty="0"/>
              <a:t>Coach:</a:t>
            </a:r>
          </a:p>
          <a:p>
            <a:pPr>
              <a:lnSpc>
                <a:spcPct val="80000"/>
              </a:lnSpc>
            </a:pPr>
            <a:r>
              <a:rPr lang="en-US" sz="1600" i="1" dirty="0" err="1"/>
              <a:t>Gor</a:t>
            </a:r>
            <a:r>
              <a:rPr lang="en-US" sz="1600" i="1" dirty="0"/>
              <a:t> </a:t>
            </a:r>
            <a:r>
              <a:rPr lang="en-US" sz="1600" i="1" dirty="0" err="1"/>
              <a:t>Mahia</a:t>
            </a:r>
            <a:endParaRPr lang="en-US" sz="1600" i="1" dirty="0"/>
          </a:p>
          <a:p>
            <a:pPr lvl="1">
              <a:lnSpc>
                <a:spcPct val="80000"/>
              </a:lnSpc>
            </a:pPr>
            <a:r>
              <a:rPr lang="en-US" sz="1800" i="1" dirty="0" err="1"/>
              <a:t>Instance:Foot</a:t>
            </a:r>
            <a:r>
              <a:rPr lang="en-US" sz="1800" i="1" dirty="0"/>
              <a:t>-ball Team</a:t>
            </a:r>
          </a:p>
          <a:p>
            <a:pPr lvl="1">
              <a:lnSpc>
                <a:spcPct val="80000"/>
              </a:lnSpc>
            </a:pPr>
            <a:r>
              <a:rPr lang="en-US" sz="1800" i="1" dirty="0"/>
              <a:t>Team size: 	11</a:t>
            </a:r>
          </a:p>
          <a:p>
            <a:pPr lvl="1">
              <a:lnSpc>
                <a:spcPct val="80000"/>
              </a:lnSpc>
            </a:pPr>
            <a:r>
              <a:rPr lang="en-US" sz="1800" i="1" dirty="0"/>
              <a:t>Coach: Haggai </a:t>
            </a:r>
            <a:r>
              <a:rPr lang="en-US" sz="1800" i="1" dirty="0" err="1"/>
              <a:t>Nyang</a:t>
            </a:r>
            <a:r>
              <a:rPr lang="en-US" sz="1800" i="1" dirty="0"/>
              <a:t>’</a:t>
            </a:r>
          </a:p>
          <a:p>
            <a:pPr lvl="1">
              <a:lnSpc>
                <a:spcPct val="80000"/>
              </a:lnSpc>
            </a:pPr>
            <a:r>
              <a:rPr lang="en-US" sz="1800" i="1" dirty="0"/>
              <a:t>Players:	{</a:t>
            </a:r>
            <a:r>
              <a:rPr lang="en-US" sz="1800" i="1" dirty="0" err="1"/>
              <a:t>Onditi</a:t>
            </a:r>
            <a:r>
              <a:rPr lang="en-US" sz="1800" i="1" dirty="0"/>
              <a:t>, </a:t>
            </a:r>
            <a:r>
              <a:rPr lang="en-US" sz="1800" i="1" dirty="0" err="1"/>
              <a:t>Nyang</a:t>
            </a:r>
            <a:r>
              <a:rPr lang="en-US" sz="1800" i="1" dirty="0"/>
              <a:t>, Jude, </a:t>
            </a:r>
            <a:r>
              <a:rPr lang="en-US" sz="1800" i="1" dirty="0" err="1"/>
              <a:t>Mutero</a:t>
            </a:r>
            <a:r>
              <a:rPr lang="en-US" sz="1800" i="1" dirty="0"/>
              <a:t>, </a:t>
            </a:r>
            <a:r>
              <a:rPr lang="en-US" sz="1800" i="1" dirty="0" err="1"/>
              <a:t>Akidiva</a:t>
            </a:r>
            <a:r>
              <a:rPr lang="en-US" sz="1800" i="1" dirty="0"/>
              <a:t>, </a:t>
            </a:r>
            <a:r>
              <a:rPr lang="en-US" sz="1800" i="1" dirty="0" err="1"/>
              <a:t>Baraza,Patricia</a:t>
            </a:r>
            <a:r>
              <a:rPr lang="en-US" sz="1800" i="1" dirty="0"/>
              <a:t>, Liz,…}</a:t>
            </a:r>
          </a:p>
          <a:p>
            <a:pPr>
              <a:lnSpc>
                <a:spcPct val="80000"/>
              </a:lnSpc>
            </a:pPr>
            <a:endParaRPr lang="en-US" sz="2000" dirty="0"/>
          </a:p>
        </p:txBody>
      </p:sp>
      <p:sp>
        <p:nvSpPr>
          <p:cNvPr id="6" name="Slide Number Placeholder 5"/>
          <p:cNvSpPr>
            <a:spLocks noGrp="1"/>
          </p:cNvSpPr>
          <p:nvPr>
            <p:ph type="sldNum" sz="quarter" idx="12"/>
          </p:nvPr>
        </p:nvSpPr>
        <p:spPr/>
        <p:txBody>
          <a:bodyPr>
            <a:normAutofit/>
          </a:bodyPr>
          <a:lstStyle/>
          <a:p>
            <a:fld id="{2503912D-7657-422B-91FA-7A0A42660A03}" type="slidenum">
              <a:rPr lang="en-US"/>
              <a:pPr/>
              <a:t>80</a:t>
            </a:fld>
            <a:endParaRPr lang="en-US"/>
          </a:p>
        </p:txBody>
      </p:sp>
      <p:sp>
        <p:nvSpPr>
          <p:cNvPr id="912386" name="AutoShape 2"/>
          <p:cNvSpPr>
            <a:spLocks noGrp="1" noChangeArrowheads="1"/>
          </p:cNvSpPr>
          <p:nvPr>
            <p:ph type="title"/>
          </p:nvPr>
        </p:nvSpPr>
        <p:spPr/>
        <p:txBody>
          <a:bodyPr/>
          <a:lstStyle/>
          <a:p>
            <a:r>
              <a:rPr lang="en-US"/>
              <a:t>Frames-3</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a:buNone/>
            </a:pPr>
            <a:r>
              <a:rPr lang="en-US" sz="2400" dirty="0" smtClean="0"/>
              <a:t>Knowledge may be used in the following ways:</a:t>
            </a:r>
            <a:endParaRPr lang="en-GB" sz="2400" dirty="0" smtClean="0"/>
          </a:p>
          <a:p>
            <a:pPr lvl="0"/>
            <a:r>
              <a:rPr lang="en-US" sz="2400" b="1" dirty="0" smtClean="0"/>
              <a:t>Learning</a:t>
            </a:r>
            <a:r>
              <a:rPr lang="en-US" sz="2400" dirty="0" smtClean="0"/>
              <a:t> </a:t>
            </a:r>
            <a:endParaRPr lang="en-GB" sz="2400" dirty="0" smtClean="0"/>
          </a:p>
          <a:p>
            <a:pPr lvl="1"/>
            <a:r>
              <a:rPr lang="en-US" sz="2000" dirty="0" smtClean="0"/>
              <a:t>acquiring knowledge. This is more than simply adding new facts to a knowledge base. New data may have to be </a:t>
            </a:r>
            <a:r>
              <a:rPr lang="en-US" sz="2000" i="1" dirty="0" smtClean="0"/>
              <a:t>classified</a:t>
            </a:r>
            <a:r>
              <a:rPr lang="en-US" sz="2000" dirty="0" smtClean="0"/>
              <a:t> prior to storage for easy </a:t>
            </a:r>
            <a:r>
              <a:rPr lang="en-US" sz="2000" i="1" dirty="0" smtClean="0"/>
              <a:t>retrieval, etc.</a:t>
            </a:r>
            <a:r>
              <a:rPr lang="en-US" sz="2000" dirty="0" smtClean="0"/>
              <a:t>. </a:t>
            </a:r>
            <a:r>
              <a:rPr lang="en-US" sz="2000" i="1" dirty="0" smtClean="0"/>
              <a:t>Interaction</a:t>
            </a:r>
            <a:r>
              <a:rPr lang="en-US" sz="2000" dirty="0" smtClean="0"/>
              <a:t> and </a:t>
            </a:r>
            <a:r>
              <a:rPr lang="en-US" sz="2000" i="1" dirty="0" smtClean="0"/>
              <a:t>inference</a:t>
            </a:r>
            <a:r>
              <a:rPr lang="en-US" sz="2000" dirty="0" smtClean="0"/>
              <a:t> with existing facts to avoid redundancy and replication in the knowledge and </a:t>
            </a:r>
            <a:r>
              <a:rPr lang="en-US" sz="2000" dirty="0" err="1" smtClean="0"/>
              <a:t>and</a:t>
            </a:r>
            <a:r>
              <a:rPr lang="en-US" sz="2000" dirty="0" smtClean="0"/>
              <a:t> also so that facts can be updated. </a:t>
            </a:r>
            <a:endParaRPr lang="en-GB" sz="2000" dirty="0" smtClean="0"/>
          </a:p>
          <a:p>
            <a:pPr lvl="0"/>
            <a:r>
              <a:rPr lang="en-US" sz="2400" b="1" dirty="0" smtClean="0"/>
              <a:t>Retrieval </a:t>
            </a:r>
            <a:endParaRPr lang="en-GB" sz="2400" dirty="0" smtClean="0"/>
          </a:p>
          <a:p>
            <a:pPr lvl="1"/>
            <a:r>
              <a:rPr lang="en-US" sz="2000" dirty="0" smtClean="0"/>
              <a:t>The representation scheme used can have a critical effect on the </a:t>
            </a:r>
            <a:r>
              <a:rPr lang="en-US" sz="2000" i="1" dirty="0" smtClean="0"/>
              <a:t>efficiency</a:t>
            </a:r>
            <a:r>
              <a:rPr lang="en-US" sz="2000" dirty="0" smtClean="0"/>
              <a:t> of the method. Humans are very good at it. </a:t>
            </a:r>
            <a:endParaRPr lang="en-GB" sz="2000" dirty="0" smtClean="0"/>
          </a:p>
          <a:p>
            <a:pPr lvl="1"/>
            <a:r>
              <a:rPr lang="en-US" sz="2000" dirty="0" smtClean="0"/>
              <a:t>Many AI methods have tried to model humans </a:t>
            </a:r>
            <a:endParaRPr lang="en-GB" sz="2000" dirty="0" smtClean="0"/>
          </a:p>
        </p:txBody>
      </p:sp>
      <p:sp>
        <p:nvSpPr>
          <p:cNvPr id="3" name="Slide Number Placeholder 2"/>
          <p:cNvSpPr>
            <a:spLocks noGrp="1"/>
          </p:cNvSpPr>
          <p:nvPr>
            <p:ph type="sldNum" sz="quarter" idx="12"/>
          </p:nvPr>
        </p:nvSpPr>
        <p:spPr/>
        <p:txBody>
          <a:bodyPr>
            <a:normAutofit/>
          </a:bodyPr>
          <a:lstStyle/>
          <a:p>
            <a:fld id="{A0A52D42-27C6-4415-8EC2-05279C22F334}" type="slidenum">
              <a:rPr lang="en-US" smtClean="0"/>
              <a:pPr/>
              <a:t>9</a:t>
            </a:fld>
            <a:endParaRPr lang="en-US"/>
          </a:p>
        </p:txBody>
      </p:sp>
      <p:sp>
        <p:nvSpPr>
          <p:cNvPr id="2" name="Title 1"/>
          <p:cNvSpPr>
            <a:spLocks noGrp="1"/>
          </p:cNvSpPr>
          <p:nvPr>
            <p:ph type="title"/>
          </p:nvPr>
        </p:nvSpPr>
        <p:spPr/>
        <p:txBody>
          <a:bodyPr/>
          <a:lstStyle/>
          <a:p>
            <a:r>
              <a:rPr lang="en-GB" dirty="0" smtClean="0"/>
              <a:t>Uses of knowledge</a:t>
            </a:r>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14939</TotalTime>
  <Words>6094</Words>
  <Application>Microsoft Office PowerPoint</Application>
  <PresentationFormat>On-screen Show (4:3)</PresentationFormat>
  <Paragraphs>755</Paragraphs>
  <Slides>80</Slides>
  <Notes>5</Notes>
  <HiddenSlides>4</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Concourse</vt:lpstr>
      <vt:lpstr> Knowledge Representation</vt:lpstr>
      <vt:lpstr>Knowledge Representation</vt:lpstr>
      <vt:lpstr>Background</vt:lpstr>
      <vt:lpstr>Background (2)</vt:lpstr>
      <vt:lpstr>Representation Languages</vt:lpstr>
      <vt:lpstr>Knowledge Representation</vt:lpstr>
      <vt:lpstr>What to represent</vt:lpstr>
      <vt:lpstr>What to represent</vt:lpstr>
      <vt:lpstr>Uses of knowledge</vt:lpstr>
      <vt:lpstr>Uses of knowledge (2)</vt:lpstr>
      <vt:lpstr>Properties of Knowledge Representation Systems</vt:lpstr>
      <vt:lpstr>Properties-ctnd…</vt:lpstr>
      <vt:lpstr>Properties-ctnd…</vt:lpstr>
      <vt:lpstr>Knowledge Representation Schemes</vt:lpstr>
      <vt:lpstr>Logic Representation</vt:lpstr>
      <vt:lpstr>Logic representation</vt:lpstr>
      <vt:lpstr>Logic representation (2)</vt:lpstr>
      <vt:lpstr>Logic representation (3)</vt:lpstr>
      <vt:lpstr>Representation, Reasoning, and Logic</vt:lpstr>
      <vt:lpstr>Propositional Logic</vt:lpstr>
      <vt:lpstr>Propositional Logic</vt:lpstr>
      <vt:lpstr>Definition of a Proposition</vt:lpstr>
      <vt:lpstr>Propositional logic</vt:lpstr>
      <vt:lpstr>Examples of PL sentences</vt:lpstr>
      <vt:lpstr>Propositional Logic: Syntax</vt:lpstr>
      <vt:lpstr>Syntax-2</vt:lpstr>
      <vt:lpstr>Syntax-3</vt:lpstr>
      <vt:lpstr>A BNF grammar of sentences in propositional logic </vt:lpstr>
      <vt:lpstr>Propositional Logic (PL): Semantics</vt:lpstr>
      <vt:lpstr>Interpretation and Truth Tables</vt:lpstr>
      <vt:lpstr>Some  definitions</vt:lpstr>
      <vt:lpstr>Some terms</vt:lpstr>
      <vt:lpstr>Inference Rules</vt:lpstr>
      <vt:lpstr>Inference rules-1</vt:lpstr>
      <vt:lpstr>Inference Rules-2</vt:lpstr>
      <vt:lpstr>Weakness of PL</vt:lpstr>
      <vt:lpstr>Weaknesses of PL-2</vt:lpstr>
      <vt:lpstr>Propositional logic: Summary</vt:lpstr>
      <vt:lpstr>First Order Logic</vt:lpstr>
      <vt:lpstr>First Order (Predicate) Logic (FOL)</vt:lpstr>
      <vt:lpstr>Representing knowledge in FOL</vt:lpstr>
      <vt:lpstr>Representing Knowledge in FOL Provides</vt:lpstr>
      <vt:lpstr>Syntax of FOL</vt:lpstr>
      <vt:lpstr>Syntax of FOL-2</vt:lpstr>
      <vt:lpstr>Syntax of FOL-3</vt:lpstr>
      <vt:lpstr>Syntax of FOL-4</vt:lpstr>
      <vt:lpstr>Syntax of FOL-5</vt:lpstr>
      <vt:lpstr>A BNF for FOL</vt:lpstr>
      <vt:lpstr>Sentences are built from terms and atoms</vt:lpstr>
      <vt:lpstr>Translating English to FOL-Examples</vt:lpstr>
      <vt:lpstr>Examples-2</vt:lpstr>
      <vt:lpstr>Semantics of FOL</vt:lpstr>
      <vt:lpstr>Connections between All and Exists</vt:lpstr>
      <vt:lpstr>Quantified inference rules</vt:lpstr>
      <vt:lpstr>Universal instantiation (a.k.a. universal elimination)</vt:lpstr>
      <vt:lpstr>Existential instantiation (a.k.a. existential elimination)</vt:lpstr>
      <vt:lpstr>Existential generalization (a.k.a. existential introduction)</vt:lpstr>
      <vt:lpstr>Example: A simple genealogy KB by FOL</vt:lpstr>
      <vt:lpstr>Slide 59</vt:lpstr>
      <vt:lpstr>Higher Order Logic</vt:lpstr>
      <vt:lpstr>Higher order logic</vt:lpstr>
      <vt:lpstr>Other KR Schemes</vt:lpstr>
      <vt:lpstr>Production Rules</vt:lpstr>
      <vt:lpstr>Production Rules (2)</vt:lpstr>
      <vt:lpstr>Production Rules (3)</vt:lpstr>
      <vt:lpstr>Production Rules (3)-b</vt:lpstr>
      <vt:lpstr>Architecture of a Production System</vt:lpstr>
      <vt:lpstr>Diagram</vt:lpstr>
      <vt:lpstr>Reasoning with Production Rules</vt:lpstr>
      <vt:lpstr>Reasoning with Production Rules</vt:lpstr>
      <vt:lpstr>Conflict Resolution Strategies</vt:lpstr>
      <vt:lpstr>Comparing Production Systems (PS)  and FOL</vt:lpstr>
      <vt:lpstr>Semantic Networks</vt:lpstr>
      <vt:lpstr>Semantic Networks- Exercises</vt:lpstr>
      <vt:lpstr>Semantic Networks- Solution</vt:lpstr>
      <vt:lpstr>Advantages of Semantic Networks</vt:lpstr>
      <vt:lpstr>Disadvantages of Semantic Networks</vt:lpstr>
      <vt:lpstr>Frames </vt:lpstr>
      <vt:lpstr>Frames2</vt:lpstr>
      <vt:lpstr>Frames-3</vt:lpstr>
    </vt:vector>
  </TitlesOfParts>
  <Company>UniS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Representation</dc:title>
  <dc:subject>Lectures</dc:subject>
  <dc:creator>onyango</dc:creator>
  <cp:lastModifiedBy>USERS</cp:lastModifiedBy>
  <cp:revision>783</cp:revision>
  <dcterms:created xsi:type="dcterms:W3CDTF">2002-04-16T09:30:19Z</dcterms:created>
  <dcterms:modified xsi:type="dcterms:W3CDTF">2015-02-22T07:12:58Z</dcterms:modified>
  <cp:category>Lecture</cp:category>
</cp:coreProperties>
</file>