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8226C32-8588-4262-8E20-6F2A9C31F91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21FFC30-18C3-4A04-A6BA-D67374C5010B}" type="slidenum">
              <a:rPr lang="en-IN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0" y="795600"/>
            <a:ext cx="12183120" cy="5793120"/>
            <a:chOff x="0" y="795600"/>
            <a:chExt cx="12183120" cy="5793120"/>
          </a:xfrm>
        </p:grpSpPr>
        <p:grpSp>
          <p:nvGrpSpPr>
            <p:cNvPr id="39" name="Group 2"/>
            <p:cNvGrpSpPr/>
            <p:nvPr/>
          </p:nvGrpSpPr>
          <p:grpSpPr>
            <a:xfrm>
              <a:off x="190080" y="803880"/>
              <a:ext cx="11811240" cy="5784840"/>
              <a:chOff x="190080" y="803880"/>
              <a:chExt cx="11811240" cy="5784840"/>
            </a:xfrm>
          </p:grpSpPr>
          <p:sp>
            <p:nvSpPr>
              <p:cNvPr id="40" name="Line 3"/>
              <p:cNvSpPr/>
              <p:nvPr/>
            </p:nvSpPr>
            <p:spPr>
              <a:xfrm>
                <a:off x="1900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Line 4"/>
              <p:cNvSpPr/>
              <p:nvPr/>
            </p:nvSpPr>
            <p:spPr>
              <a:xfrm>
                <a:off x="3934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" name="Line 5"/>
              <p:cNvSpPr/>
              <p:nvPr/>
            </p:nvSpPr>
            <p:spPr>
              <a:xfrm>
                <a:off x="5972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Line 6"/>
              <p:cNvSpPr/>
              <p:nvPr/>
            </p:nvSpPr>
            <p:spPr>
              <a:xfrm>
                <a:off x="8010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" name="Line 7"/>
              <p:cNvSpPr/>
              <p:nvPr/>
            </p:nvSpPr>
            <p:spPr>
              <a:xfrm>
                <a:off x="10044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" name="Line 8"/>
              <p:cNvSpPr/>
              <p:nvPr/>
            </p:nvSpPr>
            <p:spPr>
              <a:xfrm>
                <a:off x="12081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" name="Line 9"/>
              <p:cNvSpPr/>
              <p:nvPr/>
            </p:nvSpPr>
            <p:spPr>
              <a:xfrm>
                <a:off x="14119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Line 10"/>
              <p:cNvSpPr/>
              <p:nvPr/>
            </p:nvSpPr>
            <p:spPr>
              <a:xfrm>
                <a:off x="16153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" name="Line 11"/>
              <p:cNvSpPr/>
              <p:nvPr/>
            </p:nvSpPr>
            <p:spPr>
              <a:xfrm>
                <a:off x="18190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Line 12"/>
              <p:cNvSpPr/>
              <p:nvPr/>
            </p:nvSpPr>
            <p:spPr>
              <a:xfrm>
                <a:off x="20228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Line 13"/>
              <p:cNvSpPr/>
              <p:nvPr/>
            </p:nvSpPr>
            <p:spPr>
              <a:xfrm>
                <a:off x="22262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" name="Line 14"/>
              <p:cNvSpPr/>
              <p:nvPr/>
            </p:nvSpPr>
            <p:spPr>
              <a:xfrm>
                <a:off x="24300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Line 15"/>
              <p:cNvSpPr/>
              <p:nvPr/>
            </p:nvSpPr>
            <p:spPr>
              <a:xfrm>
                <a:off x="26337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Line 16"/>
              <p:cNvSpPr/>
              <p:nvPr/>
            </p:nvSpPr>
            <p:spPr>
              <a:xfrm>
                <a:off x="28371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Line 17"/>
              <p:cNvSpPr/>
              <p:nvPr/>
            </p:nvSpPr>
            <p:spPr>
              <a:xfrm>
                <a:off x="30409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Line 18"/>
              <p:cNvSpPr/>
              <p:nvPr/>
            </p:nvSpPr>
            <p:spPr>
              <a:xfrm>
                <a:off x="32446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Line 19"/>
              <p:cNvSpPr/>
              <p:nvPr/>
            </p:nvSpPr>
            <p:spPr>
              <a:xfrm>
                <a:off x="34480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Line 20"/>
              <p:cNvSpPr/>
              <p:nvPr/>
            </p:nvSpPr>
            <p:spPr>
              <a:xfrm>
                <a:off x="36518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Line 21"/>
              <p:cNvSpPr/>
              <p:nvPr/>
            </p:nvSpPr>
            <p:spPr>
              <a:xfrm>
                <a:off x="38556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Line 22"/>
              <p:cNvSpPr/>
              <p:nvPr/>
            </p:nvSpPr>
            <p:spPr>
              <a:xfrm>
                <a:off x="40590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" name="Line 23"/>
              <p:cNvSpPr/>
              <p:nvPr/>
            </p:nvSpPr>
            <p:spPr>
              <a:xfrm>
                <a:off x="42627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" name="Line 24"/>
              <p:cNvSpPr/>
              <p:nvPr/>
            </p:nvSpPr>
            <p:spPr>
              <a:xfrm>
                <a:off x="44665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Line 25"/>
              <p:cNvSpPr/>
              <p:nvPr/>
            </p:nvSpPr>
            <p:spPr>
              <a:xfrm>
                <a:off x="46699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Line 26"/>
              <p:cNvSpPr/>
              <p:nvPr/>
            </p:nvSpPr>
            <p:spPr>
              <a:xfrm>
                <a:off x="48736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Line 27"/>
              <p:cNvSpPr/>
              <p:nvPr/>
            </p:nvSpPr>
            <p:spPr>
              <a:xfrm>
                <a:off x="50774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Line 28"/>
              <p:cNvSpPr/>
              <p:nvPr/>
            </p:nvSpPr>
            <p:spPr>
              <a:xfrm>
                <a:off x="52808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Line 29"/>
              <p:cNvSpPr/>
              <p:nvPr/>
            </p:nvSpPr>
            <p:spPr>
              <a:xfrm>
                <a:off x="54846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" name="Line 30"/>
              <p:cNvSpPr/>
              <p:nvPr/>
            </p:nvSpPr>
            <p:spPr>
              <a:xfrm>
                <a:off x="56880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Line 31"/>
              <p:cNvSpPr/>
              <p:nvPr/>
            </p:nvSpPr>
            <p:spPr>
              <a:xfrm>
                <a:off x="58917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Line 32"/>
              <p:cNvSpPr/>
              <p:nvPr/>
            </p:nvSpPr>
            <p:spPr>
              <a:xfrm>
                <a:off x="60955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Line 33"/>
              <p:cNvSpPr/>
              <p:nvPr/>
            </p:nvSpPr>
            <p:spPr>
              <a:xfrm>
                <a:off x="62989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Line 34"/>
              <p:cNvSpPr/>
              <p:nvPr/>
            </p:nvSpPr>
            <p:spPr>
              <a:xfrm>
                <a:off x="65026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Line 35"/>
              <p:cNvSpPr/>
              <p:nvPr/>
            </p:nvSpPr>
            <p:spPr>
              <a:xfrm>
                <a:off x="67064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Line 36"/>
              <p:cNvSpPr/>
              <p:nvPr/>
            </p:nvSpPr>
            <p:spPr>
              <a:xfrm>
                <a:off x="69098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Line 37"/>
              <p:cNvSpPr/>
              <p:nvPr/>
            </p:nvSpPr>
            <p:spPr>
              <a:xfrm>
                <a:off x="71136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Line 38"/>
              <p:cNvSpPr/>
              <p:nvPr/>
            </p:nvSpPr>
            <p:spPr>
              <a:xfrm>
                <a:off x="73173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Line 39"/>
              <p:cNvSpPr/>
              <p:nvPr/>
            </p:nvSpPr>
            <p:spPr>
              <a:xfrm>
                <a:off x="75207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Line 40"/>
              <p:cNvSpPr/>
              <p:nvPr/>
            </p:nvSpPr>
            <p:spPr>
              <a:xfrm>
                <a:off x="77245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Line 41"/>
              <p:cNvSpPr/>
              <p:nvPr/>
            </p:nvSpPr>
            <p:spPr>
              <a:xfrm>
                <a:off x="79282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Line 42"/>
              <p:cNvSpPr/>
              <p:nvPr/>
            </p:nvSpPr>
            <p:spPr>
              <a:xfrm>
                <a:off x="81316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Line 43"/>
              <p:cNvSpPr/>
              <p:nvPr/>
            </p:nvSpPr>
            <p:spPr>
              <a:xfrm>
                <a:off x="83354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Line 44"/>
              <p:cNvSpPr/>
              <p:nvPr/>
            </p:nvSpPr>
            <p:spPr>
              <a:xfrm>
                <a:off x="85392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Line 45"/>
              <p:cNvSpPr/>
              <p:nvPr/>
            </p:nvSpPr>
            <p:spPr>
              <a:xfrm>
                <a:off x="87426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Line 46"/>
              <p:cNvSpPr/>
              <p:nvPr/>
            </p:nvSpPr>
            <p:spPr>
              <a:xfrm>
                <a:off x="89463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Line 47"/>
              <p:cNvSpPr/>
              <p:nvPr/>
            </p:nvSpPr>
            <p:spPr>
              <a:xfrm>
                <a:off x="91501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Line 48"/>
              <p:cNvSpPr/>
              <p:nvPr/>
            </p:nvSpPr>
            <p:spPr>
              <a:xfrm>
                <a:off x="93535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Line 49"/>
              <p:cNvSpPr/>
              <p:nvPr/>
            </p:nvSpPr>
            <p:spPr>
              <a:xfrm>
                <a:off x="95572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Line 50"/>
              <p:cNvSpPr/>
              <p:nvPr/>
            </p:nvSpPr>
            <p:spPr>
              <a:xfrm>
                <a:off x="97610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Line 51"/>
              <p:cNvSpPr/>
              <p:nvPr/>
            </p:nvSpPr>
            <p:spPr>
              <a:xfrm>
                <a:off x="99644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Line 52"/>
              <p:cNvSpPr/>
              <p:nvPr/>
            </p:nvSpPr>
            <p:spPr>
              <a:xfrm>
                <a:off x="101682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Line 53"/>
              <p:cNvSpPr/>
              <p:nvPr/>
            </p:nvSpPr>
            <p:spPr>
              <a:xfrm>
                <a:off x="103719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Line 54"/>
              <p:cNvSpPr/>
              <p:nvPr/>
            </p:nvSpPr>
            <p:spPr>
              <a:xfrm>
                <a:off x="105753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" name="Line 55"/>
              <p:cNvSpPr/>
              <p:nvPr/>
            </p:nvSpPr>
            <p:spPr>
              <a:xfrm>
                <a:off x="107791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" name="Line 56"/>
              <p:cNvSpPr/>
              <p:nvPr/>
            </p:nvSpPr>
            <p:spPr>
              <a:xfrm>
                <a:off x="109828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" name="Line 57"/>
              <p:cNvSpPr/>
              <p:nvPr/>
            </p:nvSpPr>
            <p:spPr>
              <a:xfrm>
                <a:off x="111862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" name="Line 58"/>
              <p:cNvSpPr/>
              <p:nvPr/>
            </p:nvSpPr>
            <p:spPr>
              <a:xfrm>
                <a:off x="113900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" name="Line 59"/>
              <p:cNvSpPr/>
              <p:nvPr/>
            </p:nvSpPr>
            <p:spPr>
              <a:xfrm>
                <a:off x="115938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" name="Line 60"/>
              <p:cNvSpPr/>
              <p:nvPr/>
            </p:nvSpPr>
            <p:spPr>
              <a:xfrm>
                <a:off x="117972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Line 61"/>
              <p:cNvSpPr/>
              <p:nvPr/>
            </p:nvSpPr>
            <p:spPr>
              <a:xfrm>
                <a:off x="120009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9" name="Line 62"/>
            <p:cNvSpPr/>
            <p:nvPr/>
          </p:nvSpPr>
          <p:spPr>
            <a:xfrm flipH="1">
              <a:off x="0" y="7956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Line 63"/>
            <p:cNvSpPr/>
            <p:nvPr/>
          </p:nvSpPr>
          <p:spPr>
            <a:xfrm flipH="1">
              <a:off x="0" y="9993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Line 64"/>
            <p:cNvSpPr/>
            <p:nvPr/>
          </p:nvSpPr>
          <p:spPr>
            <a:xfrm flipH="1">
              <a:off x="0" y="12031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Line 65"/>
            <p:cNvSpPr/>
            <p:nvPr/>
          </p:nvSpPr>
          <p:spPr>
            <a:xfrm flipH="1">
              <a:off x="0" y="14068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Line 66"/>
            <p:cNvSpPr/>
            <p:nvPr/>
          </p:nvSpPr>
          <p:spPr>
            <a:xfrm flipH="1">
              <a:off x="0" y="16110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Line 67"/>
            <p:cNvSpPr/>
            <p:nvPr/>
          </p:nvSpPr>
          <p:spPr>
            <a:xfrm flipH="1">
              <a:off x="0" y="18147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Line 68"/>
            <p:cNvSpPr/>
            <p:nvPr/>
          </p:nvSpPr>
          <p:spPr>
            <a:xfrm flipH="1">
              <a:off x="0" y="20185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Line 69"/>
            <p:cNvSpPr/>
            <p:nvPr/>
          </p:nvSpPr>
          <p:spPr>
            <a:xfrm flipH="1">
              <a:off x="0" y="22222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Line 70"/>
            <p:cNvSpPr/>
            <p:nvPr/>
          </p:nvSpPr>
          <p:spPr>
            <a:xfrm flipH="1">
              <a:off x="0" y="24260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Line 71"/>
            <p:cNvSpPr/>
            <p:nvPr/>
          </p:nvSpPr>
          <p:spPr>
            <a:xfrm flipH="1">
              <a:off x="0" y="26298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Line 72"/>
            <p:cNvSpPr/>
            <p:nvPr/>
          </p:nvSpPr>
          <p:spPr>
            <a:xfrm flipH="1">
              <a:off x="0" y="28335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Line 73"/>
            <p:cNvSpPr/>
            <p:nvPr/>
          </p:nvSpPr>
          <p:spPr>
            <a:xfrm flipH="1">
              <a:off x="0" y="30373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Line 74"/>
            <p:cNvSpPr/>
            <p:nvPr/>
          </p:nvSpPr>
          <p:spPr>
            <a:xfrm flipH="1">
              <a:off x="0" y="32410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Line 75"/>
            <p:cNvSpPr/>
            <p:nvPr/>
          </p:nvSpPr>
          <p:spPr>
            <a:xfrm flipH="1">
              <a:off x="0" y="34448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Line 76"/>
            <p:cNvSpPr/>
            <p:nvPr/>
          </p:nvSpPr>
          <p:spPr>
            <a:xfrm flipH="1">
              <a:off x="0" y="36486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Line 77"/>
            <p:cNvSpPr/>
            <p:nvPr/>
          </p:nvSpPr>
          <p:spPr>
            <a:xfrm flipH="1">
              <a:off x="0" y="38523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Line 78"/>
            <p:cNvSpPr/>
            <p:nvPr/>
          </p:nvSpPr>
          <p:spPr>
            <a:xfrm flipH="1">
              <a:off x="0" y="40561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Line 79"/>
            <p:cNvSpPr/>
            <p:nvPr/>
          </p:nvSpPr>
          <p:spPr>
            <a:xfrm flipH="1">
              <a:off x="0" y="42598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Line 80"/>
            <p:cNvSpPr/>
            <p:nvPr/>
          </p:nvSpPr>
          <p:spPr>
            <a:xfrm flipH="1">
              <a:off x="0" y="44636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Line 81"/>
            <p:cNvSpPr/>
            <p:nvPr/>
          </p:nvSpPr>
          <p:spPr>
            <a:xfrm flipH="1">
              <a:off x="0" y="46677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Line 82"/>
            <p:cNvSpPr/>
            <p:nvPr/>
          </p:nvSpPr>
          <p:spPr>
            <a:xfrm flipH="1">
              <a:off x="0" y="48715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Line 83"/>
            <p:cNvSpPr/>
            <p:nvPr/>
          </p:nvSpPr>
          <p:spPr>
            <a:xfrm flipH="1">
              <a:off x="0" y="50752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Line 84"/>
            <p:cNvSpPr/>
            <p:nvPr/>
          </p:nvSpPr>
          <p:spPr>
            <a:xfrm flipH="1">
              <a:off x="0" y="52790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Line 85"/>
            <p:cNvSpPr/>
            <p:nvPr/>
          </p:nvSpPr>
          <p:spPr>
            <a:xfrm flipH="1">
              <a:off x="0" y="54828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Line 86"/>
            <p:cNvSpPr/>
            <p:nvPr/>
          </p:nvSpPr>
          <p:spPr>
            <a:xfrm flipH="1">
              <a:off x="0" y="56865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Line 87"/>
            <p:cNvSpPr/>
            <p:nvPr/>
          </p:nvSpPr>
          <p:spPr>
            <a:xfrm flipH="1">
              <a:off x="0" y="58903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Line 88"/>
            <p:cNvSpPr/>
            <p:nvPr/>
          </p:nvSpPr>
          <p:spPr>
            <a:xfrm flipH="1">
              <a:off x="0" y="60940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Line 89"/>
            <p:cNvSpPr/>
            <p:nvPr/>
          </p:nvSpPr>
          <p:spPr>
            <a:xfrm flipH="1">
              <a:off x="0" y="62978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Line 90"/>
            <p:cNvSpPr/>
            <p:nvPr/>
          </p:nvSpPr>
          <p:spPr>
            <a:xfrm flipH="1">
              <a:off x="0" y="65016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8" name="Group 91"/>
          <p:cNvGrpSpPr/>
          <p:nvPr/>
        </p:nvGrpSpPr>
        <p:grpSpPr>
          <a:xfrm>
            <a:off x="333360" y="633600"/>
            <a:ext cx="57308040" cy="714600"/>
            <a:chOff x="333360" y="633600"/>
            <a:chExt cx="57308040" cy="714600"/>
          </a:xfrm>
        </p:grpSpPr>
        <p:sp>
          <p:nvSpPr>
            <p:cNvPr id="129" name="CustomShape 92"/>
            <p:cNvSpPr/>
            <p:nvPr/>
          </p:nvSpPr>
          <p:spPr>
            <a:xfrm>
              <a:off x="333360" y="633600"/>
              <a:ext cx="11445120" cy="142200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93"/>
            <p:cNvSpPr/>
            <p:nvPr/>
          </p:nvSpPr>
          <p:spPr>
            <a:xfrm rot="10800000" flipH="1" flipV="1">
              <a:off x="57641400" y="1347840"/>
              <a:ext cx="11445120" cy="142200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1" name="PlaceHolder 9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2" name="PlaceHolder 9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 flipH="1">
            <a:off x="-1440" y="0"/>
            <a:ext cx="6171120" cy="6856200"/>
          </a:xfrm>
          <a:custGeom>
            <a:avLst/>
            <a:gdLst/>
            <a:ahLst/>
            <a:cxn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6727754" y="4820940"/>
            <a:ext cx="4899600" cy="58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By Vaibhav Kum</a:t>
            </a:r>
            <a:r>
              <a:rPr lang="en-IN" sz="3600" b="1" spc="-1" dirty="0">
                <a:solidFill>
                  <a:srgbClr val="FFFFFF"/>
                </a:solidFill>
                <a:latin typeface="Calibri"/>
                <a:ea typeface="DejaVu Sans"/>
              </a:rPr>
              <a:t>ar</a:t>
            </a:r>
            <a:r>
              <a:rPr lang="en-IN" sz="36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 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853960" y="2345400"/>
            <a:ext cx="6428880" cy="16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IN" sz="4800" b="1" strike="noStrike" spc="-1" dirty="0">
                <a:solidFill>
                  <a:srgbClr val="E2F0D9"/>
                </a:solidFill>
                <a:latin typeface="Trebuchet MS"/>
                <a:ea typeface="DejaVu Sans"/>
              </a:rPr>
              <a:t>Financial Credibility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002060"/>
                </a:solidFill>
                <a:latin typeface="Calibri"/>
                <a:ea typeface="Calibri"/>
              </a:rPr>
              <a:t>Feature Importance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176000" y="3528000"/>
            <a:ext cx="2519640" cy="26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2" name="Picture 251"/>
          <p:cNvPicPr/>
          <p:nvPr/>
        </p:nvPicPr>
        <p:blipFill>
          <a:blip r:embed="rId2"/>
          <a:stretch/>
        </p:blipFill>
        <p:spPr>
          <a:xfrm>
            <a:off x="528480" y="1224000"/>
            <a:ext cx="6527160" cy="4031640"/>
          </a:xfrm>
          <a:prstGeom prst="rect">
            <a:avLst/>
          </a:prstGeom>
          <a:ln>
            <a:noFill/>
          </a:ln>
        </p:spPr>
      </p:pic>
      <p:sp>
        <p:nvSpPr>
          <p:cNvPr id="253" name="CustomShape 3"/>
          <p:cNvSpPr/>
          <p:nvPr/>
        </p:nvSpPr>
        <p:spPr>
          <a:xfrm>
            <a:off x="7056000" y="1080000"/>
            <a:ext cx="4824000" cy="34426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Feature importance is calculated by using ExtraTreesRegressor</a:t>
            </a: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Monthly Expenses is the most important feature</a:t>
            </a: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Sex is the least important feature.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49320"/>
            <a:ext cx="1180656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IN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Correlation Matrix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2304000" y="5328000"/>
            <a:ext cx="7127640" cy="12168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 Feature are highly correlated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256" name="Picture 255"/>
          <p:cNvPicPr/>
          <p:nvPr/>
        </p:nvPicPr>
        <p:blipFill>
          <a:blip r:embed="rId2"/>
          <a:stretch/>
        </p:blipFill>
        <p:spPr>
          <a:xfrm>
            <a:off x="144000" y="1062360"/>
            <a:ext cx="10871640" cy="376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Model Creation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90040" y="1625040"/>
            <a:ext cx="10859400" cy="3773520"/>
          </a:xfrm>
          <a:prstGeom prst="rect">
            <a:avLst/>
          </a:prstGeom>
          <a:ln w="2844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marL="343080" indent="-341280" algn="just">
              <a:lnSpc>
                <a:spcPct val="115000"/>
              </a:lnSpc>
              <a:spcBef>
                <a:spcPts val="9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Arial"/>
              </a:rPr>
              <a:t>Various Machine learning algorithms are developed, and accuracy is  compared.</a:t>
            </a:r>
            <a:endParaRPr lang="en-IN" sz="2400" b="0" strike="noStrike" spc="-1">
              <a:latin typeface="Arial"/>
            </a:endParaRPr>
          </a:p>
          <a:p>
            <a:pPr marL="343080" indent="-34128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Arial"/>
              </a:rPr>
              <a:t>Linear regression,Decision Tree and Random forest algorithms are used for creating model.</a:t>
            </a:r>
            <a:endParaRPr lang="en-IN" sz="2400" b="0" strike="noStrike" spc="-1">
              <a:latin typeface="Arial"/>
            </a:endParaRPr>
          </a:p>
          <a:p>
            <a:pPr marL="343080" indent="-341280" algn="just">
              <a:lnSpc>
                <a:spcPct val="115000"/>
              </a:lnSpc>
              <a:spcAft>
                <a:spcPts val="901"/>
              </a:spcAft>
              <a:buClr>
                <a:srgbClr val="000000"/>
              </a:buClr>
              <a:buFont typeface="Wingdings" charset="2"/>
              <a:buChar char="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Arial"/>
              </a:rPr>
              <a:t>MAE,MSE and RMSE  are used as metrics.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Model Accuracy Result</a:t>
            </a:r>
            <a:endParaRPr lang="en-IN" sz="3200" b="0" strike="noStrike" spc="-1">
              <a:latin typeface="Arial"/>
            </a:endParaRPr>
          </a:p>
        </p:txBody>
      </p:sp>
      <p:graphicFrame>
        <p:nvGraphicFramePr>
          <p:cNvPr id="260" name="Table 2"/>
          <p:cNvGraphicFramePr/>
          <p:nvPr/>
        </p:nvGraphicFramePr>
        <p:xfrm>
          <a:off x="1574640" y="3796200"/>
          <a:ext cx="5416560" cy="2568360"/>
        </p:xfrm>
        <a:graphic>
          <a:graphicData uri="http://schemas.openxmlformats.org/drawingml/2006/table">
            <a:tbl>
              <a:tblPr/>
              <a:tblGrid>
                <a:gridCol w="27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Algorithms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Accuracy</a:t>
                      </a:r>
                      <a:endParaRPr lang="en-IN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Random Forest Regressor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86.639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Decision Tree Regressor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85.5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Linear Regression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71.33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1" name="CustomShape 3"/>
          <p:cNvSpPr/>
          <p:nvPr/>
        </p:nvSpPr>
        <p:spPr>
          <a:xfrm>
            <a:off x="216000" y="864000"/>
            <a:ext cx="11735640" cy="2303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The model is trained on 70%  data and the accuracy is compared by using the following formular: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errorrate=(abs(actualvalue-predictedvalue)/actualvalue)*100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meanerrorate=mean(errorrate)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accuracy=100-meanerrorate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Model Accuracy Result</a:t>
            </a:r>
            <a:endParaRPr lang="en-IN" sz="3200" b="0" strike="noStrike" spc="-1">
              <a:latin typeface="Arial"/>
            </a:endParaRPr>
          </a:p>
        </p:txBody>
      </p:sp>
      <p:graphicFrame>
        <p:nvGraphicFramePr>
          <p:cNvPr id="263" name="Table 2"/>
          <p:cNvGraphicFramePr/>
          <p:nvPr/>
        </p:nvGraphicFramePr>
        <p:xfrm>
          <a:off x="285840" y="2565000"/>
          <a:ext cx="10831680" cy="2568360"/>
        </p:xfrm>
        <a:graphic>
          <a:graphicData uri="http://schemas.openxmlformats.org/drawingml/2006/table">
            <a:tbl>
              <a:tblPr/>
              <a:tblGrid>
                <a:gridCol w="27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7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7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Algorithms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MAE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MSE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RMSE</a:t>
                      </a:r>
                      <a:endParaRPr lang="en-IN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Random Forest Regressor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2301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166813299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12915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Decision Tree Regressor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1399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194093830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13931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Linear Regression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2282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166992843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12922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4" name="CustomShape 3"/>
          <p:cNvSpPr/>
          <p:nvPr/>
        </p:nvSpPr>
        <p:spPr>
          <a:xfrm>
            <a:off x="1832040" y="1222920"/>
            <a:ext cx="8126280" cy="815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The model is trained on 70%  data and MAE,MSE and RMSE are compared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Answers to the Problem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16000" y="1080000"/>
            <a:ext cx="11975760" cy="554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1. Do a descriptive analysis of all the variables.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Ans:A descriptive analysis is performed in EDA and Model creation jupyter notebook.</a:t>
            </a: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2.There is a new customer who needs a loan. Which models will be best suited to predict the loan_amount that can be granted to the customer?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Ans:</a:t>
            </a:r>
            <a:r>
              <a:rPr lang="en-IN" sz="1800" b="0" strike="noStrike" spc="-1">
                <a:latin typeface="Arial"/>
              </a:rPr>
              <a:t>This is a regression problem.Regression models will be best suited to predict the loan_amount that can be granted to the customer.I have used linear regression ,decision tree and Random forest algorithm.</a:t>
            </a: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3. Build a model to predict the maximum loan_amount that can be granted to the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customer. Which all variables are good predictors?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Ans: The code is shared and all good predictors are also included in the jupyter notebook</a:t>
            </a: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4.Is loan_purpose a significant predictor? The business has insisted on using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loan_purpose as a predictor. If it is not already a significant contributor, can we still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modify the model to include it?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Ans:I have included this feature in the model and I have handled this feature</a:t>
            </a: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5. How will you measure the fitness of the model? Which metrics (accuracy, recall, etc.)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are most relevant?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Ans: This answer is included in jupyter notebook.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Future work and Conclusion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184040" y="1162440"/>
            <a:ext cx="9221040" cy="445032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1AB5EE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9" name="CustomShape 3"/>
          <p:cNvSpPr/>
          <p:nvPr/>
        </p:nvSpPr>
        <p:spPr>
          <a:xfrm>
            <a:off x="1513440" y="1310760"/>
            <a:ext cx="8562960" cy="41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400" b="0" strike="noStrike" spc="-1">
                <a:solidFill>
                  <a:srgbClr val="FFFFFF"/>
                </a:solidFill>
                <a:latin typeface="Calibri"/>
                <a:ea typeface="Arial"/>
              </a:rPr>
              <a:t>Analysis for  the data is performed and 86% accuracy is achieved. </a:t>
            </a:r>
            <a:endParaRPr lang="en-IN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400" b="0" strike="noStrike" spc="-1">
                <a:solidFill>
                  <a:srgbClr val="FFFFFF"/>
                </a:solidFill>
                <a:latin typeface="Calibri"/>
                <a:ea typeface="Arial"/>
              </a:rPr>
              <a:t>The accuracy of the algorithm can be increased by increasing data and by hyperparameter tuning</a:t>
            </a:r>
            <a:endParaRPr lang="en-IN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400" b="0" strike="noStrike" spc="-1">
                <a:solidFill>
                  <a:srgbClr val="FFFFFF"/>
                </a:solidFill>
                <a:latin typeface="Calibri"/>
                <a:ea typeface="Arial"/>
              </a:rPr>
              <a:t>Deep learning algorithms can be developed, and the accuracy can be  compared. </a:t>
            </a:r>
            <a:endParaRPr lang="en-IN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400" b="0" strike="noStrike" spc="-1">
                <a:solidFill>
                  <a:srgbClr val="FFFFFF"/>
                </a:solidFill>
                <a:latin typeface="Calibri"/>
                <a:ea typeface="Arial"/>
              </a:rPr>
              <a:t>The model created by auto ml gives less accuracy than the model created by machine learning.</a:t>
            </a:r>
            <a:endParaRPr lang="en-IN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400" b="0" strike="noStrike" spc="-1">
                <a:solidFill>
                  <a:srgbClr val="FFFFFF"/>
                </a:solidFill>
                <a:latin typeface="Calibri"/>
                <a:ea typeface="Arial"/>
              </a:rPr>
              <a:t>Categorical features can be handled in other ways to check the accuracy of the model.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2"/>
          <p:cNvPicPr/>
          <p:nvPr/>
        </p:nvPicPr>
        <p:blipFill>
          <a:blip r:embed="rId2"/>
          <a:srcRect t="12485" b="2926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271" name="CustomShape 1"/>
          <p:cNvSpPr/>
          <p:nvPr/>
        </p:nvSpPr>
        <p:spPr>
          <a:xfrm>
            <a:off x="121087" y="-205"/>
            <a:ext cx="12190320" cy="685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272" name="CustomShape 2"/>
          <p:cNvSpPr/>
          <p:nvPr/>
        </p:nvSpPr>
        <p:spPr>
          <a:xfrm>
            <a:off x="0" y="4599360"/>
            <a:ext cx="9196920" cy="162216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0" y="0"/>
                </a:moveTo>
                <a:lnTo>
                  <a:pt x="8679" y="0"/>
                </a:lnTo>
                <a:cubicBezTo>
                  <a:pt x="9051" y="3216"/>
                  <a:pt x="9564" y="6751"/>
                  <a:pt x="10000" y="10000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3"/>
          <p:cNvSpPr/>
          <p:nvPr/>
        </p:nvSpPr>
        <p:spPr>
          <a:xfrm flipH="1">
            <a:off x="7654320" y="4953960"/>
            <a:ext cx="1895400" cy="912600"/>
          </a:xfrm>
          <a:prstGeom prst="parallelogram">
            <a:avLst>
              <a:gd name="adj" fmla="val 56343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4"/>
          <p:cNvSpPr/>
          <p:nvPr/>
        </p:nvSpPr>
        <p:spPr>
          <a:xfrm>
            <a:off x="477720" y="4953960"/>
            <a:ext cx="659016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800" b="1" strike="noStrike" spc="-1">
                <a:solidFill>
                  <a:srgbClr val="FFFFFF"/>
                </a:solidFill>
                <a:latin typeface="Georgia"/>
                <a:ea typeface="DejaVu Sans"/>
              </a:rPr>
              <a:t>Thank you</a:t>
            </a:r>
            <a:endParaRPr lang="en-IN" sz="4800" b="0" strike="noStrike" spc="-1">
              <a:latin typeface="Arial"/>
            </a:endParaRPr>
          </a:p>
        </p:txBody>
      </p:sp>
      <p:pic>
        <p:nvPicPr>
          <p:cNvPr id="275" name="Graphic 13"/>
          <p:cNvPicPr/>
          <p:nvPr/>
        </p:nvPicPr>
        <p:blipFill>
          <a:blip r:embed="rId3"/>
          <a:stretch/>
        </p:blipFill>
        <p:spPr>
          <a:xfrm>
            <a:off x="8254800" y="5064480"/>
            <a:ext cx="745920" cy="74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69320" y="1923120"/>
            <a:ext cx="10654200" cy="254016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softEdge rad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i="1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Goal: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i="1" strike="noStrike" spc="-1">
                <a:solidFill>
                  <a:srgbClr val="FFFFFF"/>
                </a:solidFill>
                <a:latin typeface="Arial"/>
                <a:ea typeface="DejaVu Sans"/>
              </a:rPr>
              <a:t>Performing descriptive analysis of the features of the data and understanding  the maximum repayment capability of customers which can be used to grant them the desired amount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53520" y="73800"/>
            <a:ext cx="114854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2060"/>
                </a:solidFill>
                <a:latin typeface="Calibri"/>
                <a:ea typeface="DejaVu Sans"/>
              </a:rPr>
              <a:t>Financial Credibility Analysis</a:t>
            </a:r>
            <a:endParaRPr lang="en-IN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2060"/>
                </a:solidFill>
                <a:latin typeface="Calibri"/>
                <a:ea typeface="DejaVu Sans"/>
              </a:rPr>
              <a:t>Financial Credibility Analysis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21840" y="1278360"/>
            <a:ext cx="11675880" cy="2145600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 Banking industry, loan applications are generally approved after a thorough background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check of the customer's repayment capabilities.</a:t>
            </a:r>
            <a:endParaRPr lang="en-IN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Credit Score plays a significant role in identifying customer's financial behaviour (specifically default).</a:t>
            </a:r>
            <a:endParaRPr lang="en-IN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People belonging to rural India do not have credit score and it is difficult to do a direct assessment.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20760" y="892440"/>
            <a:ext cx="11675880" cy="384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Background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321840" y="4396320"/>
            <a:ext cx="11675880" cy="2460960"/>
          </a:xfrm>
          <a:prstGeom prst="rect">
            <a:avLst/>
          </a:prstGeom>
          <a:noFill/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Id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Primary Key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Personal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city, age, sex, social_class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3.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Financial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primary_business, secondary_business, annual_income, monthly_expenses,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old_dependents, young_dependents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4.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House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home_ownership, type_of_house, occupants_count, house_area, sanitary_availability,water_availability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5.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Loan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loan_purpose, loan_tenure, loan_installments, loan_amount (these contain loan details of loans that have been previously given, and which have been repaid)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321840" y="4059360"/>
            <a:ext cx="11675880" cy="335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Attribute Information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 rot="10800000">
            <a:off x="9981360" y="4639680"/>
            <a:ext cx="2938320" cy="579600"/>
          </a:xfrm>
          <a:prstGeom prst="triangle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06440" y="-1836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Calibri"/>
              </a:rPr>
              <a:t>Dataset &amp; Attribute Information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91520" y="2180520"/>
            <a:ext cx="5106240" cy="3276360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dataset contains some of the information that is collected for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loan applications of rural customers.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84320" y="1842840"/>
            <a:ext cx="5120280" cy="335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Dataset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5938920" y="1935000"/>
            <a:ext cx="5928120" cy="3753000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5938920" y="1615680"/>
            <a:ext cx="5928120" cy="335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 Attribute Overview 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230" name="Table 6"/>
          <p:cNvGraphicFramePr/>
          <p:nvPr/>
        </p:nvGraphicFramePr>
        <p:xfrm>
          <a:off x="6027120" y="2011680"/>
          <a:ext cx="5776560" cy="3612600"/>
        </p:xfrm>
        <a:graphic>
          <a:graphicData uri="http://schemas.openxmlformats.org/drawingml/2006/table">
            <a:tbl>
              <a:tblPr/>
              <a:tblGrid>
                <a:gridCol w="354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Dataset Attribute 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Set Characteristics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Multivariate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Number of Instances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Characteristics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Categorical, Integer,float,object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Number of Attributes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Associated Tasks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Regression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CustomShape 7"/>
          <p:cNvSpPr/>
          <p:nvPr/>
        </p:nvSpPr>
        <p:spPr>
          <a:xfrm rot="5400000">
            <a:off x="4187880" y="3660120"/>
            <a:ext cx="2938320" cy="296640"/>
          </a:xfrm>
          <a:prstGeom prst="triangle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Calibri"/>
              </a:rPr>
              <a:t> Solution Approach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14800" y="877320"/>
            <a:ext cx="6807960" cy="903240"/>
          </a:xfrm>
          <a:prstGeom prst="rect">
            <a:avLst/>
          </a:prstGeom>
          <a:noFill/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60000" y="1152000"/>
            <a:ext cx="11447640" cy="596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Steps Followed for Building Machine Learning  Model: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1: Loading the dataset from the  prompt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	-The user is asked to select the input file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	-The user is allowed to load only  CSV file format as per current   					scenario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2 :Handling missing values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	-Mode is used for handling categorical missing value and mean 					is used for numerical value.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3 :Performing one-hot encoding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	-One-hot encoding is performed on categorical features:sex and 					type_of_house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4:Converting loan_purpose features into 0 and 1: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	-Top 10 most frequent categories in loan_purpose features are taken 				and one hot encoding is performed and the remaining categories are 				placed with 0.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5 :Model Creation and Evaluation: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-Model is created , accuracy and MSE,MAE and RMSE are calculated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23280" y="3276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Calibri"/>
              </a:rPr>
              <a:t>Features overview-Checking null values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236" name="Picture 235"/>
          <p:cNvPicPr/>
          <p:nvPr/>
        </p:nvPicPr>
        <p:blipFill>
          <a:blip r:embed="rId3"/>
          <a:stretch/>
        </p:blipFill>
        <p:spPr>
          <a:xfrm>
            <a:off x="1296000" y="1101600"/>
            <a:ext cx="7055640" cy="487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Calibri"/>
              </a:rPr>
              <a:t>Summary Statistics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296000" y="4476960"/>
            <a:ext cx="9935640" cy="14266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3"/>
          <p:cNvSpPr/>
          <p:nvPr/>
        </p:nvSpPr>
        <p:spPr>
          <a:xfrm>
            <a:off x="4176000" y="3528000"/>
            <a:ext cx="2519640" cy="26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0" name="Picture 239"/>
          <p:cNvPicPr/>
          <p:nvPr/>
        </p:nvPicPr>
        <p:blipFill>
          <a:blip r:embed="rId2"/>
          <a:stretch/>
        </p:blipFill>
        <p:spPr>
          <a:xfrm>
            <a:off x="255960" y="1008000"/>
            <a:ext cx="3415680" cy="2951640"/>
          </a:xfrm>
          <a:prstGeom prst="rect">
            <a:avLst/>
          </a:prstGeom>
          <a:ln>
            <a:noFill/>
          </a:ln>
        </p:spPr>
      </p:pic>
      <p:pic>
        <p:nvPicPr>
          <p:cNvPr id="241" name="Picture 240"/>
          <p:cNvPicPr/>
          <p:nvPr/>
        </p:nvPicPr>
        <p:blipFill>
          <a:blip r:embed="rId3"/>
          <a:stretch/>
        </p:blipFill>
        <p:spPr>
          <a:xfrm>
            <a:off x="5715360" y="1157760"/>
            <a:ext cx="6476400" cy="251388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1512000" y="4680000"/>
            <a:ext cx="9359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 205,288 are the values of age features.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 766105 is a mistyped age value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Since there are only such three records in the dataset,so we can drop those values.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Calibri"/>
              </a:rPr>
              <a:t>Summary Statistics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176000" y="3528000"/>
            <a:ext cx="2519640" cy="26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5" name="Picture 244"/>
          <p:cNvPicPr/>
          <p:nvPr/>
        </p:nvPicPr>
        <p:blipFill>
          <a:blip r:embed="rId2"/>
          <a:stretch/>
        </p:blipFill>
        <p:spPr>
          <a:xfrm>
            <a:off x="3240000" y="803160"/>
            <a:ext cx="7199640" cy="2580480"/>
          </a:xfrm>
          <a:prstGeom prst="rect">
            <a:avLst/>
          </a:prstGeom>
          <a:ln>
            <a:noFill/>
          </a:ln>
        </p:spPr>
      </p:pic>
      <p:pic>
        <p:nvPicPr>
          <p:cNvPr id="246" name="Picture 245"/>
          <p:cNvPicPr/>
          <p:nvPr/>
        </p:nvPicPr>
        <p:blipFill>
          <a:blip r:embed="rId3"/>
          <a:stretch/>
        </p:blipFill>
        <p:spPr>
          <a:xfrm>
            <a:off x="504000" y="4176000"/>
            <a:ext cx="5985360" cy="265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002060"/>
                </a:solidFill>
                <a:latin typeface="Calibri"/>
                <a:ea typeface="Calibri"/>
              </a:rPr>
              <a:t>Handling Missing values and Categorical Features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176000" y="3528000"/>
            <a:ext cx="2519640" cy="26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3"/>
          <p:cNvSpPr/>
          <p:nvPr/>
        </p:nvSpPr>
        <p:spPr>
          <a:xfrm>
            <a:off x="648000" y="936000"/>
            <a:ext cx="9935640" cy="395964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 is used for handling categorical features and mean is used for handling numerical features.</a:t>
            </a:r>
            <a:endParaRPr lang="en-IN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Since sex and type of house are categorical feature, so one hot encoding is perfromed on these features.</a:t>
            </a:r>
            <a:endParaRPr lang="en-IN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Dummy variable trap is handled.</a:t>
            </a:r>
            <a:endParaRPr lang="en-IN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loan_purpose is a categorical feature and has many categories.Since loan_purpose is an important feature, this feature should be handled properly.</a:t>
            </a:r>
            <a:endParaRPr lang="en-IN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Top 10 most frequent categories are calculated and one hot encoding is performed on these features and for remaining categories 0 are placed. 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B8EF"/>
      </a:accent1>
      <a:accent2>
        <a:srgbClr val="33C1FF"/>
      </a:accent2>
      <a:accent3>
        <a:srgbClr val="65E9FE"/>
      </a:accent3>
      <a:accent4>
        <a:srgbClr val="29C6F9"/>
      </a:accent4>
      <a:accent5>
        <a:srgbClr val="54D2FB"/>
      </a:accent5>
      <a:accent6>
        <a:srgbClr val="00B0F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6439</TotalTime>
  <Words>1089</Words>
  <Application>Microsoft Office PowerPoint</Application>
  <PresentationFormat>Widescreen</PresentationFormat>
  <Paragraphs>151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Georgia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Weekly Review</dc:title>
  <dc:subject/>
  <dc:creator>Bommu Venkat Suresh Babu</dc:creator>
  <dc:description/>
  <cp:lastModifiedBy>Varad Lanke</cp:lastModifiedBy>
  <cp:revision>277</cp:revision>
  <dcterms:created xsi:type="dcterms:W3CDTF">2019-12-18T06:44:07Z</dcterms:created>
  <dcterms:modified xsi:type="dcterms:W3CDTF">2021-10-25T14:55:06Z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4b5591f2-6b23-403d-aa5f-b6d577f5e572_ActionId">
    <vt:lpwstr>452cde24-386b-47ca-b7de-000093a89051</vt:lpwstr>
  </property>
  <property fmtid="{D5CDD505-2E9C-101B-9397-08002B2CF9AE}" pid="8" name="MSIP_Label_4b5591f2-6b23-403d-aa5f-b6d577f5e572_ContentBits">
    <vt:lpwstr>0</vt:lpwstr>
  </property>
  <property fmtid="{D5CDD505-2E9C-101B-9397-08002B2CF9AE}" pid="9" name="MSIP_Label_4b5591f2-6b23-403d-aa5f-b6d577f5e572_Enabled">
    <vt:lpwstr>true</vt:lpwstr>
  </property>
  <property fmtid="{D5CDD505-2E9C-101B-9397-08002B2CF9AE}" pid="10" name="MSIP_Label_4b5591f2-6b23-403d-aa5f-b6d577f5e572_Method">
    <vt:lpwstr>Standard</vt:lpwstr>
  </property>
  <property fmtid="{D5CDD505-2E9C-101B-9397-08002B2CF9AE}" pid="11" name="MSIP_Label_4b5591f2-6b23-403d-aa5f-b6d577f5e572_Name">
    <vt:lpwstr>4b5591f2-6b23-403d-aa5f-b6d577f5e572</vt:lpwstr>
  </property>
  <property fmtid="{D5CDD505-2E9C-101B-9397-08002B2CF9AE}" pid="12" name="MSIP_Label_4b5591f2-6b23-403d-aa5f-b6d577f5e572_SetDate">
    <vt:lpwstr>2020-09-23T07:23:26Z</vt:lpwstr>
  </property>
  <property fmtid="{D5CDD505-2E9C-101B-9397-08002B2CF9AE}" pid="13" name="MSIP_Label_4b5591f2-6b23-403d-aa5f-b6d577f5e572_SiteId">
    <vt:lpwstr>311b3378-8e8a-4b5e-a33f-e80a3d8ba60a</vt:lpwstr>
  </property>
  <property fmtid="{D5CDD505-2E9C-101B-9397-08002B2CF9AE}" pid="14" name="Notes">
    <vt:i4>4</vt:i4>
  </property>
  <property fmtid="{D5CDD505-2E9C-101B-9397-08002B2CF9AE}" pid="15" name="PresentationFormat">
    <vt:lpwstr>Widescreen</vt:lpwstr>
  </property>
  <property fmtid="{D5CDD505-2E9C-101B-9397-08002B2CF9AE}" pid="16" name="ScaleCrop">
    <vt:bool>false</vt:bool>
  </property>
  <property fmtid="{D5CDD505-2E9C-101B-9397-08002B2CF9AE}" pid="17" name="ShareDoc">
    <vt:bool>false</vt:bool>
  </property>
  <property fmtid="{D5CDD505-2E9C-101B-9397-08002B2CF9AE}" pid="18" name="Slides">
    <vt:i4>38</vt:i4>
  </property>
</Properties>
</file>