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F887271-5792-4BAF-9F59-7E7A58BC387A}">
  <a:tblStyle styleId="{2F887271-5792-4BAF-9F59-7E7A58BC38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68" y="-29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23c7120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23c7120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ba9fa7e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ba9fa7e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a9fa7e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a9fa7e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ba9fa7e7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ba9fa7e7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bb441f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bb441f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ba9fa7e7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ba9fa7e7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98a737d6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98a737d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ba9fa7e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ba9fa7e7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hindawi.com/journals/scn/2021/661794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ww.sciencedirect.com/science/article/pii/S2214212620308693" TargetMode="External"/><Relationship Id="rId4" Type="http://schemas.openxmlformats.org/officeDocument/2006/relationships/hyperlink" Target="https://www.researchgate.net/publication/266504033_DWT-SVD_BASED_SECURED_IMAGE_WATERMARKING_FOR_COPYRIGHT_PROTECTION_USING_VISUAL_CRYPTOGRAPH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523725" y="2797825"/>
            <a:ext cx="6245400" cy="615300"/>
          </a:xfrm>
          <a:prstGeom prst="rect">
            <a:avLst/>
          </a:prstGeom>
        </p:spPr>
        <p:txBody>
          <a:bodyPr spcFirstLastPara="1" wrap="square" lIns="91425" tIns="91425" rIns="91425" bIns="91425" anchor="t" anchorCtr="0">
            <a:noAutofit/>
          </a:bodyPr>
          <a:lstStyle/>
          <a:p>
            <a:pPr marL="0" indent="0"/>
            <a:r>
              <a:rPr lang="en" sz="1800" b="1" dirty="0">
                <a:solidFill>
                  <a:schemeClr val="tx1"/>
                </a:solidFill>
                <a:latin typeface="Times New Roman"/>
                <a:ea typeface="Times New Roman"/>
                <a:cs typeface="Times New Roman"/>
                <a:sym typeface="Times New Roman"/>
              </a:rPr>
              <a:t>Project Supervisor </a:t>
            </a:r>
            <a:r>
              <a:rPr lang="en" sz="1800" b="1" dirty="0" smtClean="0">
                <a:solidFill>
                  <a:schemeClr val="tx1"/>
                </a:solidFill>
                <a:latin typeface="Times New Roman"/>
                <a:ea typeface="Times New Roman"/>
                <a:cs typeface="Times New Roman"/>
                <a:sym typeface="Times New Roman"/>
              </a:rPr>
              <a:t>–</a:t>
            </a:r>
          </a:p>
          <a:p>
            <a:pPr marL="0" indent="0"/>
            <a:r>
              <a:rPr lang="en-US" sz="1800" dirty="0" smtClean="0">
                <a:solidFill>
                  <a:schemeClr val="tx1"/>
                </a:solidFill>
                <a:latin typeface="Times New Roman" pitchFamily="18" charset="0"/>
                <a:cs typeface="Times New Roman" pitchFamily="18" charset="0"/>
              </a:rPr>
              <a:t>Prof. </a:t>
            </a:r>
            <a:r>
              <a:rPr lang="en-US" sz="1800" dirty="0" err="1" smtClean="0">
                <a:solidFill>
                  <a:schemeClr val="tx1"/>
                </a:solidFill>
                <a:latin typeface="Times New Roman" pitchFamily="18" charset="0"/>
                <a:cs typeface="Times New Roman" pitchFamily="18" charset="0"/>
              </a:rPr>
              <a:t>Sangeeta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Mangesh</a:t>
            </a:r>
            <a:endParaRPr lang="en-US" sz="1800" dirty="0" smtClean="0">
              <a:solidFill>
                <a:schemeClr val="tx1"/>
              </a:solidFill>
            </a:endParaRPr>
          </a:p>
          <a:p>
            <a:pPr marL="0" lvl="0" indent="0" rtl="0">
              <a:spcBef>
                <a:spcPts val="0"/>
              </a:spcBef>
              <a:spcAft>
                <a:spcPts val="0"/>
              </a:spcAft>
              <a:buNone/>
            </a:pPr>
            <a:endParaRPr sz="1800" b="1" dirty="0">
              <a:solidFill>
                <a:schemeClr val="tx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978233" y="1436916"/>
            <a:ext cx="1258785" cy="1092528"/>
          </a:xfrm>
          <a:prstGeom prst="rect">
            <a:avLst/>
          </a:prstGeom>
          <a:noFill/>
          <a:ln>
            <a:noFill/>
          </a:ln>
        </p:spPr>
      </p:pic>
      <p:sp>
        <p:nvSpPr>
          <p:cNvPr id="56" name="Google Shape;56;p13"/>
          <p:cNvSpPr txBox="1"/>
          <p:nvPr/>
        </p:nvSpPr>
        <p:spPr>
          <a:xfrm>
            <a:off x="1023975" y="3304425"/>
            <a:ext cx="75258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Times New Roman"/>
                <a:ea typeface="Times New Roman"/>
                <a:cs typeface="Times New Roman"/>
                <a:sym typeface="Times New Roman"/>
              </a:rPr>
              <a:t>Group </a:t>
            </a:r>
            <a:r>
              <a:rPr lang="en" sz="1800" b="1" dirty="0" smtClean="0">
                <a:solidFill>
                  <a:schemeClr val="dk1"/>
                </a:solidFill>
                <a:latin typeface="Times New Roman"/>
                <a:ea typeface="Times New Roman"/>
                <a:cs typeface="Times New Roman"/>
                <a:sym typeface="Times New Roman"/>
              </a:rPr>
              <a:t>Members</a:t>
            </a:r>
          </a:p>
        </p:txBody>
      </p:sp>
      <p:sp>
        <p:nvSpPr>
          <p:cNvPr id="57" name="Google Shape;57;p13"/>
          <p:cNvSpPr txBox="1"/>
          <p:nvPr/>
        </p:nvSpPr>
        <p:spPr>
          <a:xfrm>
            <a:off x="1598100" y="-23000"/>
            <a:ext cx="6096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Project Presentation</a:t>
            </a:r>
            <a:endParaRPr sz="2000" dirty="0">
              <a:latin typeface="Times New Roman"/>
              <a:ea typeface="Times New Roman"/>
              <a:cs typeface="Times New Roman"/>
              <a:sym typeface="Times New Roman"/>
            </a:endParaRPr>
          </a:p>
        </p:txBody>
      </p:sp>
      <p:sp>
        <p:nvSpPr>
          <p:cNvPr id="58" name="Google Shape;58;p13"/>
          <p:cNvSpPr txBox="1"/>
          <p:nvPr/>
        </p:nvSpPr>
        <p:spPr>
          <a:xfrm>
            <a:off x="522514" y="385925"/>
            <a:ext cx="8110847" cy="1415742"/>
          </a:xfrm>
          <a:prstGeom prst="rect">
            <a:avLst/>
          </a:prstGeom>
          <a:noFill/>
          <a:ln>
            <a:noFill/>
          </a:ln>
        </p:spPr>
        <p:txBody>
          <a:bodyPr spcFirstLastPara="1" wrap="square" lIns="91425" tIns="91425" rIns="91425" bIns="91425" anchor="t" anchorCtr="0">
            <a:spAutoFit/>
          </a:bodyPr>
          <a:lstStyle/>
          <a:p>
            <a:pPr algn="ctr"/>
            <a:r>
              <a:rPr lang="en-IN" sz="2000" b="1" dirty="0" smtClean="0">
                <a:latin typeface="Times New Roman" pitchFamily="18" charset="0"/>
                <a:cs typeface="Times New Roman" pitchFamily="18" charset="0"/>
              </a:rPr>
              <a:t>ROBUST SECURE COLOR IMAGEWATERMARKING USING 4D HYPERCHAOTIC SYSTEM, DWT, HbD and SVD BASED ON IMPROVED FOA ALGORITHM</a:t>
            </a:r>
            <a:endParaRPr lang="en-IN" sz="2000" dirty="0" smtClean="0"/>
          </a:p>
          <a:p>
            <a:pPr marL="0" lvl="0" indent="0" algn="ctr" rtl="0">
              <a:spcBef>
                <a:spcPts val="0"/>
              </a:spcBef>
              <a:spcAft>
                <a:spcPts val="0"/>
              </a:spcAft>
              <a:buNone/>
            </a:pPr>
            <a:endParaRPr sz="2000" b="1" dirty="0">
              <a:latin typeface="Times New Roman"/>
              <a:ea typeface="Times New Roman"/>
              <a:cs typeface="Times New Roman"/>
              <a:sym typeface="Times New Roman"/>
            </a:endParaRPr>
          </a:p>
        </p:txBody>
      </p:sp>
      <p:sp>
        <p:nvSpPr>
          <p:cNvPr id="59" name="Google Shape;59;p13"/>
          <p:cNvSpPr txBox="1"/>
          <p:nvPr/>
        </p:nvSpPr>
        <p:spPr>
          <a:xfrm>
            <a:off x="530263" y="4566025"/>
            <a:ext cx="8232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DEPARTMENT OF ELECTRONICS AND COMMUNICATION ENGINEERING</a:t>
            </a:r>
            <a:endParaRPr sz="1600" b="1" dirty="0">
              <a:latin typeface="Times New Roman"/>
              <a:ea typeface="Times New Roman"/>
              <a:cs typeface="Times New Roman"/>
              <a:sym typeface="Times New Roman"/>
            </a:endParaRPr>
          </a:p>
        </p:txBody>
      </p:sp>
      <p:sp>
        <p:nvSpPr>
          <p:cNvPr id="8" name="Rectangle 7"/>
          <p:cNvSpPr/>
          <p:nvPr/>
        </p:nvSpPr>
        <p:spPr>
          <a:xfrm>
            <a:off x="3936249" y="2512862"/>
            <a:ext cx="1582484" cy="369332"/>
          </a:xfrm>
          <a:prstGeom prst="rect">
            <a:avLst/>
          </a:prstGeom>
        </p:spPr>
        <p:txBody>
          <a:bodyPr wrap="none">
            <a:spAutoFit/>
          </a:bodyPr>
          <a:lstStyle/>
          <a:p>
            <a:r>
              <a:rPr lang="en-US" sz="1800" b="1" dirty="0" smtClean="0">
                <a:latin typeface="Times New Roman" pitchFamily="18" charset="0"/>
                <a:cs typeface="Times New Roman" pitchFamily="18" charset="0"/>
              </a:rPr>
              <a:t> Group No. 36</a:t>
            </a:r>
            <a:endParaRPr lang="en-IN" sz="1800" dirty="0"/>
          </a:p>
        </p:txBody>
      </p:sp>
      <p:sp>
        <p:nvSpPr>
          <p:cNvPr id="9" name="Rectangle 8"/>
          <p:cNvSpPr/>
          <p:nvPr/>
        </p:nvSpPr>
        <p:spPr>
          <a:xfrm>
            <a:off x="2286000" y="3674918"/>
            <a:ext cx="4572000" cy="923330"/>
          </a:xfrm>
          <a:prstGeom prst="rect">
            <a:avLst/>
          </a:prstGeom>
        </p:spPr>
        <p:txBody>
          <a:bodyPr>
            <a:spAutoFit/>
          </a:bodyPr>
          <a:lstStyle/>
          <a:p>
            <a:pPr marL="374513" indent="-374513">
              <a:buAutoNum type="arabicPeriod"/>
            </a:pPr>
            <a:r>
              <a:rPr lang="en-US" sz="1800" dirty="0" smtClean="0">
                <a:latin typeface="Times New Roman" pitchFamily="18" charset="0"/>
                <a:cs typeface="Times New Roman" pitchFamily="18" charset="0"/>
              </a:rPr>
              <a:t>Shivani Chaudhary (1809131144)</a:t>
            </a:r>
          </a:p>
          <a:p>
            <a:pPr marL="374513" indent="-374513">
              <a:buAutoNum type="arabicPeriod"/>
            </a:pPr>
            <a:r>
              <a:rPr lang="en-US" sz="1800" dirty="0" smtClean="0">
                <a:latin typeface="Times New Roman" pitchFamily="18" charset="0"/>
                <a:cs typeface="Times New Roman" pitchFamily="18" charset="0"/>
              </a:rPr>
              <a:t>Trisha Singh (1809131161)</a:t>
            </a:r>
          </a:p>
          <a:p>
            <a:pPr marL="374513" indent="-374513">
              <a:buAutoNum type="arabicPeriod"/>
            </a:pPr>
            <a:r>
              <a:rPr lang="en-US" sz="1800" dirty="0" smtClean="0">
                <a:latin typeface="Times New Roman" pitchFamily="18" charset="0"/>
                <a:cs typeface="Times New Roman" pitchFamily="18" charset="0"/>
              </a:rPr>
              <a:t>Vineet Kumar Singh (1809131176)</a:t>
            </a:r>
            <a:endParaRPr lang="en-US"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9523" y="125987"/>
            <a:ext cx="1013419" cy="400110"/>
          </a:xfrm>
          <a:prstGeom prst="rect">
            <a:avLst/>
          </a:prstGeom>
        </p:spPr>
        <p:txBody>
          <a:bodyPr wrap="none">
            <a:spAutoFit/>
          </a:bodyPr>
          <a:lstStyle/>
          <a:p>
            <a:r>
              <a:rPr lang="en-IN" sz="2000" b="1" dirty="0" smtClean="0">
                <a:latin typeface="Times New Roman" pitchFamily="18" charset="0"/>
                <a:cs typeface="Times New Roman" pitchFamily="18" charset="0"/>
              </a:rPr>
              <a:t>INDEX</a:t>
            </a:r>
            <a:endParaRPr lang="en-IN" sz="2000" dirty="0"/>
          </a:p>
        </p:txBody>
      </p:sp>
      <p:sp>
        <p:nvSpPr>
          <p:cNvPr id="3" name="Rectangle 2"/>
          <p:cNvSpPr/>
          <p:nvPr/>
        </p:nvSpPr>
        <p:spPr>
          <a:xfrm>
            <a:off x="1080655" y="725582"/>
            <a:ext cx="6875821" cy="2056973"/>
          </a:xfrm>
          <a:prstGeom prst="rect">
            <a:avLst/>
          </a:prstGeom>
        </p:spPr>
        <p:txBody>
          <a:bodyPr wrap="square">
            <a:spAutoFit/>
          </a:bodyPr>
          <a:lstStyle/>
          <a:p>
            <a:pPr marL="241300" indent="-228600">
              <a:spcBef>
                <a:spcPts val="105"/>
              </a:spcBef>
              <a:buFont typeface="Arial"/>
              <a:buChar char="•"/>
              <a:tabLst>
                <a:tab pos="240665" algn="l"/>
                <a:tab pos="241300" algn="l"/>
              </a:tabLst>
            </a:pPr>
            <a:r>
              <a:rPr lang="en-IN" sz="1800" dirty="0" smtClean="0">
                <a:latin typeface="Times New Roman"/>
                <a:cs typeface="Times New Roman"/>
              </a:rPr>
              <a:t>Objective</a:t>
            </a:r>
          </a:p>
          <a:p>
            <a:pPr marL="241300" indent="-228600">
              <a:spcBef>
                <a:spcPts val="105"/>
              </a:spcBef>
              <a:buFont typeface="Arial"/>
              <a:buChar char="•"/>
              <a:tabLst>
                <a:tab pos="240665" algn="l"/>
                <a:tab pos="241300" algn="l"/>
              </a:tabLst>
            </a:pPr>
            <a:endParaRPr lang="en-IN" sz="1800" dirty="0" smtClean="0">
              <a:latin typeface="Times New Roman"/>
              <a:cs typeface="Times New Roman"/>
            </a:endParaRPr>
          </a:p>
          <a:p>
            <a:pPr marL="241300" indent="-228600">
              <a:spcBef>
                <a:spcPts val="105"/>
              </a:spcBef>
              <a:buFont typeface="Arial"/>
              <a:buChar char="•"/>
              <a:tabLst>
                <a:tab pos="240665" algn="l"/>
                <a:tab pos="241300" algn="l"/>
              </a:tabLst>
            </a:pPr>
            <a:r>
              <a:rPr lang="en-IN" sz="1800" dirty="0" smtClean="0">
                <a:latin typeface="Times New Roman"/>
                <a:cs typeface="Times New Roman"/>
              </a:rPr>
              <a:t>Work updates</a:t>
            </a:r>
          </a:p>
          <a:p>
            <a:pPr>
              <a:spcBef>
                <a:spcPts val="10"/>
              </a:spcBef>
              <a:buFont typeface="Arial"/>
              <a:buChar char="•"/>
            </a:pPr>
            <a:endParaRPr lang="en-IN" sz="1800" dirty="0" smtClean="0">
              <a:latin typeface="Times New Roman"/>
              <a:cs typeface="Times New Roman"/>
            </a:endParaRPr>
          </a:p>
          <a:p>
            <a:pPr marL="241300" indent="-228600">
              <a:buFont typeface="Arial"/>
              <a:buChar char="•"/>
              <a:tabLst>
                <a:tab pos="240665" algn="l"/>
                <a:tab pos="241300" algn="l"/>
              </a:tabLst>
            </a:pPr>
            <a:r>
              <a:rPr lang="en-IN" sz="1800" spc="-35" dirty="0" smtClean="0">
                <a:latin typeface="Times New Roman"/>
                <a:cs typeface="Times New Roman"/>
              </a:rPr>
              <a:t>Work </a:t>
            </a:r>
            <a:r>
              <a:rPr lang="en-IN" sz="1800" spc="5" dirty="0" smtClean="0">
                <a:latin typeface="Times New Roman"/>
                <a:cs typeface="Times New Roman"/>
              </a:rPr>
              <a:t>done </a:t>
            </a:r>
            <a:r>
              <a:rPr lang="en-IN" sz="1800" dirty="0" smtClean="0">
                <a:latin typeface="Times New Roman"/>
                <a:cs typeface="Times New Roman"/>
              </a:rPr>
              <a:t>from previous</a:t>
            </a:r>
            <a:r>
              <a:rPr lang="en-IN" sz="1800" spc="-114" dirty="0" smtClean="0">
                <a:latin typeface="Times New Roman"/>
                <a:cs typeface="Times New Roman"/>
              </a:rPr>
              <a:t> </a:t>
            </a:r>
            <a:r>
              <a:rPr lang="en-IN" sz="1800" dirty="0" smtClean="0">
                <a:latin typeface="Times New Roman"/>
                <a:cs typeface="Times New Roman"/>
              </a:rPr>
              <a:t>presentation</a:t>
            </a:r>
          </a:p>
          <a:p>
            <a:pPr>
              <a:spcBef>
                <a:spcPts val="25"/>
              </a:spcBef>
              <a:buFont typeface="Arial"/>
              <a:buChar char="•"/>
            </a:pPr>
            <a:endParaRPr lang="en-IN" sz="1800" dirty="0" smtClean="0">
              <a:latin typeface="Times New Roman"/>
              <a:cs typeface="Times New Roman"/>
            </a:endParaRPr>
          </a:p>
          <a:p>
            <a:pPr marL="241300" indent="-228600">
              <a:buFont typeface="Arial"/>
              <a:buChar char="•"/>
              <a:tabLst>
                <a:tab pos="240665" algn="l"/>
                <a:tab pos="241300" algn="l"/>
              </a:tabLst>
            </a:pPr>
            <a:r>
              <a:rPr lang="en-IN" sz="1800" dirty="0" smtClean="0">
                <a:latin typeface="Times New Roman"/>
                <a:cs typeface="Times New Roman"/>
              </a:rPr>
              <a:t>Expected </a:t>
            </a:r>
            <a:r>
              <a:rPr lang="en-IN" sz="1800" spc="5" dirty="0" smtClean="0">
                <a:latin typeface="Times New Roman"/>
                <a:cs typeface="Times New Roman"/>
              </a:rPr>
              <a:t>work </a:t>
            </a:r>
            <a:r>
              <a:rPr lang="en-IN" sz="1800" spc="-5" dirty="0" smtClean="0">
                <a:latin typeface="Times New Roman"/>
                <a:cs typeface="Times New Roman"/>
              </a:rPr>
              <a:t>to </a:t>
            </a:r>
            <a:r>
              <a:rPr lang="en-IN" sz="1800" dirty="0" smtClean="0">
                <a:latin typeface="Times New Roman"/>
                <a:cs typeface="Times New Roman"/>
              </a:rPr>
              <a:t>be </a:t>
            </a:r>
            <a:r>
              <a:rPr lang="en-IN" sz="1800" spc="-5" dirty="0" smtClean="0">
                <a:latin typeface="Times New Roman"/>
                <a:cs typeface="Times New Roman"/>
              </a:rPr>
              <a:t>completed </a:t>
            </a:r>
            <a:r>
              <a:rPr lang="en-IN" sz="1800" dirty="0" smtClean="0">
                <a:latin typeface="Times New Roman"/>
                <a:cs typeface="Times New Roman"/>
              </a:rPr>
              <a:t>by next</a:t>
            </a:r>
            <a:r>
              <a:rPr lang="en-IN" sz="1800" spc="-110" dirty="0" smtClean="0">
                <a:latin typeface="Times New Roman"/>
                <a:cs typeface="Times New Roman"/>
              </a:rPr>
              <a:t> </a:t>
            </a:r>
            <a:r>
              <a:rPr lang="en-IN" sz="1800" dirty="0" smtClean="0">
                <a:latin typeface="Times New Roman"/>
                <a:cs typeface="Times New Roman"/>
              </a:rPr>
              <a:t>presentation</a:t>
            </a:r>
            <a:endParaRPr lang="en-IN" sz="18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042" y="161612"/>
            <a:ext cx="3958135" cy="400110"/>
          </a:xfrm>
          <a:prstGeom prst="rect">
            <a:avLst/>
          </a:prstGeom>
        </p:spPr>
        <p:txBody>
          <a:bodyPr wrap="none">
            <a:spAutoFit/>
          </a:bodyPr>
          <a:lstStyle/>
          <a:p>
            <a:r>
              <a:rPr lang="en-US" sz="2000" b="1" dirty="0" smtClean="0">
                <a:latin typeface="Times New Roman" pitchFamily="18" charset="0"/>
                <a:cs typeface="Times New Roman" pitchFamily="18" charset="0"/>
              </a:rPr>
              <a:t>OBJECTIVE OF THE PROJECT</a:t>
            </a:r>
            <a:endParaRPr lang="en-IN" sz="2000" dirty="0"/>
          </a:p>
        </p:txBody>
      </p:sp>
      <p:sp>
        <p:nvSpPr>
          <p:cNvPr id="3" name="Rectangle 2"/>
          <p:cNvSpPr/>
          <p:nvPr/>
        </p:nvSpPr>
        <p:spPr>
          <a:xfrm>
            <a:off x="498763" y="746871"/>
            <a:ext cx="8027719" cy="2308324"/>
          </a:xfrm>
          <a:prstGeom prst="rect">
            <a:avLst/>
          </a:prstGeom>
        </p:spPr>
        <p:txBody>
          <a:bodyPr wrap="square">
            <a:spAutoFit/>
          </a:bodyPr>
          <a:lstStyle/>
          <a:p>
            <a:pPr>
              <a:buFont typeface="Arial" pitchFamily="34" charset="0"/>
              <a:buChar char="•"/>
            </a:pPr>
            <a:r>
              <a:rPr lang="en-US" sz="1800" dirty="0" smtClean="0">
                <a:latin typeface="Times New Roman" pitchFamily="18" charset="0"/>
                <a:cs typeface="Times New Roman" pitchFamily="18" charset="0"/>
              </a:rPr>
              <a:t> To </a:t>
            </a:r>
            <a:r>
              <a:rPr lang="en-US" sz="1800" dirty="0" smtClean="0">
                <a:latin typeface="Times New Roman" pitchFamily="18" charset="0"/>
                <a:cs typeface="Times New Roman" pitchFamily="18" charset="0"/>
              </a:rPr>
              <a:t>implement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 optimized and robust watermarking algorithm coupled with a 4D </a:t>
            </a:r>
            <a:r>
              <a:rPr lang="en-US" sz="1800" dirty="0" err="1" smtClean="0">
                <a:latin typeface="Times New Roman" pitchFamily="18" charset="0"/>
                <a:cs typeface="Times New Roman" pitchFamily="18" charset="0"/>
              </a:rPr>
              <a:t>hyperchaotic</a:t>
            </a:r>
            <a:r>
              <a:rPr lang="en-US" sz="1800" dirty="0" smtClean="0">
                <a:latin typeface="Times New Roman" pitchFamily="18" charset="0"/>
                <a:cs typeface="Times New Roman" pitchFamily="18" charset="0"/>
              </a:rPr>
              <a:t> system, and its performance is analyzed by extending and differentiating the existing work.</a:t>
            </a:r>
          </a:p>
          <a:p>
            <a:pPr>
              <a:buFont typeface="Arial" pitchFamily="34" charset="0"/>
              <a:buChar char="•"/>
            </a:pPr>
            <a:r>
              <a:rPr lang="en-US" sz="1800" dirty="0" smtClean="0">
                <a:latin typeface="Times New Roman" pitchFamily="18" charset="0"/>
                <a:cs typeface="Times New Roman" pitchFamily="18" charset="0"/>
              </a:rPr>
              <a:t> To identify ownership of the copyright of the signals.</a:t>
            </a:r>
          </a:p>
          <a:p>
            <a:pPr>
              <a:buFont typeface="Arial" pitchFamily="34" charset="0"/>
              <a:buChar char="•"/>
            </a:pPr>
            <a:r>
              <a:rPr lang="en-US" sz="1800" dirty="0" smtClean="0">
                <a:latin typeface="Times New Roman" pitchFamily="18" charset="0"/>
                <a:cs typeface="Times New Roman" pitchFamily="18" charset="0"/>
              </a:rPr>
              <a:t> To overcome the problems like copyright infringement, watermarking attacks, and security issues.</a:t>
            </a:r>
          </a:p>
          <a:p>
            <a:pPr>
              <a:buFont typeface="Arial" pitchFamily="34" charset="0"/>
              <a:buChar char="•"/>
            </a:pPr>
            <a:r>
              <a:rPr lang="en-US" sz="1800" dirty="0" smtClean="0">
                <a:latin typeface="Times New Roman" pitchFamily="18" charset="0"/>
                <a:cs typeface="Times New Roman" pitchFamily="18" charset="0"/>
              </a:rPr>
              <a:t> To reduce the size of the encrypted data and improve the space efficiency.</a:t>
            </a:r>
          </a:p>
          <a:p>
            <a:pPr>
              <a:buFont typeface="Arial" pitchFamily="34" charset="0"/>
              <a:buChar char="•"/>
            </a:pPr>
            <a:r>
              <a:rPr lang="en-US" sz="1800" dirty="0" smtClean="0">
                <a:latin typeface="Times New Roman" pitchFamily="18" charset="0"/>
                <a:cs typeface="Times New Roman" pitchFamily="18" charset="0"/>
              </a:rPr>
              <a:t> To improve robustness by coefficient modification through HbD.</a:t>
            </a: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396" y="1163782"/>
            <a:ext cx="7528956" cy="1477328"/>
          </a:xfrm>
          <a:prstGeom prst="rect">
            <a:avLst/>
          </a:prstGeom>
        </p:spPr>
        <p:txBody>
          <a:bodyPr wrap="square">
            <a:spAutoFit/>
          </a:bodyPr>
          <a:lstStyle/>
          <a:p>
            <a:pPr>
              <a:buFont typeface="Arial" pitchFamily="34" charset="0"/>
              <a:buChar char="•"/>
            </a:pPr>
            <a:r>
              <a:rPr lang="en-US" sz="1800" dirty="0" smtClean="0">
                <a:latin typeface="Times New Roman" pitchFamily="18" charset="0"/>
                <a:cs typeface="Times New Roman" pitchFamily="18" charset="0"/>
              </a:rPr>
              <a:t> We tried to compute remaining attacks found in an image like rotation, jpg compression, brightness etc.</a:t>
            </a:r>
          </a:p>
          <a:p>
            <a:pPr>
              <a:buFont typeface="Arial" pitchFamily="34" charset="0"/>
              <a:buChar char="•"/>
            </a:pPr>
            <a:r>
              <a:rPr lang="en-US" sz="1800" dirty="0" smtClean="0">
                <a:latin typeface="Times New Roman" pitchFamily="18" charset="0"/>
                <a:cs typeface="Times New Roman" pitchFamily="18" charset="0"/>
              </a:rPr>
              <a:t> We had analyzed image using filtering and different types of noise.</a:t>
            </a:r>
          </a:p>
          <a:p>
            <a:pPr>
              <a:buFont typeface="Arial" pitchFamily="34" charset="0"/>
              <a:buChar char="•"/>
            </a:pPr>
            <a:r>
              <a:rPr lang="en-US" sz="1800" dirty="0" smtClean="0">
                <a:latin typeface="Times New Roman" pitchFamily="18" charset="0"/>
                <a:cs typeface="Times New Roman" pitchFamily="18" charset="0"/>
              </a:rPr>
              <a:t> We tried to retain an original image from noising.</a:t>
            </a:r>
          </a:p>
          <a:p>
            <a:endParaRPr lang="en-US" sz="1800" dirty="0">
              <a:latin typeface="Times New Roman" pitchFamily="18" charset="0"/>
              <a:cs typeface="Times New Roman" pitchFamily="18" charset="0"/>
            </a:endParaRPr>
          </a:p>
        </p:txBody>
      </p:sp>
      <p:sp>
        <p:nvSpPr>
          <p:cNvPr id="3" name="Rectangle 2"/>
          <p:cNvSpPr/>
          <p:nvPr/>
        </p:nvSpPr>
        <p:spPr>
          <a:xfrm>
            <a:off x="3304513" y="339737"/>
            <a:ext cx="2289409" cy="400110"/>
          </a:xfrm>
          <a:prstGeom prst="rect">
            <a:avLst/>
          </a:prstGeom>
        </p:spPr>
        <p:txBody>
          <a:bodyPr wrap="none">
            <a:spAutoFit/>
          </a:bodyPr>
          <a:lstStyle/>
          <a:p>
            <a:r>
              <a:rPr lang="en-US" sz="2000" b="1" dirty="0" smtClean="0">
                <a:latin typeface="Times New Roman" pitchFamily="18" charset="0"/>
                <a:cs typeface="Times New Roman" pitchFamily="18" charset="0"/>
              </a:rPr>
              <a:t>WORK UPDATES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WhatsApp Image 2021-12-23 at 5.00.16 PM.jpeg"/>
          <p:cNvPicPr>
            <a:picLocks noChangeAspect="1"/>
          </p:cNvPicPr>
          <p:nvPr/>
        </p:nvPicPr>
        <p:blipFill>
          <a:blip r:embed="rId2" cstate="print"/>
          <a:stretch>
            <a:fillRect/>
          </a:stretch>
        </p:blipFill>
        <p:spPr>
          <a:xfrm>
            <a:off x="457200" y="1109882"/>
            <a:ext cx="8229600" cy="3782743"/>
          </a:xfrm>
          <a:prstGeom prst="rect">
            <a:avLst/>
          </a:prstGeom>
        </p:spPr>
      </p:pic>
      <p:sp>
        <p:nvSpPr>
          <p:cNvPr id="3" name="Rectangle 2"/>
          <p:cNvSpPr/>
          <p:nvPr/>
        </p:nvSpPr>
        <p:spPr>
          <a:xfrm>
            <a:off x="1555668" y="76793"/>
            <a:ext cx="6163293"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a:t>
            </a:r>
            <a:endParaRPr lang="en-US" sz="2000" dirty="0" smtClean="0">
              <a:latin typeface="Times New Roman"/>
              <a:cs typeface="Times New Roman"/>
            </a:endParaRPr>
          </a:p>
          <a:p>
            <a:pPr algn="ctr"/>
            <a:r>
              <a:rPr lang="en-US" sz="2000" dirty="0" smtClean="0">
                <a:latin typeface="Times New Roman"/>
                <a:cs typeface="Times New Roman"/>
              </a:rPr>
              <a:t>Attack: Compression</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WhatsApp Image 2021-12-23 at 5.03.30 PM (1).jpeg"/>
          <p:cNvPicPr>
            <a:picLocks noChangeAspect="1"/>
          </p:cNvPicPr>
          <p:nvPr/>
        </p:nvPicPr>
        <p:blipFill>
          <a:blip r:embed="rId2" cstate="print"/>
          <a:stretch>
            <a:fillRect/>
          </a:stretch>
        </p:blipFill>
        <p:spPr>
          <a:xfrm>
            <a:off x="1104405" y="1056904"/>
            <a:ext cx="7030192" cy="3693225"/>
          </a:xfrm>
          <a:prstGeom prst="rect">
            <a:avLst/>
          </a:prstGeom>
        </p:spPr>
      </p:pic>
      <p:sp>
        <p:nvSpPr>
          <p:cNvPr id="6" name="Rectangle 5"/>
          <p:cNvSpPr/>
          <p:nvPr/>
        </p:nvSpPr>
        <p:spPr>
          <a:xfrm>
            <a:off x="1235035" y="232015"/>
            <a:ext cx="6840186"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a:t>
            </a:r>
            <a:br>
              <a:rPr lang="en-US" sz="2000" b="1" spc="-5" dirty="0" smtClean="0">
                <a:latin typeface="Times New Roman"/>
                <a:cs typeface="Times New Roman"/>
              </a:rPr>
            </a:br>
            <a:r>
              <a:rPr lang="en-US" sz="2000" dirty="0" smtClean="0">
                <a:latin typeface="Times New Roman"/>
                <a:cs typeface="Times New Roman"/>
              </a:rPr>
              <a:t>Attack: Rotation</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WhatsApp Image 2021-12-23 at 5.25.31 PM.jpeg"/>
          <p:cNvPicPr>
            <a:picLocks noChangeAspect="1"/>
          </p:cNvPicPr>
          <p:nvPr/>
        </p:nvPicPr>
        <p:blipFill>
          <a:blip r:embed="rId2" cstate="print"/>
          <a:stretch>
            <a:fillRect/>
          </a:stretch>
        </p:blipFill>
        <p:spPr>
          <a:xfrm>
            <a:off x="457200" y="830300"/>
            <a:ext cx="8229600" cy="4191953"/>
          </a:xfrm>
          <a:prstGeom prst="rect">
            <a:avLst/>
          </a:prstGeom>
        </p:spPr>
      </p:pic>
      <p:sp>
        <p:nvSpPr>
          <p:cNvPr id="3" name="Rectangle 2"/>
          <p:cNvSpPr/>
          <p:nvPr/>
        </p:nvSpPr>
        <p:spPr>
          <a:xfrm>
            <a:off x="1514125" y="89515"/>
            <a:ext cx="6406738"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 </a:t>
            </a:r>
            <a:r>
              <a:rPr lang="en-US" sz="2000" dirty="0" smtClean="0">
                <a:latin typeface="Times New Roman"/>
                <a:cs typeface="Times New Roman"/>
              </a:rPr>
              <a:t/>
            </a:r>
            <a:br>
              <a:rPr lang="en-US" sz="2000" dirty="0" smtClean="0">
                <a:latin typeface="Times New Roman"/>
                <a:cs typeface="Times New Roman"/>
              </a:rPr>
            </a:br>
            <a:r>
              <a:rPr lang="en-US" sz="2000" dirty="0" smtClean="0">
                <a:latin typeface="Times New Roman"/>
                <a:cs typeface="Times New Roman"/>
              </a:rPr>
              <a:t>Image enhancement: Contrast</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WhatsApp Image 2021-12-23 at 5.27.12 PM.jpeg"/>
          <p:cNvPicPr>
            <a:picLocks noChangeAspect="1"/>
          </p:cNvPicPr>
          <p:nvPr/>
        </p:nvPicPr>
        <p:blipFill>
          <a:blip r:embed="rId2" cstate="print"/>
          <a:stretch>
            <a:fillRect/>
          </a:stretch>
        </p:blipFill>
        <p:spPr>
          <a:xfrm>
            <a:off x="457200" y="813475"/>
            <a:ext cx="8229600" cy="4217670"/>
          </a:xfrm>
          <a:prstGeom prst="rect">
            <a:avLst/>
          </a:prstGeom>
        </p:spPr>
      </p:pic>
      <p:sp>
        <p:nvSpPr>
          <p:cNvPr id="3" name="Rectangle 2"/>
          <p:cNvSpPr/>
          <p:nvPr/>
        </p:nvSpPr>
        <p:spPr>
          <a:xfrm>
            <a:off x="1068763" y="113265"/>
            <a:ext cx="6911439"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 </a:t>
            </a:r>
            <a:r>
              <a:rPr lang="en-US" sz="2000" dirty="0" smtClean="0">
                <a:latin typeface="Times New Roman"/>
                <a:cs typeface="Times New Roman"/>
              </a:rPr>
              <a:t/>
            </a:r>
            <a:br>
              <a:rPr lang="en-US" sz="2000" dirty="0" smtClean="0">
                <a:latin typeface="Times New Roman"/>
                <a:cs typeface="Times New Roman"/>
              </a:rPr>
            </a:br>
            <a:r>
              <a:rPr lang="en-US" sz="2000" dirty="0" smtClean="0">
                <a:latin typeface="Times New Roman"/>
                <a:cs typeface="Times New Roman"/>
              </a:rPr>
              <a:t>Image enhancement: Brightness and Sharpness</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descr="WhatsApp Image 2021-12-23 at 5.29.11 PM.jpeg"/>
          <p:cNvPicPr>
            <a:picLocks noChangeAspect="1"/>
          </p:cNvPicPr>
          <p:nvPr/>
        </p:nvPicPr>
        <p:blipFill>
          <a:blip r:embed="rId2" cstate="print"/>
          <a:stretch>
            <a:fillRect/>
          </a:stretch>
        </p:blipFill>
        <p:spPr>
          <a:xfrm>
            <a:off x="445325" y="754100"/>
            <a:ext cx="8229600" cy="4269105"/>
          </a:xfrm>
          <a:prstGeom prst="rect">
            <a:avLst/>
          </a:prstGeom>
        </p:spPr>
      </p:pic>
      <p:sp>
        <p:nvSpPr>
          <p:cNvPr id="3" name="Rectangle 2"/>
          <p:cNvSpPr/>
          <p:nvPr/>
        </p:nvSpPr>
        <p:spPr>
          <a:xfrm>
            <a:off x="1537875" y="53890"/>
            <a:ext cx="6157356"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 </a:t>
            </a:r>
            <a:br>
              <a:rPr lang="en-US" sz="2000" b="1" spc="-5" dirty="0" smtClean="0">
                <a:latin typeface="Times New Roman"/>
                <a:cs typeface="Times New Roman"/>
              </a:rPr>
            </a:br>
            <a:r>
              <a:rPr lang="en-US" sz="2000" dirty="0" smtClean="0">
                <a:latin typeface="Times New Roman"/>
                <a:cs typeface="Times New Roman"/>
              </a:rPr>
              <a:t>Image Filtering: Gaussian Blur</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WhatsApp Image 2021-12-23 at 5.32.46 PM.jpeg"/>
          <p:cNvPicPr>
            <a:picLocks noChangeAspect="1"/>
          </p:cNvPicPr>
          <p:nvPr/>
        </p:nvPicPr>
        <p:blipFill>
          <a:blip r:embed="rId2" cstate="print"/>
          <a:stretch>
            <a:fillRect/>
          </a:stretch>
        </p:blipFill>
        <p:spPr>
          <a:xfrm>
            <a:off x="457200" y="874825"/>
            <a:ext cx="8229600" cy="4140518"/>
          </a:xfrm>
          <a:prstGeom prst="rect">
            <a:avLst/>
          </a:prstGeom>
        </p:spPr>
      </p:pic>
      <p:sp>
        <p:nvSpPr>
          <p:cNvPr id="3" name="Rectangle 2"/>
          <p:cNvSpPr/>
          <p:nvPr/>
        </p:nvSpPr>
        <p:spPr>
          <a:xfrm>
            <a:off x="1264749" y="125140"/>
            <a:ext cx="6489865"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 </a:t>
            </a:r>
            <a:r>
              <a:rPr lang="en-US" sz="2000" dirty="0" smtClean="0">
                <a:latin typeface="Times New Roman"/>
                <a:cs typeface="Times New Roman"/>
              </a:rPr>
              <a:t/>
            </a:r>
            <a:br>
              <a:rPr lang="en-US" sz="2000" dirty="0" smtClean="0">
                <a:latin typeface="Times New Roman"/>
                <a:cs typeface="Times New Roman"/>
              </a:rPr>
            </a:br>
            <a:r>
              <a:rPr lang="en-US" sz="2000" dirty="0" smtClean="0">
                <a:latin typeface="Times New Roman"/>
                <a:cs typeface="Times New Roman"/>
              </a:rPr>
              <a:t>Noise attack: Gaussian Noise</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WhatsApp Image 2021-12-23 at 5.34.55 PM.jpeg"/>
          <p:cNvPicPr>
            <a:picLocks noChangeAspect="1"/>
          </p:cNvPicPr>
          <p:nvPr/>
        </p:nvPicPr>
        <p:blipFill>
          <a:blip r:embed="rId2" cstate="print"/>
          <a:stretch>
            <a:fillRect/>
          </a:stretch>
        </p:blipFill>
        <p:spPr>
          <a:xfrm>
            <a:off x="457200" y="748145"/>
            <a:ext cx="8229600" cy="4277980"/>
          </a:xfrm>
          <a:prstGeom prst="rect">
            <a:avLst/>
          </a:prstGeom>
        </p:spPr>
      </p:pic>
      <p:sp>
        <p:nvSpPr>
          <p:cNvPr id="3" name="Rectangle 2"/>
          <p:cNvSpPr/>
          <p:nvPr/>
        </p:nvSpPr>
        <p:spPr>
          <a:xfrm>
            <a:off x="1288500" y="30140"/>
            <a:ext cx="6406738" cy="707886"/>
          </a:xfrm>
          <a:prstGeom prst="rect">
            <a:avLst/>
          </a:prstGeom>
        </p:spPr>
        <p:txBody>
          <a:bodyPr wrap="squar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 </a:t>
            </a:r>
            <a:br>
              <a:rPr lang="en-US" sz="2000" b="1" spc="-5" dirty="0" smtClean="0">
                <a:latin typeface="Times New Roman"/>
                <a:cs typeface="Times New Roman"/>
              </a:rPr>
            </a:br>
            <a:r>
              <a:rPr lang="en-US" sz="2000" dirty="0" smtClean="0">
                <a:latin typeface="Times New Roman"/>
                <a:cs typeface="Times New Roman"/>
              </a:rPr>
              <a:t>Noise attack: Poisson Noise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827153" y="544725"/>
            <a:ext cx="5489700" cy="50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480" b="1">
                <a:latin typeface="Times New Roman"/>
                <a:ea typeface="Times New Roman"/>
                <a:cs typeface="Times New Roman"/>
                <a:sym typeface="Times New Roman"/>
              </a:rPr>
              <a:t>INDEX</a:t>
            </a:r>
            <a:endParaRPr sz="2480" b="1" dirty="0">
              <a:latin typeface="Times New Roman"/>
              <a:ea typeface="Times New Roman"/>
              <a:cs typeface="Times New Roman"/>
              <a:sym typeface="Times New Roman"/>
            </a:endParaRPr>
          </a:p>
        </p:txBody>
      </p:sp>
      <p:sp>
        <p:nvSpPr>
          <p:cNvPr id="65" name="Google Shape;65;p14"/>
          <p:cNvSpPr txBox="1">
            <a:spLocks noGrp="1"/>
          </p:cNvSpPr>
          <p:nvPr>
            <p:ph type="subTitle" idx="1"/>
          </p:nvPr>
        </p:nvSpPr>
        <p:spPr>
          <a:xfrm>
            <a:off x="322050" y="1049325"/>
            <a:ext cx="8499900" cy="3186600"/>
          </a:xfrm>
          <a:prstGeom prst="rect">
            <a:avLst/>
          </a:prstGeom>
        </p:spPr>
        <p:txBody>
          <a:bodyPr spcFirstLastPara="1" wrap="square" lIns="91425" tIns="91425" rIns="91425" bIns="91425" anchor="t" anchorCtr="0">
            <a:noAutofit/>
          </a:bodyPr>
          <a:lstStyle/>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Problem Statement</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Literature Survey</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Objective</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Block Diagram</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a:solidFill>
                  <a:schemeClr val="dk1"/>
                </a:solidFill>
                <a:latin typeface="Times New Roman"/>
                <a:ea typeface="Times New Roman"/>
                <a:cs typeface="Times New Roman"/>
                <a:sym typeface="Times New Roman"/>
              </a:rPr>
              <a:t>Flow Chart</a:t>
            </a:r>
            <a:endParaRPr sz="1800" dirty="0">
              <a:solidFill>
                <a:schemeClr val="dk1"/>
              </a:solidFill>
              <a:latin typeface="Times New Roman"/>
              <a:ea typeface="Times New Roman"/>
              <a:cs typeface="Times New Roman"/>
              <a:sym typeface="Times New Roman"/>
            </a:endParaRPr>
          </a:p>
          <a:p>
            <a:pPr marL="457200" lvl="0" indent="-365125" algn="l" rtl="0">
              <a:lnSpc>
                <a:spcPct val="100000"/>
              </a:lnSpc>
              <a:spcBef>
                <a:spcPts val="0"/>
              </a:spcBef>
              <a:spcAft>
                <a:spcPts val="0"/>
              </a:spcAft>
              <a:buClr>
                <a:schemeClr val="dk1"/>
              </a:buClr>
              <a:buSzPts val="2150"/>
              <a:buFont typeface="Times New Roman"/>
              <a:buChar char="●"/>
            </a:pPr>
            <a:r>
              <a:rPr lang="en" sz="1800" dirty="0" smtClean="0">
                <a:solidFill>
                  <a:schemeClr val="dk1"/>
                </a:solidFill>
                <a:latin typeface="Times New Roman"/>
                <a:ea typeface="Times New Roman"/>
                <a:cs typeface="Times New Roman"/>
                <a:sym typeface="Times New Roman"/>
              </a:rPr>
              <a:t>Work To be done till next presentation</a:t>
            </a:r>
          </a:p>
          <a:p>
            <a:pPr marL="457200" lvl="0" indent="-365125" algn="l" rtl="0">
              <a:lnSpc>
                <a:spcPct val="100000"/>
              </a:lnSpc>
              <a:spcBef>
                <a:spcPts val="0"/>
              </a:spcBef>
              <a:spcAft>
                <a:spcPts val="0"/>
              </a:spcAft>
              <a:buClr>
                <a:schemeClr val="dk1"/>
              </a:buClr>
              <a:buSzPts val="2150"/>
              <a:buFont typeface="Times New Roman"/>
              <a:buChar char="●"/>
            </a:pPr>
            <a:r>
              <a:rPr lang="en" sz="1800" dirty="0" smtClean="0">
                <a:solidFill>
                  <a:schemeClr val="dk1"/>
                </a:solidFill>
                <a:latin typeface="Times New Roman"/>
                <a:ea typeface="Times New Roman"/>
                <a:cs typeface="Times New Roman"/>
                <a:sym typeface="Times New Roman"/>
              </a:rPr>
              <a:t>References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8).png"/>
          <p:cNvPicPr>
            <a:picLocks noChangeAspect="1"/>
          </p:cNvPicPr>
          <p:nvPr/>
        </p:nvPicPr>
        <p:blipFill>
          <a:blip r:embed="rId2" cstate="print"/>
          <a:stretch>
            <a:fillRect/>
          </a:stretch>
        </p:blipFill>
        <p:spPr>
          <a:xfrm>
            <a:off x="533400" y="914400"/>
            <a:ext cx="8077200" cy="4122633"/>
          </a:xfrm>
          <a:prstGeom prst="rect">
            <a:avLst/>
          </a:prstGeom>
        </p:spPr>
      </p:pic>
      <p:sp>
        <p:nvSpPr>
          <p:cNvPr id="3" name="Rectangle 2"/>
          <p:cNvSpPr/>
          <p:nvPr/>
        </p:nvSpPr>
        <p:spPr>
          <a:xfrm>
            <a:off x="1519722" y="-28388"/>
            <a:ext cx="6104556" cy="400110"/>
          </a:xfrm>
          <a:prstGeom prst="rect">
            <a:avLst/>
          </a:prstGeom>
        </p:spPr>
        <p:txBody>
          <a:bodyPr wrap="none">
            <a:spAutoFit/>
          </a:bodyPr>
          <a:lstStyle/>
          <a:p>
            <a:pPr algn="ctr"/>
            <a:r>
              <a:rPr lang="en-US" sz="2000" b="1" spc="-45" dirty="0" smtClean="0">
                <a:latin typeface="Times New Roman"/>
                <a:cs typeface="Times New Roman"/>
              </a:rPr>
              <a:t>WORK </a:t>
            </a:r>
            <a:r>
              <a:rPr lang="en-US" sz="2000" b="1" spc="-5" dirty="0" smtClean="0">
                <a:latin typeface="Times New Roman"/>
                <a:cs typeface="Times New Roman"/>
              </a:rPr>
              <a:t>DONE </a:t>
            </a:r>
            <a:r>
              <a:rPr lang="en-US" sz="2000" b="1" spc="-15" dirty="0" smtClean="0">
                <a:latin typeface="Times New Roman"/>
                <a:cs typeface="Times New Roman"/>
              </a:rPr>
              <a:t>FROM </a:t>
            </a:r>
            <a:r>
              <a:rPr lang="en-US" sz="2000" b="1" spc="-5" dirty="0" smtClean="0">
                <a:latin typeface="Times New Roman"/>
                <a:cs typeface="Times New Roman"/>
              </a:rPr>
              <a:t>PREVIOUS</a:t>
            </a:r>
            <a:r>
              <a:rPr lang="en-US" sz="2000" b="1" spc="-25" dirty="0" smtClean="0">
                <a:latin typeface="Times New Roman"/>
                <a:cs typeface="Times New Roman"/>
              </a:rPr>
              <a:t> </a:t>
            </a:r>
            <a:r>
              <a:rPr lang="en-US" sz="2000" b="1" spc="-5" dirty="0" smtClean="0">
                <a:latin typeface="Times New Roman"/>
                <a:cs typeface="Times New Roman"/>
              </a:rPr>
              <a:t>PRESENTATION</a:t>
            </a:r>
            <a:endParaRPr lang="en-IN" sz="2000" dirty="0"/>
          </a:p>
        </p:txBody>
      </p:sp>
      <p:sp>
        <p:nvSpPr>
          <p:cNvPr id="4" name="Rectangle 3"/>
          <p:cNvSpPr/>
          <p:nvPr/>
        </p:nvSpPr>
        <p:spPr>
          <a:xfrm>
            <a:off x="2480722" y="363487"/>
            <a:ext cx="4182556" cy="400110"/>
          </a:xfrm>
          <a:prstGeom prst="rect">
            <a:avLst/>
          </a:prstGeom>
        </p:spPr>
        <p:txBody>
          <a:bodyPr wrap="none">
            <a:spAutoFit/>
          </a:bodyPr>
          <a:lstStyle/>
          <a:p>
            <a:pPr algn="ctr"/>
            <a:r>
              <a:rPr lang="en-US" sz="2000" spc="-45" dirty="0" smtClean="0">
                <a:latin typeface="Times New Roman"/>
                <a:cs typeface="Times New Roman"/>
              </a:rPr>
              <a:t>Retaining an original image from noising</a:t>
            </a: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79" y="220140"/>
            <a:ext cx="7600208" cy="707886"/>
          </a:xfrm>
          <a:prstGeom prst="rect">
            <a:avLst/>
          </a:prstGeom>
        </p:spPr>
        <p:txBody>
          <a:bodyPr wrap="square">
            <a:spAutoFit/>
          </a:bodyPr>
          <a:lstStyle/>
          <a:p>
            <a:pPr algn="ctr"/>
            <a:r>
              <a:rPr lang="en-US" sz="2000" b="1" dirty="0" smtClean="0">
                <a:latin typeface="Times New Roman" pitchFamily="18" charset="0"/>
                <a:cs typeface="Times New Roman" pitchFamily="18" charset="0"/>
              </a:rPr>
              <a:t>EXPECTED WORK TO BE COMPLETED TILL NEXT PRESENTATION </a:t>
            </a:r>
            <a:endParaRPr lang="en-IN" sz="2000" dirty="0"/>
          </a:p>
        </p:txBody>
      </p:sp>
      <p:sp>
        <p:nvSpPr>
          <p:cNvPr id="3" name="Rectangle 2"/>
          <p:cNvSpPr/>
          <p:nvPr/>
        </p:nvSpPr>
        <p:spPr>
          <a:xfrm>
            <a:off x="1068779" y="1211283"/>
            <a:ext cx="6840187" cy="1477328"/>
          </a:xfrm>
          <a:prstGeom prst="rect">
            <a:avLst/>
          </a:prstGeom>
        </p:spPr>
        <p:txBody>
          <a:bodyPr wrap="square">
            <a:spAutoFit/>
          </a:bodyPr>
          <a:lstStyle/>
          <a:p>
            <a:pPr>
              <a:buFont typeface="Arial" pitchFamily="34" charset="0"/>
              <a:buChar char="•"/>
            </a:pPr>
            <a:r>
              <a:rPr lang="en-US" sz="1800" dirty="0" smtClean="0">
                <a:latin typeface="Times New Roman" pitchFamily="18" charset="0"/>
                <a:cs typeface="Times New Roman" pitchFamily="18" charset="0"/>
              </a:rPr>
              <a:t> To perform transformation technique i.e. Discrete Wavelet Transform.</a:t>
            </a:r>
          </a:p>
          <a:p>
            <a:pPr>
              <a:buFont typeface="Arial" pitchFamily="34" charset="0"/>
              <a:buChar char="•"/>
            </a:pPr>
            <a:r>
              <a:rPr lang="en-US" sz="1800" dirty="0" smtClean="0">
                <a:latin typeface="Times New Roman" pitchFamily="18" charset="0"/>
                <a:cs typeface="Times New Roman" pitchFamily="18" charset="0"/>
              </a:rPr>
              <a:t> To compute Peak signal to noise ratio (PSNR) and SSIM using   </a:t>
            </a:r>
          </a:p>
          <a:p>
            <a:r>
              <a:rPr lang="en-US" sz="1800" dirty="0" smtClean="0">
                <a:latin typeface="Times New Roman" pitchFamily="18" charset="0"/>
                <a:cs typeface="Times New Roman" pitchFamily="18" charset="0"/>
              </a:rPr>
              <a:t>   software as well as manually.</a:t>
            </a:r>
          </a:p>
          <a:p>
            <a:pPr>
              <a:buFont typeface="Arial" pitchFamily="34" charset="0"/>
              <a:buChar char="•"/>
            </a:pPr>
            <a:r>
              <a:rPr lang="en-US" sz="1800" dirty="0" smtClean="0">
                <a:latin typeface="Times New Roman" pitchFamily="18" charset="0"/>
                <a:cs typeface="Times New Roman" pitchFamily="18" charset="0"/>
              </a:rPr>
              <a:t> To perform decomposition technique i.e. Singular Value </a:t>
            </a:r>
          </a:p>
          <a:p>
            <a:r>
              <a:rPr lang="en-US" sz="1800" dirty="0" smtClean="0">
                <a:latin typeface="Times New Roman" pitchFamily="18" charset="0"/>
                <a:cs typeface="Times New Roman" pitchFamily="18" charset="0"/>
              </a:rPr>
              <a:t>   Decomposition.</a:t>
            </a: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dirty="0">
                <a:latin typeface="Times New Roman"/>
                <a:ea typeface="Times New Roman"/>
                <a:cs typeface="Times New Roman"/>
                <a:sym typeface="Times New Roman"/>
              </a:rPr>
              <a:t>PROBLEM STATEMENT</a:t>
            </a:r>
            <a:endParaRPr sz="2000" b="1" dirty="0">
              <a:latin typeface="Times New Roman"/>
              <a:ea typeface="Times New Roman"/>
              <a:cs typeface="Times New Roman"/>
              <a:sym typeface="Times New Roman"/>
            </a:endParaRPr>
          </a:p>
        </p:txBody>
      </p:sp>
      <p:sp>
        <p:nvSpPr>
          <p:cNvPr id="71" name="Google Shape;71;p15"/>
          <p:cNvSpPr txBox="1">
            <a:spLocks noGrp="1"/>
          </p:cNvSpPr>
          <p:nvPr>
            <p:ph type="body" idx="1"/>
          </p:nvPr>
        </p:nvSpPr>
        <p:spPr>
          <a:xfrm>
            <a:off x="511300" y="1032600"/>
            <a:ext cx="8211000" cy="2705700"/>
          </a:xfrm>
          <a:prstGeom prst="rect">
            <a:avLst/>
          </a:prstGeom>
        </p:spPr>
        <p:txBody>
          <a:bodyPr spcFirstLastPara="1" wrap="square" lIns="91425" tIns="91425" rIns="91425" bIns="91425" anchor="t" anchorCtr="0">
            <a:normAutofit/>
          </a:bodyPr>
          <a:lstStyle/>
          <a:p>
            <a:r>
              <a:rPr lang="en-US" dirty="0" smtClean="0">
                <a:solidFill>
                  <a:schemeClr val="tx1"/>
                </a:solidFill>
                <a:latin typeface="Times New Roman" pitchFamily="18" charset="0"/>
                <a:cs typeface="Times New Roman" pitchFamily="18" charset="0"/>
              </a:rPr>
              <a:t>The key problem in designing a tamper detection, localization and recovery scheme is how to increase the ability of the scheme to detect and localize tampering areas with high accuracy and ensuring the imperceptibility of the recovered image.</a:t>
            </a:r>
          </a:p>
          <a:p>
            <a:r>
              <a:rPr lang="en-US" dirty="0" smtClean="0">
                <a:solidFill>
                  <a:schemeClr val="tx1"/>
                </a:solidFill>
                <a:latin typeface="Times New Roman" pitchFamily="18" charset="0"/>
                <a:cs typeface="Times New Roman" pitchFamily="18" charset="0"/>
              </a:rPr>
              <a:t>The existing methods did not provide expected accuracy of detection and recovery opportunities for relatively high tampering.</a:t>
            </a:r>
            <a:endParaRPr lang="en-IN" dirty="0" smtClean="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LITERATURE SURVEY</a:t>
            </a:r>
            <a:endParaRPr sz="2000" b="1" dirty="0">
              <a:latin typeface="Times New Roman"/>
              <a:ea typeface="Times New Roman"/>
              <a:cs typeface="Times New Roman"/>
              <a:sym typeface="Times New Roman"/>
            </a:endParaRPr>
          </a:p>
        </p:txBody>
      </p:sp>
      <p:sp>
        <p:nvSpPr>
          <p:cNvPr id="77" name="Google Shape;77;p16"/>
          <p:cNvSpPr txBox="1"/>
          <p:nvPr/>
        </p:nvSpPr>
        <p:spPr>
          <a:xfrm>
            <a:off x="311700" y="466225"/>
            <a:ext cx="8520600" cy="8950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dirty="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graphicFrame>
        <p:nvGraphicFramePr>
          <p:cNvPr id="78" name="Google Shape;78;p16"/>
          <p:cNvGraphicFramePr/>
          <p:nvPr/>
        </p:nvGraphicFramePr>
        <p:xfrm>
          <a:off x="138200" y="368135"/>
          <a:ext cx="8886975" cy="4721115"/>
        </p:xfrm>
        <a:graphic>
          <a:graphicData uri="http://schemas.openxmlformats.org/drawingml/2006/table">
            <a:tbl>
              <a:tblPr>
                <a:noFill/>
                <a:tableStyleId>{2F887271-5792-4BAF-9F59-7E7A58BC387A}</a:tableStyleId>
              </a:tblPr>
              <a:tblGrid>
                <a:gridCol w="1606375"/>
                <a:gridCol w="2250625"/>
                <a:gridCol w="1470652"/>
                <a:gridCol w="1646923"/>
                <a:gridCol w="1912400"/>
              </a:tblGrid>
              <a:tr h="530049">
                <a:tc>
                  <a:txBody>
                    <a:bodyPr/>
                    <a:lstStyle/>
                    <a:p>
                      <a:pPr marL="0" lvl="0" indent="0" algn="ctr" rtl="0">
                        <a:spcBef>
                          <a:spcPts val="0"/>
                        </a:spcBef>
                        <a:spcAft>
                          <a:spcPts val="0"/>
                        </a:spcAft>
                        <a:buNone/>
                      </a:pPr>
                      <a:r>
                        <a:rPr lang="en" b="1" dirty="0">
                          <a:latin typeface="Times New Roman" pitchFamily="18" charset="0"/>
                          <a:cs typeface="Times New Roman" pitchFamily="18" charset="0"/>
                        </a:rPr>
                        <a:t>Publication/Year</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Title</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Overview</a:t>
                      </a:r>
                      <a:endParaRPr b="1" dirty="0">
                        <a:latin typeface="Times New Roman" pitchFamily="18" charset="0"/>
                        <a:cs typeface="Times New Roman" pitchFamily="18" charset="0"/>
                      </a:endParaRPr>
                    </a:p>
                  </a:txBody>
                  <a:tcPr marL="91425" marR="91425" marT="91425" marB="91425" anchor="ctr"/>
                </a:tc>
                <a:tc>
                  <a:txBody>
                    <a:bodyPr/>
                    <a:lstStyle/>
                    <a:p>
                      <a:pPr marL="0" lvl="0" indent="0" algn="l" rtl="0">
                        <a:spcBef>
                          <a:spcPts val="0"/>
                        </a:spcBef>
                        <a:spcAft>
                          <a:spcPts val="0"/>
                        </a:spcAft>
                        <a:buNone/>
                      </a:pPr>
                      <a:r>
                        <a:rPr lang="en" b="1" dirty="0" smtClean="0">
                          <a:latin typeface="Times New Roman" pitchFamily="18" charset="0"/>
                          <a:cs typeface="Times New Roman" pitchFamily="18" charset="0"/>
                        </a:rPr>
                        <a:t>Positive Aspects</a:t>
                      </a:r>
                      <a:endParaRPr b="1" dirty="0">
                        <a:latin typeface="Times New Roman" pitchFamily="18" charset="0"/>
                        <a:cs typeface="Times New Roman" pitchFamily="18" charset="0"/>
                      </a:endParaRPr>
                    </a:p>
                  </a:txBody>
                  <a:tcPr marL="91425" marR="91425" marT="91425" marB="91425" anchor="ctr"/>
                </a:tc>
                <a:tc>
                  <a:txBody>
                    <a:bodyPr/>
                    <a:lstStyle/>
                    <a:p>
                      <a:pPr marL="0" lvl="0" indent="0" algn="ctr" rtl="0">
                        <a:spcBef>
                          <a:spcPts val="0"/>
                        </a:spcBef>
                        <a:spcAft>
                          <a:spcPts val="0"/>
                        </a:spcAft>
                        <a:buNone/>
                      </a:pPr>
                      <a:r>
                        <a:rPr lang="en" b="1" dirty="0">
                          <a:latin typeface="Times New Roman" pitchFamily="18" charset="0"/>
                          <a:cs typeface="Times New Roman" pitchFamily="18" charset="0"/>
                        </a:rPr>
                        <a:t>Limitations</a:t>
                      </a:r>
                      <a:endParaRPr b="1" dirty="0">
                        <a:latin typeface="Times New Roman" pitchFamily="18" charset="0"/>
                        <a:cs typeface="Times New Roman" pitchFamily="18" charset="0"/>
                      </a:endParaRPr>
                    </a:p>
                  </a:txBody>
                  <a:tcPr marL="91425" marR="91425" marT="91425" marB="91425" anchor="ctr"/>
                </a:tc>
              </a:tr>
              <a:tr h="1381878">
                <a:tc>
                  <a:txBody>
                    <a:bodyPr/>
                    <a:lstStyle/>
                    <a:p>
                      <a:pPr marL="0" lvl="0" indent="0" algn="ctr" rtl="0">
                        <a:spcBef>
                          <a:spcPts val="0"/>
                        </a:spcBef>
                        <a:spcAft>
                          <a:spcPts val="0"/>
                        </a:spcAft>
                        <a:buNone/>
                      </a:pPr>
                      <a:r>
                        <a:rPr lang="en" sz="1200" dirty="0" smtClean="0">
                          <a:latin typeface="Times New Roman"/>
                          <a:ea typeface="Times New Roman"/>
                          <a:cs typeface="Times New Roman"/>
                          <a:sym typeface="Times New Roman"/>
                        </a:rPr>
                        <a:t>Hindawi/2021</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kern="1200" dirty="0" smtClean="0">
                          <a:effectLst/>
                          <a:latin typeface="Times New Roman" pitchFamily="18" charset="0"/>
                          <a:cs typeface="Times New Roman" pitchFamily="18" charset="0"/>
                        </a:rPr>
                        <a:t>Robust Secure Color ImageWatermarking Using 4D Hyper chaotic System, DWT, HbD, and SVD Based on Improved FOA Algorith</a:t>
                      </a:r>
                      <a:r>
                        <a:rPr lang="en-US" sz="1200" kern="1200" dirty="0" smtClean="0">
                          <a:effectLst/>
                          <a:latin typeface="Times New Roman" pitchFamily="18" charset="0"/>
                          <a:cs typeface="Times New Roman" pitchFamily="18" charset="0"/>
                        </a:rPr>
                        <a:t>m</a:t>
                      </a:r>
                      <a:endParaRPr lang="en-US" sz="1200" dirty="0" smtClean="0">
                        <a:effectLst/>
                        <a:latin typeface="Times New Roman" pitchFamily="18" charset="0"/>
                        <a:ea typeface="Caladea"/>
                        <a:cs typeface="Times New Roman" pitchFamily="18" charset="0"/>
                      </a:endParaRPr>
                    </a:p>
                  </a:txBody>
                  <a:tcPr marL="91425" marR="91425" marT="91425" marB="91425" anchor="ctr"/>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The motive of the author was to </a:t>
                      </a:r>
                      <a:r>
                        <a:rPr lang="en" sz="1200" dirty="0" smtClean="0">
                          <a:latin typeface="Times New Roman"/>
                          <a:ea typeface="Times New Roman"/>
                          <a:cs typeface="Times New Roman"/>
                          <a:sym typeface="Times New Roman"/>
                        </a:rPr>
                        <a:t>eradicate</a:t>
                      </a:r>
                      <a:r>
                        <a:rPr lang="en" sz="1200" baseline="0" dirty="0" smtClean="0">
                          <a:latin typeface="Times New Roman"/>
                          <a:ea typeface="Times New Roman"/>
                          <a:cs typeface="Times New Roman"/>
                          <a:sym typeface="Times New Roman"/>
                        </a:rPr>
                        <a:t> w</a:t>
                      </a:r>
                      <a:r>
                        <a:rPr lang="en" sz="1200" dirty="0" smtClean="0">
                          <a:latin typeface="Times New Roman"/>
                          <a:ea typeface="Times New Roman"/>
                          <a:cs typeface="Times New Roman"/>
                          <a:sym typeface="Times New Roman"/>
                        </a:rPr>
                        <a:t>atermarking issues</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dirty="0" smtClean="0">
                          <a:latin typeface="Times New Roman"/>
                          <a:ea typeface="Times New Roman"/>
                          <a:cs typeface="Times New Roman"/>
                          <a:sym typeface="Times New Roman"/>
                        </a:rPr>
                        <a:t>DWT,SVD</a:t>
                      </a:r>
                      <a:r>
                        <a:rPr lang="en-IN" sz="1200" baseline="0" dirty="0" smtClean="0">
                          <a:latin typeface="Times New Roman"/>
                          <a:ea typeface="Times New Roman"/>
                          <a:cs typeface="Times New Roman"/>
                          <a:sym typeface="Times New Roman"/>
                        </a:rPr>
                        <a:t> and HbD techniques are used</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endParaRPr sz="12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smtClean="0">
                          <a:solidFill>
                            <a:srgbClr val="202124"/>
                          </a:solidFill>
                          <a:highlight>
                            <a:srgbClr val="FFFFFF"/>
                          </a:highlight>
                          <a:latin typeface="Times New Roman"/>
                          <a:ea typeface="Times New Roman"/>
                          <a:cs typeface="Times New Roman"/>
                          <a:sym typeface="Times New Roman"/>
                        </a:rPr>
                        <a:t>The</a:t>
                      </a:r>
                      <a:r>
                        <a:rPr lang="en" sz="1200" baseline="0" dirty="0" smtClean="0">
                          <a:solidFill>
                            <a:srgbClr val="202124"/>
                          </a:solidFill>
                          <a:highlight>
                            <a:srgbClr val="FFFFFF"/>
                          </a:highlight>
                          <a:latin typeface="Times New Roman"/>
                          <a:ea typeface="Times New Roman"/>
                          <a:cs typeface="Times New Roman"/>
                          <a:sym typeface="Times New Roman"/>
                        </a:rPr>
                        <a:t> implemenattion of techniques must be done properly</a:t>
                      </a:r>
                      <a:endParaRPr sz="1200" dirty="0">
                        <a:solidFill>
                          <a:srgbClr val="202124"/>
                        </a:solidFill>
                        <a:highlight>
                          <a:srgbClr val="FFFFFF"/>
                        </a:highlight>
                        <a:latin typeface="Times New Roman"/>
                        <a:ea typeface="Times New Roman"/>
                        <a:cs typeface="Times New Roman"/>
                        <a:sym typeface="Times New Roman"/>
                      </a:endParaRPr>
                    </a:p>
                  </a:txBody>
                  <a:tcPr marL="91425" marR="91425" marT="91425" marB="91425" anchor="ctr"/>
                </a:tc>
              </a:tr>
              <a:tr h="1318161">
                <a:tc>
                  <a:txBody>
                    <a:bodyPr/>
                    <a:lstStyle/>
                    <a:p>
                      <a:pPr marL="0" lvl="0" indent="0" algn="ctr" rtl="0">
                        <a:spcBef>
                          <a:spcPts val="0"/>
                        </a:spcBef>
                        <a:spcAft>
                          <a:spcPts val="0"/>
                        </a:spcAft>
                        <a:buNone/>
                      </a:pPr>
                      <a:r>
                        <a:rPr lang="en" sz="1200" dirty="0" smtClean="0">
                          <a:latin typeface="Times New Roman"/>
                          <a:ea typeface="Times New Roman"/>
                          <a:cs typeface="Times New Roman"/>
                          <a:sym typeface="Times New Roman"/>
                        </a:rPr>
                        <a:t>Science</a:t>
                      </a:r>
                      <a:r>
                        <a:rPr lang="en" sz="1200" baseline="0" dirty="0" smtClean="0">
                          <a:latin typeface="Times New Roman"/>
                          <a:ea typeface="Times New Roman"/>
                          <a:cs typeface="Times New Roman"/>
                          <a:sym typeface="Times New Roman"/>
                        </a:rPr>
                        <a:t> Direct</a:t>
                      </a:r>
                      <a:r>
                        <a:rPr lang="en" sz="1200" dirty="0" smtClean="0">
                          <a:latin typeface="Times New Roman"/>
                          <a:ea typeface="Times New Roman"/>
                          <a:cs typeface="Times New Roman"/>
                          <a:sym typeface="Times New Roman"/>
                        </a:rPr>
                        <a:t>/2020</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200" kern="1200" dirty="0" smtClean="0">
                          <a:effectLst/>
                          <a:latin typeface="Times New Roman" pitchFamily="18" charset="0"/>
                          <a:cs typeface="Times New Roman" pitchFamily="18" charset="0"/>
                        </a:rPr>
                        <a:t>Optimised robust watermarking technique using CKGSA in DCT-SVD domain</a:t>
                      </a:r>
                      <a:endParaRPr lang="en-US" sz="1200" dirty="0" smtClean="0">
                        <a:effectLst/>
                        <a:latin typeface="Times New Roman" pitchFamily="18" charset="0"/>
                        <a:ea typeface="Caladea"/>
                        <a:cs typeface="Times New Roman" pitchFamily="18" charset="0"/>
                      </a:endParaRPr>
                    </a:p>
                    <a:p>
                      <a:pPr marL="0" lvl="0" indent="0" algn="ctr" rtl="0">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b="0" i="0" u="none" strike="noStrike" cap="none" dirty="0" smtClean="0">
                          <a:solidFill>
                            <a:srgbClr val="000000"/>
                          </a:solidFill>
                          <a:latin typeface="Times New Roman" pitchFamily="18" charset="0"/>
                          <a:ea typeface="Arial"/>
                          <a:cs typeface="Times New Roman" pitchFamily="18" charset="0"/>
                          <a:sym typeface="Arial"/>
                        </a:rPr>
                        <a:t>embeds a watermark to minimise the problem of illegal copying and disseminating multimedia contents</a:t>
                      </a:r>
                      <a:endParaRPr sz="1200" b="0" dirty="0">
                        <a:latin typeface="Times New Roman" pitchFamily="18" charset="0"/>
                        <a:ea typeface="Times New Roman"/>
                        <a:cs typeface="Times New Roman" pitchFamily="18" charset="0"/>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latin typeface="Times New Roman"/>
                          <a:ea typeface="Times New Roman"/>
                          <a:cs typeface="Times New Roman"/>
                          <a:sym typeface="Times New Roman"/>
                        </a:rPr>
                        <a:t>Using DCT</a:t>
                      </a:r>
                      <a:r>
                        <a:rPr lang="en-IN" baseline="0" dirty="0" smtClean="0">
                          <a:latin typeface="Times New Roman"/>
                          <a:ea typeface="Times New Roman"/>
                          <a:cs typeface="Times New Roman"/>
                          <a:sym typeface="Times New Roman"/>
                        </a:rPr>
                        <a:t> and SVD techniques</a:t>
                      </a:r>
                      <a:endParaRPr lang="en-IN" dirty="0" smtClean="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smtClean="0">
                          <a:effectLst/>
                          <a:latin typeface="Times New Roman" pitchFamily="18" charset="0"/>
                          <a:cs typeface="Times New Roman" pitchFamily="18" charset="0"/>
                        </a:rPr>
                        <a:t>The trade-off  between invisibility and robustness has always been a challenging issue in watermarking methods and it needs optimization</a:t>
                      </a:r>
                      <a:endParaRPr lang="en-US" sz="1200" dirty="0" smtClean="0">
                        <a:effectLst/>
                        <a:latin typeface="Times New Roman" pitchFamily="18" charset="0"/>
                        <a:ea typeface="Caladea"/>
                        <a:cs typeface="Times New Roman" pitchFamily="18" charset="0"/>
                      </a:endParaRPr>
                    </a:p>
                  </a:txBody>
                  <a:tcPr marL="91425" marR="91425" marT="91425" marB="91425" anchor="ctr"/>
                </a:tc>
              </a:tr>
              <a:tr h="1491027">
                <a:tc>
                  <a:txBody>
                    <a:bodyPr/>
                    <a:lstStyle/>
                    <a:p>
                      <a:pPr marL="0" lvl="0" indent="0" algn="ctr" rtl="0">
                        <a:spcBef>
                          <a:spcPts val="0"/>
                        </a:spcBef>
                        <a:spcAft>
                          <a:spcPts val="0"/>
                        </a:spcAft>
                        <a:buNone/>
                      </a:pPr>
                      <a:r>
                        <a:rPr lang="en" sz="1200" dirty="0" smtClean="0">
                          <a:latin typeface="Times New Roman"/>
                          <a:ea typeface="Times New Roman"/>
                          <a:cs typeface="Times New Roman"/>
                          <a:sym typeface="Times New Roman"/>
                        </a:rPr>
                        <a:t>IEEE/2019</a:t>
                      </a:r>
                      <a:endParaRPr sz="1200" dirty="0">
                        <a:latin typeface="Times New Roman"/>
                        <a:ea typeface="Times New Roman"/>
                        <a:cs typeface="Times New Roman"/>
                        <a:sym typeface="Times New Roman"/>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rgbClr val="000000"/>
                          </a:solidFill>
                          <a:latin typeface="Times New Roman" pitchFamily="18" charset="0"/>
                          <a:ea typeface="Arial"/>
                          <a:cs typeface="Times New Roman" pitchFamily="18" charset="0"/>
                          <a:sym typeface="Arial"/>
                        </a:rPr>
                        <a:t>Digital Watermarking Techniques and its Application towards Digital Halal Certificate: A Survey</a:t>
                      </a: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IN" sz="1200" dirty="0" smtClean="0">
                          <a:latin typeface="Times New Roman" pitchFamily="18" charset="0"/>
                          <a:cs typeface="Times New Roman" pitchFamily="18" charset="0"/>
                        </a:rPr>
                        <a:t>The ease of alterations, distributions and duplications of a digital data makes the multimedia security to be crucial</a:t>
                      </a:r>
                      <a:endParaRPr sz="1200" dirty="0">
                        <a:latin typeface="Times New Roman" pitchFamily="18" charset="0"/>
                        <a:ea typeface="Times New Roman"/>
                        <a:cs typeface="Times New Roman" pitchFamily="18" charset="0"/>
                        <a:sym typeface="Times New Roman"/>
                      </a:endParaRPr>
                    </a:p>
                  </a:txBody>
                  <a:tcPr marL="91425" marR="91425" marT="91425" marB="91425" anchor="ctr"/>
                </a:tc>
                <a:tc>
                  <a:txBody>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Machine Learning algorithms are used</a:t>
                      </a:r>
                      <a:endParaRPr sz="12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IN" sz="1200" dirty="0" smtClean="0">
                          <a:latin typeface="Times New Roman"/>
                          <a:ea typeface="Times New Roman"/>
                          <a:cs typeface="Times New Roman"/>
                          <a:sym typeface="Times New Roman"/>
                        </a:rPr>
                        <a:t>The</a:t>
                      </a:r>
                      <a:r>
                        <a:rPr lang="en-IN" sz="1200" baseline="0" dirty="0" smtClean="0">
                          <a:latin typeface="Times New Roman"/>
                          <a:ea typeface="Times New Roman"/>
                          <a:cs typeface="Times New Roman"/>
                          <a:sym typeface="Times New Roman"/>
                        </a:rPr>
                        <a:t> analyzation of watermarking techniques is a task</a:t>
                      </a:r>
                      <a:endParaRPr sz="1200" dirty="0">
                        <a:latin typeface="Times New Roman"/>
                        <a:ea typeface="Times New Roman"/>
                        <a:cs typeface="Times New Roman"/>
                        <a:sym typeface="Times New Roman"/>
                      </a:endParaRPr>
                    </a:p>
                  </a:txBody>
                  <a:tcPr marL="91425" marR="91425" marT="91425" marB="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dirty="0">
                <a:latin typeface="Times New Roman"/>
                <a:ea typeface="Times New Roman"/>
                <a:cs typeface="Times New Roman"/>
                <a:sym typeface="Times New Roman"/>
              </a:rPr>
              <a:t>OBJECTIVE</a:t>
            </a:r>
            <a:endParaRPr sz="2000" b="1" dirty="0">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smtClean="0">
                <a:solidFill>
                  <a:schemeClr val="tx1"/>
                </a:solidFill>
                <a:latin typeface="Times New Roman" pitchFamily="18" charset="0"/>
                <a:cs typeface="Times New Roman" pitchFamily="18" charset="0"/>
              </a:rPr>
              <a:t>To </a:t>
            </a:r>
            <a:r>
              <a:rPr lang="en-US" dirty="0" smtClean="0">
                <a:solidFill>
                  <a:schemeClr val="tx1"/>
                </a:solidFill>
                <a:latin typeface="Times New Roman" pitchFamily="18" charset="0"/>
                <a:cs typeface="Times New Roman" pitchFamily="18" charset="0"/>
              </a:rPr>
              <a:t>implement</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an optimized and robust watermarking algorithm coupled with a 4D </a:t>
            </a:r>
            <a:r>
              <a:rPr lang="en-US" dirty="0" err="1" smtClean="0">
                <a:solidFill>
                  <a:schemeClr val="tx1"/>
                </a:solidFill>
                <a:latin typeface="Times New Roman" pitchFamily="18" charset="0"/>
                <a:cs typeface="Times New Roman" pitchFamily="18" charset="0"/>
              </a:rPr>
              <a:t>hyperchaotic</a:t>
            </a:r>
            <a:r>
              <a:rPr lang="en-US" dirty="0" smtClean="0">
                <a:solidFill>
                  <a:schemeClr val="tx1"/>
                </a:solidFill>
                <a:latin typeface="Times New Roman" pitchFamily="18" charset="0"/>
                <a:cs typeface="Times New Roman" pitchFamily="18" charset="0"/>
              </a:rPr>
              <a:t> system, and its performance is analyzed by extending and differentiating the existing work.</a:t>
            </a:r>
          </a:p>
          <a:p>
            <a:r>
              <a:rPr lang="en-US" dirty="0" smtClean="0">
                <a:solidFill>
                  <a:schemeClr val="tx1"/>
                </a:solidFill>
                <a:latin typeface="Times New Roman" pitchFamily="18" charset="0"/>
                <a:cs typeface="Times New Roman" pitchFamily="18" charset="0"/>
              </a:rPr>
              <a:t>To identify ownership of the copyright of the signals.</a:t>
            </a:r>
          </a:p>
          <a:p>
            <a:r>
              <a:rPr lang="en-US" dirty="0" smtClean="0">
                <a:solidFill>
                  <a:schemeClr val="tx1"/>
                </a:solidFill>
                <a:latin typeface="Times New Roman" pitchFamily="18" charset="0"/>
                <a:cs typeface="Times New Roman" pitchFamily="18" charset="0"/>
              </a:rPr>
              <a:t>To overcome the problems like copyright infringement, watermarking attacks, and security issues.</a:t>
            </a:r>
          </a:p>
          <a:p>
            <a:r>
              <a:rPr lang="en-US" dirty="0" smtClean="0">
                <a:solidFill>
                  <a:schemeClr val="tx1"/>
                </a:solidFill>
                <a:latin typeface="Times New Roman" pitchFamily="18" charset="0"/>
                <a:cs typeface="Times New Roman" pitchFamily="18" charset="0"/>
              </a:rPr>
              <a:t>To reduce the size of the encrypted data and improve the space efficiency.</a:t>
            </a:r>
          </a:p>
          <a:p>
            <a:r>
              <a:rPr lang="en-US" dirty="0" smtClean="0">
                <a:solidFill>
                  <a:schemeClr val="tx1"/>
                </a:solidFill>
                <a:latin typeface="Times New Roman" pitchFamily="18" charset="0"/>
                <a:cs typeface="Times New Roman" pitchFamily="18" charset="0"/>
              </a:rPr>
              <a:t>To improve robustness by coefficient modification through HbD.</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BLOCK DIAGRAM</a:t>
            </a:r>
            <a:endParaRPr sz="2000" b="1" dirty="0">
              <a:latin typeface="Times New Roman"/>
              <a:ea typeface="Times New Roman"/>
              <a:cs typeface="Times New Roman"/>
              <a:sym typeface="Times New Roman"/>
            </a:endParaRPr>
          </a:p>
        </p:txBody>
      </p:sp>
      <p:sp>
        <p:nvSpPr>
          <p:cNvPr id="90" name="Google Shape;90;p18"/>
          <p:cNvSpPr/>
          <p:nvPr/>
        </p:nvSpPr>
        <p:spPr>
          <a:xfrm>
            <a:off x="1819638" y="2126225"/>
            <a:ext cx="1517344" cy="783228"/>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Times New Roman" pitchFamily="18" charset="0"/>
                <a:cs typeface="Times New Roman" pitchFamily="18" charset="0"/>
              </a:rPr>
              <a:t>Watermark Embedding Algorithm</a:t>
            </a:r>
            <a:endParaRPr dirty="0">
              <a:latin typeface="Times New Roman" pitchFamily="18" charset="0"/>
              <a:cs typeface="Times New Roman" pitchFamily="18" charset="0"/>
            </a:endParaRPr>
          </a:p>
        </p:txBody>
      </p:sp>
      <p:sp>
        <p:nvSpPr>
          <p:cNvPr id="91" name="Google Shape;91;p18"/>
          <p:cNvSpPr/>
          <p:nvPr/>
        </p:nvSpPr>
        <p:spPr>
          <a:xfrm>
            <a:off x="4195463" y="2066849"/>
            <a:ext cx="1480894" cy="84260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Times New Roman" pitchFamily="18" charset="0"/>
                <a:cs typeface="Times New Roman" pitchFamily="18" charset="0"/>
              </a:rPr>
              <a:t>Attacks and Noise</a:t>
            </a:r>
            <a:endParaRPr dirty="0">
              <a:latin typeface="Times New Roman" pitchFamily="18" charset="0"/>
              <a:cs typeface="Times New Roman" pitchFamily="18" charset="0"/>
            </a:endParaRPr>
          </a:p>
        </p:txBody>
      </p:sp>
      <p:sp>
        <p:nvSpPr>
          <p:cNvPr id="92" name="Google Shape;92;p18"/>
          <p:cNvSpPr/>
          <p:nvPr/>
        </p:nvSpPr>
        <p:spPr>
          <a:xfrm>
            <a:off x="6571688" y="2066850"/>
            <a:ext cx="1669736" cy="86635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Times New Roman" pitchFamily="18" charset="0"/>
                <a:cs typeface="Times New Roman" pitchFamily="18" charset="0"/>
              </a:rPr>
              <a:t>Watermark </a:t>
            </a:r>
            <a:r>
              <a:rPr lang="en-IN" dirty="0" smtClean="0">
                <a:latin typeface="Times New Roman" pitchFamily="18" charset="0"/>
                <a:cs typeface="Times New Roman" pitchFamily="18" charset="0"/>
              </a:rPr>
              <a:t>D</a:t>
            </a:r>
            <a:r>
              <a:rPr lang="en" dirty="0" smtClean="0">
                <a:latin typeface="Times New Roman" pitchFamily="18" charset="0"/>
                <a:cs typeface="Times New Roman" pitchFamily="18" charset="0"/>
              </a:rPr>
              <a:t>etection Algorithm </a:t>
            </a:r>
            <a:endParaRPr dirty="0">
              <a:latin typeface="Times New Roman" pitchFamily="18" charset="0"/>
              <a:cs typeface="Times New Roman" pitchFamily="18" charset="0"/>
            </a:endParaRPr>
          </a:p>
        </p:txBody>
      </p:sp>
      <p:sp>
        <p:nvSpPr>
          <p:cNvPr id="94" name="Google Shape;94;p18"/>
          <p:cNvSpPr/>
          <p:nvPr/>
        </p:nvSpPr>
        <p:spPr>
          <a:xfrm>
            <a:off x="3348858" y="2351314"/>
            <a:ext cx="832180" cy="261257"/>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8"/>
          <p:cNvSpPr/>
          <p:nvPr/>
        </p:nvSpPr>
        <p:spPr>
          <a:xfrm>
            <a:off x="5688283" y="2354600"/>
            <a:ext cx="859080" cy="269845"/>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4;p18"/>
          <p:cNvSpPr/>
          <p:nvPr/>
        </p:nvSpPr>
        <p:spPr>
          <a:xfrm>
            <a:off x="960008" y="2361214"/>
            <a:ext cx="832180" cy="261257"/>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p:cNvSpPr txBox="1"/>
          <p:nvPr/>
        </p:nvSpPr>
        <p:spPr>
          <a:xfrm>
            <a:off x="166294" y="2208786"/>
            <a:ext cx="782587" cy="523220"/>
          </a:xfrm>
          <a:prstGeom prst="rect">
            <a:avLst/>
          </a:prstGeom>
          <a:noFill/>
        </p:spPr>
        <p:txBody>
          <a:bodyPr wrap="none" rtlCol="0">
            <a:spAutoFit/>
          </a:bodyPr>
          <a:lstStyle/>
          <a:p>
            <a:r>
              <a:rPr lang="en-IN" dirty="0" smtClean="0">
                <a:latin typeface="Times New Roman" pitchFamily="18" charset="0"/>
                <a:cs typeface="Times New Roman" pitchFamily="18" charset="0"/>
              </a:rPr>
              <a:t>Original</a:t>
            </a:r>
          </a:p>
          <a:p>
            <a:r>
              <a:rPr lang="en-IN" dirty="0" smtClean="0">
                <a:latin typeface="Times New Roman" pitchFamily="18" charset="0"/>
                <a:cs typeface="Times New Roman" pitchFamily="18" charset="0"/>
              </a:rPr>
              <a:t> Image</a:t>
            </a:r>
            <a:endParaRPr lang="en-IN" dirty="0">
              <a:latin typeface="Times New Roman" pitchFamily="18" charset="0"/>
              <a:cs typeface="Times New Roman" pitchFamily="18" charset="0"/>
            </a:endParaRPr>
          </a:p>
        </p:txBody>
      </p:sp>
      <p:sp>
        <p:nvSpPr>
          <p:cNvPr id="12" name="Google Shape;90;p18"/>
          <p:cNvSpPr/>
          <p:nvPr/>
        </p:nvSpPr>
        <p:spPr>
          <a:xfrm>
            <a:off x="1983913" y="3489875"/>
            <a:ext cx="1424305" cy="64273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Times New Roman" pitchFamily="18" charset="0"/>
                <a:cs typeface="Times New Roman" pitchFamily="18" charset="0"/>
              </a:rPr>
              <a:t>Watermark</a:t>
            </a:r>
            <a:endParaRPr dirty="0">
              <a:latin typeface="Times New Roman" pitchFamily="18" charset="0"/>
              <a:cs typeface="Times New Roman" pitchFamily="18" charset="0"/>
            </a:endParaRPr>
          </a:p>
        </p:txBody>
      </p:sp>
      <p:sp>
        <p:nvSpPr>
          <p:cNvPr id="13" name="Up Arrow 12"/>
          <p:cNvSpPr/>
          <p:nvPr/>
        </p:nvSpPr>
        <p:spPr>
          <a:xfrm>
            <a:off x="2600699" y="2921330"/>
            <a:ext cx="225630" cy="570015"/>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325116" y="1781287"/>
            <a:ext cx="1162498" cy="523220"/>
          </a:xfrm>
          <a:prstGeom prst="rect">
            <a:avLst/>
          </a:prstGeom>
          <a:noFill/>
        </p:spPr>
        <p:txBody>
          <a:bodyPr wrap="none" rtlCol="0">
            <a:spAutoFit/>
          </a:bodyPr>
          <a:lstStyle/>
          <a:p>
            <a:r>
              <a:rPr lang="en-IN" dirty="0" smtClean="0">
                <a:latin typeface="Times New Roman" pitchFamily="18" charset="0"/>
                <a:cs typeface="Times New Roman" pitchFamily="18" charset="0"/>
              </a:rPr>
              <a:t>Watermarked</a:t>
            </a:r>
          </a:p>
          <a:p>
            <a:r>
              <a:rPr lang="en-IN" dirty="0" smtClean="0">
                <a:latin typeface="Times New Roman" pitchFamily="18" charset="0"/>
                <a:cs typeface="Times New Roman" pitchFamily="18" charset="0"/>
              </a:rPr>
              <a:t> Image</a:t>
            </a:r>
            <a:endParaRPr lang="en-IN" dirty="0">
              <a:latin typeface="Times New Roman" pitchFamily="18" charset="0"/>
              <a:cs typeface="Times New Roman" pitchFamily="18" charset="0"/>
            </a:endParaRPr>
          </a:p>
        </p:txBody>
      </p:sp>
      <p:sp>
        <p:nvSpPr>
          <p:cNvPr id="15" name="Rectangle 14"/>
          <p:cNvSpPr/>
          <p:nvPr/>
        </p:nvSpPr>
        <p:spPr>
          <a:xfrm>
            <a:off x="5658500" y="1657015"/>
            <a:ext cx="1716053" cy="738664"/>
          </a:xfrm>
          <a:prstGeom prst="rect">
            <a:avLst/>
          </a:prstGeom>
        </p:spPr>
        <p:txBody>
          <a:bodyPr wrap="square">
            <a:spAutoFit/>
          </a:bodyPr>
          <a:lstStyle/>
          <a:p>
            <a:r>
              <a:rPr lang="en-IN" dirty="0" smtClean="0">
                <a:latin typeface="Times New Roman" pitchFamily="18" charset="0"/>
                <a:cs typeface="Times New Roman" pitchFamily="18" charset="0"/>
              </a:rPr>
              <a:t>Watermarked</a:t>
            </a:r>
          </a:p>
          <a:p>
            <a:r>
              <a:rPr lang="en-IN" dirty="0" smtClean="0">
                <a:latin typeface="Times New Roman" pitchFamily="18" charset="0"/>
                <a:cs typeface="Times New Roman" pitchFamily="18" charset="0"/>
              </a:rPr>
              <a:t> Image with</a:t>
            </a:r>
          </a:p>
          <a:p>
            <a:r>
              <a:rPr lang="en-IN" dirty="0" smtClean="0">
                <a:latin typeface="Times New Roman" pitchFamily="18" charset="0"/>
                <a:cs typeface="Times New Roman" pitchFamily="18" charset="0"/>
              </a:rPr>
              <a:t> Noise</a:t>
            </a:r>
            <a:endParaRPr lang="en-IN" dirty="0">
              <a:latin typeface="Times New Roman" pitchFamily="18" charset="0"/>
              <a:cs typeface="Times New Roman" pitchFamily="18" charset="0"/>
            </a:endParaRPr>
          </a:p>
        </p:txBody>
      </p:sp>
      <p:sp>
        <p:nvSpPr>
          <p:cNvPr id="17" name="Google Shape;90;p18"/>
          <p:cNvSpPr/>
          <p:nvPr/>
        </p:nvSpPr>
        <p:spPr>
          <a:xfrm>
            <a:off x="6696313" y="3440400"/>
            <a:ext cx="1424305" cy="64273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Times New Roman" pitchFamily="18" charset="0"/>
                <a:cs typeface="Times New Roman" pitchFamily="18" charset="0"/>
              </a:rPr>
              <a:t>Recovered Watermark</a:t>
            </a:r>
            <a:endParaRPr dirty="0">
              <a:latin typeface="Times New Roman" pitchFamily="18" charset="0"/>
              <a:cs typeface="Times New Roman" pitchFamily="18" charset="0"/>
            </a:endParaRPr>
          </a:p>
        </p:txBody>
      </p:sp>
      <p:sp>
        <p:nvSpPr>
          <p:cNvPr id="18" name="Down Arrow 17"/>
          <p:cNvSpPr/>
          <p:nvPr/>
        </p:nvSpPr>
        <p:spPr>
          <a:xfrm>
            <a:off x="7350826" y="2933205"/>
            <a:ext cx="201880" cy="498764"/>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5575"/>
            <a:ext cx="8520600" cy="572700"/>
          </a:xfrm>
          <a:prstGeom prst="rect">
            <a:avLst/>
          </a:prstGeom>
        </p:spPr>
        <p:txBody>
          <a:bodyPr spcFirstLastPara="1" wrap="square" lIns="91425" tIns="91425" rIns="91425" bIns="91425" anchor="t" anchorCtr="0">
            <a:normAutofit/>
          </a:bodyPr>
          <a:lstStyle/>
          <a:p>
            <a:pPr lvl="0" algn="ctr"/>
            <a:r>
              <a:rPr lang="en-IN" sz="2000" b="1" dirty="0" smtClean="0">
                <a:latin typeface="Times New Roman"/>
                <a:ea typeface="Times New Roman"/>
                <a:cs typeface="Times New Roman"/>
                <a:sym typeface="Times New Roman"/>
              </a:rPr>
              <a:t>FLOWCHART</a:t>
            </a:r>
            <a:endParaRPr sz="2000" b="1" dirty="0">
              <a:latin typeface="Times New Roman"/>
              <a:ea typeface="Times New Roman"/>
              <a:cs typeface="Times New Roman"/>
              <a:sym typeface="Times New Roman"/>
            </a:endParaRPr>
          </a:p>
        </p:txBody>
      </p:sp>
      <p:sp>
        <p:nvSpPr>
          <p:cNvPr id="16" name="Flowchart: Decision 15"/>
          <p:cNvSpPr/>
          <p:nvPr/>
        </p:nvSpPr>
        <p:spPr>
          <a:xfrm>
            <a:off x="3693223" y="3051958"/>
            <a:ext cx="2018806" cy="973777"/>
          </a:xfrm>
          <a:prstGeom prst="flowChartDecision">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If Watermark Extraction  </a:t>
            </a:r>
            <a:endParaRPr lang="en-IN" dirty="0">
              <a:solidFill>
                <a:schemeClr val="tx1"/>
              </a:solidFill>
              <a:latin typeface="Times New Roman" pitchFamily="18" charset="0"/>
              <a:cs typeface="Times New Roman" pitchFamily="18" charset="0"/>
            </a:endParaRPr>
          </a:p>
        </p:txBody>
      </p:sp>
      <p:sp>
        <p:nvSpPr>
          <p:cNvPr id="18" name="Rounded Rectangle 17"/>
          <p:cNvSpPr/>
          <p:nvPr/>
        </p:nvSpPr>
        <p:spPr>
          <a:xfrm>
            <a:off x="3526972" y="4227615"/>
            <a:ext cx="220881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Extracted Watermarked </a:t>
            </a:r>
            <a:endParaRPr lang="en-IN" dirty="0">
              <a:solidFill>
                <a:schemeClr val="tx1"/>
              </a:solidFill>
              <a:latin typeface="Times New Roman" pitchFamily="18" charset="0"/>
              <a:cs typeface="Times New Roman" pitchFamily="18" charset="0"/>
            </a:endParaRPr>
          </a:p>
        </p:txBody>
      </p:sp>
      <p:sp>
        <p:nvSpPr>
          <p:cNvPr id="21" name="Rounded Rectangle 20"/>
          <p:cNvSpPr/>
          <p:nvPr/>
        </p:nvSpPr>
        <p:spPr>
          <a:xfrm>
            <a:off x="3135019" y="2541367"/>
            <a:ext cx="2955084" cy="378031"/>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Implement extraction and decryption procedure</a:t>
            </a:r>
          </a:p>
        </p:txBody>
      </p:sp>
      <p:sp>
        <p:nvSpPr>
          <p:cNvPr id="22" name="Rounded Rectangle 21"/>
          <p:cNvSpPr/>
          <p:nvPr/>
        </p:nvSpPr>
        <p:spPr>
          <a:xfrm>
            <a:off x="2539432" y="2028765"/>
            <a:ext cx="1391302"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Attack 1</a:t>
            </a:r>
            <a:endParaRPr lang="en-IN" dirty="0">
              <a:solidFill>
                <a:schemeClr val="tx1"/>
              </a:solidFill>
              <a:latin typeface="Times New Roman" pitchFamily="18" charset="0"/>
              <a:cs typeface="Times New Roman" pitchFamily="18" charset="0"/>
            </a:endParaRPr>
          </a:p>
        </p:txBody>
      </p:sp>
      <p:sp>
        <p:nvSpPr>
          <p:cNvPr id="23" name="Rounded Rectangle 22"/>
          <p:cNvSpPr/>
          <p:nvPr/>
        </p:nvSpPr>
        <p:spPr>
          <a:xfrm>
            <a:off x="4128707" y="2026790"/>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Attack 2</a:t>
            </a:r>
            <a:endParaRPr lang="en-IN" dirty="0">
              <a:solidFill>
                <a:schemeClr val="tx1"/>
              </a:solidFill>
              <a:latin typeface="Times New Roman" pitchFamily="18" charset="0"/>
              <a:cs typeface="Times New Roman" pitchFamily="18" charset="0"/>
            </a:endParaRPr>
          </a:p>
        </p:txBody>
      </p:sp>
      <p:sp>
        <p:nvSpPr>
          <p:cNvPr id="24" name="Rounded Rectangle 23"/>
          <p:cNvSpPr/>
          <p:nvPr/>
        </p:nvSpPr>
        <p:spPr>
          <a:xfrm>
            <a:off x="5634857" y="2012940"/>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Attack 3</a:t>
            </a:r>
            <a:endParaRPr lang="en-IN" dirty="0">
              <a:solidFill>
                <a:schemeClr val="tx1"/>
              </a:solidFill>
              <a:latin typeface="Times New Roman" pitchFamily="18" charset="0"/>
              <a:cs typeface="Times New Roman" pitchFamily="18" charset="0"/>
            </a:endParaRPr>
          </a:p>
        </p:txBody>
      </p:sp>
      <p:sp>
        <p:nvSpPr>
          <p:cNvPr id="25" name="Rounded Rectangle 24"/>
          <p:cNvSpPr/>
          <p:nvPr/>
        </p:nvSpPr>
        <p:spPr>
          <a:xfrm>
            <a:off x="2838203" y="1506265"/>
            <a:ext cx="3871355"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Watermarked Image</a:t>
            </a:r>
            <a:endParaRPr lang="en-IN" dirty="0">
              <a:solidFill>
                <a:schemeClr val="tx1"/>
              </a:solidFill>
              <a:latin typeface="Times New Roman" pitchFamily="18" charset="0"/>
              <a:cs typeface="Times New Roman" pitchFamily="18" charset="0"/>
            </a:endParaRPr>
          </a:p>
        </p:txBody>
      </p:sp>
      <p:sp>
        <p:nvSpPr>
          <p:cNvPr id="26" name="Rounded Rectangle 25"/>
          <p:cNvSpPr/>
          <p:nvPr/>
        </p:nvSpPr>
        <p:spPr>
          <a:xfrm>
            <a:off x="2600697" y="1017415"/>
            <a:ext cx="4381994"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latin typeface="Times New Roman" pitchFamily="18" charset="0"/>
              <a:cs typeface="Times New Roman" pitchFamily="18" charset="0"/>
            </a:endParaRPr>
          </a:p>
          <a:p>
            <a:pPr algn="ctr"/>
            <a:r>
              <a:rPr lang="en-IN" dirty="0" smtClean="0">
                <a:solidFill>
                  <a:schemeClr val="tx1"/>
                </a:solidFill>
                <a:latin typeface="Times New Roman" pitchFamily="18" charset="0"/>
                <a:cs typeface="Times New Roman" pitchFamily="18" charset="0"/>
              </a:rPr>
              <a:t>Implement embedding procedure</a:t>
            </a:r>
          </a:p>
          <a:p>
            <a:pPr algn="ctr"/>
            <a:endParaRPr lang="en-IN" dirty="0">
              <a:solidFill>
                <a:schemeClr val="tx1"/>
              </a:solidFill>
              <a:latin typeface="Times New Roman" pitchFamily="18" charset="0"/>
              <a:cs typeface="Times New Roman" pitchFamily="18" charset="0"/>
            </a:endParaRPr>
          </a:p>
        </p:txBody>
      </p:sp>
      <p:sp>
        <p:nvSpPr>
          <p:cNvPr id="27" name="Rounded Rectangle 26"/>
          <p:cNvSpPr/>
          <p:nvPr/>
        </p:nvSpPr>
        <p:spPr>
          <a:xfrm>
            <a:off x="4007982" y="504815"/>
            <a:ext cx="1286440"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Host Image</a:t>
            </a:r>
            <a:endParaRPr lang="en-IN" dirty="0">
              <a:solidFill>
                <a:schemeClr val="tx1"/>
              </a:solidFill>
              <a:latin typeface="Times New Roman" pitchFamily="18" charset="0"/>
              <a:cs typeface="Times New Roman" pitchFamily="18" charset="0"/>
            </a:endParaRPr>
          </a:p>
        </p:txBody>
      </p:sp>
      <p:sp>
        <p:nvSpPr>
          <p:cNvPr id="28" name="Rounded Rectangle 27"/>
          <p:cNvSpPr/>
          <p:nvPr/>
        </p:nvSpPr>
        <p:spPr>
          <a:xfrm>
            <a:off x="3109371" y="4736265"/>
            <a:ext cx="3564576" cy="32063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Compute PSNR, SSIM, NC  </a:t>
            </a:r>
            <a:endParaRPr lang="en-IN" dirty="0">
              <a:solidFill>
                <a:schemeClr val="tx1"/>
              </a:solidFill>
              <a:latin typeface="Times New Roman" pitchFamily="18" charset="0"/>
              <a:cs typeface="Times New Roman" pitchFamily="18" charset="0"/>
            </a:endParaRPr>
          </a:p>
        </p:txBody>
      </p:sp>
      <p:sp>
        <p:nvSpPr>
          <p:cNvPr id="30" name="Down Arrow 29"/>
          <p:cNvSpPr/>
          <p:nvPr/>
        </p:nvSpPr>
        <p:spPr>
          <a:xfrm>
            <a:off x="4583876" y="83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a:off x="4605651" y="133992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4617526"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a:off x="3156901"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Down Arrow 33"/>
          <p:cNvSpPr/>
          <p:nvPr/>
        </p:nvSpPr>
        <p:spPr>
          <a:xfrm>
            <a:off x="6220651" y="18386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own Arrow 34"/>
          <p:cNvSpPr/>
          <p:nvPr/>
        </p:nvSpPr>
        <p:spPr>
          <a:xfrm>
            <a:off x="4619501" y="235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a:off x="4607626" y="4049400"/>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own Arrow 36"/>
          <p:cNvSpPr/>
          <p:nvPr/>
        </p:nvSpPr>
        <p:spPr>
          <a:xfrm>
            <a:off x="4607626" y="2921275"/>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own Arrow 37"/>
          <p:cNvSpPr/>
          <p:nvPr/>
        </p:nvSpPr>
        <p:spPr>
          <a:xfrm>
            <a:off x="4619501" y="4548150"/>
            <a:ext cx="178125" cy="166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3906917" y="3930688"/>
            <a:ext cx="522900" cy="307777"/>
          </a:xfrm>
          <a:prstGeom prst="rect">
            <a:avLst/>
          </a:prstGeom>
          <a:noFill/>
          <a:ln>
            <a:solidFill>
              <a:schemeClr val="bg1"/>
            </a:solidFill>
          </a:ln>
        </p:spPr>
        <p:txBody>
          <a:bodyPr wrap="none" rtlCol="0">
            <a:spAutoFit/>
          </a:bodyPr>
          <a:lstStyle/>
          <a:p>
            <a:r>
              <a:rPr lang="en-IN" dirty="0" smtClean="0">
                <a:latin typeface="Times New Roman" pitchFamily="18" charset="0"/>
                <a:cs typeface="Times New Roman" pitchFamily="18" charset="0"/>
              </a:rPr>
              <a:t>YES</a:t>
            </a:r>
            <a:endParaRPr lang="en-IN" dirty="0">
              <a:latin typeface="Times New Roman" pitchFamily="18" charset="0"/>
              <a:cs typeface="Times New Roman" pitchFamily="18" charset="0"/>
            </a:endParaRPr>
          </a:p>
        </p:txBody>
      </p:sp>
      <p:sp>
        <p:nvSpPr>
          <p:cNvPr id="40" name="TextBox 39"/>
          <p:cNvSpPr txBox="1"/>
          <p:nvPr/>
        </p:nvSpPr>
        <p:spPr>
          <a:xfrm>
            <a:off x="2636285" y="2755064"/>
            <a:ext cx="453970" cy="307777"/>
          </a:xfrm>
          <a:prstGeom prst="rect">
            <a:avLst/>
          </a:prstGeom>
          <a:noFill/>
        </p:spPr>
        <p:txBody>
          <a:bodyPr wrap="none" rtlCol="0">
            <a:spAutoFit/>
          </a:bodyPr>
          <a:lstStyle/>
          <a:p>
            <a:r>
              <a:rPr lang="en-IN" dirty="0" smtClean="0">
                <a:latin typeface="Times New Roman" pitchFamily="18" charset="0"/>
                <a:cs typeface="Times New Roman" pitchFamily="18" charset="0"/>
              </a:rPr>
              <a:t>NO</a:t>
            </a:r>
            <a:endParaRPr lang="en-IN" dirty="0">
              <a:latin typeface="Times New Roman" pitchFamily="18" charset="0"/>
              <a:cs typeface="Times New Roman" pitchFamily="18" charset="0"/>
            </a:endParaRPr>
          </a:p>
        </p:txBody>
      </p:sp>
      <p:sp>
        <p:nvSpPr>
          <p:cNvPr id="41" name="Flowchart: Process 40"/>
          <p:cNvSpPr/>
          <p:nvPr/>
        </p:nvSpPr>
        <p:spPr>
          <a:xfrm>
            <a:off x="2600697" y="2778831"/>
            <a:ext cx="71251" cy="7362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lowchart: Process 41"/>
          <p:cNvSpPr/>
          <p:nvPr/>
        </p:nvSpPr>
        <p:spPr>
          <a:xfrm>
            <a:off x="2588821" y="3503221"/>
            <a:ext cx="1104405" cy="712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a:off x="2600696" y="2648198"/>
            <a:ext cx="534390" cy="15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lvl="0" algn="ctr">
              <a:buSzPts val="990"/>
            </a:pPr>
            <a:r>
              <a:rPr lang="en-US" sz="2000" b="1" dirty="0" smtClean="0">
                <a:latin typeface="Times New Roman" pitchFamily="18" charset="0"/>
                <a:cs typeface="Times New Roman" pitchFamily="18" charset="0"/>
              </a:rPr>
              <a:t>EXPECTED WORK TO BE COMPLETED TILL NEXT PRESENTATION </a:t>
            </a:r>
            <a:endParaRPr sz="2000" b="1" dirty="0">
              <a:latin typeface="Times New Roman"/>
              <a:ea typeface="Times New Roman"/>
              <a:cs typeface="Times New Roman"/>
              <a:sym typeface="Times New Roman"/>
            </a:endParaRPr>
          </a:p>
        </p:txBody>
      </p:sp>
      <p:sp>
        <p:nvSpPr>
          <p:cNvPr id="121" name="Google Shape;121;p22"/>
          <p:cNvSpPr txBox="1">
            <a:spLocks noGrp="1"/>
          </p:cNvSpPr>
          <p:nvPr>
            <p:ph type="body" idx="1"/>
          </p:nvPr>
        </p:nvSpPr>
        <p:spPr>
          <a:xfrm>
            <a:off x="323575" y="903100"/>
            <a:ext cx="8520600" cy="3416400"/>
          </a:xfrm>
          <a:prstGeom prst="rect">
            <a:avLst/>
          </a:prstGeom>
        </p:spPr>
        <p:txBody>
          <a:bodyPr spcFirstLastPara="1" wrap="square" lIns="91425" tIns="91425" rIns="91425" bIns="91425" anchor="t" anchorCtr="0">
            <a:normAutofit/>
          </a:bodyPr>
          <a:lstStyle/>
          <a:p>
            <a:pPr>
              <a:buNone/>
            </a:pPr>
            <a:endParaRPr lang="en-IN" dirty="0" smtClean="0">
              <a:solidFill>
                <a:schemeClr val="tx1"/>
              </a:solidFill>
              <a:latin typeface="Times New Roman"/>
              <a:ea typeface="Times New Roman"/>
              <a:cs typeface="Times New Roman"/>
              <a:sym typeface="Times New Roman"/>
            </a:endParaRPr>
          </a:p>
          <a:p>
            <a:pPr indent="-361950">
              <a:lnSpc>
                <a:spcPct val="100000"/>
              </a:lnSpc>
              <a:buClr>
                <a:schemeClr val="dk1"/>
              </a:buClr>
              <a:buSzPts val="2100"/>
            </a:pPr>
            <a:r>
              <a:rPr lang="en-IN" dirty="0" smtClean="0">
                <a:solidFill>
                  <a:schemeClr val="tx1"/>
                </a:solidFill>
                <a:latin typeface="Times New Roman"/>
                <a:ea typeface="Times New Roman"/>
                <a:cs typeface="Times New Roman"/>
                <a:sym typeface="Times New Roman"/>
              </a:rPr>
              <a:t>To find other attacks causing infringement.</a:t>
            </a:r>
          </a:p>
          <a:p>
            <a:pPr indent="-361950">
              <a:lnSpc>
                <a:spcPct val="100000"/>
              </a:lnSpc>
              <a:buClr>
                <a:schemeClr val="dk1"/>
              </a:buClr>
              <a:buSzPts val="2100"/>
            </a:pPr>
            <a:r>
              <a:rPr lang="en-IN" dirty="0" smtClean="0">
                <a:solidFill>
                  <a:schemeClr val="tx1"/>
                </a:solidFill>
                <a:latin typeface="Times New Roman"/>
                <a:ea typeface="Times New Roman"/>
                <a:cs typeface="Times New Roman"/>
                <a:sym typeface="Times New Roman"/>
              </a:rPr>
              <a:t> analyze noise and filtering.</a:t>
            </a:r>
          </a:p>
          <a:p>
            <a:pPr indent="-361950">
              <a:lnSpc>
                <a:spcPct val="100000"/>
              </a:lnSpc>
              <a:buClr>
                <a:schemeClr val="dk1"/>
              </a:buClr>
              <a:buSzPts val="2100"/>
            </a:pPr>
            <a:r>
              <a:rPr lang="en-IN" dirty="0" smtClean="0">
                <a:solidFill>
                  <a:schemeClr val="tx1"/>
                </a:solidFill>
                <a:latin typeface="Times New Roman"/>
                <a:ea typeface="Times New Roman"/>
                <a:cs typeface="Times New Roman"/>
                <a:sym typeface="Times New Roman"/>
              </a:rPr>
              <a:t>To obtain original image from noising.</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1719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00" b="1" dirty="0">
                <a:latin typeface="Times New Roman"/>
                <a:ea typeface="Times New Roman"/>
                <a:cs typeface="Times New Roman"/>
                <a:sym typeface="Times New Roman"/>
              </a:rPr>
              <a:t>REFERENCES</a:t>
            </a:r>
            <a:endParaRPr sz="2000" b="1" dirty="0">
              <a:latin typeface="Times New Roman"/>
              <a:ea typeface="Times New Roman"/>
              <a:cs typeface="Times New Roman"/>
              <a:sym typeface="Times New Roman"/>
            </a:endParaRPr>
          </a:p>
        </p:txBody>
      </p:sp>
      <p:sp>
        <p:nvSpPr>
          <p:cNvPr id="127" name="Google Shape;127;p23"/>
          <p:cNvSpPr txBox="1">
            <a:spLocks noGrp="1"/>
          </p:cNvSpPr>
          <p:nvPr>
            <p:ph type="body" idx="1"/>
          </p:nvPr>
        </p:nvSpPr>
        <p:spPr>
          <a:xfrm>
            <a:off x="311700" y="783777"/>
            <a:ext cx="8520600" cy="3595098"/>
          </a:xfrm>
          <a:prstGeom prst="rect">
            <a:avLst/>
          </a:prstGeom>
        </p:spPr>
        <p:txBody>
          <a:bodyPr spcFirstLastPara="1" wrap="square" lIns="91425" tIns="91425" rIns="91425" bIns="91425" anchor="t" anchorCtr="0">
            <a:normAutofit/>
          </a:bodyPr>
          <a:lstStyle/>
          <a:p>
            <a:pPr marL="499352" indent="-499352">
              <a:buAutoNum type="arabicPeriod"/>
            </a:pPr>
            <a:r>
              <a:rPr lang="en-IN" dirty="0" smtClean="0">
                <a:solidFill>
                  <a:schemeClr val="tx1"/>
                </a:solidFill>
                <a:latin typeface="Times New Roman" pitchFamily="18" charset="0"/>
                <a:cs typeface="Times New Roman" pitchFamily="18" charset="0"/>
              </a:rPr>
              <a:t>Robust Secure Color ImageWatermarking Using 4D </a:t>
            </a:r>
            <a:r>
              <a:rPr lang="en-IN" dirty="0" err="1" smtClean="0">
                <a:solidFill>
                  <a:schemeClr val="tx1"/>
                </a:solidFill>
                <a:latin typeface="Times New Roman" pitchFamily="18" charset="0"/>
                <a:cs typeface="Times New Roman" pitchFamily="18" charset="0"/>
              </a:rPr>
              <a:t>Hyperchaotic</a:t>
            </a:r>
            <a:r>
              <a:rPr lang="en-IN" dirty="0" smtClean="0">
                <a:solidFill>
                  <a:schemeClr val="tx1"/>
                </a:solidFill>
                <a:latin typeface="Times New Roman" pitchFamily="18" charset="0"/>
                <a:cs typeface="Times New Roman" pitchFamily="18" charset="0"/>
              </a:rPr>
              <a:t> System, DWT, HbD, and SVD Based on Improved FOA Algorith</a:t>
            </a:r>
            <a:r>
              <a:rPr lang="en-US" dirty="0" smtClean="0">
                <a:solidFill>
                  <a:schemeClr val="tx1"/>
                </a:solidFill>
                <a:latin typeface="Times New Roman" pitchFamily="18" charset="0"/>
                <a:cs typeface="Times New Roman" pitchFamily="18" charset="0"/>
              </a:rPr>
              <a:t>m </a:t>
            </a:r>
            <a:r>
              <a:rPr lang="en-US" dirty="0" smtClean="0">
                <a:solidFill>
                  <a:schemeClr val="tx1"/>
                </a:solidFill>
                <a:latin typeface="Times New Roman" pitchFamily="18" charset="0"/>
                <a:cs typeface="Times New Roman" pitchFamily="18" charset="0"/>
                <a:hlinkClick r:id="rId3"/>
              </a:rPr>
              <a:t>https://www.hindawi.com/journals/scn/2021/6617944/</a:t>
            </a:r>
            <a:endParaRPr lang="en-US" dirty="0" smtClean="0">
              <a:solidFill>
                <a:schemeClr val="tx1"/>
              </a:solidFill>
              <a:latin typeface="Times New Roman" pitchFamily="18" charset="0"/>
              <a:cs typeface="Times New Roman" pitchFamily="18" charset="0"/>
            </a:endParaRPr>
          </a:p>
          <a:p>
            <a:pPr marL="499352" indent="-499352">
              <a:buAutoNum type="arabicPeriod"/>
            </a:pPr>
            <a:r>
              <a:rPr lang="en-IN" dirty="0" smtClean="0">
                <a:solidFill>
                  <a:schemeClr val="tx1"/>
                </a:solidFill>
                <a:latin typeface="Times New Roman" pitchFamily="18" charset="0"/>
                <a:cs typeface="Times New Roman" pitchFamily="18" charset="0"/>
              </a:rPr>
              <a:t>DWT-SVD BASED SECURED IMAGE WATERMARKING FOR COPYRIGHT PROTECTION USING VISUAL CRYPTOGRAPHY </a:t>
            </a:r>
            <a:r>
              <a:rPr lang="en-IN" dirty="0" smtClean="0">
                <a:solidFill>
                  <a:schemeClr val="tx1"/>
                </a:solidFill>
                <a:latin typeface="Times New Roman" pitchFamily="18" charset="0"/>
                <a:cs typeface="Times New Roman" pitchFamily="18" charset="0"/>
                <a:hlinkClick r:id="rId4"/>
              </a:rPr>
              <a:t>https://www.researchgate.net/publication/266504033_DWT-SVD_BASED_SECURED_IMAGE_WATERMARKING_FOR_COPYRIGHT_PROTECTION_USING_VISUAL_CRYPTOGRAPHY</a:t>
            </a:r>
            <a:endParaRPr lang="en-IN" dirty="0" smtClean="0">
              <a:solidFill>
                <a:schemeClr val="tx1"/>
              </a:solidFill>
              <a:latin typeface="Times New Roman" pitchFamily="18" charset="0"/>
              <a:cs typeface="Times New Roman" pitchFamily="18" charset="0"/>
            </a:endParaRPr>
          </a:p>
          <a:p>
            <a:pPr marL="499352" indent="-499352">
              <a:buAutoNum type="arabicPeriod"/>
            </a:pPr>
            <a:r>
              <a:rPr lang="en-IN" dirty="0" smtClean="0">
                <a:solidFill>
                  <a:schemeClr val="tx1"/>
                </a:solidFill>
                <a:latin typeface="Times New Roman" pitchFamily="18" charset="0"/>
                <a:cs typeface="Times New Roman" pitchFamily="18" charset="0"/>
              </a:rPr>
              <a:t>Optimised robust watermarking technique using CKGSA in DCT-SVD domain </a:t>
            </a:r>
            <a:r>
              <a:rPr lang="en-IN" dirty="0" smtClean="0">
                <a:solidFill>
                  <a:schemeClr val="tx1"/>
                </a:solidFill>
                <a:latin typeface="Times New Roman" pitchFamily="18" charset="0"/>
                <a:cs typeface="Times New Roman" pitchFamily="18" charset="0"/>
                <a:hlinkClick r:id="rId5"/>
              </a:rPr>
              <a:t>https://www.sciencedirect.com/science/article/pii/S2214212620308693</a:t>
            </a:r>
            <a:endParaRPr lang="en-IN" dirty="0" smtClean="0">
              <a:solidFill>
                <a:schemeClr val="tx1"/>
              </a:solidFill>
              <a:latin typeface="Times New Roman" pitchFamily="18" charset="0"/>
              <a:cs typeface="Times New Roman" pitchFamily="18" charset="0"/>
            </a:endParaRPr>
          </a:p>
          <a:p>
            <a:pPr marL="457200" lvl="0" indent="-361950" algn="just" rtl="0">
              <a:lnSpc>
                <a:spcPct val="100000"/>
              </a:lnSpc>
              <a:spcBef>
                <a:spcPts val="0"/>
              </a:spcBef>
              <a:spcAft>
                <a:spcPts val="0"/>
              </a:spcAft>
              <a:buClr>
                <a:schemeClr val="dk1"/>
              </a:buClr>
              <a:buSzPts val="2100"/>
              <a:buFont typeface="Times New Roman"/>
              <a:buChar char="●"/>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761</Words>
  <Application>Microsoft Office PowerPoint</Application>
  <PresentationFormat>On-screen Show (16:9)</PresentationFormat>
  <Paragraphs>141</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Slide 1</vt:lpstr>
      <vt:lpstr>INDEX</vt:lpstr>
      <vt:lpstr>PROBLEM STATEMENT</vt:lpstr>
      <vt:lpstr>LITERATURE SURVEY</vt:lpstr>
      <vt:lpstr>OBJECTIVE</vt:lpstr>
      <vt:lpstr>BLOCK DIAGRAM</vt:lpstr>
      <vt:lpstr>FLOWCHART</vt:lpstr>
      <vt:lpstr>EXPECTED WORK TO BE COMPLETED TILL NEXT PRESENTATION </vt:lpstr>
      <vt:lpstr>REFERENCES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13</cp:revision>
  <dcterms:modified xsi:type="dcterms:W3CDTF">2021-12-23T17:54:59Z</dcterms:modified>
</cp:coreProperties>
</file>