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59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A61F-2755-4A4D-AB35-61C125E51494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7AE-4250-4655-BCEE-F30C6EF478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A61F-2755-4A4D-AB35-61C125E51494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7AE-4250-4655-BCEE-F30C6EF478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A61F-2755-4A4D-AB35-61C125E51494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7AE-4250-4655-BCEE-F30C6EF478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A61F-2755-4A4D-AB35-61C125E51494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7AE-4250-4655-BCEE-F30C6EF478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A61F-2755-4A4D-AB35-61C125E51494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7AE-4250-4655-BCEE-F30C6EF478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A61F-2755-4A4D-AB35-61C125E51494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7AE-4250-4655-BCEE-F30C6EF478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A61F-2755-4A4D-AB35-61C125E51494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7AE-4250-4655-BCEE-F30C6EF478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A61F-2755-4A4D-AB35-61C125E51494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7AE-4250-4655-BCEE-F30C6EF478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A61F-2755-4A4D-AB35-61C125E51494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7AE-4250-4655-BCEE-F30C6EF478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A61F-2755-4A4D-AB35-61C125E51494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7AE-4250-4655-BCEE-F30C6EF478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A61F-2755-4A4D-AB35-61C125E51494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7AE-4250-4655-BCEE-F30C6EF478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A61F-2755-4A4D-AB35-61C125E51494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97AE-4250-4655-BCEE-F30C6EF478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66504033_DWT-SVD_BASED_SECURED_IMAGE_WATERMARKING_FOR_COPYRIGHT_PROTECTION_USING_VISUAL_CRYPTOGRAPHY" TargetMode="External"/><Relationship Id="rId2" Type="http://schemas.openxmlformats.org/officeDocument/2006/relationships/hyperlink" Target="https://www.hindawi.com/journals/scn/2021/6617944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ciencedirect.com/science/article/pii/S221421262030869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628" y="585988"/>
            <a:ext cx="6912768" cy="390141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JSS ACADEMY OF TECHNICAL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1579" y="2420888"/>
            <a:ext cx="7560840" cy="115212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IMAGEWATERMARKING USING 4D HYPERCHAOTIC SYSTEM, DWT, HbD and SVD BASED ON IMPROVED FOA ALGORITHM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1580" y="898839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90839F5-2284-49A5-8F9C-DE135EEF00E2}"/>
              </a:ext>
            </a:extLst>
          </p:cNvPr>
          <p:cNvSpPr txBox="1">
            <a:spLocks/>
          </p:cNvSpPr>
          <p:nvPr/>
        </p:nvSpPr>
        <p:spPr>
          <a:xfrm>
            <a:off x="791580" y="1729893"/>
            <a:ext cx="2425273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NO. 36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FA910B-916E-436F-B755-8AA077A6A8C7}"/>
              </a:ext>
            </a:extLst>
          </p:cNvPr>
          <p:cNvSpPr txBox="1">
            <a:spLocks/>
          </p:cNvSpPr>
          <p:nvPr/>
        </p:nvSpPr>
        <p:spPr>
          <a:xfrm>
            <a:off x="1115616" y="275875"/>
            <a:ext cx="6912768" cy="39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SS MAHAVIDYAPEETHA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D9FB9-9B9D-457B-ACC8-6C3433BDB8D2}"/>
              </a:ext>
            </a:extLst>
          </p:cNvPr>
          <p:cNvSpPr txBox="1"/>
          <p:nvPr/>
        </p:nvSpPr>
        <p:spPr>
          <a:xfrm>
            <a:off x="3416227" y="1168100"/>
            <a:ext cx="231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PROJECT SYNOPSIS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35C91-75BA-4BC1-B54A-EB54FD1E2340}"/>
              </a:ext>
            </a:extLst>
          </p:cNvPr>
          <p:cNvSpPr txBox="1"/>
          <p:nvPr/>
        </p:nvSpPr>
        <p:spPr>
          <a:xfrm>
            <a:off x="791578" y="3833181"/>
            <a:ext cx="4094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Name of group leader: Shivani Chaudhary</a:t>
            </a:r>
          </a:p>
          <a:p>
            <a:r>
              <a:rPr lang="en-IN" dirty="0"/>
              <a:t>Email ID:</a:t>
            </a:r>
          </a:p>
          <a:p>
            <a:r>
              <a:rPr lang="en-IN" dirty="0"/>
              <a:t>Group Members: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4320AAB-9C5C-4750-9C28-6D41BC9BA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752438"/>
              </p:ext>
            </p:extLst>
          </p:nvPr>
        </p:nvGraphicFramePr>
        <p:xfrm>
          <a:off x="791578" y="4953880"/>
          <a:ext cx="781287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964">
                  <a:extLst>
                    <a:ext uri="{9D8B030D-6E8A-4147-A177-3AD203B41FA5}">
                      <a16:colId xmlns:a16="http://schemas.microsoft.com/office/drawing/2014/main" val="3135297019"/>
                    </a:ext>
                  </a:extLst>
                </a:gridCol>
                <a:gridCol w="2157840">
                  <a:extLst>
                    <a:ext uri="{9D8B030D-6E8A-4147-A177-3AD203B41FA5}">
                      <a16:colId xmlns:a16="http://schemas.microsoft.com/office/drawing/2014/main" val="2391503756"/>
                    </a:ext>
                  </a:extLst>
                </a:gridCol>
                <a:gridCol w="1413757">
                  <a:extLst>
                    <a:ext uri="{9D8B030D-6E8A-4147-A177-3AD203B41FA5}">
                      <a16:colId xmlns:a16="http://schemas.microsoft.com/office/drawing/2014/main" val="239134934"/>
                    </a:ext>
                  </a:extLst>
                </a:gridCol>
                <a:gridCol w="2790309">
                  <a:extLst>
                    <a:ext uri="{9D8B030D-6E8A-4147-A177-3AD203B41FA5}">
                      <a16:colId xmlns:a16="http://schemas.microsoft.com/office/drawing/2014/main" val="105075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3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1809131144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Shivani Chaudhary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56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1809131161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Trisa</a:t>
                      </a:r>
                      <a:r>
                        <a:rPr lang="en-IN" dirty="0"/>
                        <a:t> 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48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1809131176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Vineet Kumar 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9560450357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Vineetkumarsinghads@gmail.com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22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OBJECTIVE  OF  THE 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2692896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objective of the project is used to identify ownership of the copyright of the signals.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Watermarking coupled with hyperchaotic encryption can cope up with the emerging challenges of copyright infringement, watermarking attacks, and security issues.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significantly reduces the size of the encrypted data and improves the space efficiency.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Robustness is improved by coefficient modification through HbD.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SCOPE  OF  THE 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147248" cy="54006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DWT based watermarking methods are fast and protect against most forms of manipulation.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Digital watermarking will help to avoid copyright protection, source tracking, broadcast monitoring, video authentication.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embeds a watermark to minimise the problem of illegal copying and disseminating multimedia contents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method is found to satisfy all the aspects like robustness, imperceptibility and fast processing time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oplevel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4612" y="1325338"/>
            <a:ext cx="5557708" cy="1455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3275856" y="116632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15616" y="3501008"/>
            <a:ext cx="144016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Original Image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6216" y="5445224"/>
            <a:ext cx="1008112" cy="65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9752" y="5517232"/>
            <a:ext cx="86409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7944" y="5517232"/>
            <a:ext cx="158417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4437112"/>
            <a:ext cx="244827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Embedded System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1880" y="4467200"/>
            <a:ext cx="2448272" cy="689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Watermarked Image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3568" y="5445224"/>
            <a:ext cx="144016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Watermark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76256" y="3501008"/>
            <a:ext cx="151216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Original Image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4208" y="4437112"/>
            <a:ext cx="241176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Extracted System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68344" y="5373216"/>
            <a:ext cx="122413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Watermark</a:t>
            </a:r>
            <a:r>
              <a:rPr lang="en-US" sz="1100" dirty="0"/>
              <a:t>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555776" y="755412"/>
            <a:ext cx="3721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General  Watermarking  Procedure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763688" y="4149080"/>
            <a:ext cx="144016" cy="28803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Up Arrow 15"/>
          <p:cNvSpPr/>
          <p:nvPr/>
        </p:nvSpPr>
        <p:spPr>
          <a:xfrm>
            <a:off x="1331640" y="5157192"/>
            <a:ext cx="144016" cy="288032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Up Arrow 16"/>
          <p:cNvSpPr/>
          <p:nvPr/>
        </p:nvSpPr>
        <p:spPr>
          <a:xfrm>
            <a:off x="2699792" y="5157192"/>
            <a:ext cx="144016" cy="36004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Up Arrow 17"/>
          <p:cNvSpPr/>
          <p:nvPr/>
        </p:nvSpPr>
        <p:spPr>
          <a:xfrm>
            <a:off x="4788024" y="5229200"/>
            <a:ext cx="144016" cy="288032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Up Arrow 18"/>
          <p:cNvSpPr/>
          <p:nvPr/>
        </p:nvSpPr>
        <p:spPr>
          <a:xfrm>
            <a:off x="7020272" y="5157192"/>
            <a:ext cx="144016" cy="288032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Up Arrow 19"/>
          <p:cNvSpPr/>
          <p:nvPr/>
        </p:nvSpPr>
        <p:spPr>
          <a:xfrm>
            <a:off x="7596336" y="4221088"/>
            <a:ext cx="144016" cy="21602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Down Arrow 20"/>
          <p:cNvSpPr/>
          <p:nvPr/>
        </p:nvSpPr>
        <p:spPr>
          <a:xfrm>
            <a:off x="8172400" y="5157192"/>
            <a:ext cx="144016" cy="21602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ight Arrow 21"/>
          <p:cNvSpPr/>
          <p:nvPr/>
        </p:nvSpPr>
        <p:spPr>
          <a:xfrm>
            <a:off x="3059832" y="4653136"/>
            <a:ext cx="432048" cy="14401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ight Arrow 22"/>
          <p:cNvSpPr/>
          <p:nvPr/>
        </p:nvSpPr>
        <p:spPr>
          <a:xfrm>
            <a:off x="5940152" y="4653136"/>
            <a:ext cx="504056" cy="14401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4191" y="-85725"/>
            <a:ext cx="7642225" cy="77787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FLOWCHART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771800" y="620688"/>
            <a:ext cx="3096344" cy="6480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Selection of original image from user to watermark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771800" y="1412776"/>
            <a:ext cx="3096344" cy="50405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Select the text image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771800" y="2060848"/>
            <a:ext cx="3096344" cy="7200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Apply transform over original image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2771800" y="2924944"/>
            <a:ext cx="3096344" cy="7200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Hide the text in transformed image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771800" y="3789040"/>
            <a:ext cx="3168352" cy="7920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Get test encoded image after algorithm of hiding applied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2771800" y="4797152"/>
            <a:ext cx="3240360" cy="57606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Get encoded image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2771800" y="5589240"/>
            <a:ext cx="3240360" cy="93610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Extract the text hidden in image as above mentioned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283968" y="1268760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Down Arrow 13"/>
          <p:cNvSpPr/>
          <p:nvPr/>
        </p:nvSpPr>
        <p:spPr>
          <a:xfrm>
            <a:off x="4283968" y="1916832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Down Arrow 15"/>
          <p:cNvSpPr/>
          <p:nvPr/>
        </p:nvSpPr>
        <p:spPr>
          <a:xfrm>
            <a:off x="4283968" y="2780928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>
            <a:off x="4283968" y="3645024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Down Arrow 17"/>
          <p:cNvSpPr/>
          <p:nvPr/>
        </p:nvSpPr>
        <p:spPr>
          <a:xfrm>
            <a:off x="4283968" y="4581128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Down Arrow 18"/>
          <p:cNvSpPr/>
          <p:nvPr/>
        </p:nvSpPr>
        <p:spPr>
          <a:xfrm>
            <a:off x="4283968" y="5373216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FEASIBILITY  OF  THE 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Attempts toward developing an imperceptible, secure, and robust watermarking framework with the procedure of scaling factor optimization based on IEFOA to solve the issues of authentication, integrity, and FPP.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Host images can be embedded with color watermarks of multiple dimensions efficiently.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promising technology received a considerable attention for embedding copyright information in a wide range of multimedia applications.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robustness of the technique is justified by giving analysis of the effect of attacks and still we are able to get good visual quality of the embedded watermark.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71400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80728"/>
            <a:ext cx="6400800" cy="4680520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Robust Secure Color ImageWatermarking Using 4D Hyperchaotic System, DWT, HbD, and SVD Based on Improved FOA Algorith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https://www.hindawi.com/journals/scn/2021/6617944/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DWT-SVD BASED SECURED IMAGE WATERMARKING FOR COPYRIGHT PROTECTION USING VISUAL CRYPTOGRAPHY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https://www.researchgate.net/publication/266504033_DWT-SVD_BASED_SECURED_IMAGE_WATERMARKING_FOR_COPYRIGHT_PROTECTION_USING_VISUAL_CRYPTOGRAPHY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Optimised robust watermarking technique using CKGSA in DCT-SVD domain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https://www.sciencedirect.com/science/article/pii/S2214212620308693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480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JSS ACADEMY OF TECHNICAL EDUCATION</vt:lpstr>
      <vt:lpstr>OBJECTIVE  OF  THE  PROJECT</vt:lpstr>
      <vt:lpstr>SCOPE  OF  THE  PROJECT</vt:lpstr>
      <vt:lpstr>PowerPoint Presentation</vt:lpstr>
      <vt:lpstr>FLOWCHART</vt:lpstr>
      <vt:lpstr>FEASIBILITY  OF  THE  PROJECT </vt:lpstr>
      <vt:lpstr>REFERENCES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BHAWNA SINGH</dc:creator>
  <cp:lastModifiedBy>Vineet Kumar Singh</cp:lastModifiedBy>
  <cp:revision>39</cp:revision>
  <dcterms:created xsi:type="dcterms:W3CDTF">2021-10-11T13:59:51Z</dcterms:created>
  <dcterms:modified xsi:type="dcterms:W3CDTF">2021-11-17T15:27:21Z</dcterms:modified>
</cp:coreProperties>
</file>