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9" r:id="rId13"/>
    <p:sldId id="270" r:id="rId14"/>
    <p:sldId id="271" r:id="rId15"/>
    <p:sldId id="266" r:id="rId16"/>
    <p:sldId id="267" r:id="rId17"/>
    <p:sldId id="27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andha Rao, Vignesh" initials="SRV" lastIdx="3" clrIdx="0">
    <p:extLst>
      <p:ext uri="{19B8F6BF-5375-455C-9EA6-DF929625EA0E}">
        <p15:presenceInfo xmlns:p15="http://schemas.microsoft.com/office/powerpoint/2012/main" userId="Sivanandha Rao, Vig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4T20:22:01.472" idx="1">
    <p:pos x="10" y="10"/>
    <p:text>Extraction is getting the part of the plate from the entire image
Segmentation is figuring out the dimensions of characters and picking them out
Recognition is recognizing the characters and drawing the plate number from it</p:text>
    <p:extLst mod="1">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15T13:56:49.123" idx="2">
    <p:pos x="10" y="10"/>
    <p:text>Technavio has published a new report on the global automatic number plate recognition (ANPR) market from 2017-2021. (Graphic: Business Wire)</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11T14:25:03.437" idx="3">
    <p:pos x="10" y="10"/>
    <p:text>scans a binary image and labels its pixels into components based on pixel connectivity</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608349C-0071-4BCB-A475-C42B45F9E4F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1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74DCBD-BC53-476D-AE83-FB81108A10DF}"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8349C-0071-4BCB-A475-C42B45F9E4F6}" type="slidenum">
              <a:rPr lang="en-US" smtClean="0"/>
              <a:t>‹#›</a:t>
            </a:fld>
            <a:endParaRPr lang="en-US"/>
          </a:p>
        </p:txBody>
      </p:sp>
    </p:spTree>
    <p:extLst>
      <p:ext uri="{BB962C8B-B14F-4D97-AF65-F5344CB8AC3E}">
        <p14:creationId xmlns:p14="http://schemas.microsoft.com/office/powerpoint/2010/main" val="140482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304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964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spTree>
    <p:extLst>
      <p:ext uri="{BB962C8B-B14F-4D97-AF65-F5344CB8AC3E}">
        <p14:creationId xmlns:p14="http://schemas.microsoft.com/office/powerpoint/2010/main" val="138747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579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20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19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0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spTree>
    <p:extLst>
      <p:ext uri="{BB962C8B-B14F-4D97-AF65-F5344CB8AC3E}">
        <p14:creationId xmlns:p14="http://schemas.microsoft.com/office/powerpoint/2010/main" val="377455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74DCBD-BC53-476D-AE83-FB81108A10DF}"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8349C-0071-4BCB-A475-C42B45F9E4F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16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4DCBD-BC53-476D-AE83-FB81108A10DF}"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8349C-0071-4BCB-A475-C42B45F9E4F6}" type="slidenum">
              <a:rPr lang="en-US" smtClean="0"/>
              <a:t>‹#›</a:t>
            </a:fld>
            <a:endParaRPr lang="en-US"/>
          </a:p>
        </p:txBody>
      </p:sp>
    </p:spTree>
    <p:extLst>
      <p:ext uri="{BB962C8B-B14F-4D97-AF65-F5344CB8AC3E}">
        <p14:creationId xmlns:p14="http://schemas.microsoft.com/office/powerpoint/2010/main" val="319633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4DCBD-BC53-476D-AE83-FB81108A10DF}"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08349C-0071-4BCB-A475-C42B45F9E4F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94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4DCBD-BC53-476D-AE83-FB81108A10DF}"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08349C-0071-4BCB-A475-C42B45F9E4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07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4DCBD-BC53-476D-AE83-FB81108A10DF}"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08349C-0071-4BCB-A475-C42B45F9E4F6}" type="slidenum">
              <a:rPr lang="en-US" smtClean="0"/>
              <a:t>‹#›</a:t>
            </a:fld>
            <a:endParaRPr lang="en-US"/>
          </a:p>
        </p:txBody>
      </p:sp>
    </p:spTree>
    <p:extLst>
      <p:ext uri="{BB962C8B-B14F-4D97-AF65-F5344CB8AC3E}">
        <p14:creationId xmlns:p14="http://schemas.microsoft.com/office/powerpoint/2010/main" val="279327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74DCBD-BC53-476D-AE83-FB81108A10DF}"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8349C-0071-4BCB-A475-C42B45F9E4F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889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74DCBD-BC53-476D-AE83-FB81108A10DF}"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08349C-0071-4BCB-A475-C42B45F9E4F6}" type="slidenum">
              <a:rPr lang="en-US" smtClean="0"/>
              <a:t>‹#›</a:t>
            </a:fld>
            <a:endParaRPr lang="en-US"/>
          </a:p>
        </p:txBody>
      </p:sp>
    </p:spTree>
    <p:extLst>
      <p:ext uri="{BB962C8B-B14F-4D97-AF65-F5344CB8AC3E}">
        <p14:creationId xmlns:p14="http://schemas.microsoft.com/office/powerpoint/2010/main" val="381457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74DCBD-BC53-476D-AE83-FB81108A10DF}" type="datetimeFigureOut">
              <a:rPr lang="en-US" smtClean="0"/>
              <a:t>12/11/2018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08349C-0071-4BCB-A475-C42B45F9E4F6}" type="slidenum">
              <a:rPr lang="en-US" smtClean="0"/>
              <a:t>‹#›</a:t>
            </a:fld>
            <a:endParaRPr lang="en-US"/>
          </a:p>
        </p:txBody>
      </p:sp>
    </p:spTree>
    <p:extLst>
      <p:ext uri="{BB962C8B-B14F-4D97-AF65-F5344CB8AC3E}">
        <p14:creationId xmlns:p14="http://schemas.microsoft.com/office/powerpoint/2010/main" val="31263471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variantmarketresearch.com/report-categories/automotive/automatic-number-plate-recognition-market" TargetMode="External"/><Relationship Id="rId3" Type="http://schemas.openxmlformats.org/officeDocument/2006/relationships/hyperlink" Target="https://ieeexplore.ieee.org/document/6213519" TargetMode="External"/><Relationship Id="rId7" Type="http://schemas.openxmlformats.org/officeDocument/2006/relationships/hyperlink" Target="https://www.businesswire.com/news/home/20170524005697/en/Global-Automatic-Number-Plate-Recognition-Market-Projected" TargetMode="External"/><Relationship Id="rId2" Type="http://schemas.openxmlformats.org/officeDocument/2006/relationships/hyperlink" Target="https://www.researchgate.net/publication/262843164_An_Efficient_Approach_for_Number_Plate_Extraction_from_Vehicles_Image_under_Image_Processing" TargetMode="External"/><Relationship Id="rId1" Type="http://schemas.openxmlformats.org/officeDocument/2006/relationships/slideLayout" Target="../slideLayouts/slideLayout2.xml"/><Relationship Id="rId6" Type="http://schemas.openxmlformats.org/officeDocument/2006/relationships/hyperlink" Target="https://ieeexplore.ieee.org/document/8126199" TargetMode="External"/><Relationship Id="rId5" Type="http://schemas.openxmlformats.org/officeDocument/2006/relationships/hyperlink" Target="https://ieeexplore.ieee.org/document/605795" TargetMode="External"/><Relationship Id="rId4" Type="http://schemas.openxmlformats.org/officeDocument/2006/relationships/hyperlink" Target="https://ieeexplore.ieee.org/document/7416892"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Can we use ALPR for live tracking of Vehicles</a:t>
            </a:r>
          </a:p>
        </p:txBody>
      </p:sp>
      <p:sp>
        <p:nvSpPr>
          <p:cNvPr id="3" name="Subtitle 2"/>
          <p:cNvSpPr>
            <a:spLocks noGrp="1"/>
          </p:cNvSpPr>
          <p:nvPr>
            <p:ph type="subTitle" idx="1"/>
          </p:nvPr>
        </p:nvSpPr>
        <p:spPr>
          <a:xfrm>
            <a:off x="1524000" y="4238624"/>
            <a:ext cx="9144000" cy="1019175"/>
          </a:xfrm>
        </p:spPr>
        <p:txBody>
          <a:bodyPr>
            <a:normAutofit/>
          </a:bodyPr>
          <a:lstStyle/>
          <a:p>
            <a:r>
              <a:rPr lang="en-US" dirty="0">
                <a:latin typeface="Times New Roman" panose="02020603050405020304" pitchFamily="18" charset="0"/>
                <a:cs typeface="Times New Roman" panose="02020603050405020304" pitchFamily="18" charset="0"/>
              </a:rPr>
              <a:t>Descriptive Research - Vignesh Sivanandha Rao</a:t>
            </a:r>
          </a:p>
        </p:txBody>
      </p:sp>
    </p:spTree>
    <p:extLst>
      <p:ext uri="{BB962C8B-B14F-4D97-AF65-F5344CB8AC3E}">
        <p14:creationId xmlns:p14="http://schemas.microsoft.com/office/powerpoint/2010/main" val="82754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8481-4ED6-4D85-8F8D-A549DB004E17}"/>
              </a:ext>
            </a:extLst>
          </p:cNvPr>
          <p:cNvSpPr>
            <a:spLocks noGrp="1"/>
          </p:cNvSpPr>
          <p:nvPr>
            <p:ph type="title"/>
          </p:nvPr>
        </p:nvSpPr>
        <p:spPr/>
        <p:txBody>
          <a:bodyPr/>
          <a:lstStyle/>
          <a:p>
            <a:r>
              <a:rPr lang="en-US" dirty="0"/>
              <a:t>Algorithms used</a:t>
            </a:r>
          </a:p>
        </p:txBody>
      </p:sp>
      <p:sp>
        <p:nvSpPr>
          <p:cNvPr id="3" name="Content Placeholder 2">
            <a:extLst>
              <a:ext uri="{FF2B5EF4-FFF2-40B4-BE49-F238E27FC236}">
                <a16:creationId xmlns:a16="http://schemas.microsoft.com/office/drawing/2014/main" id="{C59FE0F0-089E-4A5F-9338-D5966CCEC8B9}"/>
              </a:ext>
            </a:extLst>
          </p:cNvPr>
          <p:cNvSpPr>
            <a:spLocks noGrp="1"/>
          </p:cNvSpPr>
          <p:nvPr>
            <p:ph idx="1"/>
          </p:nvPr>
        </p:nvSpPr>
        <p:spPr/>
        <p:txBody>
          <a:bodyPr>
            <a:normAutofit/>
          </a:bodyPr>
          <a:lstStyle/>
          <a:p>
            <a:r>
              <a:rPr lang="en-US" dirty="0"/>
              <a:t>Optical Character Recognition (OCR)</a:t>
            </a:r>
          </a:p>
          <a:p>
            <a:r>
              <a:rPr lang="en-US" dirty="0"/>
              <a:t>Character segmentation</a:t>
            </a:r>
          </a:p>
          <a:p>
            <a:r>
              <a:rPr lang="en-US" dirty="0"/>
              <a:t>Histogram equalization</a:t>
            </a:r>
          </a:p>
          <a:p>
            <a:r>
              <a:rPr lang="en-US" dirty="0"/>
              <a:t>Viterbi (sequence of hidden states)</a:t>
            </a:r>
          </a:p>
          <a:p>
            <a:r>
              <a:rPr lang="en-US" dirty="0"/>
              <a:t>The sophistication and complexity of each of these algorithms determines the accuracy of the system</a:t>
            </a:r>
          </a:p>
        </p:txBody>
      </p:sp>
    </p:spTree>
    <p:extLst>
      <p:ext uri="{BB962C8B-B14F-4D97-AF65-F5344CB8AC3E}">
        <p14:creationId xmlns:p14="http://schemas.microsoft.com/office/powerpoint/2010/main" val="119500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5C74-1182-40D7-A28F-A8AA33ECF46E}"/>
              </a:ext>
            </a:extLst>
          </p:cNvPr>
          <p:cNvSpPr>
            <a:spLocks noGrp="1"/>
          </p:cNvSpPr>
          <p:nvPr>
            <p:ph type="title"/>
          </p:nvPr>
        </p:nvSpPr>
        <p:spPr/>
        <p:txBody>
          <a:bodyPr>
            <a:normAutofit fontScale="90000"/>
          </a:bodyPr>
          <a:lstStyle/>
          <a:p>
            <a:r>
              <a:rPr lang="en-US" dirty="0"/>
              <a:t>Key components in understanding the characters in a License Plate</a:t>
            </a:r>
          </a:p>
        </p:txBody>
      </p:sp>
      <p:sp>
        <p:nvSpPr>
          <p:cNvPr id="3" name="Content Placeholder 2">
            <a:extLst>
              <a:ext uri="{FF2B5EF4-FFF2-40B4-BE49-F238E27FC236}">
                <a16:creationId xmlns:a16="http://schemas.microsoft.com/office/drawing/2014/main" id="{60F505B0-73E8-4B3E-A410-8EA0DB33B6DA}"/>
              </a:ext>
            </a:extLst>
          </p:cNvPr>
          <p:cNvSpPr>
            <a:spLocks noGrp="1"/>
          </p:cNvSpPr>
          <p:nvPr>
            <p:ph idx="1"/>
          </p:nvPr>
        </p:nvSpPr>
        <p:spPr/>
        <p:txBody>
          <a:bodyPr/>
          <a:lstStyle/>
          <a:p>
            <a:endParaRPr lang="en-US" dirty="0"/>
          </a:p>
          <a:p>
            <a:r>
              <a:rPr lang="en-US" dirty="0"/>
              <a:t>License Plate Extraction</a:t>
            </a:r>
          </a:p>
          <a:p>
            <a:r>
              <a:rPr lang="en-US" dirty="0"/>
              <a:t>License Plate Segmentation</a:t>
            </a:r>
          </a:p>
          <a:p>
            <a:r>
              <a:rPr lang="en-US" dirty="0"/>
              <a:t>Character Recognition</a:t>
            </a:r>
          </a:p>
          <a:p>
            <a:endParaRPr lang="en-US" dirty="0"/>
          </a:p>
        </p:txBody>
      </p:sp>
    </p:spTree>
    <p:extLst>
      <p:ext uri="{BB962C8B-B14F-4D97-AF65-F5344CB8AC3E}">
        <p14:creationId xmlns:p14="http://schemas.microsoft.com/office/powerpoint/2010/main" val="103989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7EA1-E275-42C0-8B15-CEEA42955577}"/>
              </a:ext>
            </a:extLst>
          </p:cNvPr>
          <p:cNvSpPr>
            <a:spLocks noGrp="1"/>
          </p:cNvSpPr>
          <p:nvPr>
            <p:ph type="title"/>
          </p:nvPr>
        </p:nvSpPr>
        <p:spPr/>
        <p:txBody>
          <a:bodyPr>
            <a:normAutofit fontScale="90000"/>
          </a:bodyPr>
          <a:lstStyle/>
          <a:p>
            <a:r>
              <a:rPr lang="en-US" dirty="0"/>
              <a:t>Categorized License Plate Extraction Method</a:t>
            </a:r>
          </a:p>
        </p:txBody>
      </p:sp>
      <p:sp>
        <p:nvSpPr>
          <p:cNvPr id="3" name="Content Placeholder 2">
            <a:extLst>
              <a:ext uri="{FF2B5EF4-FFF2-40B4-BE49-F238E27FC236}">
                <a16:creationId xmlns:a16="http://schemas.microsoft.com/office/drawing/2014/main" id="{554B3D11-AFEE-4550-9123-1FF0615AAE02}"/>
              </a:ext>
            </a:extLst>
          </p:cNvPr>
          <p:cNvSpPr>
            <a:spLocks noGrp="1"/>
          </p:cNvSpPr>
          <p:nvPr>
            <p:ph idx="1"/>
          </p:nvPr>
        </p:nvSpPr>
        <p:spPr/>
        <p:txBody>
          <a:bodyPr/>
          <a:lstStyle/>
          <a:p>
            <a:pPr lvl="0"/>
            <a:r>
              <a:rPr lang="en-US" dirty="0"/>
              <a:t>Using Boundary/Edge Information. </a:t>
            </a:r>
          </a:p>
          <a:p>
            <a:pPr lvl="0"/>
            <a:r>
              <a:rPr lang="en-US" dirty="0"/>
              <a:t>Using Global Image Information. </a:t>
            </a:r>
          </a:p>
          <a:p>
            <a:pPr lvl="0"/>
            <a:r>
              <a:rPr lang="en-US" dirty="0"/>
              <a:t>Using Texture Features</a:t>
            </a:r>
          </a:p>
          <a:p>
            <a:pPr lvl="0"/>
            <a:r>
              <a:rPr lang="en-US" dirty="0"/>
              <a:t>Using Color Features</a:t>
            </a:r>
          </a:p>
          <a:p>
            <a:pPr lvl="0"/>
            <a:r>
              <a:rPr lang="en-US" dirty="0"/>
              <a:t>Using Character Features</a:t>
            </a:r>
          </a:p>
          <a:p>
            <a:pPr lvl="0"/>
            <a:r>
              <a:rPr lang="en-US" dirty="0"/>
              <a:t>Combining two or more features</a:t>
            </a:r>
          </a:p>
        </p:txBody>
      </p:sp>
    </p:spTree>
    <p:extLst>
      <p:ext uri="{BB962C8B-B14F-4D97-AF65-F5344CB8AC3E}">
        <p14:creationId xmlns:p14="http://schemas.microsoft.com/office/powerpoint/2010/main" val="269227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BC8F-B73F-4ED3-9C61-35A2ED4CC146}"/>
              </a:ext>
            </a:extLst>
          </p:cNvPr>
          <p:cNvSpPr>
            <a:spLocks noGrp="1"/>
          </p:cNvSpPr>
          <p:nvPr>
            <p:ph type="title"/>
          </p:nvPr>
        </p:nvSpPr>
        <p:spPr/>
        <p:txBody>
          <a:bodyPr>
            <a:normAutofit fontScale="90000"/>
          </a:bodyPr>
          <a:lstStyle/>
          <a:p>
            <a:r>
              <a:rPr lang="en-US" dirty="0"/>
              <a:t>Categorized License Plate Segmentation Method</a:t>
            </a:r>
          </a:p>
        </p:txBody>
      </p:sp>
      <p:sp>
        <p:nvSpPr>
          <p:cNvPr id="3" name="Content Placeholder 2">
            <a:extLst>
              <a:ext uri="{FF2B5EF4-FFF2-40B4-BE49-F238E27FC236}">
                <a16:creationId xmlns:a16="http://schemas.microsoft.com/office/drawing/2014/main" id="{44FAFCC6-8036-4585-912C-3A023F8E67D3}"/>
              </a:ext>
            </a:extLst>
          </p:cNvPr>
          <p:cNvSpPr>
            <a:spLocks noGrp="1"/>
          </p:cNvSpPr>
          <p:nvPr>
            <p:ph idx="1"/>
          </p:nvPr>
        </p:nvSpPr>
        <p:spPr/>
        <p:txBody>
          <a:bodyPr/>
          <a:lstStyle/>
          <a:p>
            <a:pPr lvl="0"/>
            <a:r>
              <a:rPr lang="en-US" dirty="0"/>
              <a:t>Using Pixel Connectivity</a:t>
            </a:r>
          </a:p>
          <a:p>
            <a:pPr lvl="0"/>
            <a:r>
              <a:rPr lang="en-US" dirty="0"/>
              <a:t>Using Projection Profiles (deals with rotation)</a:t>
            </a:r>
          </a:p>
          <a:p>
            <a:pPr lvl="0"/>
            <a:r>
              <a:rPr lang="en-US" dirty="0"/>
              <a:t>Using Prior Knowledge of Characters</a:t>
            </a:r>
          </a:p>
          <a:p>
            <a:pPr lvl="0"/>
            <a:r>
              <a:rPr lang="en-US" dirty="0"/>
              <a:t>Using Character Contours (boundaries)</a:t>
            </a:r>
          </a:p>
          <a:p>
            <a:pPr lvl="0"/>
            <a:r>
              <a:rPr lang="en-US" dirty="0"/>
              <a:t>Using Combined Features</a:t>
            </a:r>
          </a:p>
        </p:txBody>
      </p:sp>
    </p:spTree>
    <p:extLst>
      <p:ext uri="{BB962C8B-B14F-4D97-AF65-F5344CB8AC3E}">
        <p14:creationId xmlns:p14="http://schemas.microsoft.com/office/powerpoint/2010/main" val="198156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B356-651C-4EBC-9258-24A0C80DE56B}"/>
              </a:ext>
            </a:extLst>
          </p:cNvPr>
          <p:cNvSpPr>
            <a:spLocks noGrp="1"/>
          </p:cNvSpPr>
          <p:nvPr>
            <p:ph type="title"/>
          </p:nvPr>
        </p:nvSpPr>
        <p:spPr/>
        <p:txBody>
          <a:bodyPr>
            <a:normAutofit fontScale="90000"/>
          </a:bodyPr>
          <a:lstStyle/>
          <a:p>
            <a:r>
              <a:rPr lang="en-US" dirty="0"/>
              <a:t>Categorized License Plate Character Recognition Method</a:t>
            </a:r>
          </a:p>
        </p:txBody>
      </p:sp>
      <p:sp>
        <p:nvSpPr>
          <p:cNvPr id="3" name="Content Placeholder 2">
            <a:extLst>
              <a:ext uri="{FF2B5EF4-FFF2-40B4-BE49-F238E27FC236}">
                <a16:creationId xmlns:a16="http://schemas.microsoft.com/office/drawing/2014/main" id="{39C966D3-70B6-4D03-821C-E74642D59B6B}"/>
              </a:ext>
            </a:extLst>
          </p:cNvPr>
          <p:cNvSpPr>
            <a:spLocks noGrp="1"/>
          </p:cNvSpPr>
          <p:nvPr>
            <p:ph idx="1"/>
          </p:nvPr>
        </p:nvSpPr>
        <p:spPr/>
        <p:txBody>
          <a:bodyPr/>
          <a:lstStyle/>
          <a:p>
            <a:pPr lvl="0"/>
            <a:endParaRPr lang="en-US" dirty="0"/>
          </a:p>
          <a:p>
            <a:pPr lvl="0"/>
            <a:r>
              <a:rPr lang="en-US" dirty="0"/>
              <a:t>Using Raw Data (uses pixel values)</a:t>
            </a:r>
          </a:p>
          <a:p>
            <a:pPr lvl="0"/>
            <a:r>
              <a:rPr lang="en-US" dirty="0"/>
              <a:t>Using Extracted Features</a:t>
            </a:r>
          </a:p>
        </p:txBody>
      </p:sp>
    </p:spTree>
    <p:extLst>
      <p:ext uri="{BB962C8B-B14F-4D97-AF65-F5344CB8AC3E}">
        <p14:creationId xmlns:p14="http://schemas.microsoft.com/office/powerpoint/2010/main" val="20261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perform in order to achieve live tracking through ALPR</a:t>
            </a:r>
          </a:p>
        </p:txBody>
      </p:sp>
      <p:sp>
        <p:nvSpPr>
          <p:cNvPr id="3" name="Content Placeholder 2"/>
          <p:cNvSpPr>
            <a:spLocks noGrp="1"/>
          </p:cNvSpPr>
          <p:nvPr>
            <p:ph idx="1"/>
          </p:nvPr>
        </p:nvSpPr>
        <p:spPr/>
        <p:txBody>
          <a:bodyPr/>
          <a:lstStyle/>
          <a:p>
            <a:r>
              <a:rPr lang="en-US" dirty="0"/>
              <a:t>The purpose of this paper is to give a clear understanding about how ALPR works and the possibilities to achieve live tracking using ALPR.</a:t>
            </a:r>
          </a:p>
          <a:p>
            <a:r>
              <a:rPr lang="en-US" dirty="0"/>
              <a:t>The idea is to store the plate numbers and location details in a database.</a:t>
            </a:r>
          </a:p>
          <a:p>
            <a:r>
              <a:rPr lang="en-US" dirty="0"/>
              <a:t>These details can be updated sequentially for each and every vehicle plate number that has been recognized.</a:t>
            </a:r>
          </a:p>
          <a:p>
            <a:r>
              <a:rPr lang="en-US" dirty="0"/>
              <a:t>Using the updated details a vehicle’s last location can be tracked and the same can be used to predict the upcoming route options the driver might take.</a:t>
            </a:r>
          </a:p>
        </p:txBody>
      </p:sp>
    </p:spTree>
    <p:extLst>
      <p:ext uri="{BB962C8B-B14F-4D97-AF65-F5344CB8AC3E}">
        <p14:creationId xmlns:p14="http://schemas.microsoft.com/office/powerpoint/2010/main" val="236351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16FF-E0F7-492A-9488-083FFEAD8245}"/>
              </a:ext>
            </a:extLst>
          </p:cNvPr>
          <p:cNvSpPr>
            <a:spLocks noGrp="1"/>
          </p:cNvSpPr>
          <p:nvPr>
            <p:ph type="title"/>
          </p:nvPr>
        </p:nvSpPr>
        <p:spPr/>
        <p:txBody>
          <a:bodyPr>
            <a:normAutofit fontScale="90000"/>
          </a:bodyPr>
          <a:lstStyle/>
          <a:p>
            <a:r>
              <a:rPr lang="en-US" dirty="0"/>
              <a:t>Steps to perform in order to achieve live tracking through ALPR (contd.)</a:t>
            </a:r>
          </a:p>
        </p:txBody>
      </p:sp>
      <p:sp>
        <p:nvSpPr>
          <p:cNvPr id="3" name="Content Placeholder 2">
            <a:extLst>
              <a:ext uri="{FF2B5EF4-FFF2-40B4-BE49-F238E27FC236}">
                <a16:creationId xmlns:a16="http://schemas.microsoft.com/office/drawing/2014/main" id="{730D53FE-6D44-4B78-99C5-5C5FBE9C05D4}"/>
              </a:ext>
            </a:extLst>
          </p:cNvPr>
          <p:cNvSpPr>
            <a:spLocks noGrp="1"/>
          </p:cNvSpPr>
          <p:nvPr>
            <p:ph idx="1"/>
          </p:nvPr>
        </p:nvSpPr>
        <p:spPr/>
        <p:txBody>
          <a:bodyPr>
            <a:normAutofit fontScale="92500" lnSpcReduction="10000"/>
          </a:bodyPr>
          <a:lstStyle/>
          <a:p>
            <a:r>
              <a:rPr lang="en-US" dirty="0"/>
              <a:t>Once the series of data of data collection is done, the regular route of the particular vehicle can be figured out.</a:t>
            </a:r>
          </a:p>
          <a:p>
            <a:r>
              <a:rPr lang="en-US" dirty="0"/>
              <a:t>This information would be helpful in predicting the upcoming routes of that vehicle.</a:t>
            </a:r>
          </a:p>
          <a:p>
            <a:r>
              <a:rPr lang="en-US" dirty="0"/>
              <a:t>This can be achieved using stream processing which enables the system to have continuous input data and printing the output results periodically.</a:t>
            </a:r>
          </a:p>
          <a:p>
            <a:r>
              <a:rPr lang="en-US" dirty="0"/>
              <a:t>Stream processing simply forms a series of events that arrive at the stream processing system from which the user applications can compute various queries over this stream of events.</a:t>
            </a:r>
          </a:p>
        </p:txBody>
      </p:sp>
    </p:spTree>
    <p:extLst>
      <p:ext uri="{BB962C8B-B14F-4D97-AF65-F5344CB8AC3E}">
        <p14:creationId xmlns:p14="http://schemas.microsoft.com/office/powerpoint/2010/main" val="51789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C46D-2D09-4719-8B04-B9FDBB218123}"/>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01D0DE5A-1235-4DE5-B971-3C1264B1E220}"/>
              </a:ext>
            </a:extLst>
          </p:cNvPr>
          <p:cNvSpPr>
            <a:spLocks noGrp="1"/>
          </p:cNvSpPr>
          <p:nvPr>
            <p:ph idx="1"/>
          </p:nvPr>
        </p:nvSpPr>
        <p:spPr/>
        <p:txBody>
          <a:bodyPr/>
          <a:lstStyle/>
          <a:p>
            <a:r>
              <a:rPr lang="en-US" dirty="0"/>
              <a:t>ALPR is vast</a:t>
            </a:r>
          </a:p>
          <a:p>
            <a:r>
              <a:rPr lang="en-US" dirty="0"/>
              <a:t>Need a very large data base and huge connectivity to merge all the CCTV footage inputs to a single system and track one particular vehicle</a:t>
            </a:r>
          </a:p>
          <a:p>
            <a:r>
              <a:rPr lang="en-US" dirty="0"/>
              <a:t>Need more data preprocessing</a:t>
            </a:r>
          </a:p>
          <a:p>
            <a:r>
              <a:rPr lang="en-US" dirty="0"/>
              <a:t>Enhancement of input data for more accuracy</a:t>
            </a:r>
          </a:p>
          <a:p>
            <a:r>
              <a:rPr lang="en-US" dirty="0"/>
              <a:t>Stream processing of input of data</a:t>
            </a:r>
          </a:p>
          <a:p>
            <a:endParaRPr lang="en-US" dirty="0"/>
          </a:p>
        </p:txBody>
      </p:sp>
    </p:spTree>
    <p:extLst>
      <p:ext uri="{BB962C8B-B14F-4D97-AF65-F5344CB8AC3E}">
        <p14:creationId xmlns:p14="http://schemas.microsoft.com/office/powerpoint/2010/main" val="358831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5759-9FC5-4425-8F80-F0B10BE6D53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9496C2-D39C-4C81-AA5F-CEABF307816D}"/>
              </a:ext>
            </a:extLst>
          </p:cNvPr>
          <p:cNvSpPr>
            <a:spLocks noGrp="1"/>
          </p:cNvSpPr>
          <p:nvPr>
            <p:ph idx="1"/>
          </p:nvPr>
        </p:nvSpPr>
        <p:spPr/>
        <p:txBody>
          <a:bodyPr>
            <a:normAutofit fontScale="77500" lnSpcReduction="20000"/>
          </a:bodyPr>
          <a:lstStyle/>
          <a:p>
            <a:r>
              <a:rPr lang="en-US" dirty="0">
                <a:hlinkClick r:id="rId2"/>
              </a:rPr>
              <a:t>https://www.researchgate.net/publication/262843164_An_Efficient_Approach_for_Number_Plate_Extraction_from_Vehicles_Image_under_Image_Processing</a:t>
            </a:r>
            <a:endParaRPr lang="en-US" dirty="0"/>
          </a:p>
          <a:p>
            <a:r>
              <a:rPr lang="en-US" dirty="0">
                <a:hlinkClick r:id="rId3"/>
              </a:rPr>
              <a:t>https://ieeexplore.ieee.org/document/6213519</a:t>
            </a:r>
            <a:endParaRPr lang="en-US" dirty="0"/>
          </a:p>
          <a:p>
            <a:r>
              <a:rPr lang="en-US" dirty="0">
                <a:hlinkClick r:id="rId4"/>
              </a:rPr>
              <a:t>https://ieeexplore.ieee.org/document/7416892</a:t>
            </a:r>
            <a:endParaRPr lang="en-US" dirty="0"/>
          </a:p>
          <a:p>
            <a:r>
              <a:rPr lang="en-US" dirty="0">
                <a:hlinkClick r:id="rId5"/>
              </a:rPr>
              <a:t>https://ieeexplore.ieee.org/document/605795</a:t>
            </a:r>
            <a:endParaRPr lang="en-US" dirty="0"/>
          </a:p>
          <a:p>
            <a:r>
              <a:rPr lang="en-US" dirty="0">
                <a:hlinkClick r:id="rId6"/>
              </a:rPr>
              <a:t>https://ieeexplore.ieee.org/document/8126199</a:t>
            </a:r>
            <a:endParaRPr lang="en-US" dirty="0"/>
          </a:p>
          <a:p>
            <a:r>
              <a:rPr lang="en-US" dirty="0">
                <a:hlinkClick r:id="rId7"/>
              </a:rPr>
              <a:t>https://www.businesswire.com/news/home/20170524005697/en/Global-Automatic-Number-Plate-Recognition-Market-Projected</a:t>
            </a:r>
            <a:endParaRPr lang="en-US" dirty="0"/>
          </a:p>
          <a:p>
            <a:r>
              <a:rPr lang="en-US" dirty="0">
                <a:hlinkClick r:id="rId8"/>
              </a:rPr>
              <a:t>https://www.variantmarketresearch.com/report-categories/automotive/automatic-number-plate-recognition-market</a:t>
            </a:r>
            <a:endParaRPr lang="en-US" dirty="0"/>
          </a:p>
        </p:txBody>
      </p:sp>
    </p:spTree>
    <p:extLst>
      <p:ext uri="{BB962C8B-B14F-4D97-AF65-F5344CB8AC3E}">
        <p14:creationId xmlns:p14="http://schemas.microsoft.com/office/powerpoint/2010/main" val="300139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a:xfrm>
            <a:off x="767861" y="847087"/>
            <a:ext cx="10515600" cy="1325563"/>
          </a:xfrm>
        </p:spPr>
        <p:txBody>
          <a:bodyPr/>
          <a:lstStyle/>
          <a:p>
            <a:r>
              <a:rPr lang="en-US" dirty="0">
                <a:latin typeface="Times New Roman" panose="02020603050405020304" pitchFamily="18" charset="0"/>
                <a:cs typeface="Times New Roman" panose="02020603050405020304" pitchFamily="18" charset="0"/>
              </a:rPr>
              <a:t>Abstract</a:t>
            </a:r>
            <a:endParaRPr lang="en-US" dirty="0"/>
          </a:p>
        </p:txBody>
      </p:sp>
      <p:sp>
        <p:nvSpPr>
          <p:cNvPr id="5" name="Content Placeholder 4"/>
          <p:cNvSpPr>
            <a:spLocks noGrp="1"/>
          </p:cNvSpPr>
          <p:nvPr>
            <p:ph idx="1"/>
          </p:nvPr>
        </p:nvSpPr>
        <p:spPr>
          <a:xfrm>
            <a:off x="838200" y="2273973"/>
            <a:ext cx="10515600" cy="3347184"/>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Nowadays the necessity of tracking vehicles has become a key to navigate around the world. Traditional tracking and navigation is done through applications which use GPS services to track the location and display it on a graphical map. In this paper, we briefly introduce the concepts of ALPR systems (Automatic License Plate Recognition), difficulties in implementing a fully working prototype and at last to propose an idea to track vehicles by their number plates using ALPR.</a:t>
            </a:r>
          </a:p>
        </p:txBody>
      </p:sp>
    </p:spTree>
    <p:extLst>
      <p:ext uri="{BB962C8B-B14F-4D97-AF65-F5344CB8AC3E}">
        <p14:creationId xmlns:p14="http://schemas.microsoft.com/office/powerpoint/2010/main" val="25091335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modern era is facing increase in population, we can also see increase in the number of vehicles on road. While commuting and logistics being the key for all business, we won’t be able to control the production of vehicles or the use of it. However with more increase of comfortability, comes the need of technology. Tracking vehicles has been vital and is being used for various purposes for the past few decades. Tracking vehicles are useful in knowing the location of a vehicle, prevent vehicles from being stolen, surveillance and transit tracking. </a:t>
            </a:r>
          </a:p>
        </p:txBody>
      </p:sp>
    </p:spTree>
    <p:extLst>
      <p:ext uri="{BB962C8B-B14F-4D97-AF65-F5344CB8AC3E}">
        <p14:creationId xmlns:p14="http://schemas.microsoft.com/office/powerpoint/2010/main" val="368431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Tracking of unknown vehicles</a:t>
            </a:r>
          </a:p>
        </p:txBody>
      </p:sp>
      <p:sp>
        <p:nvSpPr>
          <p:cNvPr id="5" name="Content Placeholder 4"/>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With increase in population, there is an increase in number of vehicles and that is where tracking of vehicles come into picture. </a:t>
            </a:r>
          </a:p>
          <a:p>
            <a:r>
              <a:rPr lang="en-US" dirty="0">
                <a:latin typeface="Times New Roman" panose="02020603050405020304" pitchFamily="18" charset="0"/>
                <a:cs typeface="Times New Roman" panose="02020603050405020304" pitchFamily="18" charset="0"/>
              </a:rPr>
              <a:t>While we use GPS for tracking known vehicles or vehicles under our control, how do we track vehicles that are not in our control or unknown vehicles. Well, the answer is obvious, “Surveillance Cameras” </a:t>
            </a:r>
          </a:p>
          <a:p>
            <a:r>
              <a:rPr lang="en-US" dirty="0">
                <a:latin typeface="Times New Roman" panose="02020603050405020304" pitchFamily="18" charset="0"/>
                <a:cs typeface="Times New Roman" panose="02020603050405020304" pitchFamily="18" charset="0"/>
              </a:rPr>
              <a:t>We use surveillance cameras as our watch dogs which can not only report but show the incident the way it happened. Though we use cameras to detect, we need something to recognize the vehicles and that’s when ALPR comes into picture.</a:t>
            </a:r>
          </a:p>
        </p:txBody>
      </p:sp>
    </p:spTree>
    <p:extLst>
      <p:ext uri="{BB962C8B-B14F-4D97-AF65-F5344CB8AC3E}">
        <p14:creationId xmlns:p14="http://schemas.microsoft.com/office/powerpoint/2010/main" val="342742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ALPR?</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ALPR stands for Automatic License Plate Recognition</a:t>
            </a:r>
          </a:p>
          <a:p>
            <a:r>
              <a:rPr lang="en-US" dirty="0">
                <a:latin typeface="Times New Roman" panose="02020603050405020304" pitchFamily="18" charset="0"/>
                <a:cs typeface="Times New Roman" panose="02020603050405020304" pitchFamily="18" charset="0"/>
              </a:rPr>
              <a:t>Automatic License Plate Recognition systems capture the images of vehicles’ license plates using surveillance cameras.</a:t>
            </a:r>
          </a:p>
          <a:p>
            <a:r>
              <a:rPr lang="en-US" dirty="0">
                <a:latin typeface="Times New Roman" panose="02020603050405020304" pitchFamily="18" charset="0"/>
                <a:cs typeface="Times New Roman" panose="02020603050405020304" pitchFamily="18" charset="0"/>
              </a:rPr>
              <a:t>The images captured by the surveillance cameras are given as input for the ALPR systems.</a:t>
            </a:r>
          </a:p>
          <a:p>
            <a:r>
              <a:rPr lang="en-US" dirty="0">
                <a:latin typeface="Times New Roman" panose="02020603050405020304" pitchFamily="18" charset="0"/>
                <a:cs typeface="Times New Roman" panose="02020603050405020304" pitchFamily="18" charset="0"/>
              </a:rPr>
              <a:t>The ALPR technology uses optical character recognition on these images to transform an image into alpha-numeric characters.</a:t>
            </a:r>
          </a:p>
          <a:p>
            <a:r>
              <a:rPr lang="en-US" dirty="0">
                <a:latin typeface="Times New Roman" panose="02020603050405020304" pitchFamily="18" charset="0"/>
                <a:cs typeface="Times New Roman" panose="02020603050405020304" pitchFamily="18" charset="0"/>
              </a:rPr>
              <a:t>The ALPR does not identify any individual’s face or personal identification through it’s analysis.</a:t>
            </a:r>
          </a:p>
        </p:txBody>
      </p:sp>
    </p:spTree>
    <p:extLst>
      <p:ext uri="{BB962C8B-B14F-4D97-AF65-F5344CB8AC3E}">
        <p14:creationId xmlns:p14="http://schemas.microsoft.com/office/powerpoint/2010/main" val="389114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Background</a:t>
            </a:r>
          </a:p>
        </p:txBody>
      </p:sp>
      <p:sp>
        <p:nvSpPr>
          <p:cNvPr id="3" name="Content Placeholder 2"/>
          <p:cNvSpPr>
            <a:spLocks noGrp="1"/>
          </p:cNvSpPr>
          <p:nvPr>
            <p:ph idx="1"/>
          </p:nvPr>
        </p:nvSpPr>
        <p:spPr>
          <a:xfrm>
            <a:off x="1295402" y="2631577"/>
            <a:ext cx="9601196" cy="3318936"/>
          </a:xfrm>
        </p:spPr>
        <p:txBody>
          <a:bodyPr>
            <a:normAutofit/>
          </a:bodyPr>
          <a:lstStyle/>
          <a:p>
            <a:r>
              <a:rPr lang="en-US" dirty="0">
                <a:latin typeface="Times New Roman" panose="02020603050405020304" pitchFamily="18" charset="0"/>
                <a:cs typeface="Times New Roman" panose="02020603050405020304" pitchFamily="18" charset="0"/>
              </a:rPr>
              <a:t>Though there are wide range of uses for ALPR systems, below are some of the traditional way the ALPR systems are being used:</a:t>
            </a:r>
          </a:p>
          <a:p>
            <a:pPr lvl="1"/>
            <a:r>
              <a:rPr lang="en-US" dirty="0">
                <a:latin typeface="Times New Roman" panose="02020603050405020304" pitchFamily="18" charset="0"/>
                <a:cs typeface="Times New Roman" panose="02020603050405020304" pitchFamily="18" charset="0"/>
              </a:rPr>
              <a:t>Parking fee payment</a:t>
            </a:r>
          </a:p>
          <a:p>
            <a:pPr lvl="1"/>
            <a:r>
              <a:rPr lang="en-US" dirty="0">
                <a:latin typeface="Times New Roman" panose="02020603050405020304" pitchFamily="18" charset="0"/>
                <a:cs typeface="Times New Roman" panose="02020603050405020304" pitchFamily="18" charset="0"/>
              </a:rPr>
              <a:t>Toll fee collection</a:t>
            </a:r>
          </a:p>
          <a:p>
            <a:pPr lvl="1"/>
            <a:r>
              <a:rPr lang="en-US" dirty="0">
                <a:latin typeface="Times New Roman" panose="02020603050405020304" pitchFamily="18" charset="0"/>
                <a:cs typeface="Times New Roman" panose="02020603050405020304" pitchFamily="18" charset="0"/>
              </a:rPr>
              <a:t>Freeway monitoring systems for traffic surveillance</a:t>
            </a:r>
          </a:p>
          <a:p>
            <a:pPr lvl="1"/>
            <a:r>
              <a:rPr lang="en-US" dirty="0">
                <a:latin typeface="Times New Roman" panose="02020603050405020304" pitchFamily="18" charset="0"/>
                <a:cs typeface="Times New Roman" panose="02020603050405020304" pitchFamily="18" charset="0"/>
              </a:rPr>
              <a:t>Neighborhood watch</a:t>
            </a:r>
          </a:p>
        </p:txBody>
      </p:sp>
    </p:spTree>
    <p:extLst>
      <p:ext uri="{BB962C8B-B14F-4D97-AF65-F5344CB8AC3E}">
        <p14:creationId xmlns:p14="http://schemas.microsoft.com/office/powerpoint/2010/main" val="113897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1DCF86-5789-4B19-BE3E-69F78BC9927A}"/>
              </a:ext>
            </a:extLst>
          </p:cNvPr>
          <p:cNvSpPr>
            <a:spLocks noGrp="1"/>
          </p:cNvSpPr>
          <p:nvPr>
            <p:ph type="title"/>
          </p:nvPr>
        </p:nvSpPr>
        <p:spPr>
          <a:xfrm>
            <a:off x="1295401" y="4815415"/>
            <a:ext cx="9609666" cy="566738"/>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Proposed Framework</a:t>
            </a:r>
            <a:endParaRPr lang="en-US" dirty="0"/>
          </a:p>
        </p:txBody>
      </p:sp>
      <p:pic>
        <p:nvPicPr>
          <p:cNvPr id="10" name="Picture Placeholder 9">
            <a:extLst>
              <a:ext uri="{FF2B5EF4-FFF2-40B4-BE49-F238E27FC236}">
                <a16:creationId xmlns:a16="http://schemas.microsoft.com/office/drawing/2014/main" id="{01D9A363-2348-40DE-A890-9A867A6D00E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433391" y="1140768"/>
            <a:ext cx="5325218" cy="3448531"/>
          </a:xfrm>
          <a:prstGeom prst="rect">
            <a:avLst/>
          </a:prstGeom>
        </p:spPr>
      </p:pic>
    </p:spTree>
    <p:extLst>
      <p:ext uri="{BB962C8B-B14F-4D97-AF65-F5344CB8AC3E}">
        <p14:creationId xmlns:p14="http://schemas.microsoft.com/office/powerpoint/2010/main" val="77399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Analysis</a:t>
            </a:r>
          </a:p>
        </p:txBody>
      </p:sp>
      <p:sp>
        <p:nvSpPr>
          <p:cNvPr id="9" name="Text Placeholder 8"/>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Usage by purpose</a:t>
            </a:r>
          </a:p>
        </p:txBody>
      </p:sp>
      <p:pic>
        <p:nvPicPr>
          <p:cNvPr id="2054" name="Picture 6" descr="Technavio has published a new report on the global automatic number plate recognition (ANPR) market from 2017-2021. (Graphic: Business Wi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483641" y="3243263"/>
            <a:ext cx="4341567" cy="2632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Usage by Country</a:t>
            </a:r>
          </a:p>
        </p:txBody>
      </p:sp>
      <p:pic>
        <p:nvPicPr>
          <p:cNvPr id="2056" name="Picture 8" descr="Global Automatic Number Plate Recognition Market by Geography, 202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245265" y="3243263"/>
            <a:ext cx="4587796" cy="263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46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794B-ED5F-4B75-9BBF-6685A22C6FF4}"/>
              </a:ext>
            </a:extLst>
          </p:cNvPr>
          <p:cNvSpPr>
            <a:spLocks noGrp="1"/>
          </p:cNvSpPr>
          <p:nvPr>
            <p:ph type="title"/>
          </p:nvPr>
        </p:nvSpPr>
        <p:spPr/>
        <p:txBody>
          <a:bodyPr/>
          <a:lstStyle/>
          <a:p>
            <a:r>
              <a:rPr lang="en-US" dirty="0"/>
              <a:t>Challenges in achieving perfection</a:t>
            </a:r>
          </a:p>
        </p:txBody>
      </p:sp>
      <p:sp>
        <p:nvSpPr>
          <p:cNvPr id="3" name="Content Placeholder 2">
            <a:extLst>
              <a:ext uri="{FF2B5EF4-FFF2-40B4-BE49-F238E27FC236}">
                <a16:creationId xmlns:a16="http://schemas.microsoft.com/office/drawing/2014/main" id="{36A6BE37-CCEA-4071-9575-37774126ED33}"/>
              </a:ext>
            </a:extLst>
          </p:cNvPr>
          <p:cNvSpPr>
            <a:spLocks noGrp="1"/>
          </p:cNvSpPr>
          <p:nvPr>
            <p:ph idx="1"/>
          </p:nvPr>
        </p:nvSpPr>
        <p:spPr/>
        <p:txBody>
          <a:bodyPr/>
          <a:lstStyle/>
          <a:p>
            <a:r>
              <a:rPr lang="en-US" dirty="0"/>
              <a:t>Quality of plates</a:t>
            </a:r>
          </a:p>
          <a:p>
            <a:r>
              <a:rPr lang="en-US" dirty="0"/>
              <a:t>Text orientation of the number plate</a:t>
            </a:r>
          </a:p>
          <a:p>
            <a:r>
              <a:rPr lang="en-US" dirty="0"/>
              <a:t>Number of characters in the plate</a:t>
            </a:r>
          </a:p>
          <a:p>
            <a:r>
              <a:rPr lang="en-US" dirty="0"/>
              <a:t>Place where the plates are located might change from vehicle to vehicle</a:t>
            </a:r>
          </a:p>
          <a:p>
            <a:r>
              <a:rPr lang="en-US" dirty="0"/>
              <a:t>Background</a:t>
            </a:r>
          </a:p>
          <a:p>
            <a:r>
              <a:rPr lang="en-US" dirty="0"/>
              <a:t>External/Natural features’ impact on clarity</a:t>
            </a:r>
          </a:p>
        </p:txBody>
      </p:sp>
    </p:spTree>
    <p:extLst>
      <p:ext uri="{BB962C8B-B14F-4D97-AF65-F5344CB8AC3E}">
        <p14:creationId xmlns:p14="http://schemas.microsoft.com/office/powerpoint/2010/main" val="7953142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1181</TotalTime>
  <Words>887</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Can we use ALPR for live tracking of Vehicles</vt:lpstr>
      <vt:lpstr>Abstract</vt:lpstr>
      <vt:lpstr>Introduction</vt:lpstr>
      <vt:lpstr>Tracking of unknown vehicles</vt:lpstr>
      <vt:lpstr>What is ALPR?</vt:lpstr>
      <vt:lpstr>Research Background</vt:lpstr>
      <vt:lpstr> Proposed Framework</vt:lpstr>
      <vt:lpstr>Data Analysis</vt:lpstr>
      <vt:lpstr>Challenges in achieving perfection</vt:lpstr>
      <vt:lpstr>Algorithms used</vt:lpstr>
      <vt:lpstr>Key components in understanding the characters in a License Plate</vt:lpstr>
      <vt:lpstr>Categorized License Plate Extraction Method</vt:lpstr>
      <vt:lpstr>Categorized License Plate Segmentation Method</vt:lpstr>
      <vt:lpstr>Categorized License Plate Character Recognition Method</vt:lpstr>
      <vt:lpstr>Steps to perform in order to achieve live tracking through ALPR</vt:lpstr>
      <vt:lpstr>Steps to perform in order to achieve live tracking through ALPR (contd.)</vt:lpstr>
      <vt:lpstr>Conclusion &amp; Future Work</vt:lpstr>
      <vt:lpstr>References</vt:lpstr>
    </vt:vector>
  </TitlesOfParts>
  <Company>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use ALPR for live tracking of Vehicles</dc:title>
  <dc:creator>Sivanandha Rao, Vignesh</dc:creator>
  <cp:lastModifiedBy>Sivanandha Rao, Vignesh</cp:lastModifiedBy>
  <cp:revision>74</cp:revision>
  <dcterms:created xsi:type="dcterms:W3CDTF">2018-11-13T16:47:08Z</dcterms:created>
  <dcterms:modified xsi:type="dcterms:W3CDTF">2018-12-11T20:54:37Z</dcterms:modified>
</cp:coreProperties>
</file>