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3366"/>
            </a:gs>
            <a:gs pos="100000">
              <a:srgbClr val="ADD8E6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914400" y="1645920"/>
            <a:ext cx="3657600" cy="27432"/>
          </a:xfrm>
          <a:prstGeom prst="rect">
            <a:avLst/>
          </a:prstGeom>
          <a:solidFill>
            <a:srgbClr val="FFD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457200" y="1554480"/>
            <a:ext cx="137160" cy="137160"/>
          </a:xfrm>
          <a:prstGeom prst="ellipse">
            <a:avLst/>
          </a:prstGeom>
          <a:solidFill>
            <a:srgbClr val="FFD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  <a:latin typeface="Arial"/>
              </a:defRPr>
            </a:pPr>
            <a:r>
              <a:rPr>
                <a:effectLst>
                  <a:outerShdw blurRad="40000" dist="20000" dir="5400000" rotWithShape="0">
                    <a:srgbClr val="323232">
                      <a:alpha val="50000"/>
                    </a:srgbClr>
                  </a:outerShdw>
                </a:effectLst>
              </a:rPr>
              <a:t>Understanding Artificial Intelligence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657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FFFFF"/>
                </a:solidFill>
                <a:latin typeface="Arial"/>
              </a:defRPr>
            </a:pPr>
            <a:r>
              <a:t>Powered by AI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10972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900" i="1">
                <a:solidFill>
                  <a:srgbClr val="FFFFFF"/>
                </a:solidFill>
              </a:defRPr>
            </a:pPr>
            <a:r>
              <a:t>AI Basics | 2025-03-20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3366"/>
            </a:gs>
            <a:gs pos="100000">
              <a:srgbClr val="ADD8E6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274320"/>
            <a:ext cx="11274552" cy="18288"/>
          </a:xfrm>
          <a:prstGeom prst="rect">
            <a:avLst/>
          </a:prstGeom>
          <a:solidFill>
            <a:srgbClr val="FFD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457200" cy="54864"/>
          </a:xfrm>
          <a:prstGeom prst="rect">
            <a:avLst/>
          </a:prstGeom>
          <a:solidFill>
            <a:srgbClr val="FFD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4864" cy="457200"/>
          </a:xfrm>
          <a:prstGeom prst="rect">
            <a:avLst/>
          </a:prstGeom>
          <a:solidFill>
            <a:srgbClr val="FFD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10058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  <a:latin typeface="Arial"/>
              </a:defRPr>
            </a:pPr>
            <a:r>
              <a:rPr>
                <a:effectLst>
                  <a:outerShdw blurRad="40000" dist="20000" dir="5400000" rotWithShape="0">
                    <a:srgbClr val="323232">
                      <a:alpha val="50000"/>
                    </a:srgbClr>
                  </a:outerShdw>
                </a:effectLst>
              </a:rPr>
              <a:t>AI's Core Components Explained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371600"/>
            <a:ext cx="5257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  <a:latin typeface="Arial"/>
              </a:defRPr>
            </a:pPr>
            <a:r>
              <a:rPr>
                <a:effectLst>
                  <a:outerShdw blurRad="40000" dist="20000" dir="5400000" rotWithShape="0">
                    <a:srgbClr val="323232">
                      <a:alpha val="50000"/>
                    </a:srgbClr>
                  </a:outerShdw>
                </a:effectLst>
              </a:rPr>
              <a:t>AI relies on data, algorithms, and models.  Algorithms process data to build predictive models, enabling AI to learn and make decisions.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  <a:latin typeface="Arial"/>
              </a:defRPr>
            </a:pP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  <a:latin typeface="Arial"/>
              </a:defRPr>
            </a:pPr>
            <a:r>
              <a:rPr>
                <a:effectLst>
                  <a:outerShdw blurRad="40000" dist="20000" dir="5400000" rotWithShape="0">
                    <a:srgbClr val="323232">
                      <a:alpha val="50000"/>
                    </a:srgbClr>
                  </a:outerShdw>
                </a:effectLst>
              </a:rPr>
              <a:t>These models are refined through training and testing, improving accuracy and performance over time.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10972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900" i="1">
                <a:solidFill>
                  <a:srgbClr val="FFFFFF"/>
                </a:solidFill>
              </a:defRPr>
            </a:pPr>
            <a:r>
              <a:t>AI Basics | 2025-03-20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3366"/>
            </a:gs>
            <a:gs pos="100000">
              <a:srgbClr val="ADD8E6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274320"/>
            <a:ext cx="11274552" cy="18288"/>
          </a:xfrm>
          <a:prstGeom prst="rect">
            <a:avLst/>
          </a:prstGeom>
          <a:solidFill>
            <a:srgbClr val="FFD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457200" cy="54864"/>
          </a:xfrm>
          <a:prstGeom prst="rect">
            <a:avLst/>
          </a:prstGeom>
          <a:solidFill>
            <a:srgbClr val="FFD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4864" cy="457200"/>
          </a:xfrm>
          <a:prstGeom prst="rect">
            <a:avLst/>
          </a:prstGeom>
          <a:solidFill>
            <a:srgbClr val="FFD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10058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  <a:latin typeface="Arial"/>
              </a:defRPr>
            </a:pPr>
            <a:r>
              <a:rPr>
                <a:effectLst>
                  <a:outerShdw blurRad="40000" dist="20000" dir="5400000" rotWithShape="0">
                    <a:srgbClr val="323232">
                      <a:alpha val="50000"/>
                    </a:srgbClr>
                  </a:outerShdw>
                </a:effectLst>
              </a:rPr>
              <a:t>Machine Learning: The Engine of AI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371600"/>
            <a:ext cx="5257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  <a:latin typeface="Arial"/>
              </a:defRPr>
            </a:pPr>
            <a:r>
              <a:rPr>
                <a:effectLst>
                  <a:outerShdw blurRad="40000" dist="20000" dir="5400000" rotWithShape="0">
                    <a:srgbClr val="323232">
                      <a:alpha val="50000"/>
                    </a:srgbClr>
                  </a:outerShdw>
                </a:effectLst>
              </a:rPr>
              <a:t>Machine learning empowers AI by enabling computers to learn from data without explicit programming, improving accuracy over time.  Algorithms identify patterns, make predictions, and adapt autonomously.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  <a:latin typeface="Arial"/>
              </a:defRPr>
            </a:pP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  <a:latin typeface="Arial"/>
              </a:defRPr>
            </a:pPr>
            <a:r>
              <a:rPr>
                <a:effectLst>
                  <a:outerShdw blurRad="40000" dist="20000" dir="5400000" rotWithShape="0">
                    <a:srgbClr val="323232">
                      <a:alpha val="50000"/>
                    </a:srgbClr>
                  </a:outerShdw>
                </a:effectLst>
              </a:rPr>
              <a:t>This automated learning drives advancements in various fields, from image recognition to natural language processing, fueling the rapid growth of artificial intelligence applications.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371600"/>
            <a:ext cx="5029200" cy="502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400800"/>
            <a:ext cx="10972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900" i="1">
                <a:solidFill>
                  <a:srgbClr val="FFFFFF"/>
                </a:solidFill>
              </a:defRPr>
            </a:pPr>
            <a:r>
              <a:t>AI Basics | 2025-03-20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3366"/>
            </a:gs>
            <a:gs pos="100000">
              <a:srgbClr val="ADD8E6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274320"/>
            <a:ext cx="11274552" cy="18288"/>
          </a:xfrm>
          <a:prstGeom prst="rect">
            <a:avLst/>
          </a:prstGeom>
          <a:solidFill>
            <a:srgbClr val="FFD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457200" cy="54864"/>
          </a:xfrm>
          <a:prstGeom prst="rect">
            <a:avLst/>
          </a:prstGeom>
          <a:solidFill>
            <a:srgbClr val="FFD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4864" cy="457200"/>
          </a:xfrm>
          <a:prstGeom prst="rect">
            <a:avLst/>
          </a:prstGeom>
          <a:solidFill>
            <a:srgbClr val="FFD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10058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  <a:latin typeface="Arial"/>
              </a:defRPr>
            </a:pPr>
            <a:r>
              <a:rPr>
                <a:effectLst>
                  <a:outerShdw blurRad="40000" dist="20000" dir="5400000" rotWithShape="0">
                    <a:srgbClr val="323232">
                      <a:alpha val="50000"/>
                    </a:srgbClr>
                  </a:outerShdw>
                </a:effectLst>
              </a:rPr>
              <a:t>AI Basics Future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371600"/>
            <a:ext cx="5257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  <a:latin typeface="Arial"/>
              </a:defRPr>
            </a:pPr>
            <a:r>
              <a:rPr>
                <a:effectLst>
                  <a:outerShdw blurRad="40000" dist="20000" dir="5400000" rotWithShape="0">
                    <a:srgbClr val="323232">
                      <a:alpha val="50000"/>
                    </a:srgbClr>
                  </a:outerShdw>
                </a:effectLst>
              </a:rPr>
              <a:t>AI's future involves advanced capabilities like problem-solving and decision-making across various sectors.  Ethical considerations and responsible development are crucial for beneficial societal impact.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  <a:latin typeface="Arial"/>
              </a:defRPr>
            </a:pP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  <a:latin typeface="Arial"/>
              </a:defRPr>
            </a:pPr>
            <a:r>
              <a:rPr>
                <a:effectLst>
                  <a:outerShdw blurRad="40000" dist="20000" dir="5400000" rotWithShape="0">
                    <a:srgbClr val="323232">
                      <a:alpha val="50000"/>
                    </a:srgbClr>
                  </a:outerShdw>
                </a:effectLst>
              </a:rPr>
              <a:t>Expect further automation, personalized experiences, and scientific breakthroughs.  However, job displacement and potential biases necessitate careful management.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10972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900" i="1">
                <a:solidFill>
                  <a:srgbClr val="FFFFFF"/>
                </a:solidFill>
              </a:defRPr>
            </a:pPr>
            <a:r>
              <a:t>AI Basics | 2025-03-20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3366"/>
            </a:gs>
            <a:gs pos="100000">
              <a:srgbClr val="ADD8E6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274320"/>
            <a:ext cx="11274552" cy="18288"/>
          </a:xfrm>
          <a:prstGeom prst="rect">
            <a:avLst/>
          </a:prstGeom>
          <a:solidFill>
            <a:srgbClr val="FFD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457200" cy="54864"/>
          </a:xfrm>
          <a:prstGeom prst="rect">
            <a:avLst/>
          </a:prstGeom>
          <a:solidFill>
            <a:srgbClr val="FFD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4864" cy="457200"/>
          </a:xfrm>
          <a:prstGeom prst="rect">
            <a:avLst/>
          </a:prstGeom>
          <a:solidFill>
            <a:srgbClr val="FFD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10058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  <a:latin typeface="Arial"/>
              </a:defRPr>
            </a:pPr>
            <a:r>
              <a:rPr>
                <a:effectLst>
                  <a:outerShdw blurRad="40000" dist="20000" dir="5400000" rotWithShape="0">
                    <a:srgbClr val="323232">
                      <a:alpha val="50000"/>
                    </a:srgbClr>
                  </a:outerShdw>
                </a:effectLst>
              </a:rPr>
              <a:t>AI Basics Implementation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371600"/>
            <a:ext cx="5257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  <a:latin typeface="Arial"/>
              </a:defRPr>
            </a:pPr>
            <a:r>
              <a:rPr>
                <a:effectLst>
                  <a:outerShdw blurRad="40000" dist="20000" dir="5400000" rotWithShape="0">
                    <a:srgbClr val="323232">
                      <a:alpha val="50000"/>
                    </a:srgbClr>
                  </a:outerShdw>
                </a:effectLst>
              </a:rPr>
              <a:t>AI implementation starts with defining clear goals and selecting appropriate algorithms. Data preprocessing, model training, and evaluation are crucial steps.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  <a:latin typeface="Arial"/>
              </a:defRPr>
            </a:pP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  <a:latin typeface="Arial"/>
              </a:defRPr>
            </a:pPr>
            <a:r>
              <a:rPr>
                <a:effectLst>
                  <a:outerShdw blurRad="40000" dist="20000" dir="5400000" rotWithShape="0">
                    <a:srgbClr val="323232">
                      <a:alpha val="50000"/>
                    </a:srgbClr>
                  </a:outerShdw>
                </a:effectLst>
              </a:rPr>
              <a:t>Successful deployment requires robust infrastructure, monitoring, and continuous improvement to maintain accuracy and adapt to changing needs.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371600"/>
            <a:ext cx="5029200" cy="502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400800"/>
            <a:ext cx="10972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900" i="1">
                <a:solidFill>
                  <a:srgbClr val="FFFFFF"/>
                </a:solidFill>
              </a:defRPr>
            </a:pPr>
            <a:r>
              <a:t>AI Basics | 2025-03-20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