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1" r:id="rId2"/>
    <p:sldId id="289" r:id="rId3"/>
    <p:sldId id="303" r:id="rId4"/>
    <p:sldId id="306" r:id="rId5"/>
    <p:sldId id="304" r:id="rId6"/>
    <p:sldId id="305" r:id="rId7"/>
    <p:sldId id="256" r:id="rId8"/>
    <p:sldId id="258" r:id="rId9"/>
    <p:sldId id="261" r:id="rId10"/>
    <p:sldId id="260" r:id="rId11"/>
    <p:sldId id="259" r:id="rId12"/>
    <p:sldId id="269" r:id="rId13"/>
    <p:sldId id="308" r:id="rId14"/>
    <p:sldId id="283" r:id="rId15"/>
    <p:sldId id="270" r:id="rId16"/>
    <p:sldId id="309" r:id="rId17"/>
    <p:sldId id="310" r:id="rId18"/>
    <p:sldId id="311" r:id="rId19"/>
    <p:sldId id="312" r:id="rId20"/>
    <p:sldId id="293" r:id="rId21"/>
    <p:sldId id="295" r:id="rId22"/>
    <p:sldId id="273" r:id="rId23"/>
    <p:sldId id="297" r:id="rId24"/>
    <p:sldId id="277" r:id="rId25"/>
    <p:sldId id="278" r:id="rId26"/>
    <p:sldId id="263" r:id="rId27"/>
    <p:sldId id="299" r:id="rId28"/>
    <p:sldId id="300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7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2F110-5E62-4A46-B134-1B971F1374DB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B4732-EF3C-4E6E-AC18-6F4772131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5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8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75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28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61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597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820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483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735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29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201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82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92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36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50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92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35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5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1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0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9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0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2709-C259-483A-9EB9-90963A49F453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178B-A527-49DE-ACA1-2A9D06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</a:p>
          <a:p>
            <a:pPr lvl="1"/>
            <a:r>
              <a:rPr lang="en-GB" sz="2800" dirty="0" smtClean="0"/>
              <a:t>Short List Review (Exercise)</a:t>
            </a:r>
          </a:p>
          <a:p>
            <a:pPr lvl="1"/>
            <a:r>
              <a:rPr lang="en-GB" sz="2800" dirty="0" smtClean="0"/>
              <a:t>List Comprehensions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Lecture: </a:t>
            </a:r>
            <a:endParaRPr lang="en-GB" dirty="0" smtClean="0"/>
          </a:p>
          <a:p>
            <a:pPr lvl="1"/>
            <a:r>
              <a:rPr lang="en-GB" sz="2800" dirty="0" smtClean="0"/>
              <a:t>Dictionaries</a:t>
            </a:r>
            <a:r>
              <a:rPr lang="en-GB" sz="2800" dirty="0"/>
              <a:t>, Dictionary </a:t>
            </a:r>
            <a:r>
              <a:rPr lang="en-GB" sz="2800" dirty="0" smtClean="0"/>
              <a:t>Operations </a:t>
            </a:r>
            <a:r>
              <a:rPr lang="en-GB" sz="2800" dirty="0"/>
              <a:t>&amp; </a:t>
            </a:r>
            <a:r>
              <a:rPr lang="en-GB" sz="2800" dirty="0" smtClean="0"/>
              <a:t>Methods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10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Dictionaries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928684" cy="4725534"/>
          </a:xfrm>
        </p:spPr>
        <p:txBody>
          <a:bodyPr>
            <a:noAutofit/>
          </a:bodyPr>
          <a:lstStyle/>
          <a:p>
            <a:r>
              <a:rPr lang="en-GB" dirty="0"/>
              <a:t>To create dictionary - </a:t>
            </a:r>
            <a:r>
              <a:rPr lang="en-GB" b="1" dirty="0"/>
              <a:t>Method </a:t>
            </a:r>
            <a:r>
              <a:rPr lang="en-GB" b="1" dirty="0" smtClean="0"/>
              <a:t>Two: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eng2sp 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GB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GB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GB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"three":"</a:t>
            </a:r>
            <a:r>
              <a:rPr lang="en-GB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Create list and provide initial </a:t>
            </a:r>
            <a:r>
              <a:rPr lang="en-GB" dirty="0"/>
              <a:t>list of </a:t>
            </a:r>
            <a:r>
              <a:rPr lang="en-GB" dirty="0" err="1"/>
              <a:t>key:value</a:t>
            </a:r>
            <a:r>
              <a:rPr lang="en-GB" dirty="0"/>
              <a:t> </a:t>
            </a:r>
            <a:r>
              <a:rPr lang="en-GB" dirty="0" smtClean="0"/>
              <a:t>pairs.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 smtClean="0"/>
              <a:t>The order of the pairs does not matter – values are accessed </a:t>
            </a:r>
            <a:r>
              <a:rPr lang="en-GB" dirty="0"/>
              <a:t>with keys, not with indices. </a:t>
            </a:r>
            <a:r>
              <a:rPr lang="en-GB" dirty="0" smtClean="0"/>
              <a:t>Using a key to look up the corresponding value:</a:t>
            </a:r>
            <a:endParaRPr lang="en-GB" dirty="0"/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print(eng2sp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["two"])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dos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406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Dictionary – del statement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199" y="1451429"/>
            <a:ext cx="11121190" cy="472553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del</a:t>
            </a:r>
            <a:r>
              <a:rPr lang="en-GB" dirty="0"/>
              <a:t> statement removes a </a:t>
            </a:r>
            <a:r>
              <a:rPr lang="en-GB" dirty="0" err="1"/>
              <a:t>key:value</a:t>
            </a:r>
            <a:r>
              <a:rPr lang="en-GB" dirty="0"/>
              <a:t> </a:t>
            </a:r>
            <a:r>
              <a:rPr lang="en-GB" dirty="0" smtClean="0"/>
              <a:t>pair. </a:t>
            </a:r>
          </a:p>
          <a:p>
            <a:r>
              <a:rPr lang="en-GB" dirty="0" smtClean="0"/>
              <a:t>E.g., dictionary </a:t>
            </a:r>
            <a:r>
              <a:rPr lang="en-GB" dirty="0"/>
              <a:t>contains </a:t>
            </a:r>
            <a:r>
              <a:rPr lang="en-GB" dirty="0" smtClean="0"/>
              <a:t>fruits </a:t>
            </a:r>
            <a:r>
              <a:rPr lang="en-GB" dirty="0"/>
              <a:t>and </a:t>
            </a:r>
            <a:r>
              <a:rPr lang="en-GB" dirty="0" smtClean="0"/>
              <a:t>number </a:t>
            </a:r>
            <a:r>
              <a:rPr lang="en-GB" dirty="0"/>
              <a:t>of each fruit in stock:</a:t>
            </a:r>
          </a:p>
          <a:p>
            <a:pPr marL="0" indent="0">
              <a:buNone/>
            </a:pP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 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= {"apples": 430, 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"bananas": 312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, "pears": 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217}</a:t>
            </a:r>
            <a:endParaRPr lang="en-GB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If </a:t>
            </a:r>
            <a:r>
              <a:rPr lang="en-GB" dirty="0" smtClean="0"/>
              <a:t>all pears are bought - remove </a:t>
            </a:r>
            <a:r>
              <a:rPr lang="en-GB" dirty="0"/>
              <a:t>the entry from the dictionary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stock["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pears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rint(stock)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{'apples': 430, 'bananas':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312}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349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Dictionaries </a:t>
            </a:r>
            <a:r>
              <a:rPr lang="en-GB" b="1" dirty="0"/>
              <a:t>A</a:t>
            </a:r>
            <a:r>
              <a:rPr lang="en-GB" b="1" dirty="0" smtClean="0"/>
              <a:t>re Mutable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99555"/>
            <a:ext cx="10515600" cy="4725534"/>
          </a:xfrm>
        </p:spPr>
        <p:txBody>
          <a:bodyPr>
            <a:noAutofit/>
          </a:bodyPr>
          <a:lstStyle/>
          <a:p>
            <a:r>
              <a:rPr lang="en-GB" i="1" dirty="0" smtClean="0"/>
              <a:t>Dictionaries</a:t>
            </a:r>
            <a:r>
              <a:rPr lang="en-GB" dirty="0" smtClean="0"/>
              <a:t> </a:t>
            </a:r>
            <a:r>
              <a:rPr lang="en-GB" dirty="0"/>
              <a:t>are like </a:t>
            </a:r>
            <a:r>
              <a:rPr lang="en-GB" i="1" dirty="0"/>
              <a:t>lists </a:t>
            </a:r>
            <a:r>
              <a:rPr lang="en-GB" i="1" dirty="0" smtClean="0"/>
              <a:t>– </a:t>
            </a:r>
            <a:r>
              <a:rPr lang="en-GB" dirty="0" smtClean="0"/>
              <a:t>they </a:t>
            </a:r>
            <a:r>
              <a:rPr lang="en-GB" dirty="0"/>
              <a:t>are both </a:t>
            </a:r>
            <a:r>
              <a:rPr lang="en-GB" b="1" dirty="0"/>
              <a:t>mutable</a:t>
            </a:r>
            <a:r>
              <a:rPr lang="en-GB" dirty="0"/>
              <a:t>.  </a:t>
            </a:r>
            <a:r>
              <a:rPr lang="en-GB" dirty="0" smtClean="0"/>
              <a:t>To change a value: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["pears"] = 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print(stock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 </a:t>
            </a:r>
            <a:r>
              <a:rPr lang="it-IT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{'apples': 430, 'bananas': 312, 'pears': 0</a:t>
            </a:r>
            <a:r>
              <a:rPr lang="it-IT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new shipment of bananas could be handled like this: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["bananas"] += 200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print(stock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		 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{'apples': 430, 'bananas':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512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'pears': 0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79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Dictionaries Key / Value Rules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99555"/>
            <a:ext cx="10515600" cy="4725534"/>
          </a:xfrm>
        </p:spPr>
        <p:txBody>
          <a:bodyPr>
            <a:noAutofit/>
          </a:bodyPr>
          <a:lstStyle/>
          <a:p>
            <a:r>
              <a:rPr lang="en-US" sz="3200" dirty="0"/>
              <a:t>Dictionary Keys:</a:t>
            </a:r>
            <a:endParaRPr lang="en-GB" sz="3200" dirty="0"/>
          </a:p>
          <a:p>
            <a:pPr lvl="1"/>
            <a:r>
              <a:rPr lang="en-US" sz="3200" dirty="0" smtClean="0"/>
              <a:t>must </a:t>
            </a:r>
            <a:r>
              <a:rPr lang="en-US" sz="3200" dirty="0"/>
              <a:t>be unique,</a:t>
            </a:r>
            <a:endParaRPr lang="en-GB" sz="3200" dirty="0"/>
          </a:p>
          <a:p>
            <a:pPr lvl="1"/>
            <a:r>
              <a:rPr lang="en-US" sz="3200" dirty="0"/>
              <a:t>of </a:t>
            </a:r>
            <a:r>
              <a:rPr lang="en-US" sz="3200" i="1" dirty="0"/>
              <a:t>immutable </a:t>
            </a:r>
            <a:r>
              <a:rPr lang="en-US" sz="3200" dirty="0"/>
              <a:t>data type such as Strings, Integers and tuples</a:t>
            </a:r>
            <a:endParaRPr lang="en-GB" sz="3200" dirty="0"/>
          </a:p>
          <a:p>
            <a:endParaRPr lang="en-GB" sz="3200" dirty="0"/>
          </a:p>
          <a:p>
            <a:r>
              <a:rPr lang="en-US" sz="3200" dirty="0"/>
              <a:t>Dictionary Values:</a:t>
            </a:r>
            <a:endParaRPr lang="en-GB" sz="3200" dirty="0"/>
          </a:p>
          <a:p>
            <a:pPr lvl="1"/>
            <a:r>
              <a:rPr lang="en-US" sz="3200" dirty="0"/>
              <a:t>May </a:t>
            </a:r>
            <a:r>
              <a:rPr lang="en-US" sz="3200" dirty="0" smtClean="0"/>
              <a:t>contain repeating values</a:t>
            </a:r>
          </a:p>
          <a:p>
            <a:pPr lvl="1"/>
            <a:r>
              <a:rPr lang="en-US" sz="3200" dirty="0" smtClean="0"/>
              <a:t>Can </a:t>
            </a:r>
            <a:r>
              <a:rPr lang="en-US" sz="3200" dirty="0"/>
              <a:t>be of any </a:t>
            </a:r>
            <a:r>
              <a:rPr lang="en-US" sz="3200" dirty="0" smtClean="0"/>
              <a:t>type</a:t>
            </a:r>
            <a:endParaRPr lang="en-GB" sz="3200" dirty="0"/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32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SELF-CHECK: Question 1&amp;2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199" y="1451429"/>
            <a:ext cx="10773229" cy="472553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7400" b="1" dirty="0" smtClean="0"/>
              <a:t>Question 1 </a:t>
            </a:r>
            <a:r>
              <a:rPr lang="en-GB" sz="7400" b="1" dirty="0"/>
              <a:t>- What is printed</a:t>
            </a:r>
            <a:r>
              <a:rPr lang="en-GB" sz="7400" b="1" dirty="0" smtClean="0"/>
              <a:t>?</a:t>
            </a:r>
            <a:endParaRPr lang="en-GB" sz="7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GB" sz="7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= {"cat":12, "dog":6, "elephant":23}</a:t>
            </a:r>
          </a:p>
          <a:p>
            <a:pPr marL="457200" lvl="1" indent="0" latinLnBrk="1">
              <a:buNone/>
            </a:pP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7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["dog"])</a:t>
            </a:r>
          </a:p>
          <a:p>
            <a:pPr marL="514350" lvl="0" indent="-514350">
              <a:buAutoNum type="alphaUcParenR"/>
            </a:pPr>
            <a:endParaRPr lang="en-GB" sz="7400" dirty="0" smtClean="0"/>
          </a:p>
          <a:p>
            <a:pPr marL="0" indent="0">
              <a:buNone/>
            </a:pPr>
            <a:r>
              <a:rPr lang="en-GB" sz="7400" dirty="0" smtClean="0"/>
              <a:t>A) True </a:t>
            </a:r>
            <a:r>
              <a:rPr lang="en-GB" sz="7400" dirty="0"/>
              <a:t>	</a:t>
            </a:r>
            <a:r>
              <a:rPr lang="en-GB" sz="7400" dirty="0" smtClean="0"/>
              <a:t>B</a:t>
            </a:r>
            <a:r>
              <a:rPr lang="en-GB" sz="7400" dirty="0"/>
              <a:t>) </a:t>
            </a:r>
            <a:r>
              <a:rPr lang="en-GB" sz="7400" dirty="0" smtClean="0"/>
              <a:t>6		C</a:t>
            </a:r>
            <a:r>
              <a:rPr lang="en-GB" sz="7400" dirty="0"/>
              <a:t>) </a:t>
            </a:r>
            <a:r>
              <a:rPr lang="en-GB" sz="7400" dirty="0" smtClean="0"/>
              <a:t>dog : 6</a:t>
            </a:r>
            <a:r>
              <a:rPr lang="en-GB" sz="7400" dirty="0"/>
              <a:t>		D) </a:t>
            </a:r>
            <a:r>
              <a:rPr lang="en-GB" sz="7400" dirty="0" smtClean="0"/>
              <a:t>Error</a:t>
            </a:r>
          </a:p>
          <a:p>
            <a:pPr marL="0" indent="0">
              <a:buNone/>
            </a:pPr>
            <a:endParaRPr lang="en-US" altLang="en-US" sz="7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sz="7400" b="1" dirty="0"/>
              <a:t>Question 2 - What is printed</a:t>
            </a:r>
            <a:r>
              <a:rPr lang="en-GB" sz="7400" b="1" dirty="0" smtClean="0"/>
              <a:t>?</a:t>
            </a:r>
            <a:endParaRPr lang="en-GB" sz="7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GB" sz="7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 = {"cat":12, "dog":6, "elephant":23}</a:t>
            </a:r>
          </a:p>
          <a:p>
            <a:pPr marL="457200" lvl="1" indent="0" latinLnBrk="1">
              <a:buNone/>
            </a:pPr>
            <a:r>
              <a:rPr lang="en-GB" sz="7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["mouse"] = </a:t>
            </a:r>
            <a:r>
              <a:rPr lang="en-GB" sz="7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["cat"] + </a:t>
            </a:r>
            <a:r>
              <a:rPr lang="en-GB" sz="7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["dog"]</a:t>
            </a:r>
          </a:p>
          <a:p>
            <a:pPr marL="457200" lvl="1" indent="0" latinLnBrk="1">
              <a:buNone/>
            </a:pP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7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7000" dirty="0">
                <a:latin typeface="Courier New" panose="02070309020205020404" pitchFamily="49" charset="0"/>
                <a:cs typeface="Courier New" panose="02070309020205020404" pitchFamily="49" charset="0"/>
              </a:rPr>
              <a:t>["mouse"])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7400" dirty="0">
              <a:ea typeface="ＭＳ Ｐゴシック" panose="020B0600070205080204" pitchFamily="34" charset="-128"/>
            </a:endParaRPr>
          </a:p>
          <a:p>
            <a:pPr marL="0" lvl="0" indent="0">
              <a:buNone/>
            </a:pPr>
            <a:r>
              <a:rPr lang="en-GB" sz="7400" dirty="0" smtClean="0"/>
              <a:t>A</a:t>
            </a:r>
            <a:r>
              <a:rPr lang="en-GB" sz="7400" dirty="0"/>
              <a:t>) </a:t>
            </a:r>
            <a:r>
              <a:rPr lang="en-GB" sz="7400" dirty="0" smtClean="0"/>
              <a:t>12		B) 0</a:t>
            </a:r>
            <a:r>
              <a:rPr lang="en-GB" sz="7400" dirty="0"/>
              <a:t>		</a:t>
            </a:r>
            <a:r>
              <a:rPr lang="en-GB" sz="7400" dirty="0" smtClean="0"/>
              <a:t>C) 18		D) Error </a:t>
            </a:r>
            <a:r>
              <a:rPr lang="en-GB" sz="7400" dirty="0"/>
              <a:t>– no </a:t>
            </a:r>
            <a:r>
              <a:rPr lang="en-GB" sz="7400" dirty="0" smtClean="0"/>
              <a:t>mouse key</a:t>
            </a:r>
            <a:endParaRPr lang="en-GB" sz="7400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775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Dictionary methods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715115"/>
              </p:ext>
            </p:extLst>
          </p:nvPr>
        </p:nvGraphicFramePr>
        <p:xfrm>
          <a:off x="1059543" y="1277258"/>
          <a:ext cx="10294256" cy="502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563"/>
                <a:gridCol w="1961513"/>
                <a:gridCol w="6784180"/>
              </a:tblGrid>
              <a:tr h="591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Method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Parameters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Description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91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keys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None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Returns a view of the keys in the dictionary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91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values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None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Returns a view of the values in the dictionary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90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items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None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Returns a view of the key-value pairs in the dictionary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90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get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Key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Returns the value associated with key; None otherwise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90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get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key, alt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Returns the value associated with key; alt otherwise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64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Dictionary </a:t>
            </a:r>
            <a:r>
              <a:rPr lang="en-GB" b="1" dirty="0" smtClean="0"/>
              <a:t>method: keys()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772274" cy="4725534"/>
          </a:xfrm>
        </p:spPr>
        <p:txBody>
          <a:bodyPr>
            <a:noAutofit/>
          </a:bodyPr>
          <a:lstStyle/>
          <a:p>
            <a:r>
              <a:rPr lang="en-GB" dirty="0" smtClean="0"/>
              <a:t>keys()</a:t>
            </a:r>
            <a:r>
              <a:rPr lang="en-GB" dirty="0"/>
              <a:t> </a:t>
            </a:r>
            <a:r>
              <a:rPr lang="en-GB" dirty="0" smtClean="0"/>
              <a:t>returns a</a:t>
            </a:r>
            <a:r>
              <a:rPr lang="en-GB" dirty="0"/>
              <a:t> </a:t>
            </a:r>
            <a:r>
              <a:rPr lang="en-GB" b="1" dirty="0"/>
              <a:t>view</a:t>
            </a:r>
            <a:r>
              <a:rPr lang="en-GB" dirty="0"/>
              <a:t> of its underlying keys. </a:t>
            </a:r>
            <a:r>
              <a:rPr lang="en-GB" dirty="0" smtClean="0"/>
              <a:t>Iterating over </a:t>
            </a:r>
            <a:r>
              <a:rPr lang="en-GB" dirty="0"/>
              <a:t>the </a:t>
            </a:r>
            <a:r>
              <a:rPr lang="en-GB" dirty="0" smtClean="0"/>
              <a:t>view: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eng2sp = {"one":"</a:t>
            </a:r>
            <a:r>
              <a:rPr lang="en-GB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two":"dos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"three":"</a:t>
            </a:r>
            <a:r>
              <a:rPr lang="en-GB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eng2sp.keys(): </a:t>
            </a:r>
            <a:endParaRPr lang="en-GB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("Got key", k, 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"maps 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to value", eng2sp[k</a:t>
            </a: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GB" dirty="0" smtClean="0"/>
              <a:t>Output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	Got </a:t>
            </a:r>
            <a:r>
              <a:rPr lang="en-GB" dirty="0"/>
              <a:t>key one maps to value </a:t>
            </a:r>
            <a:r>
              <a:rPr lang="en-GB" dirty="0" err="1"/>
              <a:t>uno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Got </a:t>
            </a:r>
            <a:r>
              <a:rPr lang="en-GB" dirty="0"/>
              <a:t>key two maps to value dos</a:t>
            </a:r>
          </a:p>
          <a:p>
            <a:pPr marL="0" indent="0">
              <a:buNone/>
            </a:pPr>
            <a:r>
              <a:rPr lang="en-GB" dirty="0" smtClean="0"/>
              <a:t>	Got </a:t>
            </a:r>
            <a:r>
              <a:rPr lang="en-GB" dirty="0"/>
              <a:t>key three maps to value </a:t>
            </a:r>
            <a:r>
              <a:rPr lang="en-GB" dirty="0" err="1" smtClean="0"/>
              <a:t>tres</a:t>
            </a:r>
            <a:endParaRPr lang="en-GB" dirty="0" smtClean="0"/>
          </a:p>
          <a:p>
            <a:pPr marL="0" indent="0">
              <a:buNone/>
            </a:pPr>
            <a:endParaRPr 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63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Dictionary </a:t>
            </a:r>
            <a:r>
              <a:rPr lang="en-GB" b="1" dirty="0" smtClean="0"/>
              <a:t>method: keys()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772274" cy="4725534"/>
          </a:xfrm>
        </p:spPr>
        <p:txBody>
          <a:bodyPr>
            <a:noAutofit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We can </a:t>
            </a:r>
            <a:r>
              <a:rPr lang="en-GB" dirty="0" smtClean="0"/>
              <a:t>turn </a:t>
            </a:r>
            <a:r>
              <a:rPr lang="en-GB" dirty="0"/>
              <a:t>the view into a list by using the list conversion function.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list(eng2sp.keys())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#[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'one', 'two', 'three']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 omit the keys method call in the for loop — iterating over a dictionary implicitly iterates over its keys</a:t>
            </a:r>
            <a:r>
              <a:rPr lang="en-GB" dirty="0" smtClean="0"/>
              <a:t>:	</a:t>
            </a:r>
            <a:endParaRPr lang="en-GB" dirty="0"/>
          </a:p>
          <a:p>
            <a:pPr marL="457200" lvl="1" indent="0">
              <a:buNone/>
            </a:pP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eng2sp: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print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("Got key", k)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13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Dictionary </a:t>
            </a:r>
            <a:r>
              <a:rPr lang="en-GB" b="1" dirty="0" smtClean="0"/>
              <a:t>method: values()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GB" dirty="0"/>
              <a:t>The values method is similar; it returns a view </a:t>
            </a:r>
            <a:r>
              <a:rPr lang="en-GB" dirty="0" smtClean="0"/>
              <a:t>which </a:t>
            </a:r>
            <a:r>
              <a:rPr lang="en-GB" dirty="0"/>
              <a:t>can be turned into a list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list(eng2sp.values())	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#[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', 'dos', '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366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Dictionary </a:t>
            </a:r>
            <a:r>
              <a:rPr lang="en-GB" b="1" dirty="0" smtClean="0"/>
              <a:t>method: items()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1109158" cy="4725534"/>
          </a:xfrm>
        </p:spPr>
        <p:txBody>
          <a:bodyPr>
            <a:normAutofit fontScale="25000" lnSpcReduction="20000"/>
          </a:bodyPr>
          <a:lstStyle/>
          <a:p>
            <a:r>
              <a:rPr lang="en-GB" sz="11200" dirty="0" smtClean="0"/>
              <a:t>Method items() returns </a:t>
            </a:r>
            <a:r>
              <a:rPr lang="en-GB" sz="11200" dirty="0"/>
              <a:t>a </a:t>
            </a:r>
            <a:r>
              <a:rPr lang="en-GB" sz="11200" dirty="0" smtClean="0"/>
              <a:t>list </a:t>
            </a:r>
            <a:r>
              <a:rPr lang="en-GB" sz="11200" dirty="0"/>
              <a:t>of tuples, one tuple for each </a:t>
            </a:r>
            <a:r>
              <a:rPr lang="en-GB" sz="11200" dirty="0" err="1" smtClean="0"/>
              <a:t>key:value</a:t>
            </a:r>
            <a:endParaRPr lang="en-GB" sz="11200" dirty="0" smtClean="0"/>
          </a:p>
          <a:p>
            <a:pPr marL="0" indent="0">
              <a:buNone/>
            </a:pPr>
            <a:endParaRPr lang="en-GB" sz="11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sz="1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list(eng2sp.items())</a:t>
            </a:r>
          </a:p>
          <a:p>
            <a:pPr marL="0" indent="0">
              <a:buNone/>
            </a:pPr>
            <a:r>
              <a:rPr lang="en-GB" sz="10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#[(</a:t>
            </a: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'one', '</a:t>
            </a:r>
            <a:r>
              <a:rPr lang="en-GB" sz="10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'), ('two', 'dos'), ('three', '</a:t>
            </a:r>
            <a:r>
              <a:rPr lang="en-GB" sz="10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200" dirty="0"/>
              <a:t>Tuples are useful for getting both the key and the value while looping</a:t>
            </a:r>
            <a:r>
              <a:rPr lang="en-GB" sz="11200" dirty="0" smtClean="0"/>
              <a:t>:</a:t>
            </a:r>
            <a:endParaRPr lang="en-GB" sz="11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sz="1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 eng2sp.items():</a:t>
            </a:r>
          </a:p>
          <a:p>
            <a:pPr marL="457200" lvl="1" indent="0">
              <a:buNone/>
            </a:pP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GB" sz="1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Got",k,"that</a:t>
            </a: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 maps </a:t>
            </a:r>
            <a:r>
              <a:rPr lang="en-GB" sz="1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to",v</a:t>
            </a: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GB" sz="11200" dirty="0"/>
          </a:p>
          <a:p>
            <a:r>
              <a:rPr lang="en-GB" sz="11200" dirty="0"/>
              <a:t>Output</a:t>
            </a:r>
            <a:r>
              <a:rPr lang="en-GB" sz="11200" dirty="0" smtClean="0"/>
              <a:t>:</a:t>
            </a:r>
            <a:r>
              <a:rPr lang="en-GB" sz="10800" dirty="0" smtClean="0"/>
              <a:t>	</a:t>
            </a:r>
            <a:r>
              <a:rPr lang="en-GB" sz="10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 </a:t>
            </a:r>
            <a:r>
              <a:rPr lang="en-GB" sz="10800" dirty="0">
                <a:latin typeface="Courier New" panose="02070309020205020404" pitchFamily="49" charset="0"/>
                <a:cs typeface="Courier New" panose="02070309020205020404" pitchFamily="49" charset="0"/>
              </a:rPr>
              <a:t>one that maps to </a:t>
            </a:r>
            <a:r>
              <a:rPr lang="en-GB" sz="10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endParaRPr lang="en-GB" sz="10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0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Got </a:t>
            </a:r>
            <a:r>
              <a:rPr lang="en-GB" sz="10800" dirty="0">
                <a:latin typeface="Courier New" panose="02070309020205020404" pitchFamily="49" charset="0"/>
                <a:cs typeface="Courier New" panose="02070309020205020404" pitchFamily="49" charset="0"/>
              </a:rPr>
              <a:t>two that maps to dos</a:t>
            </a:r>
          </a:p>
          <a:p>
            <a:pPr marL="457200" lvl="1" indent="0">
              <a:buNone/>
            </a:pPr>
            <a:r>
              <a:rPr lang="en-GB" sz="10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Got </a:t>
            </a:r>
            <a:r>
              <a:rPr lang="en-GB" sz="10800" dirty="0">
                <a:latin typeface="Courier New" panose="02070309020205020404" pitchFamily="49" charset="0"/>
                <a:cs typeface="Courier New" panose="02070309020205020404" pitchFamily="49" charset="0"/>
              </a:rPr>
              <a:t>three that maps to </a:t>
            </a:r>
            <a:r>
              <a:rPr lang="en-GB" sz="10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endParaRPr lang="en-GB" sz="10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553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&amp; Loop Review – 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808368" cy="4660984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en-GB" sz="3000" dirty="0" smtClean="0"/>
              <a:t>Create </a:t>
            </a:r>
            <a:r>
              <a:rPr lang="en-GB" sz="3000" dirty="0"/>
              <a:t>two empty lists called "forward" and "backward".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GB" sz="3000" dirty="0"/>
              <a:t>Begin a while loop that exits when the length of "forward" is greater than 3.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GB" sz="3000" dirty="0"/>
              <a:t>Inside the loop: request an input string </a:t>
            </a:r>
            <a:r>
              <a:rPr lang="en-GB" sz="3000" dirty="0" smtClean="0"/>
              <a:t>using</a:t>
            </a:r>
            <a:r>
              <a:rPr lang="en-GB" sz="3000" dirty="0"/>
              <a:t>: </a:t>
            </a:r>
          </a:p>
          <a:p>
            <a:pPr marL="0" indent="0">
              <a:buNone/>
            </a:pPr>
            <a:r>
              <a:rPr lang="en-GB" sz="3000" dirty="0"/>
              <a:t>	</a:t>
            </a:r>
            <a:r>
              <a:rPr lang="en-GB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 input("Input a string: </a:t>
            </a:r>
            <a:r>
              <a:rPr lang="en-GB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514350" indent="-514350">
              <a:buFont typeface="+mj-lt"/>
              <a:buAutoNum type="alphaLcParenR"/>
            </a:pPr>
            <a:endParaRPr lang="en-GB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 startAt="4"/>
            </a:pPr>
            <a:r>
              <a:rPr lang="en-GB" sz="3000" dirty="0" smtClean="0"/>
              <a:t>Append each string to the list called "forward".</a:t>
            </a:r>
          </a:p>
          <a:p>
            <a:pPr marL="514350" indent="-514350">
              <a:buFont typeface="+mj-lt"/>
              <a:buAutoNum type="alphaLcParenR" startAt="4"/>
            </a:pPr>
            <a:r>
              <a:rPr lang="en-GB" sz="3000" dirty="0" smtClean="0"/>
              <a:t>Insert the same string to the front of the list called "backward".</a:t>
            </a:r>
          </a:p>
          <a:p>
            <a:pPr marL="514350" indent="-514350">
              <a:buFont typeface="+mj-lt"/>
              <a:buAutoNum type="alphaLcParenR" startAt="4"/>
            </a:pPr>
            <a:r>
              <a:rPr lang="en-GB" sz="3000" dirty="0" smtClean="0"/>
              <a:t>On </a:t>
            </a:r>
            <a:r>
              <a:rPr lang="en-GB" sz="3000" dirty="0"/>
              <a:t>exiting the loop print the values of "forward" and "backward</a:t>
            </a:r>
            <a:r>
              <a:rPr lang="en-GB" sz="3000" dirty="0" smtClean="0"/>
              <a:t>".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40995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Dictionary operators: in/not</a:t>
            </a:r>
            <a:r>
              <a:rPr lang="en-GB" b="1" dirty="0"/>
              <a:t> </a:t>
            </a:r>
            <a:r>
              <a:rPr lang="en-GB" b="1" dirty="0" smtClean="0"/>
              <a:t>in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in</a:t>
            </a:r>
            <a:r>
              <a:rPr lang="en-GB" sz="3200" b="1" dirty="0"/>
              <a:t> </a:t>
            </a:r>
            <a:r>
              <a:rPr lang="en-GB" sz="3200" dirty="0"/>
              <a:t>and </a:t>
            </a:r>
            <a:r>
              <a:rPr lang="en-GB" sz="3200" b="1" dirty="0"/>
              <a:t>not in</a:t>
            </a:r>
            <a:r>
              <a:rPr lang="en-GB" sz="3200" dirty="0"/>
              <a:t> </a:t>
            </a:r>
            <a:r>
              <a:rPr lang="en-GB" sz="3200" dirty="0" smtClean="0"/>
              <a:t>can </a:t>
            </a:r>
            <a:r>
              <a:rPr lang="en-GB" sz="3200" dirty="0"/>
              <a:t>test if a key is in the dictionary</a:t>
            </a:r>
            <a:r>
              <a:rPr lang="en-GB" sz="3200" dirty="0" smtClean="0"/>
              <a:t>:</a:t>
            </a:r>
          </a:p>
          <a:p>
            <a:endParaRPr lang="en-GB" sz="3200" dirty="0"/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eng2sp		# True</a:t>
            </a:r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"six" 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eng2sp		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eng2sp    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'in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 tests keys, not 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dirty="0" smtClean="0"/>
          </a:p>
          <a:p>
            <a:r>
              <a:rPr lang="en-GB" sz="3200" dirty="0" smtClean="0"/>
              <a:t>Useful</a:t>
            </a:r>
            <a:r>
              <a:rPr lang="en-GB" sz="3200" dirty="0"/>
              <a:t>, since looking up a non-existent key in a dictionary causes </a:t>
            </a:r>
            <a:r>
              <a:rPr lang="en-GB" sz="3200" dirty="0" smtClean="0"/>
              <a:t>an error.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708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Self-Check: Question 3</a:t>
            </a:r>
            <a:r>
              <a:rPr lang="en-GB" dirty="0" smtClean="0"/>
              <a:t> - What is printed?</a:t>
            </a:r>
            <a:r>
              <a:rPr lang="en-GB" b="1" dirty="0" smtClean="0"/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 smtClean="0"/>
          </a:p>
          <a:p>
            <a:pPr marL="0" indent="0" latinLnBrk="1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{"cat":12, "dog":6, "elephant":23, "bear":20}</a:t>
            </a:r>
          </a:p>
          <a:p>
            <a:pPr marL="0" indent="0" latinLnBrk="1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keylist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mydict.keys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latinLnBrk="1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keylist.sort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latinLnBrk="1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keylist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sz="3200" dirty="0"/>
              <a:t>A) cat	    B) dog		C) elephant	 D) bear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24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Dictionary </a:t>
            </a:r>
            <a:r>
              <a:rPr lang="en-GB" b="1" dirty="0" smtClean="0"/>
              <a:t>method: get()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772274" cy="4725534"/>
          </a:xfrm>
        </p:spPr>
        <p:txBody>
          <a:bodyPr>
            <a:normAutofit fontScale="92500"/>
          </a:bodyPr>
          <a:lstStyle/>
          <a:p>
            <a:r>
              <a:rPr lang="en-GB" sz="3000" dirty="0" smtClean="0"/>
              <a:t>The get() method accesses the value associated with a key.</a:t>
            </a:r>
          </a:p>
          <a:p>
            <a:r>
              <a:rPr lang="en-GB" sz="3000" dirty="0" smtClean="0"/>
              <a:t>Similar to the [ ] operator. However, get()</a:t>
            </a:r>
            <a:r>
              <a:rPr lang="en-GB" sz="3000" dirty="0"/>
              <a:t> will </a:t>
            </a:r>
            <a:r>
              <a:rPr lang="en-GB" sz="3000" dirty="0" smtClean="0"/>
              <a:t>NOT </a:t>
            </a:r>
            <a:r>
              <a:rPr lang="en-GB" sz="3000" dirty="0"/>
              <a:t>cause </a:t>
            </a:r>
            <a:r>
              <a:rPr lang="en-GB" sz="3000" dirty="0" smtClean="0"/>
              <a:t>an error </a:t>
            </a:r>
            <a:r>
              <a:rPr lang="en-GB" sz="3000" dirty="0"/>
              <a:t>if the key is not </a:t>
            </a:r>
            <a:r>
              <a:rPr lang="en-GB" sz="3000" dirty="0" smtClean="0"/>
              <a:t>present</a:t>
            </a:r>
            <a:r>
              <a:rPr lang="en-GB" sz="3000" dirty="0"/>
              <a:t> </a:t>
            </a:r>
            <a:r>
              <a:rPr lang="en-GB" sz="3000" dirty="0" smtClean="0"/>
              <a:t>- will return </a:t>
            </a:r>
            <a:r>
              <a:rPr lang="en-GB" sz="3000" dirty="0"/>
              <a:t>None. </a:t>
            </a:r>
            <a:endParaRPr lang="en-GB" sz="3000" dirty="0" smtClean="0"/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{'apples': 430, 'bananas': 312,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'pears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 217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stock.get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("apples"))        </a:t>
            </a:r>
            <a:r>
              <a:rPr lang="en-GB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430</a:t>
            </a:r>
          </a:p>
          <a:p>
            <a:pPr marL="0" indent="0">
              <a:buNone/>
            </a:pP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stock.get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("cherries"))		</a:t>
            </a:r>
            <a:r>
              <a:rPr lang="en-GB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GB" sz="3000" dirty="0" smtClean="0"/>
              <a:t>An optional second </a:t>
            </a:r>
            <a:r>
              <a:rPr lang="en-GB" sz="3000" dirty="0"/>
              <a:t>parameter provides an </a:t>
            </a:r>
            <a:r>
              <a:rPr lang="en-GB" sz="3000" dirty="0" smtClean="0"/>
              <a:t>alternative </a:t>
            </a:r>
            <a:r>
              <a:rPr lang="en-GB" sz="3000" dirty="0"/>
              <a:t>return value where the key is not present. E.g., as “cherries” is not a key, return 0 (instead of None</a:t>
            </a:r>
            <a:r>
              <a:rPr lang="en-GB" sz="3000" dirty="0" smtClean="0"/>
              <a:t>).</a:t>
            </a:r>
            <a:endParaRPr lang="en-GB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stock.get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("cherries", 0))	</a:t>
            </a:r>
            <a:r>
              <a:rPr lang="en-GB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0"/>
            <a:endParaRPr lang="en-GB" dirty="0"/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631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Self-Check: Question </a:t>
            </a:r>
            <a:r>
              <a:rPr lang="en-GB" b="1" dirty="0"/>
              <a:t>4</a:t>
            </a:r>
            <a:r>
              <a:rPr lang="en-GB" b="1" dirty="0" smtClean="0"/>
              <a:t> </a:t>
            </a:r>
            <a:r>
              <a:rPr lang="en-GB" dirty="0" smtClean="0"/>
              <a:t>- What is printed?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{"cat":12, "dog":6, "elephant":23, "bear":20}</a:t>
            </a:r>
          </a:p>
          <a:p>
            <a:pPr marL="0" indent="0" latinLnBrk="1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mydict.get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("cat")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mydict.get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("dog")</a:t>
            </a:r>
          </a:p>
          <a:p>
            <a:pPr marL="0" indent="0" latinLnBrk="1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(answer)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514350" indent="-514350">
              <a:buAutoNum type="alphaUcParenR"/>
            </a:pPr>
            <a:r>
              <a:rPr lang="en-GB" dirty="0"/>
              <a:t>126		</a:t>
            </a:r>
          </a:p>
          <a:p>
            <a:pPr marL="514350" indent="-514350">
              <a:buAutoNum type="alphaUcParenR"/>
            </a:pPr>
            <a:r>
              <a:rPr lang="en-GB" dirty="0"/>
              <a:t>18		</a:t>
            </a:r>
          </a:p>
          <a:p>
            <a:pPr marL="514350" indent="-514350">
              <a:buAutoNum type="alphaUcParenR"/>
            </a:pPr>
            <a:r>
              <a:rPr lang="en-GB" dirty="0" err="1"/>
              <a:t>catdog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D) Error, + is not a valid on </a:t>
            </a:r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355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Self-Check: Questions 5 &amp; 6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/>
          </a:bodyPr>
          <a:lstStyle/>
          <a:p>
            <a:r>
              <a:rPr lang="en-GB" sz="3200" b="1" dirty="0"/>
              <a:t>Question 5</a:t>
            </a:r>
            <a:r>
              <a:rPr lang="en-GB" sz="3200" dirty="0"/>
              <a:t> - What is printed – True or False</a:t>
            </a:r>
            <a:r>
              <a:rPr lang="en-GB" sz="3200" dirty="0" smtClean="0"/>
              <a:t>?</a:t>
            </a:r>
          </a:p>
          <a:p>
            <a:endParaRPr lang="en-GB" sz="3200" dirty="0"/>
          </a:p>
          <a:p>
            <a:pPr marL="0" indent="0" latinLnBrk="1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{"cat":12, "dog":6, "elephant":23, "bear":20}</a:t>
            </a:r>
          </a:p>
          <a:p>
            <a:pPr marL="0" indent="0" latinLnBrk="1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("dog"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3200" b="1" dirty="0" smtClean="0"/>
          </a:p>
          <a:p>
            <a:r>
              <a:rPr lang="en-GB" sz="3200" b="1" dirty="0" smtClean="0"/>
              <a:t>Question </a:t>
            </a:r>
            <a:r>
              <a:rPr lang="en-GB" sz="3200" b="1" dirty="0"/>
              <a:t>6</a:t>
            </a:r>
            <a:r>
              <a:rPr lang="en-GB" sz="3200" dirty="0"/>
              <a:t> - What is printed – True or False?</a:t>
            </a:r>
          </a:p>
          <a:p>
            <a:pPr marL="0" indent="0" latinLnBrk="1">
              <a:buNone/>
            </a:pP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{"cat":12, "dog":6, "elephant":23, "bear":20}</a:t>
            </a:r>
          </a:p>
          <a:p>
            <a:pPr marL="0" indent="0" latinLnBrk="1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(23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474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Self-Check: Question 7</a:t>
            </a:r>
            <a:r>
              <a:rPr lang="en-GB" dirty="0" smtClean="0"/>
              <a:t> - What is printed</a:t>
            </a:r>
            <a:r>
              <a:rPr lang="en-GB" b="1" dirty="0" smtClean="0"/>
              <a:t>? </a:t>
            </a:r>
            <a:endParaRPr lang="en-GB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latinLnBrk="1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{"cat":12, "dog":6, "elephant":23, "bear":20}</a:t>
            </a:r>
          </a:p>
          <a:p>
            <a:pPr marL="0" indent="0" latinLnBrk="1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latinLnBrk="1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3:</a:t>
            </a:r>
          </a:p>
          <a:p>
            <a:pPr marL="0" indent="0" latinLnBrk="1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total = total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latinLnBrk="1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(total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latinLnBrk="1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GB" dirty="0"/>
              <a:t>A) 18		B) 43		C) 0		D) 61</a:t>
            </a:r>
          </a:p>
          <a:p>
            <a:pPr marL="0" indent="0" latinLnBrk="1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340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Dictionaries </a:t>
            </a:r>
            <a:r>
              <a:rPr lang="en-GB" b="1" dirty="0"/>
              <a:t>- Aliasing and copying</a:t>
            </a:r>
            <a:r>
              <a:rPr lang="en-GB" dirty="0"/>
              <a:t/>
            </a:r>
            <a:br>
              <a:rPr lang="en-GB" dirty="0"/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199" y="1451429"/>
            <a:ext cx="10748211" cy="4725534"/>
          </a:xfrm>
        </p:spPr>
        <p:txBody>
          <a:bodyPr>
            <a:noAutofit/>
          </a:bodyPr>
          <a:lstStyle/>
          <a:p>
            <a:r>
              <a:rPr lang="en-GB" sz="2400" dirty="0" smtClean="0"/>
              <a:t>As with lists</a:t>
            </a:r>
            <a:r>
              <a:rPr lang="en-GB" sz="2400" dirty="0"/>
              <a:t>, </a:t>
            </a:r>
            <a:r>
              <a:rPr lang="en-GB" sz="2400" dirty="0" smtClean="0"/>
              <a:t>dictionaries </a:t>
            </a:r>
            <a:r>
              <a:rPr lang="en-GB" sz="2400" dirty="0"/>
              <a:t>are </a:t>
            </a:r>
            <a:r>
              <a:rPr lang="en-GB" sz="2400" dirty="0" smtClean="0"/>
              <a:t>mutable - be </a:t>
            </a:r>
            <a:r>
              <a:rPr lang="en-GB" sz="2400" dirty="0"/>
              <a:t>aware of aliasing. </a:t>
            </a:r>
            <a:r>
              <a:rPr lang="en-GB" sz="2400" dirty="0" smtClean="0"/>
              <a:t>Whenever </a:t>
            </a:r>
            <a:r>
              <a:rPr lang="en-GB" sz="2400" dirty="0"/>
              <a:t>two variables refer to the same object, changes to one affect the other.</a:t>
            </a:r>
          </a:p>
          <a:p>
            <a:r>
              <a:rPr lang="en-GB" sz="2400" dirty="0"/>
              <a:t>T</a:t>
            </a:r>
            <a:r>
              <a:rPr lang="en-GB" sz="2400" dirty="0" smtClean="0"/>
              <a:t>o </a:t>
            </a:r>
            <a:r>
              <a:rPr lang="en-GB" sz="2400" dirty="0"/>
              <a:t>modify a dictionary and keep a copy of the original, </a:t>
            </a:r>
            <a:r>
              <a:rPr lang="en-GB" sz="2400" dirty="0" smtClean="0"/>
              <a:t>use copy().</a:t>
            </a:r>
          </a:p>
          <a:p>
            <a:r>
              <a:rPr lang="en-GB" sz="2400" dirty="0" smtClean="0"/>
              <a:t> E.g., opposites</a:t>
            </a:r>
            <a:r>
              <a:rPr lang="en-GB" sz="2400" dirty="0"/>
              <a:t> is a dictionary that contains pairs of opposites</a:t>
            </a:r>
            <a:r>
              <a:rPr lang="en-GB" sz="2400" dirty="0" smtClean="0"/>
              <a:t>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opposites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{"up": "down", "right": "wrong", "yes": "no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opposites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opposites.copy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alias and opposites refer to the same </a:t>
            </a:r>
            <a:r>
              <a:rPr lang="en-GB" sz="2400" dirty="0" smtClean="0"/>
              <a:t>object. If </a:t>
            </a:r>
            <a:r>
              <a:rPr lang="en-GB" sz="2400" dirty="0"/>
              <a:t>we modify alias, opposites is also </a:t>
            </a:r>
            <a:r>
              <a:rPr lang="en-GB" sz="2400" dirty="0" smtClean="0"/>
              <a:t>changed. However, if we modify</a:t>
            </a:r>
            <a:r>
              <a:rPr lang="en-GB" sz="2400" dirty="0"/>
              <a:t> copy, opposites is </a:t>
            </a:r>
            <a:r>
              <a:rPr lang="en-GB" sz="2400" dirty="0" smtClean="0"/>
              <a:t>unchanged.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402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f-string </a:t>
            </a:r>
            <a:r>
              <a:rPr lang="en-GB" b="1" dirty="0" smtClean="0"/>
              <a:t>and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</a:t>
            </a:r>
            <a:r>
              <a:rPr lang="en-GB" dirty="0"/>
              <a:t>can work with dictionaries in f-strings.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{'name': 'John Doe', 'occupation': 'gardener'}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"{user['name']} is a {user['occupation']}")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example evaluates a dictionary in an f-string. </a:t>
            </a:r>
            <a:endParaRPr lang="en-GB" dirty="0" smtClean="0"/>
          </a:p>
          <a:p>
            <a:r>
              <a:rPr lang="en-GB" dirty="0" smtClean="0"/>
              <a:t>Output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       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 Doe is a gardener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14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f-string </a:t>
            </a:r>
            <a:r>
              <a:rPr lang="en-GB" b="1" dirty="0" smtClean="0"/>
              <a:t>and 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</a:t>
            </a:r>
            <a:r>
              <a:rPr lang="en-GB" dirty="0"/>
              <a:t>can work with dictionaries in f-strings.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{'name': 'John Doe', 'occupation': 'gardener'}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"{user['name']} is a {user['occupation']}")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example evaluates a dictionary in an f-string. </a:t>
            </a:r>
            <a:endParaRPr lang="en-GB" dirty="0" smtClean="0"/>
          </a:p>
          <a:p>
            <a:r>
              <a:rPr lang="en-GB" dirty="0" smtClean="0"/>
              <a:t>Output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       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 Doe is a gardener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109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589" y="449943"/>
            <a:ext cx="10566782" cy="969783"/>
          </a:xfrm>
        </p:spPr>
        <p:txBody>
          <a:bodyPr>
            <a:noAutofit/>
          </a:bodyPr>
          <a:lstStyle/>
          <a:p>
            <a:pPr lvl="0" algn="l"/>
            <a:r>
              <a:rPr lang="en-GB" sz="4000" b="1" dirty="0" smtClean="0"/>
              <a:t>Summary</a:t>
            </a:r>
            <a:endParaRPr lang="en-GB" sz="36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55677" y="1419726"/>
            <a:ext cx="10046732" cy="4959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0400" dirty="0" smtClean="0">
                <a:cs typeface="Courier New" panose="02070309020205020404" pitchFamily="49" charset="0"/>
              </a:rPr>
              <a:t>A </a:t>
            </a:r>
            <a:r>
              <a:rPr lang="en-GB" sz="10400" b="1" dirty="0">
                <a:cs typeface="Courier New" panose="02070309020205020404" pitchFamily="49" charset="0"/>
              </a:rPr>
              <a:t>list comprehension</a:t>
            </a:r>
            <a:r>
              <a:rPr lang="en-GB" sz="10400" dirty="0">
                <a:cs typeface="Courier New" panose="02070309020205020404" pitchFamily="49" charset="0"/>
              </a:rPr>
              <a:t> consists of </a:t>
            </a:r>
            <a:r>
              <a:rPr lang="en-GB" sz="10400" i="1" dirty="0">
                <a:cs typeface="Courier New" panose="02070309020205020404" pitchFamily="49" charset="0"/>
              </a:rPr>
              <a:t>brackets</a:t>
            </a:r>
            <a:r>
              <a:rPr lang="en-GB" sz="10400" dirty="0">
                <a:cs typeface="Courier New" panose="02070309020205020404" pitchFamily="49" charset="0"/>
              </a:rPr>
              <a:t> containing an </a:t>
            </a:r>
            <a:r>
              <a:rPr lang="en-GB" sz="10400" i="1" dirty="0">
                <a:cs typeface="Courier New" panose="02070309020205020404" pitchFamily="49" charset="0"/>
              </a:rPr>
              <a:t>expression</a:t>
            </a:r>
            <a:r>
              <a:rPr lang="en-GB" sz="10400" dirty="0">
                <a:cs typeface="Courier New" panose="02070309020205020404" pitchFamily="49" charset="0"/>
              </a:rPr>
              <a:t> followed by a </a:t>
            </a:r>
            <a:r>
              <a:rPr lang="en-GB" sz="10400" i="1" dirty="0">
                <a:cs typeface="Courier New" panose="02070309020205020404" pitchFamily="49" charset="0"/>
              </a:rPr>
              <a:t>for</a:t>
            </a:r>
            <a:r>
              <a:rPr lang="en-GB" sz="10400" dirty="0">
                <a:cs typeface="Courier New" panose="02070309020205020404" pitchFamily="49" charset="0"/>
              </a:rPr>
              <a:t> clause then zero or more for or if clauses.  Result - a new list resulting from evaluating the </a:t>
            </a:r>
            <a:r>
              <a:rPr lang="en-GB" sz="10400" i="1" dirty="0">
                <a:cs typeface="Courier New" panose="02070309020205020404" pitchFamily="49" charset="0"/>
              </a:rPr>
              <a:t>expression</a:t>
            </a:r>
            <a:r>
              <a:rPr lang="en-GB" sz="10400" dirty="0">
                <a:cs typeface="Courier New" panose="02070309020205020404" pitchFamily="49" charset="0"/>
              </a:rPr>
              <a:t> in the context of the </a:t>
            </a:r>
            <a:r>
              <a:rPr lang="en-GB" sz="10400" i="1" dirty="0">
                <a:cs typeface="Courier New" panose="02070309020205020404" pitchFamily="49" charset="0"/>
              </a:rPr>
              <a:t>for</a:t>
            </a:r>
            <a:r>
              <a:rPr lang="en-GB" sz="10400" dirty="0">
                <a:cs typeface="Courier New" panose="02070309020205020404" pitchFamily="49" charset="0"/>
              </a:rPr>
              <a:t> and any </a:t>
            </a:r>
            <a:r>
              <a:rPr lang="en-GB" sz="10400" i="1">
                <a:cs typeface="Courier New" panose="02070309020205020404" pitchFamily="49" charset="0"/>
              </a:rPr>
              <a:t>if</a:t>
            </a:r>
            <a:r>
              <a:rPr lang="en-GB" sz="10400">
                <a:cs typeface="Courier New" panose="02070309020205020404" pitchFamily="49" charset="0"/>
              </a:rPr>
              <a:t> </a:t>
            </a:r>
            <a:r>
              <a:rPr lang="en-GB" sz="10400" smtClean="0">
                <a:cs typeface="Courier New" panose="02070309020205020404" pitchFamily="49" charset="0"/>
              </a:rPr>
              <a:t>clauses.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04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0400" b="1" dirty="0" smtClean="0"/>
              <a:t>Python Dictionary</a:t>
            </a:r>
            <a:r>
              <a:rPr lang="en-GB" sz="10400" dirty="0"/>
              <a:t> </a:t>
            </a:r>
            <a:endParaRPr lang="en-GB" sz="10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0400" dirty="0" smtClean="0"/>
              <a:t>An </a:t>
            </a:r>
            <a:r>
              <a:rPr lang="en-GB" sz="10400" dirty="0"/>
              <a:t>unordered collection of data </a:t>
            </a:r>
            <a:r>
              <a:rPr lang="en-GB" sz="10400" dirty="0" smtClean="0"/>
              <a:t>values</a:t>
            </a:r>
            <a:r>
              <a:rPr lang="en-GB" sz="10400" dirty="0"/>
              <a:t>.</a:t>
            </a:r>
            <a:endParaRPr lang="en-GB" sz="10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0400" dirty="0" smtClean="0"/>
              <a:t>They </a:t>
            </a:r>
            <a:r>
              <a:rPr lang="en-GB" sz="10400" dirty="0"/>
              <a:t>map (associate) a </a:t>
            </a:r>
            <a:r>
              <a:rPr lang="en-GB" sz="10400" b="1" dirty="0"/>
              <a:t>key </a:t>
            </a:r>
            <a:r>
              <a:rPr lang="en-GB" sz="10400" dirty="0"/>
              <a:t>with a</a:t>
            </a:r>
            <a:r>
              <a:rPr lang="en-GB" sz="10400" b="1" dirty="0"/>
              <a:t> value</a:t>
            </a:r>
            <a:r>
              <a:rPr lang="en-GB" sz="104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0400" dirty="0" smtClean="0"/>
              <a:t>Dictionary methods: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0400" dirty="0" smtClean="0"/>
              <a:t>keys() - </a:t>
            </a:r>
            <a:r>
              <a:rPr lang="en-GB" sz="10400" dirty="0"/>
              <a:t>Returns a view of the keys in the </a:t>
            </a:r>
            <a:r>
              <a:rPr lang="en-GB" sz="10400" dirty="0" smtClean="0"/>
              <a:t>dictionary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0400" dirty="0" smtClean="0"/>
              <a:t>values() - </a:t>
            </a:r>
            <a:r>
              <a:rPr lang="en-GB" sz="10400" dirty="0"/>
              <a:t>Returns a view of the values in the </a:t>
            </a:r>
            <a:r>
              <a:rPr lang="en-GB" sz="10400" dirty="0" smtClean="0"/>
              <a:t>dictionary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0400" dirty="0" smtClean="0"/>
              <a:t>items() - </a:t>
            </a:r>
            <a:r>
              <a:rPr lang="en-GB" sz="10400" dirty="0"/>
              <a:t>Returns a view of the key-value pairs in the </a:t>
            </a:r>
            <a:r>
              <a:rPr lang="en-GB" sz="10400" dirty="0" smtClean="0"/>
              <a:t>dictionary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0400" dirty="0" smtClean="0"/>
              <a:t>get() - </a:t>
            </a:r>
            <a:r>
              <a:rPr lang="en-GB" sz="10400" dirty="0"/>
              <a:t>Returns the value associated with </a:t>
            </a:r>
            <a:r>
              <a:rPr lang="en-GB" sz="10400" dirty="0" smtClean="0"/>
              <a:t>key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0400" dirty="0" smtClean="0"/>
              <a:t>Dictionaries are mutable  </a:t>
            </a:r>
            <a:r>
              <a:rPr lang="en-GB" sz="10400" dirty="0"/>
              <a:t>- Aliasing and </a:t>
            </a:r>
            <a:r>
              <a:rPr lang="en-GB" sz="10400" dirty="0" smtClean="0"/>
              <a:t>copying</a:t>
            </a:r>
            <a:endParaRPr lang="en-GB" sz="10400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58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</a:t>
            </a:r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>
            <a:noAutofit/>
          </a:bodyPr>
          <a:lstStyle/>
          <a:p>
            <a:r>
              <a:rPr lang="en-GB" sz="2400" dirty="0" smtClean="0"/>
              <a:t>List </a:t>
            </a:r>
            <a:r>
              <a:rPr lang="en-GB" sz="2400" dirty="0"/>
              <a:t>comprehensions provide a concise way to create </a:t>
            </a:r>
            <a:r>
              <a:rPr lang="en-GB" sz="2400" dirty="0" smtClean="0"/>
              <a:t>lists </a:t>
            </a:r>
            <a:r>
              <a:rPr lang="en-GB" sz="2400" dirty="0"/>
              <a:t> based on </a:t>
            </a:r>
            <a:r>
              <a:rPr lang="en-GB" sz="2400" dirty="0" smtClean="0"/>
              <a:t>some </a:t>
            </a:r>
            <a:r>
              <a:rPr lang="en-GB" sz="2400" dirty="0" err="1" smtClean="0"/>
              <a:t>iterable</a:t>
            </a:r>
            <a:r>
              <a:rPr lang="en-GB" sz="2400" dirty="0" smtClean="0"/>
              <a:t>. </a:t>
            </a:r>
          </a:p>
          <a:p>
            <a:r>
              <a:rPr lang="en-GB" sz="2400" dirty="0" smtClean="0"/>
              <a:t>E.g., to make a new list </a:t>
            </a:r>
            <a:r>
              <a:rPr lang="en-GB" sz="2400" dirty="0"/>
              <a:t>where each element is the result of some </a:t>
            </a:r>
            <a:r>
              <a:rPr lang="en-GB" sz="2400" dirty="0" smtClean="0"/>
              <a:t>operation: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print(squares)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More concise list comprehension version: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[x**2 for x in range(10)]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5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</a:t>
            </a:r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>
            <a:noAutofit/>
          </a:bodyPr>
          <a:lstStyle/>
          <a:p>
            <a:r>
              <a:rPr lang="en-GB" sz="2400" dirty="0" smtClean="0"/>
              <a:t>List comprehension version:</a:t>
            </a:r>
          </a:p>
          <a:p>
            <a:pPr marL="457200" lvl="1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[x**2 for x in range(10)]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A </a:t>
            </a:r>
            <a:r>
              <a:rPr lang="en-GB" sz="2400" dirty="0">
                <a:cs typeface="Courier New" panose="02070309020205020404" pitchFamily="49" charset="0"/>
              </a:rPr>
              <a:t>list comprehension consists </a:t>
            </a:r>
            <a:r>
              <a:rPr lang="en-GB" sz="2400" dirty="0" smtClean="0">
                <a:cs typeface="Courier New" panose="02070309020205020404" pitchFamily="49" charset="0"/>
              </a:rPr>
              <a:t>of:</a:t>
            </a:r>
          </a:p>
          <a:p>
            <a:pPr lvl="1"/>
            <a:r>
              <a:rPr lang="en-GB" i="1" dirty="0" smtClean="0">
                <a:cs typeface="Courier New" panose="02070309020205020404" pitchFamily="49" charset="0"/>
              </a:rPr>
              <a:t>brackets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containing </a:t>
            </a:r>
            <a:r>
              <a:rPr lang="en-GB" dirty="0">
                <a:cs typeface="Courier New" panose="02070309020205020404" pitchFamily="49" charset="0"/>
              </a:rPr>
              <a:t>an </a:t>
            </a:r>
            <a:r>
              <a:rPr lang="en-GB" i="1" dirty="0">
                <a:cs typeface="Courier New" panose="02070309020205020404" pitchFamily="49" charset="0"/>
              </a:rPr>
              <a:t>expression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smtClean="0">
                <a:cs typeface="Courier New" panose="02070309020205020404" pitchFamily="49" charset="0"/>
              </a:rPr>
              <a:t>-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followed </a:t>
            </a:r>
            <a:r>
              <a:rPr lang="en-GB" dirty="0">
                <a:cs typeface="Courier New" panose="02070309020205020404" pitchFamily="49" charset="0"/>
              </a:rPr>
              <a:t>by </a:t>
            </a:r>
            <a:r>
              <a:rPr lang="en-GB" dirty="0" smtClean="0">
                <a:cs typeface="Courier New" panose="02070309020205020404" pitchFamily="49" charset="0"/>
              </a:rPr>
              <a:t>a </a:t>
            </a:r>
            <a:r>
              <a:rPr lang="en-GB" i="1" dirty="0" smtClean="0">
                <a:cs typeface="Courier New" panose="02070309020205020404" pitchFamily="49" charset="0"/>
              </a:rPr>
              <a:t>for</a:t>
            </a:r>
            <a:r>
              <a:rPr lang="en-GB" dirty="0" smtClean="0">
                <a:cs typeface="Courier New" panose="02070309020205020404" pitchFamily="49" charset="0"/>
              </a:rPr>
              <a:t> clause  -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in range(10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8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</a:t>
            </a:r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8558"/>
            <a:ext cx="10687493" cy="4688405"/>
          </a:xfrm>
        </p:spPr>
        <p:txBody>
          <a:bodyPr>
            <a:normAutofit fontScale="25000" lnSpcReduction="20000"/>
          </a:bodyPr>
          <a:lstStyle/>
          <a:p>
            <a:r>
              <a:rPr lang="en-GB" sz="9600" dirty="0"/>
              <a:t>We can </a:t>
            </a:r>
            <a:r>
              <a:rPr lang="en-GB" sz="9600" dirty="0" smtClean="0"/>
              <a:t>create </a:t>
            </a:r>
            <a:r>
              <a:rPr lang="en-GB" sz="9600" dirty="0"/>
              <a:t>more advanced list comprehensions which include a </a:t>
            </a:r>
            <a:r>
              <a:rPr lang="en-GB" sz="9600" b="1" dirty="0"/>
              <a:t>conditional statement</a:t>
            </a:r>
            <a:r>
              <a:rPr lang="en-GB" sz="9600" dirty="0"/>
              <a:t> on the </a:t>
            </a:r>
            <a:r>
              <a:rPr lang="en-GB" sz="9600" b="1" dirty="0" err="1"/>
              <a:t>iterable</a:t>
            </a:r>
            <a:r>
              <a:rPr lang="en-GB" sz="9600" dirty="0" smtClean="0"/>
              <a:t>.  </a:t>
            </a:r>
          </a:p>
          <a:p>
            <a:r>
              <a:rPr lang="en-GB" sz="9600" dirty="0" smtClean="0"/>
              <a:t>E.g., create a sequence </a:t>
            </a:r>
            <a:r>
              <a:rPr lang="en-GB" sz="9600" dirty="0"/>
              <a:t>of </a:t>
            </a:r>
            <a:r>
              <a:rPr lang="en-GB" sz="9600" dirty="0" smtClean="0"/>
              <a:t> </a:t>
            </a:r>
            <a:r>
              <a:rPr lang="en-GB" sz="9600" dirty="0"/>
              <a:t>elements that satisfy a certain condition.</a:t>
            </a:r>
          </a:p>
          <a:p>
            <a:pPr marL="0" indent="0">
              <a:buNone/>
            </a:pPr>
            <a:endParaRPr lang="en-GB" sz="9600" dirty="0" smtClean="0"/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 2, 3, 4, 5]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[number**2 for number in numbers if number &gt; 2]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print(squares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9600" dirty="0" smtClean="0"/>
          </a:p>
          <a:p>
            <a:r>
              <a:rPr lang="en-GB" sz="9600" dirty="0" smtClean="0">
                <a:cs typeface="Courier New" panose="02070309020205020404" pitchFamily="49" charset="0"/>
              </a:rPr>
              <a:t>Here to list </a:t>
            </a:r>
            <a:r>
              <a:rPr lang="en-GB" sz="9600" dirty="0">
                <a:cs typeface="Courier New" panose="02070309020205020404" pitchFamily="49" charset="0"/>
              </a:rPr>
              <a:t>comprehension consists of:</a:t>
            </a:r>
          </a:p>
          <a:p>
            <a:pPr lvl="1"/>
            <a:r>
              <a:rPr lang="en-GB" sz="9600" i="1" dirty="0" smtClean="0">
                <a:cs typeface="Courier New" panose="02070309020205020404" pitchFamily="49" charset="0"/>
              </a:rPr>
              <a:t>brackets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9600" dirty="0">
                <a:cs typeface="Courier New" panose="02070309020205020404" pitchFamily="49" charset="0"/>
              </a:rPr>
              <a:t> </a:t>
            </a:r>
            <a:endParaRPr lang="en-GB" sz="9600" dirty="0" smtClean="0">
              <a:cs typeface="Courier New" panose="02070309020205020404" pitchFamily="49" charset="0"/>
            </a:endParaRPr>
          </a:p>
          <a:p>
            <a:pPr lvl="1"/>
            <a:r>
              <a:rPr lang="en-GB" sz="9600" dirty="0" smtClean="0">
                <a:cs typeface="Courier New" panose="02070309020205020404" pitchFamily="49" charset="0"/>
              </a:rPr>
              <a:t>containing </a:t>
            </a:r>
            <a:r>
              <a:rPr lang="en-GB" sz="9600" dirty="0">
                <a:cs typeface="Courier New" panose="02070309020205020404" pitchFamily="49" charset="0"/>
              </a:rPr>
              <a:t>an </a:t>
            </a:r>
            <a:r>
              <a:rPr lang="en-GB" sz="9600" i="1" dirty="0" smtClean="0">
                <a:cs typeface="Courier New" panose="02070309020205020404" pitchFamily="49" charset="0"/>
              </a:rPr>
              <a:t>expression</a:t>
            </a:r>
            <a:r>
              <a:rPr lang="en-GB" sz="9600" dirty="0" smtClean="0">
                <a:cs typeface="Courier New" panose="02070309020205020404" pitchFamily="49" charset="0"/>
              </a:rPr>
              <a:t> - 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number**2</a:t>
            </a:r>
          </a:p>
          <a:p>
            <a:pPr lvl="1"/>
            <a:r>
              <a:rPr lang="en-GB" sz="9600" dirty="0" smtClean="0">
                <a:cs typeface="Courier New" panose="02070309020205020404" pitchFamily="49" charset="0"/>
              </a:rPr>
              <a:t>followed </a:t>
            </a:r>
            <a:r>
              <a:rPr lang="en-GB" sz="9600" dirty="0">
                <a:cs typeface="Courier New" panose="02070309020205020404" pitchFamily="49" charset="0"/>
              </a:rPr>
              <a:t>by a </a:t>
            </a:r>
            <a:r>
              <a:rPr lang="en-GB" sz="9600" i="1" dirty="0">
                <a:cs typeface="Courier New" panose="02070309020205020404" pitchFamily="49" charset="0"/>
              </a:rPr>
              <a:t>for</a:t>
            </a:r>
            <a:r>
              <a:rPr lang="en-GB" sz="9600" dirty="0">
                <a:cs typeface="Courier New" panose="02070309020205020404" pitchFamily="49" charset="0"/>
              </a:rPr>
              <a:t> clause </a:t>
            </a:r>
            <a:r>
              <a:rPr lang="en-GB" sz="9600" dirty="0" smtClean="0">
                <a:cs typeface="Courier New" panose="02070309020205020404" pitchFamily="49" charset="0"/>
              </a:rPr>
              <a:t>- 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number in numbers</a:t>
            </a:r>
            <a:endParaRPr lang="en-GB" sz="9600" dirty="0" smtClean="0">
              <a:cs typeface="Courier New" panose="02070309020205020404" pitchFamily="49" charset="0"/>
            </a:endParaRPr>
          </a:p>
          <a:p>
            <a:pPr lvl="1"/>
            <a:r>
              <a:rPr lang="en-GB" sz="9600" dirty="0">
                <a:cs typeface="Courier New" panose="02070309020205020404" pitchFamily="49" charset="0"/>
              </a:rPr>
              <a:t>f</a:t>
            </a:r>
            <a:r>
              <a:rPr lang="en-GB" sz="9600" dirty="0" smtClean="0">
                <a:cs typeface="Courier New" panose="02070309020205020404" pitchFamily="49" charset="0"/>
              </a:rPr>
              <a:t>ollowed by a </a:t>
            </a:r>
            <a:r>
              <a:rPr lang="en-GB" sz="9600" i="1" dirty="0" smtClean="0">
                <a:cs typeface="Courier New" panose="02070309020205020404" pitchFamily="49" charset="0"/>
              </a:rPr>
              <a:t>conditional statement </a:t>
            </a:r>
            <a:r>
              <a:rPr lang="en-GB" sz="9600" dirty="0" smtClean="0">
                <a:cs typeface="Courier New" panose="02070309020205020404" pitchFamily="49" charset="0"/>
              </a:rPr>
              <a:t>- 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number &gt; 2</a:t>
            </a:r>
            <a:endParaRPr lang="en-GB" sz="9600" dirty="0">
              <a:cs typeface="Courier New" panose="02070309020205020404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28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</a:t>
            </a:r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9600" dirty="0" smtClean="0">
                <a:cs typeface="Courier New" panose="02070309020205020404" pitchFamily="49" charset="0"/>
              </a:rPr>
              <a:t>Another list comprehension using an if clause:</a:t>
            </a:r>
          </a:p>
          <a:p>
            <a:pPr marL="0" indent="0">
              <a:buNone/>
            </a:pPr>
            <a:endParaRPr lang="en-GB" sz="9600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even_squares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= [x**2 for x in 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) if x % 2 == 0]</a:t>
            </a:r>
          </a:p>
          <a:p>
            <a:pPr marL="457200" lvl="1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even_squares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#[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0, 4, 16, 36, 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64]</a:t>
            </a:r>
          </a:p>
          <a:p>
            <a:pPr marL="457200" lvl="1" indent="0">
              <a:buNone/>
            </a:pP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600" dirty="0" smtClean="0"/>
              <a:t>The </a:t>
            </a:r>
            <a:r>
              <a:rPr lang="en-GB" sz="9600" dirty="0"/>
              <a:t>above code written without the use of a list comprehension </a:t>
            </a:r>
            <a:endParaRPr lang="en-GB" sz="96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9600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even_squares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457200" lvl="1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x % 2 == 0:</a:t>
            </a:r>
          </a:p>
          <a:p>
            <a:pPr marL="457200" lvl="1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even_squares.append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marL="457200" lvl="1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9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even_squares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#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[0, 4, 16, 36, 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589" y="449943"/>
            <a:ext cx="10566782" cy="969783"/>
          </a:xfrm>
        </p:spPr>
        <p:txBody>
          <a:bodyPr>
            <a:noAutofit/>
          </a:bodyPr>
          <a:lstStyle/>
          <a:p>
            <a:pPr lvl="0" algn="l"/>
            <a:r>
              <a:rPr lang="en-GB" sz="4000" b="1" dirty="0" smtClean="0"/>
              <a:t>Lecture: </a:t>
            </a:r>
            <a:r>
              <a:rPr lang="en-GB" sz="3600" b="1" dirty="0" smtClean="0"/>
              <a:t>Dictionaries, Dictionary operations &amp; methods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968" y="1582056"/>
            <a:ext cx="9901989" cy="980669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*Adapted from Chapter 12 of </a:t>
            </a:r>
            <a:r>
              <a:rPr lang="en-US" sz="3000" i="1" dirty="0" smtClean="0"/>
              <a:t>Think Python: How to Think Like a Computer Scientist, Second Edition</a:t>
            </a:r>
            <a:endParaRPr lang="en-GB" sz="3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55677" y="2839453"/>
            <a:ext cx="9956800" cy="3024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 smtClean="0"/>
              <a:t>Strings</a:t>
            </a:r>
            <a:r>
              <a:rPr lang="en-GB" sz="3200" dirty="0"/>
              <a:t>, lists, and tuples are sequence types - the items in the collection are ordered from left to right and they use integers as indices to access the values they contain.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1" dirty="0"/>
              <a:t>Dictionary</a:t>
            </a:r>
            <a:r>
              <a:rPr lang="en-GB" sz="3200" dirty="0"/>
              <a:t> in Python is an unordered collection of data </a:t>
            </a:r>
            <a:r>
              <a:rPr lang="en-GB" sz="3200" dirty="0" smtClean="0"/>
              <a:t>values</a:t>
            </a:r>
            <a:r>
              <a:rPr lang="en-GB" sz="3200" dirty="0"/>
              <a:t>.</a:t>
            </a:r>
            <a:endParaRPr lang="en-GB" sz="32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200" dirty="0" smtClean="0"/>
              <a:t>They </a:t>
            </a:r>
            <a:r>
              <a:rPr lang="en-GB" sz="3200" dirty="0"/>
              <a:t>map (associate) a </a:t>
            </a:r>
            <a:r>
              <a:rPr lang="en-GB" sz="3200" b="1" dirty="0"/>
              <a:t>key </a:t>
            </a:r>
            <a:r>
              <a:rPr lang="en-GB" sz="3200" dirty="0"/>
              <a:t>with a</a:t>
            </a:r>
            <a:r>
              <a:rPr lang="en-GB" sz="3200" b="1" dirty="0"/>
              <a:t> value</a:t>
            </a:r>
            <a:r>
              <a:rPr lang="en-GB" sz="3200" dirty="0"/>
              <a:t>.  </a:t>
            </a:r>
            <a:endParaRPr lang="en-GB" sz="32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3200" dirty="0" smtClean="0"/>
              <a:t>In </a:t>
            </a:r>
            <a:r>
              <a:rPr lang="en-GB" sz="3200" dirty="0"/>
              <a:t>other languages, they are called </a:t>
            </a:r>
            <a:r>
              <a:rPr lang="en-GB" sz="3200" i="1" dirty="0"/>
              <a:t>associative arrays</a:t>
            </a:r>
            <a:r>
              <a:rPr lang="en-GB" sz="3200" dirty="0" smtClean="0"/>
              <a:t>.</a:t>
            </a:r>
            <a:endParaRPr lang="en-GB" sz="3200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63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Dictionaries - Example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A dictionary </a:t>
            </a:r>
            <a:r>
              <a:rPr lang="en-GB" sz="3200" dirty="0"/>
              <a:t>to translate English words </a:t>
            </a:r>
            <a:r>
              <a:rPr lang="en-GB" sz="3200" dirty="0" smtClean="0"/>
              <a:t>to </a:t>
            </a:r>
            <a:r>
              <a:rPr lang="en-GB" sz="3200" dirty="0"/>
              <a:t>Spanish. </a:t>
            </a:r>
            <a:r>
              <a:rPr lang="en-GB" sz="3200" dirty="0" smtClean="0"/>
              <a:t>In this example, both keys and values will be strings</a:t>
            </a:r>
            <a:r>
              <a:rPr lang="en-GB" sz="3200" dirty="0"/>
              <a:t>.</a:t>
            </a:r>
          </a:p>
          <a:p>
            <a:r>
              <a:rPr lang="en-GB" sz="3200" dirty="0" smtClean="0"/>
              <a:t>To </a:t>
            </a:r>
            <a:r>
              <a:rPr lang="en-GB" sz="3200" dirty="0"/>
              <a:t>c</a:t>
            </a:r>
            <a:r>
              <a:rPr lang="en-GB" sz="3200" dirty="0" smtClean="0"/>
              <a:t>reate dictionary - </a:t>
            </a:r>
            <a:r>
              <a:rPr lang="en-GB" sz="3200" b="1" dirty="0" smtClean="0"/>
              <a:t>Method One:</a:t>
            </a:r>
          </a:p>
          <a:p>
            <a:pPr marL="0" indent="0">
              <a:buNone/>
            </a:pPr>
            <a:endParaRPr lang="en-US" altLang="en-US" sz="3200" dirty="0" smtClean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eng2sp = {}</a:t>
            </a:r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eng2sp["one"] = "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eng2sp["two"] = "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dos"</a:t>
            </a:r>
          </a:p>
          <a:p>
            <a:pPr lvl="0"/>
            <a:endParaRPr lang="en-GB" sz="3200" dirty="0" smtClean="0"/>
          </a:p>
          <a:p>
            <a:pPr lvl="0"/>
            <a:r>
              <a:rPr lang="en-GB" sz="3200" dirty="0" smtClean="0"/>
              <a:t>Start with an empty dictionary </a:t>
            </a:r>
            <a:r>
              <a:rPr lang="en-GB" sz="3200" dirty="0"/>
              <a:t>named eng2sp.</a:t>
            </a:r>
          </a:p>
          <a:p>
            <a:pPr lvl="0"/>
            <a:r>
              <a:rPr lang="en-GB" sz="3200" dirty="0" smtClean="0"/>
              <a:t>Then add </a:t>
            </a:r>
            <a:r>
              <a:rPr lang="en-GB" sz="3200" dirty="0"/>
              <a:t>new </a:t>
            </a:r>
            <a:r>
              <a:rPr lang="en-GB" sz="3200" b="1" dirty="0" err="1"/>
              <a:t>key:value</a:t>
            </a:r>
            <a:r>
              <a:rPr lang="en-GB" sz="3200" dirty="0"/>
              <a:t> pairs to the dictionary. </a:t>
            </a:r>
          </a:p>
          <a:p>
            <a:pPr marL="457200" lvl="1" indent="0">
              <a:buNone/>
            </a:pPr>
            <a:endParaRPr lang="en-GB" sz="2800" dirty="0"/>
          </a:p>
          <a:p>
            <a:pPr marL="457200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178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Dictionaries - Printing / </a:t>
            </a:r>
            <a:r>
              <a:rPr lang="en-GB" b="1" dirty="0" err="1" smtClean="0"/>
              <a:t>len</a:t>
            </a:r>
            <a:r>
              <a:rPr lang="en-GB" b="1" dirty="0" smtClean="0"/>
              <a:t>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Print the current value of the dictionary:</a:t>
            </a:r>
          </a:p>
          <a:p>
            <a:pPr marL="0" indent="0">
              <a:buNone/>
            </a:pPr>
            <a:endParaRPr lang="en-GB" sz="3200" dirty="0"/>
          </a:p>
          <a:p>
            <a:pPr marL="457200" lvl="1" indent="0"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print(eng2sp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endParaRPr lang="en-GB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{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'one': '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', 'two': 'dos'}</a:t>
            </a:r>
            <a:endParaRPr lang="en-GB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3200" dirty="0" err="1" smtClean="0"/>
              <a:t>key:value</a:t>
            </a:r>
            <a:r>
              <a:rPr lang="en-GB" sz="3200" dirty="0" smtClean="0"/>
              <a:t> </a:t>
            </a:r>
            <a:r>
              <a:rPr lang="en-GB" sz="3200" dirty="0"/>
              <a:t>pairs </a:t>
            </a:r>
            <a:r>
              <a:rPr lang="en-GB" sz="3200" dirty="0" smtClean="0"/>
              <a:t>are </a:t>
            </a:r>
            <a:r>
              <a:rPr lang="en-GB" sz="3200" dirty="0"/>
              <a:t>separated by commas. </a:t>
            </a:r>
          </a:p>
          <a:p>
            <a:pPr lvl="0"/>
            <a:r>
              <a:rPr lang="en-GB" sz="3200" dirty="0"/>
              <a:t>Each pair contains a key and </a:t>
            </a:r>
            <a:r>
              <a:rPr lang="en-GB" sz="3200" dirty="0" smtClean="0"/>
              <a:t>value </a:t>
            </a:r>
            <a:r>
              <a:rPr lang="en-GB" sz="3200" dirty="0"/>
              <a:t>separated by a colon</a:t>
            </a:r>
            <a:r>
              <a:rPr lang="en-GB" sz="3200" dirty="0" smtClean="0"/>
              <a:t>.</a:t>
            </a:r>
          </a:p>
          <a:p>
            <a:pPr lvl="0"/>
            <a:endParaRPr lang="en-GB" sz="3200" dirty="0"/>
          </a:p>
          <a:p>
            <a:r>
              <a:rPr lang="en-GB" sz="3200" dirty="0" err="1"/>
              <a:t>l</a:t>
            </a:r>
            <a:r>
              <a:rPr lang="en-GB" sz="3200" dirty="0" err="1" smtClean="0"/>
              <a:t>en</a:t>
            </a:r>
            <a:r>
              <a:rPr lang="en-GB" sz="3200" dirty="0" smtClean="0"/>
              <a:t>()</a:t>
            </a:r>
            <a:r>
              <a:rPr lang="en-GB" sz="3200" dirty="0"/>
              <a:t> function returns the number of </a:t>
            </a:r>
            <a:r>
              <a:rPr lang="en-GB" sz="3200" dirty="0" err="1"/>
              <a:t>key:value</a:t>
            </a:r>
            <a:r>
              <a:rPr lang="en-GB" sz="3200" dirty="0"/>
              <a:t> pairs: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(eng2sp)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GB" sz="3200" dirty="0" smtClean="0"/>
          </a:p>
          <a:p>
            <a:pPr lvl="0"/>
            <a:endParaRPr lang="en-GB" sz="3200" dirty="0"/>
          </a:p>
          <a:p>
            <a:pPr lvl="0"/>
            <a:endParaRPr lang="en-GB" sz="3200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849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1110</Words>
  <Application>Microsoft Office PowerPoint</Application>
  <PresentationFormat>Widescreen</PresentationFormat>
  <Paragraphs>335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Week 9</vt:lpstr>
      <vt:lpstr>List &amp; Loop Review – Exercise 1</vt:lpstr>
      <vt:lpstr>List Comprehensions</vt:lpstr>
      <vt:lpstr>List Comprehensions</vt:lpstr>
      <vt:lpstr>List Comprehensions</vt:lpstr>
      <vt:lpstr>List Comprehensions</vt:lpstr>
      <vt:lpstr>Lecture: Dictionaries, Dictionary operations &amp; methods</vt:lpstr>
      <vt:lpstr>Dictionaries - Example</vt:lpstr>
      <vt:lpstr>Dictionaries - Printing / len()</vt:lpstr>
      <vt:lpstr>Dictionaries</vt:lpstr>
      <vt:lpstr>Dictionary – del statement</vt:lpstr>
      <vt:lpstr>Dictionaries Are Mutable</vt:lpstr>
      <vt:lpstr>Dictionaries Key / Value Rules</vt:lpstr>
      <vt:lpstr>SELF-CHECK: Question 1&amp;2</vt:lpstr>
      <vt:lpstr>Dictionary methods</vt:lpstr>
      <vt:lpstr> Dictionary method: keys()</vt:lpstr>
      <vt:lpstr> Dictionary method: keys()</vt:lpstr>
      <vt:lpstr>Dictionary method: values()</vt:lpstr>
      <vt:lpstr>Dictionary method: items()</vt:lpstr>
      <vt:lpstr>Dictionary operators: in/not in</vt:lpstr>
      <vt:lpstr>Self-Check: Question 3 - What is printed? </vt:lpstr>
      <vt:lpstr>Dictionary method: get()</vt:lpstr>
      <vt:lpstr>Self-Check: Question 4 - What is printed? </vt:lpstr>
      <vt:lpstr>Self-Check: Questions 5 &amp; 6</vt:lpstr>
      <vt:lpstr>Self-Check: Question 7 - What is printed? </vt:lpstr>
      <vt:lpstr>Dictionaries - Aliasing and copying </vt:lpstr>
      <vt:lpstr>Python f-string and dictionaries</vt:lpstr>
      <vt:lpstr>Python f-string and dictionaries</vt:lpstr>
      <vt:lpstr>Summary</vt:lpstr>
    </vt:vector>
  </TitlesOfParts>
  <Company>University of Westminster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Purdy</dc:creator>
  <cp:lastModifiedBy>Wendy Purdy</cp:lastModifiedBy>
  <cp:revision>116</cp:revision>
  <dcterms:created xsi:type="dcterms:W3CDTF">2019-11-06T23:23:37Z</dcterms:created>
  <dcterms:modified xsi:type="dcterms:W3CDTF">2019-11-18T11:08:18Z</dcterms:modified>
</cp:coreProperties>
</file>