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28" r:id="rId1"/>
  </p:sldMasterIdLst>
  <p:notesMasterIdLst>
    <p:notesMasterId r:id="rId31"/>
  </p:notesMasterIdLst>
  <p:handoutMasterIdLst>
    <p:handoutMasterId r:id="rId32"/>
  </p:handoutMasterIdLst>
  <p:sldIdLst>
    <p:sldId id="600" r:id="rId2"/>
    <p:sldId id="369" r:id="rId3"/>
    <p:sldId id="629" r:id="rId4"/>
    <p:sldId id="532" r:id="rId5"/>
    <p:sldId id="456" r:id="rId6"/>
    <p:sldId id="465" r:id="rId7"/>
    <p:sldId id="463" r:id="rId8"/>
    <p:sldId id="379" r:id="rId9"/>
    <p:sldId id="380" r:id="rId10"/>
    <p:sldId id="464" r:id="rId11"/>
    <p:sldId id="630" r:id="rId12"/>
    <p:sldId id="466" r:id="rId13"/>
    <p:sldId id="467" r:id="rId14"/>
    <p:sldId id="468" r:id="rId15"/>
    <p:sldId id="614" r:id="rId16"/>
    <p:sldId id="625" r:id="rId17"/>
    <p:sldId id="617" r:id="rId18"/>
    <p:sldId id="628" r:id="rId19"/>
    <p:sldId id="619" r:id="rId20"/>
    <p:sldId id="624" r:id="rId21"/>
    <p:sldId id="621" r:id="rId22"/>
    <p:sldId id="475" r:id="rId23"/>
    <p:sldId id="477" r:id="rId24"/>
    <p:sldId id="631" r:id="rId25"/>
    <p:sldId id="602" r:id="rId26"/>
    <p:sldId id="556" r:id="rId27"/>
    <p:sldId id="606" r:id="rId28"/>
    <p:sldId id="626" r:id="rId29"/>
    <p:sldId id="627" r:id="rId30"/>
  </p:sldIdLst>
  <p:sldSz cx="9144000" cy="6858000" type="screen4x3"/>
  <p:notesSz cx="6858000" cy="9144000"/>
  <p:custDataLst>
    <p:tags r:id="rId3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2D4EA7"/>
    <a:srgbClr val="333333"/>
    <a:srgbClr val="FFCC00"/>
    <a:srgbClr val="9933FF"/>
    <a:srgbClr val="9966FF"/>
    <a:srgbClr val="385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5" autoAdjust="0"/>
    <p:restoredTop sz="94660"/>
  </p:normalViewPr>
  <p:slideViewPr>
    <p:cSldViewPr>
      <p:cViewPr varScale="1">
        <p:scale>
          <a:sx n="81" d="100"/>
          <a:sy n="81" d="100"/>
        </p:scale>
        <p:origin x="197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3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1771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43345-C064-4CFD-996F-3DA65B875891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289BE-AFC5-4CE4-A904-1CA5C1F2A2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39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C077A2B-9D8E-40F8-93E2-B46B44DADD76}" type="datetimeFigureOut">
              <a:rPr lang="en-US"/>
              <a:pPr>
                <a:defRPr/>
              </a:pPr>
              <a:t>11/11/2019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anose="020B0604020202020204" pitchFamily="34" charset="0"/>
              </a:defRPr>
            </a:lvl1pPr>
          </a:lstStyle>
          <a:p>
            <a:fld id="{46FB74AC-3CE8-4D6F-A296-9F19DA0365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0413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43753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0233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1854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7339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59218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69752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59307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3622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33339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70960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9315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28813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73731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92687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21383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18535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9782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3108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7195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3942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943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4634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2759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B74AC-3CE8-4D6F-A296-9F19DA03658C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4126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1619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rgbClr val="FFFF00"/>
                </a:solidFill>
              </a:defRPr>
            </a:lvl1pPr>
          </a:lstStyle>
          <a:p>
            <a:fld id="{6A3A4251-AB75-44EA-A551-D7E528DD3E8C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800518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1619" y="3455848"/>
            <a:ext cx="7543800" cy="7257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2060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1B4DE1BD-7361-41F8-B1B2-F860311FC2C3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1775060B-F66E-423E-BE92-6DF48D9E5C8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8172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9322-E810-40EF-8A9E-3B719CE1896A}" type="datetime1">
              <a:rPr lang="en-US" smtClean="0"/>
              <a:t>11/11/2019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060B-F66E-423E-BE92-6DF48D9E5C8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2381" y="6799463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693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altLang="en-US" dirty="0"/>
              <a:t>Page </a:t>
            </a:r>
            <a:fld id="{2D440456-871D-4460-9198-DA705D47E4FB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33842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677886"/>
            <a:ext cx="7543800" cy="1647226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1775060B-F66E-423E-BE92-6DF48D9E5C8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801960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1177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74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404257"/>
            <a:ext cx="3703320" cy="4464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404258"/>
            <a:ext cx="3703320" cy="4464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064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420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79764"/>
            <a:ext cx="3703320" cy="120257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79764"/>
            <a:ext cx="3703320" cy="120257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37C74311-0857-4E01-9595-D49332933CA5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96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8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81" y="6793992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49817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 sz="1200"/>
            </a:lvl1pPr>
          </a:lstStyle>
          <a:p>
            <a:fld id="{C89D9EA8-44CA-4F12-9628-ECB3418F971B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61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46E4811-FDC5-4472-8C79-EB03149E0D1B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28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257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255006"/>
            <a:ext cx="7543801" cy="461408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31865410-D177-46AD-99A7-57A8FC0E8E31}" type="datetime1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775060B-F66E-423E-BE92-6DF48D9E5C8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1540" y="1133688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-1" y="6800964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7043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smtClean="0"/>
              <a:t>Lists -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143000"/>
            <a:ext cx="7543801" cy="5029200"/>
          </a:xfrm>
        </p:spPr>
        <p:txBody>
          <a:bodyPr>
            <a:normAutofit/>
          </a:bodyPr>
          <a:lstStyle/>
          <a:p>
            <a:pPr lvl="1">
              <a:spcBef>
                <a:spcPts val="500"/>
              </a:spcBef>
            </a:pPr>
            <a:r>
              <a:rPr lang="en-US" altLang="en-US" sz="3500" dirty="0" smtClean="0">
                <a:ea typeface="ＭＳ Ｐゴシック" panose="020B0600070205080204" pitchFamily="34" charset="-128"/>
              </a:rPr>
              <a:t>Basic </a:t>
            </a:r>
            <a:r>
              <a:rPr lang="en-US" altLang="en-US" sz="3500" dirty="0">
                <a:ea typeface="ＭＳ Ｐゴシック" panose="020B0600070205080204" pitchFamily="34" charset="-128"/>
              </a:rPr>
              <a:t>Properties of Lists</a:t>
            </a:r>
          </a:p>
          <a:p>
            <a:pPr lvl="1">
              <a:spcBef>
                <a:spcPts val="500"/>
              </a:spcBef>
            </a:pPr>
            <a:r>
              <a:rPr lang="en-US" altLang="en-US" sz="3500" dirty="0">
                <a:ea typeface="ＭＳ Ｐゴシック" panose="020B0600070205080204" pitchFamily="34" charset="-128"/>
              </a:rPr>
              <a:t>List Operations</a:t>
            </a:r>
          </a:p>
          <a:p>
            <a:pPr lvl="2"/>
            <a:r>
              <a:rPr lang="en-US" altLang="en-US" sz="3500" dirty="0">
                <a:ea typeface="ＭＳ Ｐゴシック" panose="020B0600070205080204" pitchFamily="34" charset="-128"/>
              </a:rPr>
              <a:t>Appending / Inserting an Element</a:t>
            </a:r>
          </a:p>
          <a:p>
            <a:pPr lvl="2"/>
            <a:r>
              <a:rPr lang="en-US" altLang="en-US" sz="3500" dirty="0">
                <a:ea typeface="ＭＳ Ｐゴシック" panose="020B0600070205080204" pitchFamily="34" charset="-128"/>
              </a:rPr>
              <a:t>Finding / Removing an Element</a:t>
            </a:r>
          </a:p>
          <a:p>
            <a:pPr lvl="2"/>
            <a:r>
              <a:rPr lang="en-US" altLang="en-US" sz="35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Sorting</a:t>
            </a:r>
            <a:endParaRPr lang="en-US" altLang="en-US" sz="3500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lvl="2"/>
            <a:r>
              <a:rPr lang="en-US" altLang="en-US" sz="3500" dirty="0">
                <a:ea typeface="ＭＳ Ｐゴシック" panose="020B0600070205080204" pitchFamily="34" charset="-128"/>
              </a:rPr>
              <a:t>Copying Lists</a:t>
            </a:r>
          </a:p>
          <a:p>
            <a:pPr lvl="2"/>
            <a:r>
              <a:rPr lang="en-US" sz="3500" dirty="0"/>
              <a:t>Slices of a List</a:t>
            </a:r>
            <a:endParaRPr lang="en-US" altLang="en-US" sz="3500" dirty="0">
              <a:ea typeface="ＭＳ Ｐゴシック" panose="020B0600070205080204" pitchFamily="34" charset="-128"/>
            </a:endParaRPr>
          </a:p>
          <a:p>
            <a:pPr lvl="1">
              <a:spcBef>
                <a:spcPts val="500"/>
              </a:spcBef>
            </a:pPr>
            <a:r>
              <a:rPr lang="en-US" altLang="en-US" sz="3500" dirty="0" smtClean="0">
                <a:ea typeface="ＭＳ Ｐゴシック" panose="020B0600070205080204" pitchFamily="34" charset="-128"/>
              </a:rPr>
              <a:t>Tuples</a:t>
            </a:r>
            <a:endParaRPr lang="en-US" altLang="en-US" sz="3500" dirty="0">
              <a:ea typeface="ＭＳ Ｐゴシック" panose="020B0600070205080204" pitchFamily="34" charset="-128"/>
            </a:endParaRPr>
          </a:p>
          <a:p>
            <a:pPr lvl="1">
              <a:spcBef>
                <a:spcPts val="500"/>
              </a:spcBef>
            </a:pPr>
            <a:endParaRPr lang="en-US" altLang="en-US" sz="2800" dirty="0"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822961" y="6459786"/>
            <a:ext cx="1854203" cy="365125"/>
          </a:xfrm>
        </p:spPr>
        <p:txBody>
          <a:bodyPr/>
          <a:lstStyle/>
          <a:p>
            <a:r>
              <a:rPr lang="en-US" dirty="0" smtClean="0"/>
              <a:t>September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223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822960" y="301430"/>
            <a:ext cx="7543800" cy="725767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Modifying Aliased Lists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You can </a:t>
            </a:r>
            <a:r>
              <a:rPr lang="en-US" altLang="en-US" dirty="0">
                <a:solidFill>
                  <a:srgbClr val="0033CC"/>
                </a:solidFill>
                <a:ea typeface="ＭＳ Ｐゴシック" panose="020B0600070205080204" pitchFamily="34" charset="-128"/>
              </a:rPr>
              <a:t>modify</a:t>
            </a:r>
            <a:r>
              <a:rPr lang="en-US" altLang="en-US" dirty="0">
                <a:ea typeface="ＭＳ Ｐゴシック" panose="020B0600070205080204" pitchFamily="34" charset="-128"/>
              </a:rPr>
              <a:t> the list through either of the variables: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371600" y="1905000"/>
            <a:ext cx="6400800" cy="685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scores[3] = 10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print(values[3])   # Prints 10</a:t>
            </a:r>
            <a:endParaRPr lang="fr-FR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7655" name="Picture 2" descr="U:\PC\publisher\2013 wiley slides\Ch 5-9, FM\Chapter  6\Media\Illustrations\py_06_02_300dp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64" b="19481"/>
          <a:stretch>
            <a:fillRect/>
          </a:stretch>
        </p:blipFill>
        <p:spPr bwMode="auto">
          <a:xfrm>
            <a:off x="1370807" y="3016251"/>
            <a:ext cx="6402387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 Parameters are Aliases: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f(a</a:t>
            </a:r>
            <a:r>
              <a:rPr lang="en-GB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GB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a[0] = </a:t>
            </a:r>
            <a:r>
              <a:rPr lang="en-GB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pPr marL="0" indent="0">
              <a:buNone/>
            </a:pPr>
            <a:r>
              <a:rPr lang="en-GB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= [2, 3, 5, 7</a:t>
            </a:r>
            <a:r>
              <a:rPr lang="en-GB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GB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f(a)</a:t>
            </a:r>
          </a:p>
          <a:p>
            <a:pPr marL="0" indent="0">
              <a:buNone/>
            </a:pPr>
            <a:r>
              <a:rPr lang="en-GB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 smtClean="0"/>
              <a:t>The output of the above might surprise you..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2D440456-871D-4460-9198-DA705D47E4FB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90601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U:\PC\publisher\2013 wiley slides\Ch 5-9, FM\Chapter  6\Media\Illustrations\py_06_un02_300dp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850" y="3048000"/>
            <a:ext cx="3863975" cy="268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Reverse Subscripts</a:t>
            </a:r>
          </a:p>
        </p:txBody>
      </p:sp>
      <p:sp>
        <p:nvSpPr>
          <p:cNvPr id="29700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4191000" cy="5105400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Python, unlike other languages, uses negative subscripts to provide access to the list elements in reverse order.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For example, a subscript of –1 provides access to the last element in the list: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Similarly, values[-2] is the second-to-last element.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848225" y="1295400"/>
            <a:ext cx="4038600" cy="1447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last = values[-1]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print("The last element in the list is", last)</a:t>
            </a:r>
            <a:endParaRPr lang="fr-FR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List Operations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en-US" sz="2800" dirty="0">
                <a:ea typeface="ＭＳ Ｐゴシック" panose="020B0600070205080204" pitchFamily="34" charset="-128"/>
              </a:rPr>
              <a:t>Appending Elements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800" dirty="0" smtClean="0">
                <a:ea typeface="ＭＳ Ｐゴシック" panose="020B0600070205080204" pitchFamily="34" charset="-128"/>
              </a:rPr>
              <a:t>Finding </a:t>
            </a:r>
            <a:r>
              <a:rPr lang="en-US" altLang="en-US" sz="2800" dirty="0">
                <a:ea typeface="ＭＳ Ｐゴシック" panose="020B0600070205080204" pitchFamily="34" charset="-128"/>
              </a:rPr>
              <a:t>an Element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800" dirty="0">
                <a:ea typeface="ＭＳ Ｐゴシック" panose="020B0600070205080204" pitchFamily="34" charset="-128"/>
              </a:rPr>
              <a:t>Removing an </a:t>
            </a:r>
            <a:r>
              <a:rPr lang="en-US" altLang="en-US" sz="2800" dirty="0" smtClean="0">
                <a:ea typeface="ＭＳ Ｐゴシック" panose="020B0600070205080204" pitchFamily="34" charset="-128"/>
              </a:rPr>
              <a:t>Element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800" dirty="0">
                <a:ea typeface="ＭＳ Ｐゴシック" panose="020B0600070205080204" pitchFamily="34" charset="-128"/>
              </a:rPr>
              <a:t>Inserting an Element at specific </a:t>
            </a:r>
            <a:r>
              <a:rPr lang="en-US" altLang="en-US" sz="2800" dirty="0" smtClean="0">
                <a:ea typeface="ＭＳ Ｐゴシック" panose="020B0600070205080204" pitchFamily="34" charset="-128"/>
              </a:rPr>
              <a:t>position</a:t>
            </a:r>
            <a:endParaRPr lang="en-US" altLang="en-US" sz="2800" dirty="0">
              <a:ea typeface="ＭＳ Ｐゴシック" panose="020B0600070205080204" pitchFamily="34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en-US" sz="28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Sorting</a:t>
            </a:r>
            <a:endParaRPr lang="en-US" altLang="en-US" sz="2800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en-US" sz="2800" dirty="0">
                <a:ea typeface="ＭＳ Ｐゴシック" panose="020B0600070205080204" pitchFamily="34" charset="-128"/>
              </a:rPr>
              <a:t>Copying </a:t>
            </a:r>
            <a:r>
              <a:rPr lang="en-US" altLang="en-US" sz="2800" dirty="0" smtClean="0">
                <a:ea typeface="ＭＳ Ｐゴシック" panose="020B0600070205080204" pitchFamily="34" charset="-128"/>
              </a:rPr>
              <a:t>Lists</a:t>
            </a:r>
          </a:p>
          <a:p>
            <a:pPr marL="457200" indent="-457200">
              <a:buFont typeface="+mj-lt"/>
              <a:buAutoNum type="arabicPeriod"/>
            </a:pPr>
            <a:endParaRPr lang="en-US" altLang="en-US" sz="2800" dirty="0">
              <a:ea typeface="ＭＳ Ｐゴシック" panose="020B0600070205080204" pitchFamily="34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Slices of a List</a:t>
            </a:r>
            <a:endParaRPr lang="en-US" altLang="en-US" sz="2800" dirty="0">
              <a:ea typeface="ＭＳ Ｐゴシック" panose="020B0600070205080204" pitchFamily="34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1. Appending </a:t>
            </a:r>
            <a:r>
              <a:rPr lang="en-US" altLang="en-US" dirty="0">
                <a:ea typeface="ＭＳ Ｐゴシック" panose="020B0600070205080204" pitchFamily="34" charset="-128"/>
              </a:rPr>
              <a:t>Elements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Sometimes we may not know the values that will be contained in the list when it’s created 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In this case, we can create an empty list and </a:t>
            </a:r>
            <a:r>
              <a:rPr lang="en-US" altLang="en-US" dirty="0">
                <a:solidFill>
                  <a:srgbClr val="0033CC"/>
                </a:solidFill>
                <a:ea typeface="ＭＳ Ｐゴシック" panose="020B0600070205080204" pitchFamily="34" charset="-128"/>
              </a:rPr>
              <a:t>add elements</a:t>
            </a:r>
            <a:r>
              <a:rPr lang="en-US" altLang="en-US" dirty="0">
                <a:ea typeface="ＭＳ Ｐゴシック" panose="020B0600070205080204" pitchFamily="34" charset="-128"/>
              </a:rPr>
              <a:t> to the end as needed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62000" y="2743200"/>
            <a:ext cx="3429000" cy="28956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#1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friends = []</a:t>
            </a:r>
          </a:p>
          <a:p>
            <a:pPr>
              <a:defRPr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#2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friends.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append(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"Harry"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defRPr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#3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friends.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append(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"Emily"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friends.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append(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"Bob"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friends.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append(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"Cari"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fr-FR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11618" name="Picture 2" descr="U:\PC\publisher\2013 wiley slides\Ch 5-9, FM\Chapter  6\Media\Illustrations\py_06_03_300dp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43"/>
          <a:stretch>
            <a:fillRect/>
          </a:stretch>
        </p:blipFill>
        <p:spPr bwMode="auto">
          <a:xfrm>
            <a:off x="4478338" y="2438400"/>
            <a:ext cx="3014662" cy="157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U:\PC\publisher\2013 wiley slides\Ch 5-9, FM\Chapter  6\Media\Illustrations\py_06_03_300dp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88" r="33966"/>
          <a:stretch>
            <a:fillRect/>
          </a:stretch>
        </p:blipFill>
        <p:spPr bwMode="auto">
          <a:xfrm>
            <a:off x="4987925" y="3581400"/>
            <a:ext cx="3217863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U:\PC\publisher\2013 wiley slides\Ch 5-9, FM\Chapter  6\Media\Illustrations\py_06_03_300dp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09"/>
          <a:stretch>
            <a:fillRect/>
          </a:stretch>
        </p:blipFill>
        <p:spPr bwMode="auto">
          <a:xfrm>
            <a:off x="5724525" y="4737100"/>
            <a:ext cx="2809875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2</a:t>
            </a:r>
            <a:r>
              <a:rPr lang="en-US" altLang="en-US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. </a:t>
            </a:r>
            <a:r>
              <a:rPr lang="en-US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Finding </a:t>
            </a:r>
            <a:r>
              <a:rPr lang="en-US" altLang="en-US" dirty="0">
                <a:ea typeface="ＭＳ Ｐゴシック" panose="020B0600070205080204" pitchFamily="34" charset="-128"/>
              </a:rPr>
              <a:t>an Element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802394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0033CC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in</a:t>
            </a:r>
            <a:r>
              <a:rPr lang="en-US" altLang="en-US" dirty="0">
                <a:ea typeface="ＭＳ Ｐゴシック" panose="020B0600070205080204" pitchFamily="34" charset="-128"/>
              </a:rPr>
              <a:t> operator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- to </a:t>
            </a:r>
            <a:r>
              <a:rPr lang="en-US" altLang="en-US" dirty="0">
                <a:ea typeface="ＭＳ Ｐゴシック" panose="020B0600070205080204" pitchFamily="34" charset="-128"/>
              </a:rPr>
              <a:t>know </a:t>
            </a:r>
            <a:r>
              <a:rPr lang="en-US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whether an element is present in a </a:t>
            </a:r>
            <a:r>
              <a:rPr lang="en-US" altLang="en-US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list:</a:t>
            </a:r>
            <a:endParaRPr lang="en-US" altLang="en-US" sz="2000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90600" y="2057400"/>
            <a:ext cx="4014787" cy="762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if "Cindy"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friends :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print("She's a friend")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62000" y="4191000"/>
            <a:ext cx="7696200" cy="762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friends = ["Harry", "Emily", "Bob", "Cari", "Emily"]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n = friends.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index(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"Emily"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# Sets n to 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199" y="3139800"/>
            <a:ext cx="7543801" cy="8347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altLang="en-US" dirty="0" smtClean="0">
                <a:ea typeface="ＭＳ Ｐゴシック" panose="020B0600070205080204" pitchFamily="34" charset="-128"/>
              </a:rPr>
              <a:t>Index() method - to </a:t>
            </a:r>
            <a:r>
              <a:rPr lang="en-US" altLang="en-US" dirty="0">
                <a:ea typeface="ＭＳ Ｐゴシック" panose="020B0600070205080204" pitchFamily="34" charset="-128"/>
              </a:rPr>
              <a:t>know the </a:t>
            </a:r>
            <a:r>
              <a:rPr lang="en-US" altLang="en-US" dirty="0">
                <a:solidFill>
                  <a:srgbClr val="0033CC"/>
                </a:solidFill>
                <a:ea typeface="ＭＳ Ｐゴシック" panose="020B0600070205080204" pitchFamily="34" charset="-128"/>
              </a:rPr>
              <a:t>position </a:t>
            </a:r>
            <a:r>
              <a:rPr lang="en-US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at which an element occurs </a:t>
            </a:r>
          </a:p>
          <a:p>
            <a:pPr lvl="1" fontAlgn="auto"/>
            <a:r>
              <a:rPr lang="en-US" altLang="en-US" sz="2000" dirty="0">
                <a:ea typeface="ＭＳ Ｐゴシック" panose="020B0600070205080204" pitchFamily="34" charset="-128"/>
              </a:rPr>
              <a:t>The </a:t>
            </a:r>
            <a:r>
              <a:rPr lang="en-US" altLang="en-US" sz="2000" dirty="0">
                <a:ea typeface="ＭＳ Ｐゴシック" panose="020B0600070205080204" pitchFamily="34" charset="-128"/>
                <a:cs typeface="Consolas" panose="020B0609020204030204" pitchFamily="49" charset="0"/>
              </a:rPr>
              <a:t>index()</a:t>
            </a:r>
            <a:r>
              <a:rPr lang="en-US" altLang="en-US" sz="2000" dirty="0">
                <a:ea typeface="ＭＳ Ｐゴシック" panose="020B0600070205080204" pitchFamily="34" charset="-128"/>
              </a:rPr>
              <a:t> method yields the index of the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 first </a:t>
            </a:r>
            <a:r>
              <a:rPr lang="en-US" altLang="en-US" sz="2000" dirty="0">
                <a:ea typeface="ＭＳ Ｐゴシック" panose="020B0600070205080204" pitchFamily="34" charset="-128"/>
              </a:rPr>
              <a:t>match</a:t>
            </a:r>
          </a:p>
        </p:txBody>
      </p:sp>
    </p:spTree>
    <p:extLst>
      <p:ext uri="{BB962C8B-B14F-4D97-AF65-F5344CB8AC3E}">
        <p14:creationId xmlns:p14="http://schemas.microsoft.com/office/powerpoint/2010/main" val="245038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Self Check Question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255006"/>
            <a:ext cx="7863841" cy="4764794"/>
          </a:xfrm>
        </p:spPr>
        <p:txBody>
          <a:bodyPr>
            <a:normAutofit fontScale="25000" lnSpcReduction="20000"/>
          </a:bodyPr>
          <a:lstStyle/>
          <a:p>
            <a:r>
              <a:rPr lang="en-GB" sz="10400" dirty="0" smtClean="0">
                <a:latin typeface="Arial" panose="020B0604020202020204" pitchFamily="34" charset="0"/>
                <a:cs typeface="Arial" panose="020B0604020202020204" pitchFamily="34" charset="0"/>
              </a:rPr>
              <a:t>The following code would cause an error:</a:t>
            </a:r>
          </a:p>
          <a:p>
            <a:endParaRPr lang="en-GB" sz="10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friends = ["Harry", "Emily", "Bob", "</a:t>
            </a:r>
            <a:r>
              <a:rPr lang="en-GB" sz="9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Cari</a:t>
            </a:r>
            <a:r>
              <a:rPr lang="en-GB" sz="9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  <a:endParaRPr lang="en-GB" sz="9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9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GB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9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friends.index</a:t>
            </a:r>
            <a:r>
              <a:rPr lang="en-GB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("Donald</a:t>
            </a:r>
            <a:r>
              <a:rPr lang="en-GB" sz="9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   # Error!</a:t>
            </a:r>
          </a:p>
          <a:p>
            <a:pPr marL="0" indent="0">
              <a:buNone/>
            </a:pPr>
            <a:endParaRPr lang="en-GB" sz="10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0400" dirty="0" smtClean="0">
                <a:latin typeface="Arial" panose="020B0604020202020204" pitchFamily="34" charset="0"/>
                <a:cs typeface="Arial" panose="020B0604020202020204" pitchFamily="34" charset="0"/>
              </a:rPr>
              <a:t>What additional code could you use to ensure that an error is not displayed?</a:t>
            </a:r>
          </a:p>
          <a:p>
            <a:pPr marL="0" indent="0">
              <a:buNone/>
            </a:pPr>
            <a:endParaRPr lang="en-GB" sz="10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2D440456-871D-4460-9198-DA705D47E4FB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57857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3</a:t>
            </a:r>
            <a:r>
              <a:rPr lang="en-US" altLang="en-US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. </a:t>
            </a:r>
            <a:r>
              <a:rPr lang="en-US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Removing </a:t>
            </a:r>
            <a:r>
              <a:rPr lang="en-US" altLang="en-US" dirty="0">
                <a:ea typeface="ＭＳ Ｐゴシック" panose="020B0600070205080204" pitchFamily="34" charset="-128"/>
              </a:rPr>
              <a:t>an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104" y="1271016"/>
            <a:ext cx="7534656" cy="48158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The </a:t>
            </a:r>
            <a:r>
              <a:rPr lang="en-US" dirty="0">
                <a:solidFill>
                  <a:srgbClr val="0033CC"/>
                </a:solidFill>
                <a:cs typeface="Consolas" pitchFamily="49" charset="0"/>
              </a:rPr>
              <a:t>pop()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dirty="0"/>
              <a:t>method removes the element at a given position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62000" y="1752600"/>
            <a:ext cx="7620000" cy="794658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friends = ["Harry", "Cindy", "Emily", "Bob", "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Cari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","Bill"]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friends.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pop(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pic>
        <p:nvPicPr>
          <p:cNvPr id="113666" name="Picture 2" descr="U:\PC\publisher\2013 wiley slides\Ch 5-9, FM\Chapter  6\Media\Illustrations\py_06_05_300dp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6" t="2585" r="41052" b="49573"/>
          <a:stretch>
            <a:fillRect/>
          </a:stretch>
        </p:blipFill>
        <p:spPr bwMode="auto">
          <a:xfrm>
            <a:off x="609600" y="3598617"/>
            <a:ext cx="3429000" cy="1354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U:\PC\publisher\2013 wiley slides\Ch 5-9, FM\Chapter  6\Media\Illustrations\py_06_05_300dp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" t="56047" r="3613"/>
          <a:stretch>
            <a:fillRect/>
          </a:stretch>
        </p:blipFill>
        <p:spPr bwMode="auto">
          <a:xfrm>
            <a:off x="4038600" y="4267201"/>
            <a:ext cx="48736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09600" y="2780869"/>
            <a:ext cx="7543801" cy="8177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defRPr/>
            </a:pPr>
            <a:r>
              <a:rPr lang="en-US" sz="2000" dirty="0"/>
              <a:t>All of the elements following the removed element are moved up one position to close the </a:t>
            </a:r>
            <a:r>
              <a:rPr lang="en-US" sz="2000" dirty="0" smtClean="0"/>
              <a:t>gap. The </a:t>
            </a:r>
            <a:r>
              <a:rPr lang="en-US" sz="2000" dirty="0"/>
              <a:t>length of the list is reduced by </a:t>
            </a:r>
            <a:r>
              <a:rPr lang="en-US" sz="2000" dirty="0" smtClean="0"/>
              <a:t>1.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609600" y="5791201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Note: </a:t>
            </a:r>
            <a:r>
              <a:rPr lang="en-US" dirty="0" err="1" smtClean="0"/>
              <a:t>friends.pop</a:t>
            </a:r>
            <a:r>
              <a:rPr lang="en-US" dirty="0" smtClean="0"/>
              <a:t>() with an empty parameter will remove the last element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58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GB" dirty="0" smtClean="0"/>
              <a:t>op() and remove()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9600" dirty="0" smtClean="0"/>
              <a:t>Several </a:t>
            </a:r>
            <a:r>
              <a:rPr lang="en-GB" sz="9600" dirty="0"/>
              <a:t>ways to delete elements from a </a:t>
            </a:r>
            <a:r>
              <a:rPr lang="en-GB" sz="9600" dirty="0" smtClean="0"/>
              <a:t>list.</a:t>
            </a:r>
          </a:p>
          <a:p>
            <a:pPr marL="228600" lvl="1" indent="0">
              <a:buNone/>
            </a:pPr>
            <a:r>
              <a:rPr lang="en-GB" sz="9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q </a:t>
            </a:r>
            <a:r>
              <a:rPr lang="en-GB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= ['a', 'b', 'c</a:t>
            </a:r>
            <a:r>
              <a:rPr lang="en-GB" sz="9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endParaRPr lang="en-GB" sz="9600" dirty="0" smtClean="0"/>
          </a:p>
          <a:p>
            <a:pPr lvl="1"/>
            <a:r>
              <a:rPr lang="en-GB" sz="9600" dirty="0" smtClean="0"/>
              <a:t>pop() if you know the index </a:t>
            </a:r>
            <a:r>
              <a:rPr lang="en-GB" sz="9600" dirty="0"/>
              <a:t>of the </a:t>
            </a:r>
            <a:r>
              <a:rPr lang="en-GB" sz="9600" dirty="0" smtClean="0"/>
              <a:t>element.  </a:t>
            </a:r>
          </a:p>
          <a:p>
            <a:pPr lvl="1"/>
            <a:r>
              <a:rPr lang="en-GB" sz="9600" dirty="0" smtClean="0"/>
              <a:t>Returns </a:t>
            </a:r>
            <a:r>
              <a:rPr lang="en-GB" sz="9600" dirty="0"/>
              <a:t>the element </a:t>
            </a:r>
            <a:r>
              <a:rPr lang="en-GB" sz="9600" dirty="0" smtClean="0"/>
              <a:t>removed.</a:t>
            </a:r>
          </a:p>
          <a:p>
            <a:pPr lvl="1"/>
            <a:r>
              <a:rPr lang="en-GB" sz="9600" dirty="0" smtClean="0"/>
              <a:t>Used without an index - it </a:t>
            </a:r>
            <a:r>
              <a:rPr lang="en-GB" sz="9600" dirty="0"/>
              <a:t>deletes </a:t>
            </a:r>
            <a:r>
              <a:rPr lang="en-GB" sz="9600" dirty="0" smtClean="0"/>
              <a:t>the </a:t>
            </a:r>
            <a:r>
              <a:rPr lang="en-GB" sz="9600" dirty="0"/>
              <a:t>last element</a:t>
            </a:r>
            <a:r>
              <a:rPr lang="en-GB" sz="9600" dirty="0" smtClean="0"/>
              <a:t>.</a:t>
            </a:r>
            <a:endParaRPr lang="en-GB" sz="11200" dirty="0"/>
          </a:p>
          <a:p>
            <a:pPr marL="228600" lvl="1" indent="0">
              <a:buNone/>
            </a:pPr>
            <a:r>
              <a:rPr lang="en-GB" sz="9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q.pop</a:t>
            </a:r>
            <a:r>
              <a:rPr lang="en-GB" sz="9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endParaRPr lang="en-GB" sz="9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GB" sz="9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print(q)     		 # </a:t>
            </a:r>
            <a:r>
              <a:rPr lang="en-GB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['a', 'c</a:t>
            </a:r>
            <a:r>
              <a:rPr lang="en-GB" sz="9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marL="228600" lvl="1" indent="0">
              <a:buNone/>
            </a:pPr>
            <a:r>
              <a:rPr lang="en-GB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9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q.pop</a:t>
            </a:r>
            <a:r>
              <a:rPr lang="en-GB" sz="9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(0))		 # a</a:t>
            </a:r>
            <a:endParaRPr lang="en-GB" sz="9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endParaRPr lang="en-GB" sz="11200" dirty="0"/>
          </a:p>
          <a:p>
            <a:pPr lvl="1"/>
            <a:r>
              <a:rPr lang="en-GB" sz="9600" dirty="0" smtClean="0"/>
              <a:t>remove() if you </a:t>
            </a:r>
            <a:r>
              <a:rPr lang="en-GB" sz="9600" dirty="0"/>
              <a:t>know the </a:t>
            </a:r>
            <a:r>
              <a:rPr lang="en-GB" sz="9600" dirty="0" smtClean="0"/>
              <a:t>element but NOT the index. </a:t>
            </a:r>
            <a:r>
              <a:rPr lang="en-GB" sz="9600" dirty="0"/>
              <a:t>R</a:t>
            </a:r>
            <a:r>
              <a:rPr lang="en-GB" sz="9600" dirty="0" smtClean="0"/>
              <a:t>eturn value from remove is None.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GB" sz="9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.remove</a:t>
            </a:r>
            <a:r>
              <a:rPr lang="en-GB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('b')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print(q)</a:t>
            </a:r>
            <a:r>
              <a:rPr lang="en-GB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9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# </a:t>
            </a:r>
            <a:r>
              <a:rPr lang="en-GB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['a', 'c']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9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GB" sz="9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.remove</a:t>
            </a:r>
            <a:r>
              <a:rPr lang="en-GB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('a'))	</a:t>
            </a:r>
            <a:r>
              <a:rPr lang="en-GB" sz="9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# </a:t>
            </a:r>
            <a:r>
              <a:rPr lang="en-GB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pPr marL="0" indent="0" fontAlgn="base">
              <a:buNone/>
            </a:pPr>
            <a:endParaRPr lang="en-GB" sz="9600" dirty="0"/>
          </a:p>
          <a:p>
            <a:pPr marL="228600" lvl="1" indent="0">
              <a:buNone/>
            </a:pPr>
            <a:endParaRPr lang="en-GB" sz="9600" dirty="0" smtClean="0"/>
          </a:p>
          <a:p>
            <a:pPr marL="228600" lvl="1" indent="0">
              <a:buNone/>
            </a:pPr>
            <a:endParaRPr lang="en-GB" sz="9600" dirty="0"/>
          </a:p>
          <a:p>
            <a:pPr lvl="1"/>
            <a:endParaRPr lang="en-GB" sz="9600" dirty="0" smtClean="0"/>
          </a:p>
          <a:p>
            <a:endParaRPr lang="en-GB" sz="9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Page </a:t>
            </a:r>
            <a:fld id="{2D440456-871D-4460-9198-DA705D47E4FB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11063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</a:t>
            </a:r>
            <a:r>
              <a:rPr lang="en-US" altLang="en-US" dirty="0" smtClean="0"/>
              <a:t>. pop() review</a:t>
            </a:r>
            <a:endParaRPr lang="en-US" altLang="en-US" dirty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 smtClean="0"/>
              <a:t>pop() returns the value removed.  </a:t>
            </a:r>
          </a:p>
          <a:p>
            <a:r>
              <a:rPr lang="en-US" altLang="en-US" sz="2400" dirty="0" smtClean="0"/>
              <a:t>What is printed by the following?</a:t>
            </a:r>
          </a:p>
          <a:p>
            <a:endParaRPr lang="en-US" altLang="en-US" dirty="0" smtClean="0"/>
          </a:p>
          <a:p>
            <a:pPr marL="457200" lvl="2" indent="0">
              <a:buNone/>
            </a:pP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alist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[4, 2, 8, 6, 5]</a:t>
            </a:r>
          </a:p>
          <a:p>
            <a:pPr marL="457200" lvl="2" indent="0">
              <a:buNone/>
            </a:pP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alist.pop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(2)</a:t>
            </a:r>
          </a:p>
          <a:p>
            <a:pPr marL="457200" lvl="2" indent="0">
              <a:buNone/>
            </a:pP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alist.pop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457200" lvl="2" indent="0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alist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457200" lvl="2" indent="0">
              <a:buNone/>
            </a:pP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alist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alist.pop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(0)</a:t>
            </a:r>
          </a:p>
          <a:p>
            <a:pPr marL="457200" lvl="2" indent="0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alt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alist</a:t>
            </a:r>
            <a:r>
              <a:rPr lang="en-US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en-US" sz="28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dirty="0"/>
              <a:t>Page </a:t>
            </a:r>
            <a:fld id="{2D440456-871D-4460-9198-DA705D47E4FB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671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Creating a List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Specify a list variable with the subscript operator [] 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2</a:t>
            </a:fld>
            <a:endParaRPr lang="en-US" altLang="en-US"/>
          </a:p>
        </p:txBody>
      </p:sp>
      <p:pic>
        <p:nvPicPr>
          <p:cNvPr id="1434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8077200" cy="410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4</a:t>
            </a:r>
            <a:r>
              <a:rPr lang="en-US" altLang="en-US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. Insert </a:t>
            </a:r>
            <a:r>
              <a:rPr lang="en-US" altLang="en-US" dirty="0">
                <a:ea typeface="ＭＳ Ｐゴシック" panose="020B0600070205080204" pitchFamily="34" charset="-128"/>
              </a:rPr>
              <a:t>an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Element at specific position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Sometimes the order in which elements are added to a list is important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A new element has to be </a:t>
            </a:r>
            <a:r>
              <a:rPr lang="en-US" altLang="en-US" sz="2000" dirty="0">
                <a:solidFill>
                  <a:srgbClr val="0033CC"/>
                </a:solidFill>
                <a:ea typeface="ＭＳ Ｐゴシック" panose="020B0600070205080204" pitchFamily="34" charset="-128"/>
              </a:rPr>
              <a:t>inserted at a specific position </a:t>
            </a:r>
            <a:r>
              <a:rPr lang="en-US" altLang="en-US" sz="2000" dirty="0">
                <a:ea typeface="ＭＳ Ｐゴシック" panose="020B0600070205080204" pitchFamily="34" charset="-128"/>
              </a:rPr>
              <a:t>in the list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09600" y="2286000"/>
            <a:ext cx="3200400" cy="2522538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#1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friends = ["Harry", "Emily", "Bob", "Cari"]</a:t>
            </a:r>
          </a:p>
          <a:p>
            <a:pPr>
              <a:defRPr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#2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friends.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insert(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1, "Cindy"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pic>
        <p:nvPicPr>
          <p:cNvPr id="112642" name="Picture 2" descr="U:\PC\publisher\2013 wiley slides\Ch 5-9, FM\Chapter  6\Media\Illustrations\py_06_04_300dp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159" b="69904"/>
          <a:stretch>
            <a:fillRect/>
          </a:stretch>
        </p:blipFill>
        <p:spPr bwMode="auto">
          <a:xfrm>
            <a:off x="4419600" y="2667000"/>
            <a:ext cx="339090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U:\PC\publisher\2013 wiley slides\Ch 5-9, FM\Chapter  6\Media\Illustrations\py_06_04_300dp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" t="32561" r="3458" b="37888"/>
          <a:stretch>
            <a:fillRect/>
          </a:stretch>
        </p:blipFill>
        <p:spPr bwMode="auto">
          <a:xfrm>
            <a:off x="3886200" y="4800600"/>
            <a:ext cx="5106988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680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5</a:t>
            </a:r>
            <a:r>
              <a:rPr lang="en-US" altLang="en-US" dirty="0" smtClean="0"/>
              <a:t>. Sorting</a:t>
            </a:r>
            <a:endParaRPr lang="en-US" altLang="en-US" dirty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822959" y="1255006"/>
            <a:ext cx="8092441" cy="4614088"/>
          </a:xfrm>
        </p:spPr>
        <p:txBody>
          <a:bodyPr>
            <a:normAutofit/>
          </a:bodyPr>
          <a:lstStyle/>
          <a:p>
            <a:pPr marL="457200" lvl="2" indent="0">
              <a:buNone/>
            </a:pPr>
            <a:endParaRPr lang="en-US" altLang="en-US" dirty="0" smtClean="0"/>
          </a:p>
          <a:p>
            <a:r>
              <a:rPr lang="en-US" altLang="en-US" dirty="0" smtClean="0"/>
              <a:t>The </a:t>
            </a:r>
            <a:r>
              <a:rPr lang="en-US" altLang="en-US" dirty="0"/>
              <a:t>sort() method sorts a list of numbers or strings.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dirty="0"/>
              <a:t>Page </a:t>
            </a:r>
            <a:fld id="{2D440456-871D-4460-9198-DA705D47E4FB}" type="slidenum">
              <a:rPr lang="en-US" altLang="en-US" smtClean="0"/>
              <a:pPr/>
              <a:t>21</a:t>
            </a:fld>
            <a:endParaRPr lang="en-US" alt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838199" y="2414911"/>
            <a:ext cx="7467600" cy="1242689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values = [1, 16, 9, 4]</a:t>
            </a:r>
          </a:p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values.</a:t>
            </a:r>
            <a:r>
              <a:rPr lang="en-US" sz="20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sort()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# Now values is [1, 4 , 9, 16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]</a:t>
            </a:r>
            <a:endParaRPr lang="en-US" altLang="en-US" sz="2000" dirty="0"/>
          </a:p>
          <a:p>
            <a:pPr>
              <a:defRPr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81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6</a:t>
            </a:r>
            <a:r>
              <a:rPr lang="en-US" altLang="en-US" dirty="0" smtClean="0">
                <a:solidFill>
                  <a:schemeClr val="tx1"/>
                </a:solidFill>
              </a:rPr>
              <a:t>. </a:t>
            </a:r>
            <a:r>
              <a:rPr lang="en-US" altLang="en-US" dirty="0">
                <a:solidFill>
                  <a:schemeClr val="tx1"/>
                </a:solidFill>
              </a:rPr>
              <a:t>Copying Lists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</a:t>
            </a:r>
            <a:r>
              <a:rPr lang="en-US" altLang="en-US" dirty="0" smtClean="0"/>
              <a:t>ist </a:t>
            </a:r>
            <a:r>
              <a:rPr lang="en-US" altLang="en-US" dirty="0"/>
              <a:t>variables do not themselves hold list elements</a:t>
            </a:r>
          </a:p>
          <a:p>
            <a:r>
              <a:rPr lang="en-US" altLang="en-US" dirty="0"/>
              <a:t>They hold a reference to the actual list</a:t>
            </a:r>
          </a:p>
          <a:p>
            <a:r>
              <a:rPr lang="en-US" altLang="en-US" dirty="0"/>
              <a:t>If you copy the reference, you get another reference to the same list: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066800" y="2895600"/>
            <a:ext cx="2514600" cy="381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prices = values</a:t>
            </a:r>
          </a:p>
        </p:txBody>
      </p:sp>
      <p:pic>
        <p:nvPicPr>
          <p:cNvPr id="39943" name="Picture 2" descr="U:\PC\publisher\2013 wiley slides\Ch 5-9, FM\Chapter  6\Media\Illustrations\py_06_06_300dp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844" b="45187"/>
          <a:stretch>
            <a:fillRect/>
          </a:stretch>
        </p:blipFill>
        <p:spPr bwMode="auto">
          <a:xfrm>
            <a:off x="4191000" y="2895600"/>
            <a:ext cx="449580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Copying Lists (2)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Sometimes, you want to make a copy of a list; that is, a new list that has the same elements in the same order as a given list</a:t>
            </a:r>
          </a:p>
          <a:p>
            <a:r>
              <a:rPr lang="en-US" altLang="en-US" dirty="0"/>
              <a:t>Use the list() function: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14400" y="2514600"/>
            <a:ext cx="3240088" cy="381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prices =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list(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values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pic>
        <p:nvPicPr>
          <p:cNvPr id="40967" name="Picture 2" descr="U:\PC\publisher\2013 wiley slides\Ch 5-9, FM\Chapter  6\Media\Illustrations\py_06_06_300dp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93" r="4439" b="3778"/>
          <a:stretch>
            <a:fillRect/>
          </a:stretch>
        </p:blipFill>
        <p:spPr bwMode="auto">
          <a:xfrm>
            <a:off x="4724400" y="2286000"/>
            <a:ext cx="3429000" cy="338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</a:t>
            </a:r>
            <a:r>
              <a:rPr lang="en-US" dirty="0"/>
              <a:t>Slices of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43000"/>
            <a:ext cx="8153400" cy="4876800"/>
          </a:xfrm>
        </p:spPr>
        <p:txBody>
          <a:bodyPr>
            <a:noAutofit/>
          </a:bodyPr>
          <a:lstStyle/>
          <a:p>
            <a:r>
              <a:rPr lang="en-US" sz="2400" dirty="0"/>
              <a:t>A list of temperatures, one per month: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temp = [18, 21, 24, 33, 39, 40, 39, 36, 30, 22, 18]</a:t>
            </a:r>
          </a:p>
          <a:p>
            <a:r>
              <a:rPr lang="en-US" sz="2400" dirty="0"/>
              <a:t>To obtain temperatures for the third quarter, with index values 6, 7, and 8 use the </a:t>
            </a:r>
            <a:r>
              <a:rPr lang="en-US" sz="2400" dirty="0">
                <a:cs typeface="Consolas" panose="020B0609020204030204" pitchFamily="49" charset="0"/>
              </a:rPr>
              <a:t>slice operator: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thirdQuarter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temp[6 : 9]</a:t>
            </a:r>
          </a:p>
          <a:p>
            <a:r>
              <a:rPr lang="en-US" sz="2400" dirty="0"/>
              <a:t>To replace the values in elements 6, 7, and 8: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temp[6 : 9] = [45, 44, 40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[18, 21, 24, 33, 39, 40,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22, 18]</a:t>
            </a:r>
          </a:p>
          <a:p>
            <a:r>
              <a:rPr lang="en-US" sz="2400" dirty="0" smtClean="0"/>
              <a:t>Which </a:t>
            </a:r>
            <a:r>
              <a:rPr lang="en-US" sz="2400" dirty="0"/>
              <a:t>elements would the following slices obtain?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temp[ : 6]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temp[6 : ] 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27190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 1-6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1" y="1143000"/>
            <a:ext cx="8077200" cy="510540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3200" dirty="0"/>
              <a:t>Create a list "</a:t>
            </a:r>
            <a:r>
              <a:rPr lang="en-US" sz="3200" dirty="0" err="1"/>
              <a:t>mylist</a:t>
            </a:r>
            <a:r>
              <a:rPr lang="en-US" sz="3200" dirty="0"/>
              <a:t>" containing integers: 1, 2, 3, 4, 5</a:t>
            </a:r>
            <a:endParaRPr lang="en-GB" sz="3200" dirty="0"/>
          </a:p>
          <a:p>
            <a:pPr marL="514350" lvl="0" indent="-514350">
              <a:buFont typeface="+mj-lt"/>
              <a:buAutoNum type="arabicPeriod"/>
            </a:pPr>
            <a:r>
              <a:rPr lang="en-US" sz="3200" dirty="0"/>
              <a:t>Print the second item in the list.</a:t>
            </a:r>
            <a:endParaRPr lang="en-GB" sz="3200" dirty="0"/>
          </a:p>
          <a:p>
            <a:pPr marL="514350" lvl="0" indent="-514350">
              <a:buFont typeface="+mj-lt"/>
              <a:buAutoNum type="arabicPeriod"/>
            </a:pPr>
            <a:r>
              <a:rPr lang="en-US" sz="3200" dirty="0"/>
              <a:t>Print the second to last item in the list.</a:t>
            </a:r>
            <a:endParaRPr lang="en-GB" sz="3200" dirty="0"/>
          </a:p>
          <a:p>
            <a:pPr marL="514350" lvl="0" indent="-514350">
              <a:buFont typeface="+mj-lt"/>
              <a:buAutoNum type="arabicPeriod"/>
            </a:pPr>
            <a:r>
              <a:rPr lang="en-US" sz="3200" dirty="0"/>
              <a:t>Use list slicing to print the second to the fourth item in the list.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Replace the first list item with the value 10.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Append the number 11 to the list.</a:t>
            </a:r>
            <a:endParaRPr lang="en-GB" sz="3200" dirty="0"/>
          </a:p>
          <a:p>
            <a:pPr marL="0" indent="0">
              <a:buNone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lvl="0" indent="-514350">
              <a:buFont typeface="+mj-lt"/>
              <a:buAutoNum type="arabicPeriod"/>
            </a:pPr>
            <a:endParaRPr lang="en-GB" sz="2800" dirty="0"/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36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Tuples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1439264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 tuple is similar to a list, but once created, its contents cannot be modified (a tuple is an immutable version of a list).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A tuple is created by specifying its contents as a comma-separated sequence. You can enclose the sequence in parentheses: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70066" y="2646803"/>
            <a:ext cx="3049587" cy="457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triple = (5, 10, 15)</a:t>
            </a:r>
            <a:endParaRPr lang="en-US" b="1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147059" y="3587450"/>
            <a:ext cx="2895600" cy="457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triple = 5, 10, 15</a:t>
            </a:r>
            <a:endParaRPr lang="en-US" b="1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22959" y="3177717"/>
            <a:ext cx="7543801" cy="62979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altLang="en-US" dirty="0">
                <a:ea typeface="ＭＳ Ｐゴシック" panose="020B0600070205080204" pitchFamily="34" charset="-128"/>
              </a:rPr>
              <a:t>If you prefer, you can omit the parentheses:</a:t>
            </a:r>
          </a:p>
        </p:txBody>
      </p:sp>
    </p:spTree>
    <p:extLst>
      <p:ext uri="{BB962C8B-B14F-4D97-AF65-F5344CB8AC3E}">
        <p14:creationId xmlns:p14="http://schemas.microsoft.com/office/powerpoint/2010/main" val="319643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5069594"/>
          </a:xfrm>
        </p:spPr>
        <p:txBody>
          <a:bodyPr>
            <a:normAutofit fontScale="40000" lnSpcReduction="20000"/>
          </a:bodyPr>
          <a:lstStyle/>
          <a:p>
            <a:pPr lvl="1"/>
            <a:r>
              <a:rPr lang="en-US" sz="5100" dirty="0"/>
              <a:t>We can process the tuple in the same ways as a list:</a:t>
            </a:r>
          </a:p>
          <a:p>
            <a:pPr marL="228600" lvl="1" indent="0">
              <a:buNone/>
            </a:pPr>
            <a:endParaRPr lang="en-US" sz="5100" dirty="0"/>
          </a:p>
          <a:p>
            <a:pPr marL="685800" lvl="3" indent="0">
              <a:buNone/>
            </a:pPr>
            <a:r>
              <a:rPr lang="en-US" sz="5100" dirty="0"/>
              <a:t>f </a:t>
            </a:r>
            <a:r>
              <a:rPr lang="en-US" sz="5100" dirty="0" err="1"/>
              <a:t>i</a:t>
            </a:r>
            <a:r>
              <a:rPr lang="en-US" sz="5100" dirty="0"/>
              <a:t> r s t   =  ( 1 ,   2 ,   3 ) </a:t>
            </a:r>
          </a:p>
          <a:p>
            <a:pPr marL="685800" lvl="3" indent="0">
              <a:buNone/>
            </a:pPr>
            <a:r>
              <a:rPr lang="en-US" sz="5100" dirty="0"/>
              <a:t>second  =  ( 4 ,   5 ,   6 )</a:t>
            </a:r>
          </a:p>
          <a:p>
            <a:pPr marL="685800" lvl="3" indent="0">
              <a:buNone/>
            </a:pPr>
            <a:r>
              <a:rPr lang="en-US" sz="5100" dirty="0"/>
              <a:t>l e n ( f </a:t>
            </a:r>
            <a:r>
              <a:rPr lang="en-US" sz="5100" dirty="0" err="1"/>
              <a:t>i</a:t>
            </a:r>
            <a:r>
              <a:rPr lang="en-US" sz="5100" dirty="0"/>
              <a:t> r s t )</a:t>
            </a:r>
            <a:endParaRPr lang="en-GB" sz="5100" dirty="0"/>
          </a:p>
          <a:p>
            <a:pPr marL="685800" lvl="3" indent="0">
              <a:buNone/>
            </a:pPr>
            <a:r>
              <a:rPr lang="en-GB" sz="5100" dirty="0"/>
              <a:t>first + second</a:t>
            </a:r>
          </a:p>
          <a:p>
            <a:pPr marL="685800" lvl="3" indent="0">
              <a:buNone/>
            </a:pPr>
            <a:r>
              <a:rPr lang="en-GB" sz="5100" dirty="0"/>
              <a:t>1 in first</a:t>
            </a:r>
          </a:p>
          <a:p>
            <a:pPr marL="685800" lvl="3" indent="0">
              <a:buNone/>
            </a:pPr>
            <a:r>
              <a:rPr lang="en-GB" sz="5100" dirty="0"/>
              <a:t>5 not in second</a:t>
            </a:r>
          </a:p>
          <a:p>
            <a:pPr>
              <a:lnSpc>
                <a:spcPct val="120000"/>
              </a:lnSpc>
            </a:pPr>
            <a:r>
              <a:rPr lang="en-GB" sz="5100" dirty="0"/>
              <a:t>However, tuple values are immutable.  This is useful </a:t>
            </a:r>
            <a:r>
              <a:rPr lang="en-US" sz="5100" dirty="0"/>
              <a:t>if you want to store data that you want to remain fixed during the course of a program.</a:t>
            </a:r>
          </a:p>
          <a:p>
            <a:pPr>
              <a:lnSpc>
                <a:spcPct val="120000"/>
              </a:lnSpc>
            </a:pPr>
            <a:r>
              <a:rPr lang="en-GB" sz="5100" dirty="0"/>
              <a:t>Therefore, the following will create an error as  </a:t>
            </a:r>
            <a:r>
              <a:rPr lang="en-US" sz="5100" dirty="0"/>
              <a:t>you   cannot   change   a   value   in   a   t u p l e.</a:t>
            </a:r>
          </a:p>
          <a:p>
            <a:pPr marL="0" indent="0">
              <a:buNone/>
            </a:pPr>
            <a:r>
              <a:rPr lang="en-GB" sz="5100" dirty="0"/>
              <a:t>	first[2]=5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291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Summary (1)  </a:t>
            </a:r>
            <a:r>
              <a:rPr lang="en-US" altLang="en-US" dirty="0"/>
              <a:t>Lists</a:t>
            </a:r>
          </a:p>
        </p:txBody>
      </p:sp>
      <p:sp>
        <p:nvSpPr>
          <p:cNvPr id="92163" name="Content Placeholder 2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499339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2400" dirty="0" smtClean="0"/>
              <a:t>Lists </a:t>
            </a:r>
            <a:r>
              <a:rPr lang="en-GB" sz="2400" dirty="0"/>
              <a:t>are made up of elements, and each element has a position known as its </a:t>
            </a:r>
            <a:r>
              <a:rPr lang="en-GB" sz="2400" i="1" dirty="0"/>
              <a:t>index</a:t>
            </a:r>
            <a:r>
              <a:rPr lang="en-GB" sz="2400" dirty="0"/>
              <a:t>. 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Lists are defined in Python using the square brackets with elements separated by commas. 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We can refer to an individual element in a list by using the bracket syntax and specifying the index of the element we want. </a:t>
            </a:r>
            <a:endParaRPr lang="en-GB" sz="24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64179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Summary (2)  </a:t>
            </a:r>
            <a:r>
              <a:rPr lang="en-US" altLang="en-US" dirty="0"/>
              <a:t>Lists</a:t>
            </a:r>
          </a:p>
        </p:txBody>
      </p:sp>
      <p:sp>
        <p:nvSpPr>
          <p:cNvPr id="92163" name="Content Placeholder 2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4993394"/>
          </a:xfrm>
        </p:spPr>
        <p:txBody>
          <a:bodyPr>
            <a:noAutofit/>
          </a:bodyPr>
          <a:lstStyle/>
          <a:p>
            <a:r>
              <a:rPr lang="en-GB" sz="2400" dirty="0" smtClean="0"/>
              <a:t>Some 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built-In list operations</a:t>
            </a:r>
            <a:endParaRPr lang="en-US" altLang="en-US" sz="2400" i="1" dirty="0">
              <a:ea typeface="ＭＳ Ｐゴシック" panose="020B0600070205080204" pitchFamily="34" charset="-128"/>
            </a:endParaRPr>
          </a:p>
          <a:p>
            <a:pPr lvl="2"/>
            <a:r>
              <a:rPr lang="en-US" sz="2400" dirty="0">
                <a:solidFill>
                  <a:schemeClr val="tx1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append</a:t>
            </a:r>
            <a:r>
              <a:rPr lang="en-US" altLang="en-US" sz="2400" dirty="0">
                <a:solidFill>
                  <a:schemeClr val="tx1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() </a:t>
            </a:r>
            <a:r>
              <a:rPr lang="en-US" sz="2400" dirty="0" smtClean="0">
                <a:solidFill>
                  <a:schemeClr val="tx1"/>
                </a:solidFill>
              </a:rPr>
              <a:t>inserts </a:t>
            </a:r>
            <a:r>
              <a:rPr lang="en-US" sz="2400" dirty="0">
                <a:solidFill>
                  <a:schemeClr val="tx1"/>
                </a:solidFill>
              </a:rPr>
              <a:t>a new element at the end of the list</a:t>
            </a:r>
            <a:endParaRPr lang="en-GB" sz="2400" dirty="0">
              <a:solidFill>
                <a:schemeClr val="tx1"/>
              </a:solidFill>
            </a:endParaRPr>
          </a:p>
          <a:p>
            <a:pPr lvl="2"/>
            <a:r>
              <a:rPr lang="en-US" altLang="en-US" sz="2400" b="1" dirty="0" smtClean="0">
                <a:solidFill>
                  <a:schemeClr val="tx1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in</a:t>
            </a:r>
            <a:r>
              <a:rPr lang="en-US" altLang="en-US" sz="24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 tests </a:t>
            </a:r>
            <a:r>
              <a:rPr lang="en-US" altLang="en-US" sz="24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whether an element is in a list</a:t>
            </a:r>
          </a:p>
          <a:p>
            <a:pPr lvl="2"/>
            <a:r>
              <a:rPr lang="en-US" altLang="en-US" sz="2400" dirty="0">
                <a:solidFill>
                  <a:schemeClr val="tx1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index() </a:t>
            </a:r>
            <a:r>
              <a:rPr lang="en-US" altLang="en-US" sz="24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to know the position of an element </a:t>
            </a:r>
          </a:p>
          <a:p>
            <a:pPr lvl="2"/>
            <a:r>
              <a:rPr lang="en-US" altLang="en-US" sz="2400" dirty="0">
                <a:solidFill>
                  <a:schemeClr val="tx1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pop() </a:t>
            </a:r>
            <a:r>
              <a:rPr lang="en-US" altLang="en-US" sz="24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removes </a:t>
            </a:r>
            <a:r>
              <a:rPr lang="en-US" altLang="en-US" sz="24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an element </a:t>
            </a:r>
            <a:r>
              <a:rPr lang="en-US" altLang="en-US" sz="24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when the index is known. </a:t>
            </a:r>
          </a:p>
          <a:p>
            <a:pPr lvl="2"/>
            <a:r>
              <a:rPr lang="en-GB" sz="2400" dirty="0" smtClean="0"/>
              <a:t>remove</a:t>
            </a:r>
            <a:r>
              <a:rPr lang="en-GB" sz="2400" dirty="0"/>
              <a:t>() if you know the element but NOT the index.</a:t>
            </a:r>
            <a:endParaRPr lang="en-US" altLang="en-US" sz="2400" dirty="0" smtClean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lvl="2"/>
            <a:r>
              <a:rPr lang="en-US" altLang="en-US" sz="2400" dirty="0" smtClean="0">
                <a:solidFill>
                  <a:schemeClr val="tx1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insert</a:t>
            </a:r>
            <a:r>
              <a:rPr lang="en-US" altLang="en-US" sz="2400" dirty="0">
                <a:solidFill>
                  <a:schemeClr val="tx1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() </a:t>
            </a:r>
            <a:r>
              <a:rPr lang="en-US" altLang="en-US" sz="24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to insert a new element at a position in a </a:t>
            </a:r>
            <a:r>
              <a:rPr lang="en-US" altLang="en-US" sz="24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list</a:t>
            </a:r>
            <a:endParaRPr lang="en-US" altLang="en-US" sz="2400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lvl="2"/>
            <a:r>
              <a:rPr lang="en-US" sz="2400" dirty="0">
                <a:solidFill>
                  <a:schemeClr val="tx1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sor</a:t>
            </a:r>
            <a:r>
              <a:rPr lang="en-US" altLang="en-US" sz="2400" dirty="0">
                <a:solidFill>
                  <a:schemeClr val="tx1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t() </a:t>
            </a:r>
            <a:r>
              <a:rPr lang="en-US" altLang="en-US" sz="2400" dirty="0" smtClean="0">
                <a:solidFill>
                  <a:schemeClr val="tx1"/>
                </a:solidFill>
              </a:rPr>
              <a:t>s</a:t>
            </a:r>
            <a:r>
              <a:rPr lang="en-US" sz="2400" dirty="0" smtClean="0">
                <a:solidFill>
                  <a:schemeClr val="tx1"/>
                </a:solidFill>
              </a:rPr>
              <a:t>orts </a:t>
            </a:r>
            <a:r>
              <a:rPr lang="en-US" sz="2400" dirty="0">
                <a:solidFill>
                  <a:schemeClr val="tx1"/>
                </a:solidFill>
              </a:rPr>
              <a:t>a list of numbers or strings</a:t>
            </a:r>
            <a:endParaRPr lang="en-US" altLang="en-US" sz="2400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lvl="2"/>
            <a:r>
              <a:rPr lang="en-US" altLang="en-US" sz="2400" dirty="0">
                <a:solidFill>
                  <a:schemeClr val="tx1"/>
                </a:solidFill>
                <a:ea typeface="ＭＳ Ｐゴシック" panose="020B0600070205080204" pitchFamily="34" charset="-128"/>
                <a:cs typeface="Consolas" panose="020B0609020204030204" pitchFamily="49" charset="0"/>
              </a:rPr>
              <a:t>list() </a:t>
            </a:r>
            <a:r>
              <a:rPr lang="en-US" altLang="en-US" sz="24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function to copy lists</a:t>
            </a:r>
          </a:p>
          <a:p>
            <a:r>
              <a:rPr lang="en-US" altLang="en-US" sz="2400" dirty="0" smtClean="0">
                <a:ea typeface="ＭＳ Ｐゴシック" panose="020B0600070205080204" pitchFamily="34" charset="-128"/>
              </a:rPr>
              <a:t>Tuple </a:t>
            </a:r>
            <a:r>
              <a:rPr lang="en-US" altLang="en-US" sz="2400" dirty="0">
                <a:ea typeface="ＭＳ Ｐゴシック" panose="020B0600070205080204" pitchFamily="34" charset="-128"/>
              </a:rPr>
              <a:t>- comma-separated sequence enclosed in parentheses(). </a:t>
            </a:r>
            <a:r>
              <a:rPr lang="en-US" sz="2400" dirty="0"/>
              <a:t>Immutable - useful if you want to store data that you want to remain fixed during the run of a </a:t>
            </a:r>
            <a:r>
              <a:rPr lang="en-US" sz="2400" dirty="0" smtClean="0"/>
              <a:t>program. 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9868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List </a:t>
            </a:r>
            <a:r>
              <a:rPr lang="en-US" altLang="en-US" dirty="0">
                <a:ea typeface="ＭＳ Ｐゴシック" panose="020B0600070205080204" pitchFamily="34" charset="-128"/>
              </a:rPr>
              <a:t>Elements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4993394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800" dirty="0">
                <a:ea typeface="ＭＳ Ｐゴシック" panose="020B0600070205080204" pitchFamily="34" charset="-128"/>
              </a:rPr>
              <a:t>A list is a sequence of 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elements</a:t>
            </a:r>
            <a:r>
              <a:rPr lang="en-US" altLang="en-US" sz="2800" dirty="0">
                <a:ea typeface="ＭＳ Ｐゴシック" panose="020B0600070205080204" pitchFamily="34" charset="-128"/>
              </a:rPr>
              <a:t>, each of which has </a:t>
            </a:r>
            <a:r>
              <a:rPr lang="en-US" altLang="en-US" sz="2800" dirty="0" smtClean="0">
                <a:ea typeface="ＭＳ Ｐゴシック" panose="020B0600070205080204" pitchFamily="34" charset="-128"/>
              </a:rPr>
              <a:t>an </a:t>
            </a:r>
            <a:r>
              <a:rPr lang="en-US" altLang="en-US" sz="2800" i="1" dirty="0" smtClean="0">
                <a:ea typeface="ＭＳ Ｐゴシック" panose="020B0600070205080204" pitchFamily="34" charset="-128"/>
              </a:rPr>
              <a:t>index.</a:t>
            </a:r>
          </a:p>
          <a:p>
            <a:r>
              <a:rPr lang="en-GB" sz="2800" dirty="0"/>
              <a:t>I</a:t>
            </a:r>
            <a:r>
              <a:rPr lang="en-GB" sz="2800" dirty="0" smtClean="0"/>
              <a:t>n </a:t>
            </a:r>
            <a:r>
              <a:rPr lang="en-GB" sz="2800" dirty="0"/>
              <a:t>a list, </a:t>
            </a:r>
            <a:r>
              <a:rPr lang="en-GB" sz="2800" dirty="0" smtClean="0"/>
              <a:t>the</a:t>
            </a:r>
            <a:r>
              <a:rPr lang="en-GB" sz="2800" i="1" dirty="0" smtClean="0"/>
              <a:t> elements </a:t>
            </a:r>
            <a:r>
              <a:rPr lang="en-GB" sz="2800" dirty="0" smtClean="0"/>
              <a:t>can </a:t>
            </a:r>
            <a:r>
              <a:rPr lang="en-GB" sz="2800" dirty="0"/>
              <a:t>be any type</a:t>
            </a:r>
            <a:r>
              <a:rPr lang="en-GB" sz="2800" dirty="0" smtClean="0"/>
              <a:t>.</a:t>
            </a:r>
          </a:p>
          <a:p>
            <a:pPr marL="0" indent="0">
              <a:buNone/>
            </a:pPr>
            <a:r>
              <a:rPr lang="en-US" altLang="en-US" sz="2800" dirty="0" smtClean="0">
                <a:ea typeface="ＭＳ Ｐゴシック" panose="020B0600070205080204" pitchFamily="34" charset="-128"/>
              </a:rPr>
              <a:t>	</a:t>
            </a:r>
            <a:r>
              <a:rPr lang="en-US" altLang="en-US" sz="28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[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10, 20, 30, 40</a:t>
            </a:r>
            <a:r>
              <a:rPr lang="en-US" altLang="en-US" sz="28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altLang="en-US" sz="28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[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'</a:t>
            </a:r>
            <a:r>
              <a:rPr lang="en-US" altLang="en-US" sz="28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apple', 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'</a:t>
            </a:r>
            <a:r>
              <a:rPr lang="en-US" altLang="en-US" sz="28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pear', 'banana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'</a:t>
            </a:r>
            <a:r>
              <a:rPr lang="en-US" altLang="en-US" sz="28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]</a:t>
            </a:r>
            <a:endParaRPr lang="en-US" altLang="en-US" sz="28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lvl="3"/>
            <a:endParaRPr lang="en-US" altLang="en-US" sz="2800" dirty="0" smtClean="0">
              <a:ea typeface="ＭＳ Ｐゴシック" panose="020B0600070205080204" pitchFamily="34" charset="-128"/>
            </a:endParaRPr>
          </a:p>
          <a:p>
            <a:pPr lvl="3"/>
            <a:r>
              <a:rPr lang="en-US" altLang="en-US" sz="2800" dirty="0" smtClean="0">
                <a:ea typeface="ＭＳ Ｐゴシック" panose="020B0600070205080204" pitchFamily="34" charset="-128"/>
              </a:rPr>
              <a:t>And can be mixed type:</a:t>
            </a:r>
          </a:p>
          <a:p>
            <a:pPr lvl="3"/>
            <a:endParaRPr lang="en-US" altLang="en-US" sz="2800" dirty="0">
              <a:ea typeface="ＭＳ Ｐゴシック" panose="020B0600070205080204" pitchFamily="34" charset="-128"/>
            </a:endParaRPr>
          </a:p>
          <a:p>
            <a:pPr marL="685800" lvl="3" indent="0">
              <a:buNone/>
            </a:pPr>
            <a:r>
              <a:rPr lang="it-IT" altLang="en-US" sz="28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[</a:t>
            </a:r>
            <a:r>
              <a:rPr lang="it-IT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'spam', 2.0, 5, [10, 20</a:t>
            </a:r>
            <a:r>
              <a:rPr lang="it-IT" altLang="en-US" sz="28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]]</a:t>
            </a:r>
          </a:p>
          <a:p>
            <a:pPr marL="685800" lvl="3" indent="0">
              <a:buNone/>
            </a:pPr>
            <a:endParaRPr lang="it-IT" altLang="en-US" sz="2800" dirty="0">
              <a:ea typeface="ＭＳ Ｐゴシック" panose="020B0600070205080204" pitchFamily="34" charset="-128"/>
            </a:endParaRPr>
          </a:p>
          <a:p>
            <a:pPr lvl="4"/>
            <a:r>
              <a:rPr lang="en-GB" sz="2800" dirty="0" smtClean="0"/>
              <a:t>a </a:t>
            </a:r>
            <a:r>
              <a:rPr lang="en-GB" sz="2800" dirty="0"/>
              <a:t>string, a float, an integer, </a:t>
            </a:r>
            <a:r>
              <a:rPr lang="en-GB" sz="2800" dirty="0" smtClean="0"/>
              <a:t>and </a:t>
            </a:r>
            <a:r>
              <a:rPr lang="en-GB" sz="2800" b="1" u="sng" dirty="0" smtClean="0"/>
              <a:t>another list</a:t>
            </a:r>
            <a:endParaRPr lang="en-GB" sz="2800" dirty="0"/>
          </a:p>
          <a:p>
            <a:pPr lvl="4"/>
            <a:r>
              <a:rPr lang="en-GB" sz="2800" dirty="0" smtClean="0"/>
              <a:t>Lists inside lists are known as nested lists.</a:t>
            </a:r>
            <a:endParaRPr lang="en-US" altLang="en-US" sz="2800" dirty="0" smtClean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6419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400" dirty="0">
                <a:ea typeface="ＭＳ Ｐゴシック" panose="020B0600070205080204" pitchFamily="34" charset="-128"/>
              </a:rPr>
              <a:t>Creating Lists/Accessing Elements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990600" y="4419600"/>
            <a:ext cx="8153400" cy="1600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# 1: Creating a list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values = [32, 54, 67.5, 29, 35, 80, 115, 44.5, 100, 65]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kern="0" dirty="0">
              <a:latin typeface="Consolas" pitchFamily="49" charset="0"/>
              <a:cs typeface="Consolas" pitchFamily="49" charset="0"/>
            </a:endParaRP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  <a:cs typeface="Consolas" pitchFamily="49" charset="0"/>
              </a:rPr>
              <a:t># 2: Accessing a list element</a:t>
            </a:r>
          </a:p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GB" sz="2000" dirty="0" smtClean="0"/>
              <a:t>print(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values[5])</a:t>
            </a:r>
            <a:endParaRPr lang="en-US" sz="2000" kern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893" y="1299957"/>
            <a:ext cx="6736664" cy="289104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Lists Vs. Strings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sz="2600" dirty="0">
                <a:ea typeface="ＭＳ Ｐゴシック" panose="020B0600070205080204" pitchFamily="34" charset="-128"/>
              </a:rPr>
              <a:t>Both lists and strings are </a:t>
            </a:r>
            <a:r>
              <a:rPr lang="en-US" altLang="en-US" sz="2600" b="1" dirty="0">
                <a:ea typeface="ＭＳ Ｐゴシック" panose="020B0600070205080204" pitchFamily="34" charset="-128"/>
              </a:rPr>
              <a:t>sequences</a:t>
            </a:r>
            <a:r>
              <a:rPr lang="en-US" altLang="en-US" sz="2600" dirty="0">
                <a:ea typeface="ＭＳ Ｐゴシック" panose="020B0600070205080204" pitchFamily="34" charset="-128"/>
              </a:rPr>
              <a:t>, and the [] operator is used to access an element in any sequence</a:t>
            </a:r>
          </a:p>
          <a:p>
            <a:r>
              <a:rPr lang="en-US" altLang="en-US" sz="2600" dirty="0">
                <a:ea typeface="ＭＳ Ｐゴシック" panose="020B0600070205080204" pitchFamily="34" charset="-128"/>
              </a:rPr>
              <a:t>There are two differences between lists and strings: </a:t>
            </a:r>
          </a:p>
          <a:p>
            <a:pPr lvl="1"/>
            <a:r>
              <a:rPr lang="en-US" altLang="en-US" sz="2600" dirty="0">
                <a:ea typeface="ＭＳ Ｐゴシック" panose="020B0600070205080204" pitchFamily="34" charset="-128"/>
              </a:rPr>
              <a:t>Lists can hold values of any type, whereas strings are sequences of characters </a:t>
            </a:r>
          </a:p>
          <a:p>
            <a:pPr lvl="1"/>
            <a:r>
              <a:rPr lang="en-US" altLang="en-US" sz="2600" dirty="0">
                <a:ea typeface="ＭＳ Ｐゴシック" panose="020B0600070205080204" pitchFamily="34" charset="-128"/>
              </a:rPr>
              <a:t>Strings are 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immutable - </a:t>
            </a:r>
            <a:r>
              <a:rPr lang="en-US" altLang="en-US" sz="2600" dirty="0">
                <a:ea typeface="ＭＳ Ｐゴシック" panose="020B0600070205080204" pitchFamily="34" charset="-128"/>
              </a:rPr>
              <a:t>you cannot change the characters in the sequence:</a:t>
            </a:r>
          </a:p>
          <a:p>
            <a:pPr marL="457200" lvl="2" indent="0">
              <a:buNone/>
            </a:pPr>
            <a:r>
              <a:rPr lang="en-GB" altLang="en-US" sz="2600" dirty="0">
                <a:ea typeface="ＭＳ Ｐゴシック" panose="020B0600070205080204" pitchFamily="34" charset="-128"/>
              </a:rPr>
              <a:t>	greeting = "Hello, world!"</a:t>
            </a:r>
          </a:p>
          <a:p>
            <a:pPr marL="457200" lvl="2" indent="0">
              <a:buNone/>
            </a:pPr>
            <a:r>
              <a:rPr lang="en-GB" altLang="en-US" sz="2600" dirty="0">
                <a:ea typeface="ＭＳ Ｐゴシック" panose="020B0600070205080204" pitchFamily="34" charset="-128"/>
              </a:rPr>
              <a:t>	greeting[0] = 'J'            # ERROR!</a:t>
            </a:r>
          </a:p>
          <a:p>
            <a:pPr marL="457200" lvl="2" indent="0">
              <a:buNone/>
            </a:pPr>
            <a:endParaRPr lang="en-US" altLang="en-US" sz="26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600" dirty="0">
                <a:ea typeface="ＭＳ Ｐゴシック" panose="020B0600070205080204" pitchFamily="34" charset="-128"/>
              </a:rPr>
              <a:t>Lists are 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mutable:</a:t>
            </a:r>
          </a:p>
          <a:p>
            <a:pPr marL="457200" lvl="2" indent="0">
              <a:buNone/>
            </a:pPr>
            <a:endParaRPr lang="en-US" altLang="en-US" sz="2600" i="1" dirty="0">
              <a:ea typeface="ＭＳ Ｐゴシック" panose="020B0600070205080204" pitchFamily="34" charset="-128"/>
            </a:endParaRPr>
          </a:p>
          <a:p>
            <a:pPr marL="457200" lvl="2" indent="0">
              <a:buNone/>
            </a:pPr>
            <a:r>
              <a:rPr lang="en-US" altLang="en-US" sz="2600" i="1" dirty="0">
                <a:ea typeface="ＭＳ Ｐゴシック" panose="020B0600070205080204" pitchFamily="34" charset="-128"/>
              </a:rPr>
              <a:t>	</a:t>
            </a:r>
            <a:r>
              <a:rPr lang="en-US" altLang="en-US" sz="2600" dirty="0">
                <a:ea typeface="ＭＳ Ｐゴシック" panose="020B0600070205080204" pitchFamily="34" charset="-128"/>
              </a:rPr>
              <a:t>numbers = [42, 123]</a:t>
            </a:r>
          </a:p>
          <a:p>
            <a:pPr marL="457200" lvl="2" indent="0">
              <a:buNone/>
            </a:pPr>
            <a:r>
              <a:rPr lang="en-US" altLang="en-US" sz="2600" dirty="0">
                <a:ea typeface="ＭＳ Ｐゴシック" panose="020B0600070205080204" pitchFamily="34" charset="-128"/>
              </a:rPr>
              <a:t>	numbers[1] = 5   		# list is now [42, 5]</a:t>
            </a:r>
          </a:p>
          <a:p>
            <a:pPr marL="457200" lvl="2" indent="0"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      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Out of Range Errors / List Length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52047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dirty="0"/>
              <a:t>Out-of-Range Errors:</a:t>
            </a:r>
          </a:p>
          <a:p>
            <a:r>
              <a:rPr lang="en-US" altLang="en-US" dirty="0"/>
              <a:t>Perhaps the most common error in using lists is accessing a nonexistent element – an </a:t>
            </a:r>
            <a:r>
              <a:rPr lang="en-US" altLang="en-US" dirty="0" err="1"/>
              <a:t>IndexError</a:t>
            </a:r>
            <a:r>
              <a:rPr lang="en-US" altLang="en-US" dirty="0"/>
              <a:t>: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If your program accesses a list through an out-of-range index, the program will generate an exception at run time</a:t>
            </a:r>
          </a:p>
          <a:p>
            <a:r>
              <a:rPr lang="en-US" altLang="en-US" dirty="0"/>
              <a:t>Determining List Length</a:t>
            </a:r>
          </a:p>
          <a:p>
            <a:r>
              <a:rPr lang="en-US" altLang="en-US" dirty="0"/>
              <a:t>You can use the </a:t>
            </a:r>
            <a:r>
              <a:rPr lang="en-US" altLang="en-US" dirty="0" err="1"/>
              <a:t>len</a:t>
            </a:r>
            <a:r>
              <a:rPr lang="en-US" altLang="en-US" dirty="0"/>
              <a:t>() function to obtain the length of the list; that is, the number of elements:</a:t>
            </a:r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dirty="0" err="1" smtClean="0"/>
              <a:t>numElements</a:t>
            </a:r>
            <a:r>
              <a:rPr lang="en-GB" dirty="0" smtClean="0"/>
              <a:t> </a:t>
            </a:r>
            <a:r>
              <a:rPr lang="en-GB" dirty="0"/>
              <a:t>= </a:t>
            </a:r>
            <a:r>
              <a:rPr lang="en-GB" dirty="0" err="1"/>
              <a:t>len</a:t>
            </a:r>
            <a:r>
              <a:rPr lang="en-GB" dirty="0"/>
              <a:t>(values</a:t>
            </a:r>
            <a:r>
              <a:rPr lang="en-GB" dirty="0" smtClean="0"/>
              <a:t>) </a:t>
            </a:r>
            <a:r>
              <a:rPr lang="en-GB" dirty="0"/>
              <a:t>      # 8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876300" y="2590801"/>
            <a:ext cx="7391400" cy="1295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values = [2.3, 4.5, 7.2, 1.0, 12.2, 9.0, 15.2, 0.5]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values[8] = 5.4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# Error - values has 8 elements, </a:t>
            </a:r>
          </a:p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# and the index can range from 0 to 7</a:t>
            </a:r>
            <a:endParaRPr lang="fr-FR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Loop Over the Index Values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Given the values list that contains 10 elements, we will want to set a variable, say i, to 0, 1, 2, and so on, up to 9.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47800" y="2057400"/>
            <a:ext cx="6019800" cy="9350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 First version (list index used)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for i in range(10) :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print(i, values[i])</a:t>
            </a:r>
          </a:p>
        </p:txBody>
      </p:sp>
      <p:sp>
        <p:nvSpPr>
          <p:cNvPr id="8" name="Rectangle 7"/>
          <p:cNvSpPr/>
          <p:nvPr/>
        </p:nvSpPr>
        <p:spPr>
          <a:xfrm>
            <a:off x="1447800" y="3200400"/>
            <a:ext cx="60198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 Better version (list index used)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for i in range(len(values)) :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print(i, values[i])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000" y="4495800"/>
            <a:ext cx="8382000" cy="1219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 3</a:t>
            </a:r>
            <a:r>
              <a:rPr lang="en-US" baseline="30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rd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version: if index values not needed - traverse list elements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for element in values :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print(element)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List References</a:t>
            </a:r>
          </a:p>
        </p:txBody>
      </p:sp>
      <p:sp>
        <p:nvSpPr>
          <p:cNvPr id="25603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Make sure you see the difference between the:</a:t>
            </a:r>
          </a:p>
          <a:p>
            <a:pPr lvl="1"/>
            <a:r>
              <a:rPr lang="en-US" altLang="en-US" sz="2000" dirty="0"/>
              <a:t>List variable:  The named </a:t>
            </a:r>
            <a:r>
              <a:rPr lang="en-US" altLang="ja-JP" sz="2000" dirty="0"/>
              <a:t>‘alias’ or pointer to the list</a:t>
            </a:r>
          </a:p>
          <a:p>
            <a:pPr lvl="1"/>
            <a:r>
              <a:rPr lang="en-US" altLang="en-US" sz="2000" dirty="0"/>
              <a:t>List contents:  Memory where the values are stored</a:t>
            </a:r>
          </a:p>
          <a:p>
            <a:pPr lvl="1"/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2514600"/>
            <a:ext cx="8067675" cy="457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fr-FR" dirty="0">
                <a:latin typeface="Consolas" pitchFamily="49" charset="0"/>
                <a:cs typeface="Consolas" pitchFamily="49" charset="0"/>
              </a:rPr>
              <a:t>values = [32, 54, 67.5, 29, 35, 80, 115, 44.5, 100, 65]</a:t>
            </a:r>
          </a:p>
        </p:txBody>
      </p:sp>
      <p:sp>
        <p:nvSpPr>
          <p:cNvPr id="25605" name="TextBox 6"/>
          <p:cNvSpPr txBox="1">
            <a:spLocks noChangeArrowheads="1"/>
          </p:cNvSpPr>
          <p:nvPr/>
        </p:nvSpPr>
        <p:spPr bwMode="auto">
          <a:xfrm>
            <a:off x="632936" y="5080000"/>
            <a:ext cx="5334000" cy="1016000"/>
          </a:xfrm>
          <a:prstGeom prst="rect">
            <a:avLst/>
          </a:prstGeom>
          <a:solidFill>
            <a:srgbClr val="FFDC4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>
                <a:cs typeface="Arial" panose="020B0604020202020204" pitchFamily="34" charset="0"/>
              </a:rPr>
              <a:t>A list variable contains a </a:t>
            </a:r>
            <a:r>
              <a:rPr lang="en-US" altLang="en-US" sz="2000" i="1" dirty="0">
                <a:cs typeface="Arial" panose="020B0604020202020204" pitchFamily="34" charset="0"/>
              </a:rPr>
              <a:t>reference </a:t>
            </a:r>
            <a:r>
              <a:rPr lang="en-US" altLang="en-US" sz="2000" dirty="0">
                <a:cs typeface="Arial" panose="020B0604020202020204" pitchFamily="34" charset="0"/>
              </a:rPr>
              <a:t>to the list contents.  The </a:t>
            </a:r>
            <a:r>
              <a:rPr lang="en-US" altLang="en-US" sz="2000" i="1" dirty="0">
                <a:cs typeface="Arial" panose="020B0604020202020204" pitchFamily="34" charset="0"/>
              </a:rPr>
              <a:t>reference</a:t>
            </a:r>
            <a:r>
              <a:rPr lang="en-US" altLang="en-US" sz="2000" dirty="0">
                <a:cs typeface="Arial" panose="020B0604020202020204" pitchFamily="34" charset="0"/>
              </a:rPr>
              <a:t> is the location of the list contents (in memory).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29000" y="4191000"/>
            <a:ext cx="3276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5607" name="TextBox 12"/>
          <p:cNvSpPr txBox="1">
            <a:spLocks noChangeArrowheads="1"/>
          </p:cNvSpPr>
          <p:nvPr/>
        </p:nvSpPr>
        <p:spPr bwMode="auto">
          <a:xfrm>
            <a:off x="3657600" y="3200400"/>
            <a:ext cx="1554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>
                <a:cs typeface="Arial" panose="020B0604020202020204" pitchFamily="34" charset="0"/>
              </a:rPr>
              <a:t>List variable</a:t>
            </a:r>
          </a:p>
        </p:txBody>
      </p:sp>
      <p:sp>
        <p:nvSpPr>
          <p:cNvPr id="25608" name="TextBox 13"/>
          <p:cNvSpPr txBox="1">
            <a:spLocks noChangeArrowheads="1"/>
          </p:cNvSpPr>
          <p:nvPr/>
        </p:nvSpPr>
        <p:spPr bwMode="auto">
          <a:xfrm>
            <a:off x="6423025" y="3276600"/>
            <a:ext cx="1622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>
                <a:cs typeface="Arial" panose="020B0604020202020204" pitchFamily="34" charset="0"/>
              </a:rPr>
              <a:t>List contents</a:t>
            </a:r>
          </a:p>
        </p:txBody>
      </p:sp>
      <p:sp>
        <p:nvSpPr>
          <p:cNvPr id="25609" name="TextBox 14"/>
          <p:cNvSpPr txBox="1">
            <a:spLocks noChangeArrowheads="1"/>
          </p:cNvSpPr>
          <p:nvPr/>
        </p:nvSpPr>
        <p:spPr bwMode="auto">
          <a:xfrm>
            <a:off x="4808538" y="4132263"/>
            <a:ext cx="1368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>
                <a:cs typeface="Arial" panose="020B0604020202020204" pitchFamily="34" charset="0"/>
              </a:rPr>
              <a:t>Reference</a:t>
            </a:r>
          </a:p>
        </p:txBody>
      </p:sp>
      <p:sp>
        <p:nvSpPr>
          <p:cNvPr id="25610" name="TextBox 14"/>
          <p:cNvSpPr txBox="1">
            <a:spLocks noChangeArrowheads="1"/>
          </p:cNvSpPr>
          <p:nvPr/>
        </p:nvSpPr>
        <p:spPr bwMode="auto">
          <a:xfrm>
            <a:off x="7050088" y="5791200"/>
            <a:ext cx="9509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>
                <a:cs typeface="Arial" panose="020B0604020202020204" pitchFamily="34" charset="0"/>
              </a:rPr>
              <a:t>Values</a:t>
            </a:r>
          </a:p>
        </p:txBody>
      </p:sp>
      <p:pic>
        <p:nvPicPr>
          <p:cNvPr id="2561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275" y="3632200"/>
            <a:ext cx="26860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4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5" b="2644"/>
          <a:stretch>
            <a:fillRect/>
          </a:stretch>
        </p:blipFill>
        <p:spPr bwMode="auto">
          <a:xfrm>
            <a:off x="6413500" y="3673475"/>
            <a:ext cx="2222500" cy="211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List Aliases</a:t>
            </a:r>
          </a:p>
        </p:txBody>
      </p:sp>
      <p:sp>
        <p:nvSpPr>
          <p:cNvPr id="26627" name="Content Placeholder 6"/>
          <p:cNvSpPr>
            <a:spLocks noGrp="1"/>
          </p:cNvSpPr>
          <p:nvPr>
            <p:ph idx="1"/>
          </p:nvPr>
        </p:nvSpPr>
        <p:spPr>
          <a:xfrm>
            <a:off x="685800" y="1143000"/>
            <a:ext cx="8001000" cy="5029200"/>
          </a:xfrm>
        </p:spPr>
        <p:txBody>
          <a:bodyPr>
            <a:normAutofit/>
          </a:bodyPr>
          <a:lstStyle/>
          <a:p>
            <a:pPr>
              <a:spcBef>
                <a:spcPts val="2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When you </a:t>
            </a:r>
            <a:r>
              <a:rPr lang="en-US" altLang="en-US" dirty="0">
                <a:solidFill>
                  <a:srgbClr val="0033CC"/>
                </a:solidFill>
                <a:ea typeface="ＭＳ Ｐゴシック" panose="020B0600070205080204" pitchFamily="34" charset="-128"/>
              </a:rPr>
              <a:t>copy</a:t>
            </a:r>
            <a:r>
              <a:rPr lang="en-US" altLang="en-US" dirty="0">
                <a:ea typeface="ＭＳ Ｐゴシック" panose="020B0600070205080204" pitchFamily="34" charset="-128"/>
              </a:rPr>
              <a:t> a list variable into another, both variables refer to the same list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The second variable is an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alias </a:t>
            </a:r>
            <a:r>
              <a:rPr lang="en-US" altLang="en-US" sz="2000" dirty="0">
                <a:ea typeface="ＭＳ Ｐゴシック" panose="020B0600070205080204" pitchFamily="34" charset="-128"/>
              </a:rPr>
              <a:t>for the first because both variables reference the same list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85800" y="2895600"/>
            <a:ext cx="6400800" cy="685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scores = [10, 9, 7, 4, 5]</a:t>
            </a:r>
          </a:p>
          <a:p>
            <a:pPr>
              <a:defRPr/>
            </a:pP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values = scores 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# Copying list reference</a:t>
            </a:r>
            <a:endParaRPr lang="fr-FR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629" name="TextBox 6"/>
          <p:cNvSpPr txBox="1">
            <a:spLocks noChangeArrowheads="1"/>
          </p:cNvSpPr>
          <p:nvPr/>
        </p:nvSpPr>
        <p:spPr bwMode="auto">
          <a:xfrm>
            <a:off x="838200" y="3962400"/>
            <a:ext cx="3048000" cy="1939925"/>
          </a:xfrm>
          <a:prstGeom prst="rect">
            <a:avLst/>
          </a:prstGeom>
          <a:solidFill>
            <a:srgbClr val="FFDC4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>
                <a:cs typeface="Arial" panose="020B0604020202020204" pitchFamily="34" charset="0"/>
              </a:rPr>
              <a:t>A list variable specifies the location of a list. Copying the reference yields a second reference to the same list.</a:t>
            </a:r>
          </a:p>
        </p:txBody>
      </p:sp>
      <p:pic>
        <p:nvPicPr>
          <p:cNvPr id="26632" name="Picture 10" descr="U:\PC\publisher\2013 wiley slides\Ch 5-9, FM\Chapter  6\Media\Illustrations\py_06_02_300dp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6" t="5194" r="51794" b="19180"/>
          <a:stretch>
            <a:fillRect/>
          </a:stretch>
        </p:blipFill>
        <p:spPr bwMode="auto">
          <a:xfrm>
            <a:off x="4267200" y="3962400"/>
            <a:ext cx="4714875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3" name="TextBox 14"/>
          <p:cNvSpPr txBox="1">
            <a:spLocks noChangeArrowheads="1"/>
          </p:cNvSpPr>
          <p:nvPr/>
        </p:nvSpPr>
        <p:spPr bwMode="auto">
          <a:xfrm>
            <a:off x="4648200" y="5308600"/>
            <a:ext cx="1495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26634" name="TextBox 13"/>
          <p:cNvSpPr txBox="1">
            <a:spLocks noChangeArrowheads="1"/>
          </p:cNvSpPr>
          <p:nvPr/>
        </p:nvSpPr>
        <p:spPr bwMode="auto">
          <a:xfrm>
            <a:off x="7239000" y="3581400"/>
            <a:ext cx="1622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>
                <a:cs typeface="Arial" panose="020B0604020202020204" pitchFamily="34" charset="0"/>
              </a:rPr>
              <a:t>List contents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Page </a:t>
            </a:r>
            <a:fld id="{2D440456-871D-4460-9198-DA705D47E4FB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def432de7635f937d245994e3ea943102e2f1d4d"/>
  <p:tag name="ISPRING_ULTRA_SCORM_COURSE_ID" val="C29FE79A-3646-4F96-9DF2-FD640D9BA73C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IOT10Z7BdOSwAEAANoDAAAPAAAAbm9uZS9wbGF5ZXIueG1spZJPb9QwEMXPW6nfIfK99m4Rolo59ICUE0WVFhC3lTeZJqaOHTwTsvvtmfzZpFuQQOKQaPIy72fPs/X9sXbJT4hog0/FRq5FAj4PhfVlKr58zm7uxP376yvdOHOCmNgiFT54EEkBmEfbEPseDVWpeCFIhoqEXx63R7SpqIiarVJd18nujQyxVLfr9UZ9e/i4yyuozY31SMbnzF32ciuSJtoQLZ1S8W4trq9WA/ICZ5F7fInBtf3KKPNQqyYCgieIatz2bN3S38381MErOjWAgkdfDbMfTP78EIrWAfbaSo9tOyDqCYO20rS1mzufYMxTMTbsa0A0JaB0vhRq9Ko/mPWTM1hNHLzA9tymPTiLFYsjfejeL+r+bBmyVxNHXYJ0PUwwnGLWOpeBoTZCIZIIP1rLVdZjv85HsN6IcTnP3Xt8tl5il7PGVWZyCvH0gR18JFOUco5ejtHLwdTbh+ITF49TnLsFMgezhKArqt3bf86j7/6fOAp4Mq0jcV7B+gKOmeW/BDWPQsAz9pqkxsl+tTOVd9ce6hdX40Iadzdl8R1FQiaWwNewMGTUos8w9Zqm1fg5JTTHotXv91JPRC5/AVBLAQIAABQAAgAIAIOT10Z7BdOSwAEAANoDAAAPAAAAAAAAAAEAAAAAAAAAAABub25lL3BsYXllci54bWxQSwUGAAAAAAEAAQA9AAAA7QEAAAAA"/>
  <p:tag name="ISPRING_OUTPUT_FOLDER" val="C:\Users\johnmcmanus\Desktop"/>
  <p:tag name="ISPRING_PRESENTATION_TITLE" val="Chapter 06 (V1-1)"/>
</p:tagLst>
</file>

<file path=ppt/theme/theme1.xml><?xml version="1.0" encoding="utf-8"?>
<a:theme xmlns:a="http://schemas.openxmlformats.org/drawingml/2006/main" name="RMC Presentat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MC Presentation" id="{F133566A-6107-4ECA-B6E3-BC26A31F9F4B}" vid="{0E2C91F3-DABD-4653-8A6F-0A5A5848A1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RMC Presentation</Template>
  <TotalTime>12183</TotalTime>
  <Words>1811</Words>
  <Application>Microsoft Office PowerPoint</Application>
  <PresentationFormat>On-screen Show (4:3)</PresentationFormat>
  <Paragraphs>308</Paragraphs>
  <Slides>29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ＭＳ Ｐゴシック</vt:lpstr>
      <vt:lpstr>Arial</vt:lpstr>
      <vt:lpstr>Calibri</vt:lpstr>
      <vt:lpstr>Calibri Light</vt:lpstr>
      <vt:lpstr>Consolas</vt:lpstr>
      <vt:lpstr>Courier New</vt:lpstr>
      <vt:lpstr>Wingdings</vt:lpstr>
      <vt:lpstr>RMC Presentation</vt:lpstr>
      <vt:lpstr>Python Lists - Contents</vt:lpstr>
      <vt:lpstr>Creating a List</vt:lpstr>
      <vt:lpstr>List Elements</vt:lpstr>
      <vt:lpstr>Creating Lists/Accessing Elements</vt:lpstr>
      <vt:lpstr>Lists Vs. Strings</vt:lpstr>
      <vt:lpstr>Out of Range Errors / List Length</vt:lpstr>
      <vt:lpstr>Loop Over the Index Values</vt:lpstr>
      <vt:lpstr>List References</vt:lpstr>
      <vt:lpstr>List Aliases</vt:lpstr>
      <vt:lpstr>Modifying Aliased Lists</vt:lpstr>
      <vt:lpstr>Function Parameters are Aliases:</vt:lpstr>
      <vt:lpstr>Reverse Subscripts</vt:lpstr>
      <vt:lpstr>List Operations</vt:lpstr>
      <vt:lpstr>1. Appending Elements</vt:lpstr>
      <vt:lpstr>2. Finding an Element</vt:lpstr>
      <vt:lpstr>Self Check Question</vt:lpstr>
      <vt:lpstr>3. Removing an Element</vt:lpstr>
      <vt:lpstr>pop() and remove() </vt:lpstr>
      <vt:lpstr>3. pop() review</vt:lpstr>
      <vt:lpstr>4. Insert an Element at specific position</vt:lpstr>
      <vt:lpstr>5. Sorting</vt:lpstr>
      <vt:lpstr>6. Copying Lists</vt:lpstr>
      <vt:lpstr>Copying Lists (2)</vt:lpstr>
      <vt:lpstr>7. Slices of a List</vt:lpstr>
      <vt:lpstr>Exercises 1-6</vt:lpstr>
      <vt:lpstr>Tuples</vt:lpstr>
      <vt:lpstr>Tuples</vt:lpstr>
      <vt:lpstr>Summary (1)  Lists</vt:lpstr>
      <vt:lpstr>Summary (2)  Lists</vt:lpstr>
    </vt:vector>
  </TitlesOfParts>
  <Company>Technetrain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06 (V1-1)</dc:title>
  <dc:subject>Java for Everyone 2e</dc:subject>
  <dc:creator>john McManus</dc:creator>
  <dc:description>Based on bjlo_ch06_8.pdf</dc:description>
  <cp:lastModifiedBy>Wendy Purdy</cp:lastModifiedBy>
  <cp:revision>649</cp:revision>
  <cp:lastPrinted>2018-11-16T11:01:47Z</cp:lastPrinted>
  <dcterms:created xsi:type="dcterms:W3CDTF">2007-02-01T21:32:19Z</dcterms:created>
  <dcterms:modified xsi:type="dcterms:W3CDTF">2019-11-11T15:05:00Z</dcterms:modified>
  <cp:contentStatus>Final Draft</cp:contentStatus>
</cp:coreProperties>
</file>