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7"/>
  </p:notesMasterIdLst>
  <p:sldIdLst>
    <p:sldId id="290" r:id="rId2"/>
    <p:sldId id="256" r:id="rId3"/>
    <p:sldId id="258" r:id="rId4"/>
    <p:sldId id="259" r:id="rId5"/>
    <p:sldId id="260" r:id="rId6"/>
    <p:sldId id="261" r:id="rId7"/>
    <p:sldId id="262" r:id="rId8"/>
    <p:sldId id="263" r:id="rId9"/>
    <p:sldId id="264" r:id="rId10"/>
    <p:sldId id="265" r:id="rId11"/>
    <p:sldId id="282" r:id="rId12"/>
    <p:sldId id="267" r:id="rId13"/>
    <p:sldId id="268" r:id="rId14"/>
    <p:sldId id="269" r:id="rId15"/>
    <p:sldId id="270" r:id="rId16"/>
    <p:sldId id="271" r:id="rId17"/>
    <p:sldId id="275" r:id="rId18"/>
    <p:sldId id="274" r:id="rId19"/>
    <p:sldId id="283" r:id="rId20"/>
    <p:sldId id="284" r:id="rId21"/>
    <p:sldId id="285" r:id="rId22"/>
    <p:sldId id="286" r:id="rId23"/>
    <p:sldId id="288" r:id="rId24"/>
    <p:sldId id="291" r:id="rId25"/>
    <p:sldId id="28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6" y="2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70493D-F86C-4653-B6B8-FC373AF915A8}" type="datetimeFigureOut">
              <a:rPr lang="en-GB" smtClean="0"/>
              <a:t>21/10/2019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182F2F-C71D-4E0A-9E01-D34A4CAD9C08}" type="slidenum">
              <a:rPr lang="en-GB" smtClean="0"/>
              <a:t>‹#›</a:t>
            </a:fld>
            <a:endParaRPr lang="en-GB"/>
          </a:p>
        </p:txBody>
      </p:sp>
    </p:spTree>
    <p:extLst>
      <p:ext uri="{BB962C8B-B14F-4D97-AF65-F5344CB8AC3E}">
        <p14:creationId xmlns:p14="http://schemas.microsoft.com/office/powerpoint/2010/main" val="2791155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3182F2F-C71D-4E0A-9E01-D34A4CAD9C08}" type="slidenum">
              <a:rPr lang="en-GB" smtClean="0"/>
              <a:t>1</a:t>
            </a:fld>
            <a:endParaRPr lang="en-GB"/>
          </a:p>
        </p:txBody>
      </p:sp>
    </p:spTree>
    <p:extLst>
      <p:ext uri="{BB962C8B-B14F-4D97-AF65-F5344CB8AC3E}">
        <p14:creationId xmlns:p14="http://schemas.microsoft.com/office/powerpoint/2010/main" val="206818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53F44A0-AF15-4513-9C41-83A71AF5E3B8}" type="datetimeFigureOut">
              <a:rPr lang="en-GB" smtClean="0"/>
              <a:t>21/10/2019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1EF736-25FD-4EE3-9396-21DFF20B1D25}" type="slidenum">
              <a:rPr lang="en-GB" smtClean="0"/>
              <a:t>‹#›</a:t>
            </a:fld>
            <a:endParaRPr lang="en-GB"/>
          </a:p>
        </p:txBody>
      </p:sp>
    </p:spTree>
    <p:extLst>
      <p:ext uri="{BB962C8B-B14F-4D97-AF65-F5344CB8AC3E}">
        <p14:creationId xmlns:p14="http://schemas.microsoft.com/office/powerpoint/2010/main" val="325144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53F44A0-AF15-4513-9C41-83A71AF5E3B8}" type="datetimeFigureOut">
              <a:rPr lang="en-GB" smtClean="0"/>
              <a:t>21/10/2019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1EF736-25FD-4EE3-9396-21DFF20B1D25}" type="slidenum">
              <a:rPr lang="en-GB" smtClean="0"/>
              <a:t>‹#›</a:t>
            </a:fld>
            <a:endParaRPr lang="en-GB"/>
          </a:p>
        </p:txBody>
      </p:sp>
    </p:spTree>
    <p:extLst>
      <p:ext uri="{BB962C8B-B14F-4D97-AF65-F5344CB8AC3E}">
        <p14:creationId xmlns:p14="http://schemas.microsoft.com/office/powerpoint/2010/main" val="3920465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53F44A0-AF15-4513-9C41-83A71AF5E3B8}" type="datetimeFigureOut">
              <a:rPr lang="en-GB" smtClean="0"/>
              <a:t>21/10/2019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1EF736-25FD-4EE3-9396-21DFF20B1D25}" type="slidenum">
              <a:rPr lang="en-GB" smtClean="0"/>
              <a:t>‹#›</a:t>
            </a:fld>
            <a:endParaRPr lang="en-GB"/>
          </a:p>
        </p:txBody>
      </p:sp>
    </p:spTree>
    <p:extLst>
      <p:ext uri="{BB962C8B-B14F-4D97-AF65-F5344CB8AC3E}">
        <p14:creationId xmlns:p14="http://schemas.microsoft.com/office/powerpoint/2010/main" val="175715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53F44A0-AF15-4513-9C41-83A71AF5E3B8}" type="datetimeFigureOut">
              <a:rPr lang="en-GB" smtClean="0"/>
              <a:t>21/10/2019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1EF736-25FD-4EE3-9396-21DFF20B1D25}" type="slidenum">
              <a:rPr lang="en-GB" smtClean="0"/>
              <a:t>‹#›</a:t>
            </a:fld>
            <a:endParaRPr lang="en-GB"/>
          </a:p>
        </p:txBody>
      </p:sp>
    </p:spTree>
    <p:extLst>
      <p:ext uri="{BB962C8B-B14F-4D97-AF65-F5344CB8AC3E}">
        <p14:creationId xmlns:p14="http://schemas.microsoft.com/office/powerpoint/2010/main" val="3160110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3F44A0-AF15-4513-9C41-83A71AF5E3B8}" type="datetimeFigureOut">
              <a:rPr lang="en-GB" smtClean="0"/>
              <a:t>21/10/2019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1EF736-25FD-4EE3-9396-21DFF20B1D25}" type="slidenum">
              <a:rPr lang="en-GB" smtClean="0"/>
              <a:t>‹#›</a:t>
            </a:fld>
            <a:endParaRPr lang="en-GB"/>
          </a:p>
        </p:txBody>
      </p:sp>
    </p:spTree>
    <p:extLst>
      <p:ext uri="{BB962C8B-B14F-4D97-AF65-F5344CB8AC3E}">
        <p14:creationId xmlns:p14="http://schemas.microsoft.com/office/powerpoint/2010/main" val="626294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53F44A0-AF15-4513-9C41-83A71AF5E3B8}" type="datetimeFigureOut">
              <a:rPr lang="en-GB" smtClean="0"/>
              <a:t>21/10/2019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1EF736-25FD-4EE3-9396-21DFF20B1D25}" type="slidenum">
              <a:rPr lang="en-GB" smtClean="0"/>
              <a:t>‹#›</a:t>
            </a:fld>
            <a:endParaRPr lang="en-GB"/>
          </a:p>
        </p:txBody>
      </p:sp>
    </p:spTree>
    <p:extLst>
      <p:ext uri="{BB962C8B-B14F-4D97-AF65-F5344CB8AC3E}">
        <p14:creationId xmlns:p14="http://schemas.microsoft.com/office/powerpoint/2010/main" val="824979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53F44A0-AF15-4513-9C41-83A71AF5E3B8}" type="datetimeFigureOut">
              <a:rPr lang="en-GB" smtClean="0"/>
              <a:t>21/10/2019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21EF736-25FD-4EE3-9396-21DFF20B1D25}" type="slidenum">
              <a:rPr lang="en-GB" smtClean="0"/>
              <a:t>‹#›</a:t>
            </a:fld>
            <a:endParaRPr lang="en-GB"/>
          </a:p>
        </p:txBody>
      </p:sp>
    </p:spTree>
    <p:extLst>
      <p:ext uri="{BB962C8B-B14F-4D97-AF65-F5344CB8AC3E}">
        <p14:creationId xmlns:p14="http://schemas.microsoft.com/office/powerpoint/2010/main" val="3652876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53F44A0-AF15-4513-9C41-83A71AF5E3B8}" type="datetimeFigureOut">
              <a:rPr lang="en-GB" smtClean="0"/>
              <a:t>21/10/2019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21EF736-25FD-4EE3-9396-21DFF20B1D25}" type="slidenum">
              <a:rPr lang="en-GB" smtClean="0"/>
              <a:t>‹#›</a:t>
            </a:fld>
            <a:endParaRPr lang="en-GB"/>
          </a:p>
        </p:txBody>
      </p:sp>
    </p:spTree>
    <p:extLst>
      <p:ext uri="{BB962C8B-B14F-4D97-AF65-F5344CB8AC3E}">
        <p14:creationId xmlns:p14="http://schemas.microsoft.com/office/powerpoint/2010/main" val="477667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3F44A0-AF15-4513-9C41-83A71AF5E3B8}" type="datetimeFigureOut">
              <a:rPr lang="en-GB" smtClean="0"/>
              <a:t>21/10/2019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21EF736-25FD-4EE3-9396-21DFF20B1D25}" type="slidenum">
              <a:rPr lang="en-GB" smtClean="0"/>
              <a:t>‹#›</a:t>
            </a:fld>
            <a:endParaRPr lang="en-GB"/>
          </a:p>
        </p:txBody>
      </p:sp>
    </p:spTree>
    <p:extLst>
      <p:ext uri="{BB962C8B-B14F-4D97-AF65-F5344CB8AC3E}">
        <p14:creationId xmlns:p14="http://schemas.microsoft.com/office/powerpoint/2010/main" val="2482057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3F44A0-AF15-4513-9C41-83A71AF5E3B8}" type="datetimeFigureOut">
              <a:rPr lang="en-GB" smtClean="0"/>
              <a:t>21/10/2019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1EF736-25FD-4EE3-9396-21DFF20B1D25}" type="slidenum">
              <a:rPr lang="en-GB" smtClean="0"/>
              <a:t>‹#›</a:t>
            </a:fld>
            <a:endParaRPr lang="en-GB"/>
          </a:p>
        </p:txBody>
      </p:sp>
    </p:spTree>
    <p:extLst>
      <p:ext uri="{BB962C8B-B14F-4D97-AF65-F5344CB8AC3E}">
        <p14:creationId xmlns:p14="http://schemas.microsoft.com/office/powerpoint/2010/main" val="3206265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3F44A0-AF15-4513-9C41-83A71AF5E3B8}" type="datetimeFigureOut">
              <a:rPr lang="en-GB" smtClean="0"/>
              <a:t>21/10/2019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1EF736-25FD-4EE3-9396-21DFF20B1D25}" type="slidenum">
              <a:rPr lang="en-GB" smtClean="0"/>
              <a:t>‹#›</a:t>
            </a:fld>
            <a:endParaRPr lang="en-GB"/>
          </a:p>
        </p:txBody>
      </p:sp>
    </p:spTree>
    <p:extLst>
      <p:ext uri="{BB962C8B-B14F-4D97-AF65-F5344CB8AC3E}">
        <p14:creationId xmlns:p14="http://schemas.microsoft.com/office/powerpoint/2010/main" val="4265458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3F44A0-AF15-4513-9C41-83A71AF5E3B8}" type="datetimeFigureOut">
              <a:rPr lang="en-GB" smtClean="0"/>
              <a:t>21/10/2019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EF736-25FD-4EE3-9396-21DFF20B1D25}" type="slidenum">
              <a:rPr lang="en-GB" smtClean="0"/>
              <a:t>‹#›</a:t>
            </a:fld>
            <a:endParaRPr lang="en-GB"/>
          </a:p>
        </p:txBody>
      </p:sp>
    </p:spTree>
    <p:extLst>
      <p:ext uri="{BB962C8B-B14F-4D97-AF65-F5344CB8AC3E}">
        <p14:creationId xmlns:p14="http://schemas.microsoft.com/office/powerpoint/2010/main" val="1814483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Lecture – </a:t>
            </a:r>
            <a:r>
              <a:rPr lang="en-US" dirty="0" smtClean="0"/>
              <a:t>Strings</a:t>
            </a:r>
            <a:endParaRPr lang="en-GB" dirty="0"/>
          </a:p>
        </p:txBody>
      </p:sp>
      <p:sp>
        <p:nvSpPr>
          <p:cNvPr id="3" name="Content Placeholder 2"/>
          <p:cNvSpPr>
            <a:spLocks noGrp="1"/>
          </p:cNvSpPr>
          <p:nvPr>
            <p:ph idx="1"/>
          </p:nvPr>
        </p:nvSpPr>
        <p:spPr>
          <a:xfrm>
            <a:off x="838200" y="1371600"/>
            <a:ext cx="10515600" cy="4886960"/>
          </a:xfrm>
        </p:spPr>
        <p:txBody>
          <a:bodyPr>
            <a:normAutofit fontScale="25000" lnSpcReduction="20000"/>
          </a:bodyPr>
          <a:lstStyle/>
          <a:p>
            <a:pPr marL="0" indent="0">
              <a:buNone/>
            </a:pPr>
            <a:r>
              <a:rPr lang="en-US" sz="9600" b="1" dirty="0" smtClean="0"/>
              <a:t>Aims </a:t>
            </a:r>
            <a:r>
              <a:rPr lang="en-US" sz="9600" b="1" dirty="0"/>
              <a:t>of this lecture</a:t>
            </a:r>
            <a:endParaRPr lang="en-GB" sz="9600" dirty="0"/>
          </a:p>
          <a:p>
            <a:r>
              <a:rPr lang="en-US" sz="9600" dirty="0"/>
              <a:t>Access a single character in a string using its index position. </a:t>
            </a:r>
            <a:endParaRPr lang="en-GB" sz="9600" dirty="0"/>
          </a:p>
          <a:p>
            <a:r>
              <a:rPr lang="en-US" sz="9600" dirty="0"/>
              <a:t>Find the length of a string.</a:t>
            </a:r>
            <a:endParaRPr lang="en-GB" sz="9600" dirty="0"/>
          </a:p>
          <a:p>
            <a:r>
              <a:rPr lang="en-US" sz="9600" dirty="0"/>
              <a:t>Traverse a string with a loop.</a:t>
            </a:r>
            <a:endParaRPr lang="en-GB" sz="9600" dirty="0"/>
          </a:p>
          <a:p>
            <a:r>
              <a:rPr lang="en-US" sz="9600" dirty="0"/>
              <a:t>Accessing a substring (slice) of a string.</a:t>
            </a:r>
            <a:endParaRPr lang="en-GB" sz="9600" dirty="0"/>
          </a:p>
          <a:p>
            <a:pPr fontAlgn="base"/>
            <a:r>
              <a:rPr lang="en-US" sz="9600" dirty="0"/>
              <a:t>Functions vs Methods.  String methods.</a:t>
            </a:r>
            <a:endParaRPr lang="en-GB" sz="9600" dirty="0"/>
          </a:p>
          <a:p>
            <a:r>
              <a:rPr lang="en-US" sz="9600" dirty="0"/>
              <a:t>Use string comparison (&gt;, &lt;, &gt;=, &lt;=, ==, !=).</a:t>
            </a:r>
            <a:endParaRPr lang="en-GB" sz="9600" dirty="0"/>
          </a:p>
          <a:p>
            <a:r>
              <a:rPr lang="en-US" sz="9600" dirty="0"/>
              <a:t>Use </a:t>
            </a:r>
            <a:r>
              <a:rPr lang="en-US" sz="9600" dirty="0" smtClean="0"/>
              <a:t>in / not in </a:t>
            </a:r>
            <a:r>
              <a:rPr lang="en-US" sz="9600" dirty="0"/>
              <a:t>operator</a:t>
            </a:r>
            <a:r>
              <a:rPr lang="en-US" sz="9600" dirty="0" smtClean="0"/>
              <a:t>.</a:t>
            </a:r>
            <a:endParaRPr lang="en-US" sz="9600" dirty="0"/>
          </a:p>
          <a:p>
            <a:pPr marL="0" indent="0">
              <a:buNone/>
            </a:pPr>
            <a:r>
              <a:rPr lang="en-US" sz="9600" dirty="0" smtClean="0"/>
              <a:t>All the above are adapted </a:t>
            </a:r>
            <a:r>
              <a:rPr lang="en-US" sz="9600" dirty="0"/>
              <a:t>from Chapter 8 of Think Python: How to Think Like a Computer </a:t>
            </a:r>
            <a:r>
              <a:rPr lang="en-US" sz="9600" dirty="0" smtClean="0"/>
              <a:t>Scientist</a:t>
            </a:r>
          </a:p>
          <a:p>
            <a:pPr marL="0" indent="0">
              <a:buNone/>
            </a:pPr>
            <a:endParaRPr lang="en-US" sz="9600" dirty="0" smtClean="0"/>
          </a:p>
          <a:p>
            <a:r>
              <a:rPr lang="en-GB" sz="9600" dirty="0" smtClean="0"/>
              <a:t>Python string formatting.</a:t>
            </a:r>
            <a:endParaRPr lang="en-US" sz="9600" dirty="0" smtClean="0"/>
          </a:p>
        </p:txBody>
      </p:sp>
      <p:sp>
        <p:nvSpPr>
          <p:cNvPr id="4" name="Slide Number Placeholder 3"/>
          <p:cNvSpPr>
            <a:spLocks noGrp="1"/>
          </p:cNvSpPr>
          <p:nvPr>
            <p:ph type="sldNum" sz="quarter" idx="12"/>
          </p:nvPr>
        </p:nvSpPr>
        <p:spPr/>
        <p:txBody>
          <a:bodyPr/>
          <a:lstStyle/>
          <a:p>
            <a:fld id="{021EF736-25FD-4EE3-9396-21DFF20B1D25}" type="slidenum">
              <a:rPr lang="en-GB" smtClean="0"/>
              <a:t>1</a:t>
            </a:fld>
            <a:endParaRPr lang="en-GB"/>
          </a:p>
        </p:txBody>
      </p:sp>
    </p:spTree>
    <p:extLst>
      <p:ext uri="{BB962C8B-B14F-4D97-AF65-F5344CB8AC3E}">
        <p14:creationId xmlns:p14="http://schemas.microsoft.com/office/powerpoint/2010/main" val="154842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String Method </a:t>
            </a:r>
            <a:r>
              <a:rPr lang="en-GB" dirty="0" smtClean="0"/>
              <a:t>Syntax</a:t>
            </a:r>
            <a:endParaRPr lang="en-GB" dirty="0"/>
          </a:p>
        </p:txBody>
      </p:sp>
      <p:sp>
        <p:nvSpPr>
          <p:cNvPr id="3" name="Content Placeholder 2"/>
          <p:cNvSpPr>
            <a:spLocks noGrp="1"/>
          </p:cNvSpPr>
          <p:nvPr>
            <p:ph idx="1"/>
          </p:nvPr>
        </p:nvSpPr>
        <p:spPr/>
        <p:txBody>
          <a:bodyPr/>
          <a:lstStyle/>
          <a:p>
            <a:pPr lvl="0" fontAlgn="base"/>
            <a:r>
              <a:rPr lang="en-GB" dirty="0"/>
              <a:t>Python string method </a:t>
            </a:r>
            <a:r>
              <a:rPr lang="en-GB" b="1" dirty="0"/>
              <a:t>syntax example:  </a:t>
            </a:r>
            <a:r>
              <a:rPr lang="en-GB" dirty="0" err="1">
                <a:latin typeface="Courier New" panose="02070309020205020404" pitchFamily="49" charset="0"/>
                <a:cs typeface="Courier New" panose="02070309020205020404" pitchFamily="49" charset="0"/>
              </a:rPr>
              <a:t>word.upper</a:t>
            </a:r>
            <a:r>
              <a:rPr lang="en-GB" dirty="0">
                <a:latin typeface="Courier New" panose="02070309020205020404" pitchFamily="49" charset="0"/>
                <a:cs typeface="Courier New" panose="02070309020205020404" pitchFamily="49" charset="0"/>
              </a:rPr>
              <a:t>()</a:t>
            </a:r>
          </a:p>
          <a:p>
            <a:pPr lvl="0"/>
            <a:r>
              <a:rPr lang="en-US" dirty="0"/>
              <a:t>This dot notation specifies the name of the method, upper, and the name of the string to apply the method to, word. </a:t>
            </a:r>
            <a:endParaRPr lang="en-GB" dirty="0"/>
          </a:p>
          <a:p>
            <a:pPr marL="914400" lvl="2" indent="0">
              <a:buNone/>
            </a:pPr>
            <a:r>
              <a:rPr lang="en-US" sz="2800" dirty="0">
                <a:latin typeface="Courier New" panose="02070309020205020404" pitchFamily="49" charset="0"/>
                <a:cs typeface="Courier New" panose="02070309020205020404" pitchFamily="49" charset="0"/>
              </a:rPr>
              <a:t>word = 'banana'</a:t>
            </a:r>
            <a:endParaRPr lang="en-GB" sz="2800" dirty="0">
              <a:latin typeface="Courier New" panose="02070309020205020404" pitchFamily="49" charset="0"/>
              <a:cs typeface="Courier New" panose="02070309020205020404" pitchFamily="49" charset="0"/>
            </a:endParaRPr>
          </a:p>
          <a:p>
            <a:pPr marL="914400" lvl="2" indent="0">
              <a:buNone/>
            </a:pPr>
            <a:r>
              <a:rPr lang="en-US" sz="2800" dirty="0" err="1">
                <a:latin typeface="Courier New" panose="02070309020205020404" pitchFamily="49" charset="0"/>
                <a:cs typeface="Courier New" panose="02070309020205020404" pitchFamily="49" charset="0"/>
              </a:rPr>
              <a:t>new_word</a:t>
            </a:r>
            <a:r>
              <a:rPr lang="en-US" sz="2800" dirty="0">
                <a:latin typeface="Courier New" panose="02070309020205020404" pitchFamily="49" charset="0"/>
                <a:cs typeface="Courier New" panose="02070309020205020404" pitchFamily="49" charset="0"/>
              </a:rPr>
              <a:t> = </a:t>
            </a:r>
            <a:r>
              <a:rPr lang="en-US" sz="2800" dirty="0" err="1">
                <a:latin typeface="Courier New" panose="02070309020205020404" pitchFamily="49" charset="0"/>
                <a:cs typeface="Courier New" panose="02070309020205020404" pitchFamily="49" charset="0"/>
              </a:rPr>
              <a:t>word.upper</a:t>
            </a:r>
            <a:r>
              <a:rPr lang="en-US" sz="2800" dirty="0">
                <a:latin typeface="Courier New" panose="02070309020205020404" pitchFamily="49" charset="0"/>
                <a:cs typeface="Courier New" panose="02070309020205020404" pitchFamily="49" charset="0"/>
              </a:rPr>
              <a:t>()</a:t>
            </a:r>
            <a:endParaRPr lang="en-GB" sz="2800" dirty="0">
              <a:latin typeface="Courier New" panose="02070309020205020404" pitchFamily="49" charset="0"/>
              <a:cs typeface="Courier New" panose="02070309020205020404" pitchFamily="49" charset="0"/>
            </a:endParaRPr>
          </a:p>
          <a:p>
            <a:pPr marL="914400" lvl="2" indent="0">
              <a:buNone/>
            </a:pPr>
            <a:r>
              <a:rPr lang="en-US" sz="2800" dirty="0">
                <a:latin typeface="Courier New" panose="02070309020205020404" pitchFamily="49" charset="0"/>
                <a:cs typeface="Courier New" panose="02070309020205020404" pitchFamily="49" charset="0"/>
              </a:rPr>
              <a:t>print(</a:t>
            </a:r>
            <a:r>
              <a:rPr lang="en-US" sz="2800" dirty="0" err="1">
                <a:latin typeface="Courier New" panose="02070309020205020404" pitchFamily="49" charset="0"/>
                <a:cs typeface="Courier New" panose="02070309020205020404" pitchFamily="49" charset="0"/>
              </a:rPr>
              <a:t>new_word</a:t>
            </a:r>
            <a:r>
              <a:rPr lang="en-US" sz="2800" dirty="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	# BANANA</a:t>
            </a:r>
          </a:p>
          <a:p>
            <a:pPr marL="914400" lvl="2" indent="0">
              <a:buNone/>
            </a:pPr>
            <a:endParaRPr lang="en-US" sz="2800" dirty="0"/>
          </a:p>
          <a:p>
            <a:r>
              <a:rPr lang="en-US" dirty="0"/>
              <a:t>lower()takes a string and returns a new string with all lowercase letters.</a:t>
            </a:r>
            <a:endParaRPr lang="en-GB" dirty="0"/>
          </a:p>
          <a:p>
            <a:pPr marL="914400" lvl="2" indent="0">
              <a:buNone/>
            </a:pPr>
            <a:endParaRPr lang="en-GB" dirty="0"/>
          </a:p>
          <a:p>
            <a:pPr marL="0" indent="0">
              <a:buNone/>
            </a:pPr>
            <a:endParaRPr lang="en-GB" dirty="0"/>
          </a:p>
        </p:txBody>
      </p:sp>
    </p:spTree>
    <p:extLst>
      <p:ext uri="{BB962C8B-B14F-4D97-AF65-F5344CB8AC3E}">
        <p14:creationId xmlns:p14="http://schemas.microsoft.com/office/powerpoint/2010/main" val="900419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string methods</a:t>
            </a:r>
            <a:endParaRPr lang="en-GB" dirty="0"/>
          </a:p>
        </p:txBody>
      </p:sp>
      <p:sp>
        <p:nvSpPr>
          <p:cNvPr id="3" name="Content Placeholder 2"/>
          <p:cNvSpPr>
            <a:spLocks noGrp="1"/>
          </p:cNvSpPr>
          <p:nvPr>
            <p:ph idx="1"/>
          </p:nvPr>
        </p:nvSpPr>
        <p:spPr>
          <a:xfrm>
            <a:off x="838200" y="1474470"/>
            <a:ext cx="10515600" cy="4702493"/>
          </a:xfrm>
        </p:spPr>
        <p:txBody>
          <a:bodyPr/>
          <a:lstStyle/>
          <a:p>
            <a:pPr lvl="0"/>
            <a:r>
              <a:rPr lang="en-US" dirty="0" smtClean="0"/>
              <a:t>Experiment with these so that you understand what they do. </a:t>
            </a:r>
            <a:endParaRPr lang="en-GB" dirty="0" smtClean="0"/>
          </a:p>
          <a:p>
            <a:pPr lvl="0"/>
            <a:r>
              <a:rPr lang="en-US" dirty="0" smtClean="0"/>
              <a:t>Note that methods that return strings do not change the original.  </a:t>
            </a:r>
            <a:endParaRPr lang="en-GB" dirty="0" smtClean="0"/>
          </a:p>
        </p:txBody>
      </p:sp>
      <p:graphicFrame>
        <p:nvGraphicFramePr>
          <p:cNvPr id="4" name="Table 3"/>
          <p:cNvGraphicFramePr>
            <a:graphicFrameLocks noGrp="1"/>
          </p:cNvGraphicFramePr>
          <p:nvPr>
            <p:extLst>
              <p:ext uri="{D42A27DB-BD31-4B8C-83A1-F6EECF244321}">
                <p14:modId xmlns:p14="http://schemas.microsoft.com/office/powerpoint/2010/main" val="201402523"/>
              </p:ext>
            </p:extLst>
          </p:nvPr>
        </p:nvGraphicFramePr>
        <p:xfrm>
          <a:off x="971551" y="2594609"/>
          <a:ext cx="10252710" cy="3509011"/>
        </p:xfrm>
        <a:graphic>
          <a:graphicData uri="http://schemas.openxmlformats.org/drawingml/2006/table">
            <a:tbl>
              <a:tblPr firstRow="1" bandRow="1">
                <a:tableStyleId>{5C22544A-7EE6-4342-B048-85BDC9FD1C3A}</a:tableStyleId>
              </a:tblPr>
              <a:tblGrid>
                <a:gridCol w="1373234"/>
                <a:gridCol w="1710725"/>
                <a:gridCol w="7168751"/>
              </a:tblGrid>
              <a:tr h="4914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smtClean="0"/>
                        <a:t>Method</a:t>
                      </a:r>
                      <a:endParaRPr lang="en-GB" sz="2400" dirty="0"/>
                    </a:p>
                  </a:txBody>
                  <a:tcPr/>
                </a:tc>
                <a:tc>
                  <a:txBody>
                    <a:bodyPr/>
                    <a:lstStyle/>
                    <a:p>
                      <a:r>
                        <a:rPr lang="en-US" sz="2400" b="1" dirty="0" smtClean="0"/>
                        <a:t>Parameters</a:t>
                      </a:r>
                      <a:endParaRPr lang="en-GB"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smtClean="0"/>
                        <a:t>Description</a:t>
                      </a:r>
                      <a:endParaRPr lang="en-GB" sz="2400" b="1" dirty="0" smtClean="0"/>
                    </a:p>
                  </a:txBody>
                  <a:tcPr/>
                </a:tc>
              </a:tr>
              <a:tr h="548640">
                <a:tc>
                  <a:txBody>
                    <a:bodyPr/>
                    <a:lstStyle/>
                    <a:p>
                      <a:r>
                        <a:rPr lang="en-US" sz="2300" dirty="0" smtClean="0"/>
                        <a:t>capitalize</a:t>
                      </a:r>
                      <a:endParaRPr lang="en-GB" sz="2300" dirty="0"/>
                    </a:p>
                  </a:txBody>
                  <a:tcPr/>
                </a:tc>
                <a:tc>
                  <a:txBody>
                    <a:bodyPr/>
                    <a:lstStyle/>
                    <a:p>
                      <a:r>
                        <a:rPr lang="en-US" sz="2300" dirty="0" smtClean="0"/>
                        <a:t>none</a:t>
                      </a:r>
                      <a:endParaRPr lang="en-GB" sz="2300" dirty="0"/>
                    </a:p>
                  </a:txBody>
                  <a:tcPr/>
                </a:tc>
                <a:tc>
                  <a:txBody>
                    <a:bodyPr/>
                    <a:lstStyle/>
                    <a:p>
                      <a:r>
                        <a:rPr lang="en-US" sz="2300" dirty="0" smtClean="0"/>
                        <a:t>Returns a string with first character capitalized, rest lower</a:t>
                      </a:r>
                      <a:endParaRPr lang="en-GB" sz="2300" dirty="0"/>
                    </a:p>
                  </a:txBody>
                  <a:tcPr/>
                </a:tc>
              </a:tr>
              <a:tr h="688914">
                <a:tc>
                  <a:txBody>
                    <a:bodyPr/>
                    <a:lstStyle/>
                    <a:p>
                      <a:r>
                        <a:rPr lang="en-US" sz="2300" dirty="0" smtClean="0"/>
                        <a:t>strip</a:t>
                      </a:r>
                      <a:endParaRPr lang="en-GB" sz="2300" dirty="0"/>
                    </a:p>
                  </a:txBody>
                  <a:tcPr/>
                </a:tc>
                <a:tc>
                  <a:txBody>
                    <a:bodyPr/>
                    <a:lstStyle/>
                    <a:p>
                      <a:r>
                        <a:rPr lang="en-US" sz="2300" dirty="0" smtClean="0"/>
                        <a:t>none</a:t>
                      </a:r>
                      <a:endParaRPr lang="en-GB" sz="2300" dirty="0"/>
                    </a:p>
                  </a:txBody>
                  <a:tcPr/>
                </a:tc>
                <a:tc>
                  <a:txBody>
                    <a:bodyPr/>
                    <a:lstStyle/>
                    <a:p>
                      <a:r>
                        <a:rPr lang="en-US" sz="2300" dirty="0" smtClean="0"/>
                        <a:t>Returns a string with the leading and trailing whitespace removed</a:t>
                      </a:r>
                      <a:endParaRPr lang="en-GB" sz="2300" dirty="0"/>
                    </a:p>
                  </a:txBody>
                  <a:tcPr/>
                </a:tc>
              </a:tr>
              <a:tr h="385792">
                <a:tc>
                  <a:txBody>
                    <a:bodyPr/>
                    <a:lstStyle/>
                    <a:p>
                      <a:r>
                        <a:rPr lang="en-US" sz="2300" dirty="0" smtClean="0"/>
                        <a:t>count</a:t>
                      </a:r>
                      <a:endParaRPr lang="en-GB" sz="2300" dirty="0"/>
                    </a:p>
                  </a:txBody>
                  <a:tcPr/>
                </a:tc>
                <a:tc>
                  <a:txBody>
                    <a:bodyPr/>
                    <a:lstStyle/>
                    <a:p>
                      <a:r>
                        <a:rPr lang="en-US" sz="2300" dirty="0" smtClean="0"/>
                        <a:t>item</a:t>
                      </a:r>
                      <a:endParaRPr lang="en-GB" sz="2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300" dirty="0" smtClean="0"/>
                        <a:t>Returns the number of occurrences of item</a:t>
                      </a:r>
                      <a:endParaRPr lang="en-GB" sz="2300" dirty="0" smtClean="0"/>
                    </a:p>
                  </a:txBody>
                  <a:tcPr/>
                </a:tc>
              </a:tr>
              <a:tr h="385792">
                <a:tc>
                  <a:txBody>
                    <a:bodyPr/>
                    <a:lstStyle/>
                    <a:p>
                      <a:r>
                        <a:rPr lang="en-US" sz="2300" dirty="0" smtClean="0"/>
                        <a:t>replace</a:t>
                      </a:r>
                      <a:endParaRPr lang="en-GB" sz="2300" dirty="0"/>
                    </a:p>
                  </a:txBody>
                  <a:tcPr/>
                </a:tc>
                <a:tc>
                  <a:txBody>
                    <a:bodyPr/>
                    <a:lstStyle/>
                    <a:p>
                      <a:r>
                        <a:rPr lang="en-US" sz="2300" dirty="0" smtClean="0"/>
                        <a:t>old, new</a:t>
                      </a:r>
                      <a:endParaRPr lang="en-GB" sz="2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300" dirty="0" smtClean="0"/>
                        <a:t>Replaces all occurrences of old substring with new</a:t>
                      </a:r>
                      <a:endParaRPr lang="en-GB" sz="2300" dirty="0" smtClean="0"/>
                    </a:p>
                  </a:txBody>
                  <a:tcPr/>
                </a:tc>
              </a:tr>
              <a:tr h="688914">
                <a:tc>
                  <a:txBody>
                    <a:bodyPr/>
                    <a:lstStyle/>
                    <a:p>
                      <a:r>
                        <a:rPr lang="en-US" sz="2300" dirty="0" smtClean="0"/>
                        <a:t>find</a:t>
                      </a:r>
                      <a:endParaRPr lang="en-GB" sz="2300" dirty="0"/>
                    </a:p>
                  </a:txBody>
                  <a:tcPr/>
                </a:tc>
                <a:tc>
                  <a:txBody>
                    <a:bodyPr/>
                    <a:lstStyle/>
                    <a:p>
                      <a:r>
                        <a:rPr lang="en-US" sz="2300" dirty="0" smtClean="0"/>
                        <a:t>item</a:t>
                      </a:r>
                      <a:endParaRPr lang="en-GB" sz="2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300" dirty="0" smtClean="0"/>
                        <a:t>Returns the leftmost index where substring found, or -1 if not found</a:t>
                      </a:r>
                      <a:endParaRPr lang="en-GB" sz="2300" dirty="0" smtClean="0"/>
                    </a:p>
                  </a:txBody>
                  <a:tcPr/>
                </a:tc>
              </a:tr>
            </a:tbl>
          </a:graphicData>
        </a:graphic>
      </p:graphicFrame>
    </p:spTree>
    <p:extLst>
      <p:ext uri="{BB962C8B-B14F-4D97-AF65-F5344CB8AC3E}">
        <p14:creationId xmlns:p14="http://schemas.microsoft.com/office/powerpoint/2010/main" val="3452350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a:t>
            </a:r>
            <a:r>
              <a:rPr lang="en-US" dirty="0" smtClean="0"/>
              <a:t>Comparison</a:t>
            </a:r>
            <a:endParaRPr lang="en-GB" dirty="0"/>
          </a:p>
        </p:txBody>
      </p:sp>
      <p:sp>
        <p:nvSpPr>
          <p:cNvPr id="3" name="Content Placeholder 2"/>
          <p:cNvSpPr>
            <a:spLocks noGrp="1"/>
          </p:cNvSpPr>
          <p:nvPr>
            <p:ph idx="1"/>
          </p:nvPr>
        </p:nvSpPr>
        <p:spPr>
          <a:xfrm>
            <a:off x="838200" y="1564640"/>
            <a:ext cx="10515600" cy="4612323"/>
          </a:xfrm>
        </p:spPr>
        <p:txBody>
          <a:bodyPr>
            <a:normAutofit/>
          </a:bodyPr>
          <a:lstStyle/>
          <a:p>
            <a:r>
              <a:rPr lang="en-US" dirty="0"/>
              <a:t>To check if two strings are equal:</a:t>
            </a:r>
            <a:endParaRPr lang="en-GB" dirty="0"/>
          </a:p>
          <a:p>
            <a:pPr marL="914400" lvl="2" indent="0">
              <a:buNone/>
            </a:pPr>
            <a:r>
              <a:rPr lang="en-GB" sz="2800" dirty="0" smtClean="0">
                <a:latin typeface="Courier New" panose="02070309020205020404" pitchFamily="49" charset="0"/>
                <a:cs typeface="Courier New" panose="02070309020205020404" pitchFamily="49" charset="0"/>
              </a:rPr>
              <a:t>if </a:t>
            </a:r>
            <a:r>
              <a:rPr lang="en-GB" sz="2800" dirty="0">
                <a:latin typeface="Courier New" panose="02070309020205020404" pitchFamily="49" charset="0"/>
                <a:cs typeface="Courier New" panose="02070309020205020404" pitchFamily="49" charset="0"/>
              </a:rPr>
              <a:t>word == 'banana':</a:t>
            </a:r>
          </a:p>
          <a:p>
            <a:pPr marL="914400" lvl="2" indent="0">
              <a:buNone/>
            </a:pPr>
            <a:r>
              <a:rPr lang="en-GB" sz="2800" dirty="0" smtClean="0">
                <a:latin typeface="Courier New" panose="02070309020205020404" pitchFamily="49" charset="0"/>
                <a:cs typeface="Courier New" panose="02070309020205020404" pitchFamily="49" charset="0"/>
              </a:rPr>
              <a:t>    print</a:t>
            </a:r>
            <a:r>
              <a:rPr lang="en-GB" sz="2800" dirty="0">
                <a:latin typeface="Courier New" panose="02070309020205020404" pitchFamily="49" charset="0"/>
                <a:cs typeface="Courier New" panose="02070309020205020404" pitchFamily="49" charset="0"/>
              </a:rPr>
              <a:t>('They match</a:t>
            </a:r>
            <a:r>
              <a:rPr lang="en-GB" sz="2800" dirty="0" smtClean="0">
                <a:latin typeface="Courier New" panose="02070309020205020404" pitchFamily="49" charset="0"/>
                <a:cs typeface="Courier New" panose="02070309020205020404" pitchFamily="49" charset="0"/>
              </a:rPr>
              <a:t>.')</a:t>
            </a:r>
          </a:p>
          <a:p>
            <a:pPr marL="914400" lvl="2" indent="0">
              <a:buNone/>
            </a:pPr>
            <a:endParaRPr lang="en-GB" sz="2800" dirty="0"/>
          </a:p>
          <a:p>
            <a:r>
              <a:rPr lang="en-GB" dirty="0"/>
              <a:t>O</a:t>
            </a:r>
            <a:r>
              <a:rPr lang="en-GB" dirty="0" smtClean="0"/>
              <a:t>ther </a:t>
            </a:r>
            <a:r>
              <a:rPr lang="en-GB" dirty="0"/>
              <a:t>relational operators (&lt;, &gt;, !=, &lt;=, &gt;=)  work on strings.  </a:t>
            </a:r>
            <a:r>
              <a:rPr lang="en-GB" dirty="0" err="1" smtClean="0"/>
              <a:t>Eg</a:t>
            </a:r>
            <a:r>
              <a:rPr lang="en-GB" dirty="0" smtClean="0"/>
              <a:t>.,:</a:t>
            </a:r>
          </a:p>
          <a:p>
            <a:pPr marL="914400" lvl="2" indent="0">
              <a:buNone/>
            </a:pPr>
            <a:r>
              <a:rPr lang="en-GB" sz="2800" dirty="0" smtClean="0">
                <a:latin typeface="Courier New" panose="02070309020205020404" pitchFamily="49" charset="0"/>
                <a:cs typeface="Courier New" panose="02070309020205020404" pitchFamily="49" charset="0"/>
              </a:rPr>
              <a:t>if </a:t>
            </a:r>
            <a:r>
              <a:rPr lang="en-GB" sz="2800" dirty="0">
                <a:latin typeface="Courier New" panose="02070309020205020404" pitchFamily="49" charset="0"/>
                <a:cs typeface="Courier New" panose="02070309020205020404" pitchFamily="49" charset="0"/>
              </a:rPr>
              <a:t>word &lt; 'banana':</a:t>
            </a:r>
          </a:p>
          <a:p>
            <a:pPr marL="914400" lvl="2" indent="0">
              <a:buNone/>
            </a:pPr>
            <a:r>
              <a:rPr lang="en-GB" sz="2800" dirty="0" smtClean="0">
                <a:latin typeface="Courier New" panose="02070309020205020404" pitchFamily="49" charset="0"/>
                <a:cs typeface="Courier New" panose="02070309020205020404" pitchFamily="49" charset="0"/>
              </a:rPr>
              <a:t>    print</a:t>
            </a:r>
            <a:r>
              <a:rPr lang="en-GB" sz="2800" dirty="0">
                <a:latin typeface="Courier New" panose="02070309020205020404" pitchFamily="49" charset="0"/>
                <a:cs typeface="Courier New" panose="02070309020205020404" pitchFamily="49" charset="0"/>
              </a:rPr>
              <a:t>('Your word is before banana.')</a:t>
            </a:r>
          </a:p>
          <a:p>
            <a:pPr marL="914400" lvl="2" indent="0">
              <a:buNone/>
            </a:pPr>
            <a:r>
              <a:rPr lang="en-GB" sz="2800" dirty="0" err="1" smtClean="0">
                <a:latin typeface="Courier New" panose="02070309020205020404" pitchFamily="49" charset="0"/>
                <a:cs typeface="Courier New" panose="02070309020205020404" pitchFamily="49" charset="0"/>
              </a:rPr>
              <a:t>elif</a:t>
            </a:r>
            <a:r>
              <a:rPr lang="en-GB" sz="2800" dirty="0" smtClean="0">
                <a:latin typeface="Courier New" panose="02070309020205020404" pitchFamily="49" charset="0"/>
                <a:cs typeface="Courier New" panose="02070309020205020404" pitchFamily="49" charset="0"/>
              </a:rPr>
              <a:t> </a:t>
            </a:r>
            <a:r>
              <a:rPr lang="en-GB" sz="2800" dirty="0">
                <a:latin typeface="Courier New" panose="02070309020205020404" pitchFamily="49" charset="0"/>
                <a:cs typeface="Courier New" panose="02070309020205020404" pitchFamily="49" charset="0"/>
              </a:rPr>
              <a:t>word &gt; 'banana</a:t>
            </a:r>
            <a:r>
              <a:rPr lang="en-GB" sz="2800" dirty="0" smtClean="0">
                <a:latin typeface="Courier New" panose="02070309020205020404" pitchFamily="49" charset="0"/>
                <a:cs typeface="Courier New" panose="02070309020205020404" pitchFamily="49" charset="0"/>
              </a:rPr>
              <a:t>':</a:t>
            </a:r>
          </a:p>
          <a:p>
            <a:pPr marL="914400" lvl="2" indent="0">
              <a:buNone/>
            </a:pPr>
            <a:r>
              <a:rPr lang="en-GB" sz="2800" dirty="0">
                <a:latin typeface="Courier New" panose="02070309020205020404" pitchFamily="49" charset="0"/>
                <a:cs typeface="Courier New" panose="02070309020205020404" pitchFamily="49" charset="0"/>
              </a:rPr>
              <a:t> </a:t>
            </a:r>
            <a:r>
              <a:rPr lang="en-GB" sz="2800" dirty="0" smtClean="0">
                <a:latin typeface="Courier New" panose="02070309020205020404" pitchFamily="49" charset="0"/>
                <a:cs typeface="Courier New" panose="02070309020205020404" pitchFamily="49" charset="0"/>
              </a:rPr>
              <a:t>   print</a:t>
            </a:r>
            <a:r>
              <a:rPr lang="en-GB" sz="2800" dirty="0">
                <a:latin typeface="Courier New" panose="02070309020205020404" pitchFamily="49" charset="0"/>
                <a:cs typeface="Courier New" panose="02070309020205020404" pitchFamily="49" charset="0"/>
              </a:rPr>
              <a:t>('Your word is after banana.')</a:t>
            </a:r>
          </a:p>
        </p:txBody>
      </p:sp>
    </p:spTree>
    <p:extLst>
      <p:ext uri="{BB962C8B-B14F-4D97-AF65-F5344CB8AC3E}">
        <p14:creationId xmlns:p14="http://schemas.microsoft.com/office/powerpoint/2010/main" val="3230752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Comparison</a:t>
            </a:r>
            <a:endParaRPr lang="en-GB" dirty="0"/>
          </a:p>
        </p:txBody>
      </p:sp>
      <p:sp>
        <p:nvSpPr>
          <p:cNvPr id="3" name="Content Placeholder 2"/>
          <p:cNvSpPr>
            <a:spLocks noGrp="1"/>
          </p:cNvSpPr>
          <p:nvPr>
            <p:ph idx="1"/>
          </p:nvPr>
        </p:nvSpPr>
        <p:spPr>
          <a:xfrm>
            <a:off x="838200" y="1508760"/>
            <a:ext cx="10515600" cy="4668203"/>
          </a:xfrm>
        </p:spPr>
        <p:txBody>
          <a:bodyPr>
            <a:normAutofit/>
          </a:bodyPr>
          <a:lstStyle/>
          <a:p>
            <a:r>
              <a:rPr lang="en-GB" dirty="0"/>
              <a:t>Python compares string lexicographically – the ASCII value, letter-by-letter.  </a:t>
            </a:r>
            <a:endParaRPr lang="en-GB" dirty="0" smtClean="0"/>
          </a:p>
          <a:p>
            <a:r>
              <a:rPr lang="en-GB" dirty="0" smtClean="0"/>
              <a:t>The </a:t>
            </a:r>
            <a:r>
              <a:rPr lang="en-GB" dirty="0"/>
              <a:t>algorithm to </a:t>
            </a:r>
            <a:r>
              <a:rPr lang="en-GB" b="1" dirty="0"/>
              <a:t>compare</a:t>
            </a:r>
            <a:r>
              <a:rPr lang="en-GB" dirty="0"/>
              <a:t> two </a:t>
            </a:r>
            <a:r>
              <a:rPr lang="en-GB" b="1" dirty="0"/>
              <a:t>strings</a:t>
            </a:r>
            <a:r>
              <a:rPr lang="en-GB" dirty="0"/>
              <a:t> is: </a:t>
            </a:r>
          </a:p>
          <a:p>
            <a:pPr lvl="1"/>
            <a:r>
              <a:rPr lang="en-GB" sz="2800" b="1" dirty="0"/>
              <a:t>Compare</a:t>
            </a:r>
            <a:r>
              <a:rPr lang="en-GB" sz="2800" dirty="0"/>
              <a:t> the first character of both </a:t>
            </a:r>
            <a:r>
              <a:rPr lang="en-GB" sz="2800" b="1" dirty="0"/>
              <a:t>strings</a:t>
            </a:r>
            <a:r>
              <a:rPr lang="en-GB" sz="2800" dirty="0"/>
              <a:t>. If the first character from the first </a:t>
            </a:r>
            <a:r>
              <a:rPr lang="en-GB" sz="2800" b="1" dirty="0"/>
              <a:t>string</a:t>
            </a:r>
            <a:r>
              <a:rPr lang="en-GB" sz="2800" dirty="0"/>
              <a:t> is greater </a:t>
            </a:r>
            <a:r>
              <a:rPr lang="en-GB" sz="2800" dirty="0" smtClean="0"/>
              <a:t>than </a:t>
            </a:r>
            <a:r>
              <a:rPr lang="en-GB" sz="2800" dirty="0"/>
              <a:t>the other </a:t>
            </a:r>
            <a:r>
              <a:rPr lang="en-GB" sz="2800" b="1" dirty="0"/>
              <a:t>string's</a:t>
            </a:r>
            <a:r>
              <a:rPr lang="en-GB" sz="2800" dirty="0"/>
              <a:t>, then the first </a:t>
            </a:r>
            <a:r>
              <a:rPr lang="en-GB" sz="2800" b="1" dirty="0"/>
              <a:t>string</a:t>
            </a:r>
            <a:r>
              <a:rPr lang="en-GB" sz="2800" dirty="0"/>
              <a:t> is greater </a:t>
            </a:r>
            <a:r>
              <a:rPr lang="en-GB" sz="2800" dirty="0" smtClean="0"/>
              <a:t>than </a:t>
            </a:r>
            <a:r>
              <a:rPr lang="en-GB" sz="2800" dirty="0"/>
              <a:t>the second.  </a:t>
            </a:r>
            <a:r>
              <a:rPr lang="en-GB" sz="2800" dirty="0" smtClean="0"/>
              <a:t>This means:</a:t>
            </a:r>
          </a:p>
          <a:p>
            <a:pPr lvl="1"/>
            <a:endParaRPr lang="en-GB" sz="2800" dirty="0"/>
          </a:p>
          <a:p>
            <a:pPr lvl="1"/>
            <a:r>
              <a:rPr lang="en-GB" sz="2800" dirty="0" smtClean="0"/>
              <a:t>'apple' </a:t>
            </a:r>
            <a:r>
              <a:rPr lang="en-GB" sz="2800" dirty="0"/>
              <a:t>is less than </a:t>
            </a:r>
            <a:r>
              <a:rPr lang="en-GB" sz="2800" dirty="0" smtClean="0"/>
              <a:t>'banana' </a:t>
            </a:r>
          </a:p>
          <a:p>
            <a:pPr lvl="1"/>
            <a:r>
              <a:rPr lang="en-GB" sz="2800" dirty="0" smtClean="0"/>
              <a:t>' banana' </a:t>
            </a:r>
            <a:r>
              <a:rPr lang="en-GB" sz="2800" dirty="0"/>
              <a:t>is less than </a:t>
            </a:r>
            <a:r>
              <a:rPr lang="en-GB" sz="2800" dirty="0" smtClean="0"/>
              <a:t>'cherry'</a:t>
            </a:r>
          </a:p>
          <a:p>
            <a:endParaRPr lang="en-GB" dirty="0"/>
          </a:p>
          <a:p>
            <a:pPr lvl="0"/>
            <a:endParaRPr lang="en-GB" dirty="0"/>
          </a:p>
          <a:p>
            <a:endParaRPr lang="en-GB" dirty="0"/>
          </a:p>
        </p:txBody>
      </p:sp>
    </p:spTree>
    <p:extLst>
      <p:ext uri="{BB962C8B-B14F-4D97-AF65-F5344CB8AC3E}">
        <p14:creationId xmlns:p14="http://schemas.microsoft.com/office/powerpoint/2010/main" val="3358216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Comparison</a:t>
            </a:r>
            <a:endParaRPr lang="en-GB" dirty="0"/>
          </a:p>
        </p:txBody>
      </p:sp>
      <p:sp>
        <p:nvSpPr>
          <p:cNvPr id="3" name="Content Placeholder 2"/>
          <p:cNvSpPr>
            <a:spLocks noGrp="1"/>
          </p:cNvSpPr>
          <p:nvPr>
            <p:ph idx="1"/>
          </p:nvPr>
        </p:nvSpPr>
        <p:spPr/>
        <p:txBody>
          <a:bodyPr>
            <a:normAutofit lnSpcReduction="10000"/>
          </a:bodyPr>
          <a:lstStyle/>
          <a:p>
            <a:r>
              <a:rPr lang="en-GB" dirty="0" smtClean="0"/>
              <a:t>Example, 'Bake'  and </a:t>
            </a:r>
            <a:r>
              <a:rPr lang="en-GB" dirty="0"/>
              <a:t> </a:t>
            </a:r>
            <a:r>
              <a:rPr lang="en-GB" dirty="0" smtClean="0"/>
              <a:t>'Back ' </a:t>
            </a:r>
          </a:p>
          <a:p>
            <a:pPr lvl="1"/>
            <a:r>
              <a:rPr lang="en-GB" sz="2800" dirty="0" smtClean="0"/>
              <a:t>The first two characters are compared. As they are equal, the second two characters are compared. Because they are also equal, the third two characters are compared. Because 'k' has greater ASCII value than 'c‘. Therefore, 'Bake' is greater than 'Back '.</a:t>
            </a:r>
            <a:endParaRPr lang="en-GB" dirty="0" smtClean="0"/>
          </a:p>
          <a:p>
            <a:r>
              <a:rPr lang="en-GB" dirty="0" smtClean="0"/>
              <a:t>Note </a:t>
            </a:r>
            <a:r>
              <a:rPr lang="en-GB" dirty="0"/>
              <a:t>that uppercase letters come before all the lowercase letters, so:</a:t>
            </a:r>
          </a:p>
          <a:p>
            <a:pPr marL="0" indent="0">
              <a:buNone/>
            </a:pPr>
            <a:r>
              <a:rPr lang="en-GB" b="1" dirty="0" smtClean="0"/>
              <a:t>	P</a:t>
            </a:r>
            <a:r>
              <a:rPr lang="en-GB" dirty="0" smtClean="0"/>
              <a:t>ineapple </a:t>
            </a:r>
            <a:r>
              <a:rPr lang="en-GB" dirty="0"/>
              <a:t>comes before </a:t>
            </a:r>
            <a:r>
              <a:rPr lang="en-GB" b="1" dirty="0"/>
              <a:t>b</a:t>
            </a:r>
            <a:r>
              <a:rPr lang="en-GB" dirty="0"/>
              <a:t>anana</a:t>
            </a:r>
            <a:r>
              <a:rPr lang="en-GB" dirty="0" smtClean="0"/>
              <a:t>.</a:t>
            </a:r>
            <a:endParaRPr lang="en-GB" dirty="0"/>
          </a:p>
          <a:p>
            <a:r>
              <a:rPr lang="en-GB" dirty="0"/>
              <a:t>A common way to address this problem is to convert strings to a standard format, such as all lowercase, before performing the comparison.</a:t>
            </a:r>
          </a:p>
        </p:txBody>
      </p:sp>
    </p:spTree>
    <p:extLst>
      <p:ext uri="{BB962C8B-B14F-4D97-AF65-F5344CB8AC3E}">
        <p14:creationId xmlns:p14="http://schemas.microsoft.com/office/powerpoint/2010/main" val="3719405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 Operator</a:t>
            </a:r>
            <a:endParaRPr lang="en-GB" dirty="0"/>
          </a:p>
        </p:txBody>
      </p:sp>
      <p:sp>
        <p:nvSpPr>
          <p:cNvPr id="3" name="Content Placeholder 2"/>
          <p:cNvSpPr>
            <a:spLocks noGrp="1"/>
          </p:cNvSpPr>
          <p:nvPr>
            <p:ph idx="1"/>
          </p:nvPr>
        </p:nvSpPr>
        <p:spPr/>
        <p:txBody>
          <a:bodyPr>
            <a:normAutofit/>
          </a:bodyPr>
          <a:lstStyle/>
          <a:p>
            <a:r>
              <a:rPr lang="en-US" dirty="0"/>
              <a:t>The in </a:t>
            </a:r>
            <a:r>
              <a:rPr lang="en-US" dirty="0" err="1"/>
              <a:t>boolean</a:t>
            </a:r>
            <a:r>
              <a:rPr lang="en-US" dirty="0"/>
              <a:t> operator takes two strings and returns True if the first appears as a substring in the second</a:t>
            </a:r>
            <a:r>
              <a:rPr lang="en-US" dirty="0" smtClean="0"/>
              <a:t>:</a:t>
            </a:r>
          </a:p>
          <a:p>
            <a:endParaRPr lang="en-GB" dirty="0"/>
          </a:p>
          <a:p>
            <a:pPr marL="914400" lvl="2" indent="0">
              <a:buNone/>
            </a:pPr>
            <a:r>
              <a:rPr lang="en-US" sz="2800" dirty="0">
                <a:latin typeface="Courier New" panose="02070309020205020404" pitchFamily="49" charset="0"/>
                <a:cs typeface="Courier New" panose="02070309020205020404" pitchFamily="49" charset="0"/>
              </a:rPr>
              <a:t>'a' in 'banana' 		# True</a:t>
            </a:r>
            <a:endParaRPr lang="en-GB" sz="2800" dirty="0">
              <a:latin typeface="Courier New" panose="02070309020205020404" pitchFamily="49" charset="0"/>
              <a:cs typeface="Courier New" panose="02070309020205020404" pitchFamily="49" charset="0"/>
            </a:endParaRPr>
          </a:p>
          <a:p>
            <a:pPr marL="914400" lvl="2" indent="0">
              <a:buNone/>
            </a:pPr>
            <a:r>
              <a:rPr lang="en-US" sz="2800" dirty="0">
                <a:latin typeface="Courier New" panose="02070309020205020404" pitchFamily="49" charset="0"/>
                <a:cs typeface="Courier New" panose="02070309020205020404" pitchFamily="49" charset="0"/>
              </a:rPr>
              <a:t>'seed' in 'banana' 	</a:t>
            </a:r>
            <a:r>
              <a:rPr lang="en-US" sz="2800" dirty="0" smtClean="0">
                <a:latin typeface="Courier New" panose="02070309020205020404" pitchFamily="49" charset="0"/>
                <a:cs typeface="Courier New" panose="02070309020205020404" pitchFamily="49" charset="0"/>
              </a:rPr>
              <a:t># </a:t>
            </a:r>
            <a:r>
              <a:rPr lang="en-US" sz="2800" dirty="0">
                <a:latin typeface="Courier New" panose="02070309020205020404" pitchFamily="49" charset="0"/>
                <a:cs typeface="Courier New" panose="02070309020205020404" pitchFamily="49" charset="0"/>
              </a:rPr>
              <a:t>False</a:t>
            </a:r>
            <a:endParaRPr lang="en-GB" sz="2800" dirty="0">
              <a:latin typeface="Courier New" panose="02070309020205020404" pitchFamily="49" charset="0"/>
              <a:cs typeface="Courier New" panose="02070309020205020404" pitchFamily="49" charset="0"/>
            </a:endParaRPr>
          </a:p>
          <a:p>
            <a:pPr marL="0" indent="0">
              <a:buNone/>
            </a:pPr>
            <a:r>
              <a:rPr lang="en-US" dirty="0"/>
              <a:t> </a:t>
            </a:r>
            <a:endParaRPr lang="en-GB" dirty="0"/>
          </a:p>
          <a:p>
            <a:r>
              <a:rPr lang="en-US" dirty="0"/>
              <a:t>There is also a  not in operator. E.g.,   'x' not in 'apple'</a:t>
            </a:r>
            <a:endParaRPr lang="en-GB" dirty="0"/>
          </a:p>
        </p:txBody>
      </p:sp>
    </p:spTree>
    <p:extLst>
      <p:ext uri="{BB962C8B-B14F-4D97-AF65-F5344CB8AC3E}">
        <p14:creationId xmlns:p14="http://schemas.microsoft.com/office/powerpoint/2010/main" val="329109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1355"/>
          </a:xfrm>
        </p:spPr>
        <p:txBody>
          <a:bodyPr>
            <a:normAutofit fontScale="90000"/>
          </a:bodyPr>
          <a:lstStyle/>
          <a:p>
            <a:r>
              <a:rPr lang="en-US" dirty="0"/>
              <a:t>Summary Self-Check</a:t>
            </a:r>
            <a:endParaRPr lang="en-GB" dirty="0"/>
          </a:p>
        </p:txBody>
      </p:sp>
      <p:sp>
        <p:nvSpPr>
          <p:cNvPr id="3" name="Content Placeholder 2"/>
          <p:cNvSpPr>
            <a:spLocks noGrp="1"/>
          </p:cNvSpPr>
          <p:nvPr>
            <p:ph idx="1"/>
          </p:nvPr>
        </p:nvSpPr>
        <p:spPr>
          <a:xfrm>
            <a:off x="838200" y="1229360"/>
            <a:ext cx="10515600" cy="4947603"/>
          </a:xfrm>
        </p:spPr>
        <p:txBody>
          <a:bodyPr>
            <a:noAutofit/>
          </a:bodyPr>
          <a:lstStyle/>
          <a:p>
            <a:pPr marL="514350" lvl="0" indent="-514350">
              <a:buFont typeface="+mj-lt"/>
              <a:buAutoNum type="arabicPeriod"/>
            </a:pPr>
            <a:r>
              <a:rPr lang="en-US" dirty="0"/>
              <a:t>indexing - Access a single character in a string using its index position.</a:t>
            </a:r>
            <a:endParaRPr lang="en-GB" dirty="0"/>
          </a:p>
          <a:p>
            <a:pPr marL="0" indent="0">
              <a:buNone/>
            </a:pPr>
            <a:r>
              <a:rPr lang="en-US" dirty="0" smtClean="0"/>
              <a:t>	'Was</a:t>
            </a:r>
            <a:r>
              <a:rPr lang="en-US" dirty="0"/>
              <a:t>'[2] evaluates to</a:t>
            </a:r>
            <a:r>
              <a:rPr lang="en-US" dirty="0" smtClean="0"/>
              <a:t>?	_______</a:t>
            </a:r>
            <a:r>
              <a:rPr lang="en-US" dirty="0"/>
              <a:t>	</a:t>
            </a:r>
            <a:r>
              <a:rPr lang="en-US" dirty="0" smtClean="0"/>
              <a:t>	</a:t>
            </a:r>
          </a:p>
          <a:p>
            <a:pPr marL="0" indent="0">
              <a:buNone/>
            </a:pPr>
            <a:endParaRPr lang="en-GB" dirty="0"/>
          </a:p>
          <a:p>
            <a:pPr marL="514350" lvl="0" indent="-514350">
              <a:buFont typeface="+mj-lt"/>
              <a:buAutoNum type="arabicPeriod" startAt="2"/>
            </a:pPr>
            <a:r>
              <a:rPr lang="en-US" dirty="0" err="1"/>
              <a:t>len</a:t>
            </a:r>
            <a:r>
              <a:rPr lang="en-US" dirty="0"/>
              <a:t>() function returns the number of characters in a string. </a:t>
            </a:r>
            <a:endParaRPr lang="en-GB" dirty="0"/>
          </a:p>
          <a:p>
            <a:pPr marL="0" indent="0">
              <a:buNone/>
            </a:pPr>
            <a:r>
              <a:rPr lang="en-US" dirty="0" smtClean="0"/>
              <a:t>	</a:t>
            </a:r>
            <a:r>
              <a:rPr lang="en-US" dirty="0" err="1" smtClean="0"/>
              <a:t>len</a:t>
            </a:r>
            <a:r>
              <a:rPr lang="en-US" dirty="0"/>
              <a:t>('Monday PM') evaluates to? </a:t>
            </a:r>
            <a:r>
              <a:rPr lang="en-US" dirty="0" smtClean="0"/>
              <a:t> 	_______</a:t>
            </a:r>
            <a:r>
              <a:rPr lang="en-US" dirty="0"/>
              <a:t>	</a:t>
            </a:r>
            <a:endParaRPr lang="en-US" dirty="0" smtClean="0"/>
          </a:p>
          <a:p>
            <a:pPr marL="0" indent="0">
              <a:buNone/>
            </a:pPr>
            <a:endParaRPr lang="en-GB" dirty="0" smtClean="0"/>
          </a:p>
          <a:p>
            <a:pPr marL="0" lvl="0" indent="0">
              <a:buNone/>
            </a:pPr>
            <a:r>
              <a:rPr lang="en-GB" dirty="0" smtClean="0"/>
              <a:t>3. slicing ([:]) A </a:t>
            </a:r>
            <a:r>
              <a:rPr lang="en-GB" i="1" dirty="0" smtClean="0"/>
              <a:t>slice</a:t>
            </a:r>
            <a:r>
              <a:rPr lang="en-GB" dirty="0" smtClean="0"/>
              <a:t> is a substring of a string. </a:t>
            </a:r>
            <a:endParaRPr lang="en-US" dirty="0" smtClean="0"/>
          </a:p>
          <a:p>
            <a:pPr marL="0" lvl="0" indent="0">
              <a:buNone/>
            </a:pPr>
            <a:r>
              <a:rPr lang="en-US" dirty="0" smtClean="0"/>
              <a:t>	'bananas and cream'[3:6] evaluates to?	________</a:t>
            </a:r>
            <a:endParaRPr lang="en-GB" dirty="0" smtClean="0"/>
          </a:p>
          <a:p>
            <a:pPr marL="0" lvl="0" indent="0">
              <a:buNone/>
            </a:pPr>
            <a:r>
              <a:rPr lang="en-US" dirty="0" smtClean="0"/>
              <a:t>	'bananas and cream'[1:4]) evaluates to? 	________</a:t>
            </a:r>
            <a:endParaRPr lang="en-GB" dirty="0" smtClean="0"/>
          </a:p>
          <a:p>
            <a:pPr marL="0" indent="0">
              <a:buNone/>
            </a:pPr>
            <a:endParaRPr lang="en-GB" sz="2600" dirty="0"/>
          </a:p>
        </p:txBody>
      </p:sp>
    </p:spTree>
    <p:extLst>
      <p:ext uri="{BB962C8B-B14F-4D97-AF65-F5344CB8AC3E}">
        <p14:creationId xmlns:p14="http://schemas.microsoft.com/office/powerpoint/2010/main" val="3207439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1355"/>
          </a:xfrm>
        </p:spPr>
        <p:txBody>
          <a:bodyPr>
            <a:normAutofit fontScale="90000"/>
          </a:bodyPr>
          <a:lstStyle/>
          <a:p>
            <a:r>
              <a:rPr lang="en-US" dirty="0"/>
              <a:t>Summary Self-Check</a:t>
            </a:r>
            <a:endParaRPr lang="en-GB" dirty="0"/>
          </a:p>
        </p:txBody>
      </p:sp>
      <p:sp>
        <p:nvSpPr>
          <p:cNvPr id="3" name="Content Placeholder 2"/>
          <p:cNvSpPr>
            <a:spLocks noGrp="1"/>
          </p:cNvSpPr>
          <p:nvPr>
            <p:ph idx="1"/>
          </p:nvPr>
        </p:nvSpPr>
        <p:spPr>
          <a:xfrm>
            <a:off x="838200" y="1046480"/>
            <a:ext cx="10515600" cy="5130483"/>
          </a:xfrm>
        </p:spPr>
        <p:txBody>
          <a:bodyPr>
            <a:noAutofit/>
          </a:bodyPr>
          <a:lstStyle/>
          <a:p>
            <a:pPr marL="0" lvl="0" indent="0">
              <a:buNone/>
            </a:pPr>
            <a:r>
              <a:rPr lang="en-US" dirty="0" smtClean="0"/>
              <a:t>4. The comparison operators </a:t>
            </a:r>
            <a:r>
              <a:rPr lang="en-US" b="1" dirty="0" smtClean="0"/>
              <a:t>(</a:t>
            </a:r>
            <a:r>
              <a:rPr lang="en-US" dirty="0" smtClean="0"/>
              <a:t>&gt;, &lt;, &gt;=, &lt;=, ==, !=</a:t>
            </a:r>
            <a:r>
              <a:rPr lang="en-US" b="1" dirty="0" smtClean="0"/>
              <a:t>)</a:t>
            </a:r>
            <a:r>
              <a:rPr lang="en-US" dirty="0" smtClean="0"/>
              <a:t> work with strings. </a:t>
            </a:r>
            <a:endParaRPr lang="en-GB" dirty="0" smtClean="0"/>
          </a:p>
          <a:p>
            <a:pPr marL="0" lvl="0" indent="0">
              <a:buNone/>
            </a:pPr>
            <a:endParaRPr lang="en-GB" dirty="0" smtClean="0"/>
          </a:p>
          <a:p>
            <a:pPr marL="457200" lvl="1" indent="0">
              <a:buNone/>
            </a:pPr>
            <a:r>
              <a:rPr lang="en-US" sz="2800" dirty="0" smtClean="0"/>
              <a:t>	'cat' &lt; 'dog' 			evaluates to True or False?  		'Wasp' &lt; 'Bear' 		evaluates to True or False? 		'Zebra' &lt;= 'alligator' 	evaluates True or False?	</a:t>
            </a:r>
          </a:p>
          <a:p>
            <a:pPr marL="457200" lvl="1" indent="0">
              <a:buNone/>
            </a:pPr>
            <a:endParaRPr lang="en-US" sz="2800" dirty="0" smtClean="0"/>
          </a:p>
          <a:p>
            <a:pPr marL="0" lvl="0" indent="0">
              <a:buNone/>
            </a:pPr>
            <a:r>
              <a:rPr lang="en-GB" dirty="0" smtClean="0"/>
              <a:t>5. </a:t>
            </a:r>
            <a:r>
              <a:rPr lang="en-US" dirty="0" smtClean="0"/>
              <a:t>The in operator tests whether one string is inside another string.   </a:t>
            </a:r>
            <a:endParaRPr lang="en-GB" dirty="0" smtClean="0"/>
          </a:p>
          <a:p>
            <a:pPr marL="0" indent="0">
              <a:buNone/>
            </a:pPr>
            <a:r>
              <a:rPr lang="en-US" dirty="0" smtClean="0"/>
              <a:t> 	</a:t>
            </a:r>
            <a:endParaRPr lang="en-GB" dirty="0" smtClean="0"/>
          </a:p>
          <a:p>
            <a:pPr marL="457200" lvl="1" indent="0">
              <a:buNone/>
            </a:pPr>
            <a:r>
              <a:rPr lang="en-US" sz="2800" dirty="0" smtClean="0"/>
              <a:t>'heck' in "I'll be checking you." 	    	evaluates True or False ? 	</a:t>
            </a:r>
            <a:endParaRPr lang="en-GB" sz="2800" dirty="0" smtClean="0"/>
          </a:p>
          <a:p>
            <a:pPr marL="457200" lvl="1" indent="0">
              <a:buNone/>
            </a:pPr>
            <a:r>
              <a:rPr lang="en-US" sz="2800" dirty="0" smtClean="0"/>
              <a:t>'cheese' not in "I'll be checking you." 	evaluates True or False? </a:t>
            </a:r>
            <a:endParaRPr lang="en-US" dirty="0" smtClean="0"/>
          </a:p>
        </p:txBody>
      </p:sp>
    </p:spTree>
    <p:extLst>
      <p:ext uri="{BB962C8B-B14F-4D97-AF65-F5344CB8AC3E}">
        <p14:creationId xmlns:p14="http://schemas.microsoft.com/office/powerpoint/2010/main" val="2815433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0765"/>
          </a:xfrm>
        </p:spPr>
        <p:txBody>
          <a:bodyPr/>
          <a:lstStyle/>
          <a:p>
            <a:r>
              <a:rPr lang="en-GB" dirty="0"/>
              <a:t>Python string formatting</a:t>
            </a:r>
          </a:p>
        </p:txBody>
      </p:sp>
      <p:sp>
        <p:nvSpPr>
          <p:cNvPr id="3" name="Content Placeholder 2"/>
          <p:cNvSpPr>
            <a:spLocks noGrp="1"/>
          </p:cNvSpPr>
          <p:nvPr>
            <p:ph idx="1"/>
          </p:nvPr>
        </p:nvSpPr>
        <p:spPr>
          <a:xfrm>
            <a:off x="838200" y="1405890"/>
            <a:ext cx="10515600" cy="4771073"/>
          </a:xfrm>
        </p:spPr>
        <p:txBody>
          <a:bodyPr>
            <a:normAutofit fontScale="92500"/>
          </a:bodyPr>
          <a:lstStyle/>
          <a:p>
            <a:r>
              <a:rPr lang="en-GB" sz="2400" dirty="0"/>
              <a:t>The following example formats a string using two variables and summarizes three string formatting options in Python.</a:t>
            </a:r>
          </a:p>
          <a:p>
            <a:pPr marL="0" indent="0">
              <a:buNone/>
            </a:pPr>
            <a:r>
              <a:rPr lang="en-GB" sz="2400" dirty="0">
                <a:latin typeface="Courier New" panose="02070309020205020404" pitchFamily="49" charset="0"/>
                <a:cs typeface="Courier New" panose="02070309020205020404" pitchFamily="49" charset="0"/>
              </a:rPr>
              <a:t>name = 'Peter'</a:t>
            </a:r>
          </a:p>
          <a:p>
            <a:pPr marL="0" indent="0">
              <a:buNone/>
            </a:pPr>
            <a:r>
              <a:rPr lang="en-GB" sz="2400" dirty="0">
                <a:latin typeface="Courier New" panose="02070309020205020404" pitchFamily="49" charset="0"/>
                <a:cs typeface="Courier New" panose="02070309020205020404" pitchFamily="49" charset="0"/>
              </a:rPr>
              <a:t>age = 23</a:t>
            </a:r>
          </a:p>
          <a:p>
            <a:pPr marL="0" indent="0">
              <a:buNone/>
            </a:pPr>
            <a:r>
              <a:rPr lang="en-GB" sz="2400" dirty="0">
                <a:latin typeface="Courier New" panose="02070309020205020404" pitchFamily="49" charset="0"/>
                <a:cs typeface="Courier New" panose="02070309020205020404" pitchFamily="49" charset="0"/>
              </a:rPr>
              <a:t> </a:t>
            </a:r>
          </a:p>
          <a:p>
            <a:pPr marL="0" indent="0">
              <a:buNone/>
            </a:pPr>
            <a:r>
              <a:rPr lang="en-GB" sz="2400" dirty="0">
                <a:latin typeface="Courier New" panose="02070309020205020404" pitchFamily="49" charset="0"/>
                <a:cs typeface="Courier New" panose="02070309020205020404" pitchFamily="49" charset="0"/>
              </a:rPr>
              <a:t>print('%s is %d years old' % (name, age))     </a:t>
            </a:r>
            <a:r>
              <a:rPr lang="en-GB" sz="2400" dirty="0" smtClean="0">
                <a:latin typeface="Courier New" panose="02070309020205020404" pitchFamily="49" charset="0"/>
                <a:cs typeface="Courier New" panose="02070309020205020404" pitchFamily="49" charset="0"/>
              </a:rPr>
              <a:t> # </a:t>
            </a:r>
            <a:r>
              <a:rPr lang="en-GB" sz="2400" dirty="0">
                <a:latin typeface="Courier New" panose="02070309020205020404" pitchFamily="49" charset="0"/>
                <a:cs typeface="Courier New" panose="02070309020205020404" pitchFamily="49" charset="0"/>
              </a:rPr>
              <a:t>method 1</a:t>
            </a:r>
          </a:p>
          <a:p>
            <a:pPr marL="0" indent="0">
              <a:buNone/>
            </a:pPr>
            <a:r>
              <a:rPr lang="en-GB" sz="2400" dirty="0">
                <a:latin typeface="Courier New" panose="02070309020205020404" pitchFamily="49" charset="0"/>
                <a:cs typeface="Courier New" panose="02070309020205020404" pitchFamily="49" charset="0"/>
              </a:rPr>
              <a:t>print('{} is {} years </a:t>
            </a:r>
            <a:r>
              <a:rPr lang="en-GB" sz="2400" dirty="0" err="1">
                <a:latin typeface="Courier New" panose="02070309020205020404" pitchFamily="49" charset="0"/>
                <a:cs typeface="Courier New" panose="02070309020205020404" pitchFamily="49" charset="0"/>
              </a:rPr>
              <a:t>old'.format</a:t>
            </a:r>
            <a:r>
              <a:rPr lang="en-GB" sz="2400" dirty="0">
                <a:latin typeface="Courier New" panose="02070309020205020404" pitchFamily="49" charset="0"/>
                <a:cs typeface="Courier New" panose="02070309020205020404" pitchFamily="49" charset="0"/>
              </a:rPr>
              <a:t>(name, age</a:t>
            </a:r>
            <a:r>
              <a:rPr lang="en-GB" sz="2400" dirty="0" smtClean="0">
                <a:latin typeface="Courier New" panose="02070309020205020404" pitchFamily="49" charset="0"/>
                <a:cs typeface="Courier New" panose="02070309020205020404" pitchFamily="49" charset="0"/>
              </a:rPr>
              <a:t>))  # </a:t>
            </a:r>
            <a:r>
              <a:rPr lang="en-GB" sz="2400" dirty="0">
                <a:latin typeface="Courier New" panose="02070309020205020404" pitchFamily="49" charset="0"/>
                <a:cs typeface="Courier New" panose="02070309020205020404" pitchFamily="49" charset="0"/>
              </a:rPr>
              <a:t>method 2</a:t>
            </a:r>
          </a:p>
          <a:p>
            <a:pPr marL="0" indent="0">
              <a:buNone/>
            </a:pPr>
            <a:r>
              <a:rPr lang="en-GB" sz="2400" dirty="0">
                <a:latin typeface="Courier New" panose="02070309020205020404" pitchFamily="49" charset="0"/>
                <a:cs typeface="Courier New" panose="02070309020205020404" pitchFamily="49" charset="0"/>
              </a:rPr>
              <a:t>print(f'{name} is {age} years old')		 </a:t>
            </a:r>
            <a:r>
              <a:rPr lang="en-GB" sz="2400" dirty="0" smtClean="0">
                <a:latin typeface="Courier New" panose="02070309020205020404" pitchFamily="49" charset="0"/>
                <a:cs typeface="Courier New" panose="02070309020205020404" pitchFamily="49" charset="0"/>
              </a:rPr>
              <a:t>   # </a:t>
            </a:r>
            <a:r>
              <a:rPr lang="en-GB" sz="2400" dirty="0">
                <a:latin typeface="Courier New" panose="02070309020205020404" pitchFamily="49" charset="0"/>
                <a:cs typeface="Courier New" panose="02070309020205020404" pitchFamily="49" charset="0"/>
              </a:rPr>
              <a:t>method 3</a:t>
            </a:r>
          </a:p>
          <a:p>
            <a:endParaRPr lang="en-GB" sz="2400" dirty="0" smtClean="0"/>
          </a:p>
          <a:p>
            <a:r>
              <a:rPr lang="en-GB" sz="2400" dirty="0" smtClean="0"/>
              <a:t>Each </a:t>
            </a:r>
            <a:r>
              <a:rPr lang="en-GB" sz="2400" dirty="0"/>
              <a:t>method gives the same output:</a:t>
            </a:r>
          </a:p>
          <a:p>
            <a:pPr marL="0" indent="0">
              <a:buNone/>
            </a:pPr>
            <a:r>
              <a:rPr lang="en-GB" sz="2400" dirty="0" smtClean="0"/>
              <a:t>	</a:t>
            </a:r>
            <a:r>
              <a:rPr lang="en-GB" sz="2400" dirty="0" smtClean="0">
                <a:latin typeface="Courier New" panose="02070309020205020404" pitchFamily="49" charset="0"/>
                <a:cs typeface="Courier New" panose="02070309020205020404" pitchFamily="49" charset="0"/>
              </a:rPr>
              <a:t>Peter </a:t>
            </a:r>
            <a:r>
              <a:rPr lang="en-GB" sz="2400" dirty="0">
                <a:latin typeface="Courier New" panose="02070309020205020404" pitchFamily="49" charset="0"/>
                <a:cs typeface="Courier New" panose="02070309020205020404" pitchFamily="49" charset="0"/>
              </a:rPr>
              <a:t>is 23 years old</a:t>
            </a:r>
          </a:p>
          <a:p>
            <a:pPr marL="0" indent="0">
              <a:buNone/>
            </a:pPr>
            <a:endParaRPr lang="en-GB" dirty="0"/>
          </a:p>
        </p:txBody>
      </p:sp>
    </p:spTree>
    <p:extLst>
      <p:ext uri="{BB962C8B-B14F-4D97-AF65-F5344CB8AC3E}">
        <p14:creationId xmlns:p14="http://schemas.microsoft.com/office/powerpoint/2010/main" val="457444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 string formatting</a:t>
            </a:r>
            <a:endParaRPr lang="en-GB" dirty="0"/>
          </a:p>
        </p:txBody>
      </p:sp>
      <p:sp>
        <p:nvSpPr>
          <p:cNvPr id="3" name="Content Placeholder 2"/>
          <p:cNvSpPr>
            <a:spLocks noGrp="1"/>
          </p:cNvSpPr>
          <p:nvPr>
            <p:ph idx="1"/>
          </p:nvPr>
        </p:nvSpPr>
        <p:spPr/>
        <p:txBody>
          <a:bodyPr/>
          <a:lstStyle/>
          <a:p>
            <a:r>
              <a:rPr lang="en-GB" dirty="0"/>
              <a:t>Method 1 – oldest option. Uses the % operator and types such as %s and %d.</a:t>
            </a:r>
          </a:p>
          <a:p>
            <a:pPr marL="0" indent="0">
              <a:buNone/>
            </a:pPr>
            <a:r>
              <a:rPr lang="en-GB" dirty="0" smtClean="0"/>
              <a:t>	</a:t>
            </a:r>
            <a:r>
              <a:rPr lang="en-GB" dirty="0" smtClean="0">
                <a:latin typeface="Courier New" panose="02070309020205020404" pitchFamily="49" charset="0"/>
                <a:cs typeface="Courier New" panose="02070309020205020404" pitchFamily="49" charset="0"/>
              </a:rPr>
              <a:t>print</a:t>
            </a:r>
            <a:r>
              <a:rPr lang="en-GB" dirty="0">
                <a:latin typeface="Courier New" panose="02070309020205020404" pitchFamily="49" charset="0"/>
                <a:cs typeface="Courier New" panose="02070309020205020404" pitchFamily="49" charset="0"/>
              </a:rPr>
              <a:t>('%s is %d years old' % (name, age))</a:t>
            </a:r>
          </a:p>
          <a:p>
            <a:r>
              <a:rPr lang="en-GB" dirty="0"/>
              <a:t>Method 2 – uses the format() function introduced in Python 3.0 to provide advance formatting options.</a:t>
            </a:r>
          </a:p>
          <a:p>
            <a:pPr marL="0" indent="0">
              <a:buNone/>
            </a:pPr>
            <a:r>
              <a:rPr lang="en-GB" dirty="0" smtClean="0"/>
              <a:t>	</a:t>
            </a:r>
            <a:r>
              <a:rPr lang="en-GB" sz="2600" dirty="0" smtClean="0">
                <a:latin typeface="Courier New" panose="02070309020205020404" pitchFamily="49" charset="0"/>
                <a:cs typeface="Courier New" panose="02070309020205020404" pitchFamily="49" charset="0"/>
              </a:rPr>
              <a:t>print</a:t>
            </a:r>
            <a:r>
              <a:rPr lang="en-GB" sz="2600" dirty="0">
                <a:latin typeface="Courier New" panose="02070309020205020404" pitchFamily="49" charset="0"/>
                <a:cs typeface="Courier New" panose="02070309020205020404" pitchFamily="49" charset="0"/>
              </a:rPr>
              <a:t>('{} is {} years </a:t>
            </a:r>
            <a:r>
              <a:rPr lang="en-GB" sz="2600" dirty="0" err="1">
                <a:latin typeface="Courier New" panose="02070309020205020404" pitchFamily="49" charset="0"/>
                <a:cs typeface="Courier New" panose="02070309020205020404" pitchFamily="49" charset="0"/>
              </a:rPr>
              <a:t>old'.format</a:t>
            </a:r>
            <a:r>
              <a:rPr lang="en-GB" sz="2600" dirty="0">
                <a:latin typeface="Courier New" panose="02070309020205020404" pitchFamily="49" charset="0"/>
                <a:cs typeface="Courier New" panose="02070309020205020404" pitchFamily="49" charset="0"/>
              </a:rPr>
              <a:t>(name, age</a:t>
            </a:r>
            <a:r>
              <a:rPr lang="en-GB" sz="2600" dirty="0" smtClean="0">
                <a:latin typeface="Courier New" panose="02070309020205020404" pitchFamily="49" charset="0"/>
                <a:cs typeface="Courier New" panose="02070309020205020404" pitchFamily="49" charset="0"/>
              </a:rPr>
              <a:t>))</a:t>
            </a:r>
          </a:p>
          <a:p>
            <a:pPr marL="0" indent="0">
              <a:buNone/>
            </a:pPr>
            <a:endParaRPr lang="en-GB" sz="2600" dirty="0">
              <a:latin typeface="Courier New" panose="02070309020205020404" pitchFamily="49" charset="0"/>
              <a:cs typeface="Courier New" panose="02070309020205020404" pitchFamily="49" charset="0"/>
            </a:endParaRPr>
          </a:p>
          <a:p>
            <a:r>
              <a:rPr lang="en-GB" dirty="0"/>
              <a:t>Method 3 – </a:t>
            </a:r>
            <a:r>
              <a:rPr lang="en-GB" b="1" dirty="0"/>
              <a:t>newest option: python f-strings</a:t>
            </a:r>
            <a:r>
              <a:rPr lang="en-GB" dirty="0"/>
              <a:t>.  </a:t>
            </a:r>
          </a:p>
          <a:p>
            <a:pPr marL="0" indent="0">
              <a:buNone/>
            </a:pPr>
            <a:r>
              <a:rPr lang="en-GB" dirty="0" smtClean="0"/>
              <a:t>	</a:t>
            </a:r>
            <a:r>
              <a:rPr lang="en-GB" dirty="0" smtClean="0">
                <a:latin typeface="Courier New" panose="02070309020205020404" pitchFamily="49" charset="0"/>
                <a:cs typeface="Courier New" panose="02070309020205020404" pitchFamily="49" charset="0"/>
              </a:rPr>
              <a:t>print(f</a:t>
            </a:r>
            <a:r>
              <a:rPr lang="en-GB" dirty="0">
                <a:latin typeface="Courier New" panose="02070309020205020404" pitchFamily="49" charset="0"/>
                <a:cs typeface="Courier New" panose="02070309020205020404" pitchFamily="49" charset="0"/>
              </a:rPr>
              <a:t>'{name} is {age} years old</a:t>
            </a:r>
            <a:r>
              <a:rPr lang="en-GB" dirty="0" smtClean="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84998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a:t>
            </a:r>
            <a:endParaRPr lang="en-GB" dirty="0"/>
          </a:p>
        </p:txBody>
      </p:sp>
      <p:sp>
        <p:nvSpPr>
          <p:cNvPr id="3" name="Content Placeholder 2"/>
          <p:cNvSpPr>
            <a:spLocks noGrp="1"/>
          </p:cNvSpPr>
          <p:nvPr>
            <p:ph idx="1"/>
          </p:nvPr>
        </p:nvSpPr>
        <p:spPr>
          <a:xfrm>
            <a:off x="838200" y="1529542"/>
            <a:ext cx="10515600" cy="4647421"/>
          </a:xfrm>
        </p:spPr>
        <p:txBody>
          <a:bodyPr>
            <a:normAutofit fontScale="92500" lnSpcReduction="10000"/>
          </a:bodyPr>
          <a:lstStyle/>
          <a:p>
            <a:r>
              <a:rPr lang="en-US" sz="3000" dirty="0" smtClean="0"/>
              <a:t>You </a:t>
            </a:r>
            <a:r>
              <a:rPr lang="en-US" sz="3000" dirty="0"/>
              <a:t>can access a single character in a string with the bracket operator [].  The number in the brackets is called an </a:t>
            </a:r>
            <a:r>
              <a:rPr lang="en-US" sz="3000" b="1" dirty="0"/>
              <a:t>index</a:t>
            </a:r>
            <a:r>
              <a:rPr lang="en-US" sz="3000" dirty="0"/>
              <a:t>. Note, the index of the first letter is zero.</a:t>
            </a:r>
            <a:endParaRPr lang="en-GB" sz="3000" dirty="0"/>
          </a:p>
          <a:p>
            <a:pPr marL="914400" lvl="2" indent="0">
              <a:buNone/>
            </a:pPr>
            <a:r>
              <a:rPr lang="en-US" sz="3000" dirty="0">
                <a:latin typeface="Courier New" panose="02070309020205020404" pitchFamily="49" charset="0"/>
                <a:cs typeface="Courier New" panose="02070309020205020404" pitchFamily="49" charset="0"/>
              </a:rPr>
              <a:t>fruit = 'banana'	</a:t>
            </a:r>
            <a:endParaRPr lang="en-GB" sz="3000" dirty="0">
              <a:latin typeface="Courier New" panose="02070309020205020404" pitchFamily="49" charset="0"/>
              <a:cs typeface="Courier New" panose="02070309020205020404" pitchFamily="49" charset="0"/>
            </a:endParaRPr>
          </a:p>
          <a:p>
            <a:pPr marL="914400" lvl="2" indent="0">
              <a:buNone/>
            </a:pPr>
            <a:r>
              <a:rPr lang="en-US" sz="3000" dirty="0">
                <a:latin typeface="Courier New" panose="02070309020205020404" pitchFamily="49" charset="0"/>
                <a:cs typeface="Courier New" panose="02070309020205020404" pitchFamily="49" charset="0"/>
              </a:rPr>
              <a:t>print(fruit[0])	# b (first character)</a:t>
            </a:r>
            <a:endParaRPr lang="en-GB" sz="3000" dirty="0">
              <a:latin typeface="Courier New" panose="02070309020205020404" pitchFamily="49" charset="0"/>
              <a:cs typeface="Courier New" panose="02070309020205020404" pitchFamily="49" charset="0"/>
            </a:endParaRPr>
          </a:p>
          <a:p>
            <a:pPr marL="914400" lvl="2" indent="0">
              <a:buNone/>
            </a:pPr>
            <a:r>
              <a:rPr lang="en-US" sz="3000" dirty="0">
                <a:latin typeface="Courier New" panose="02070309020205020404" pitchFamily="49" charset="0"/>
                <a:cs typeface="Courier New" panose="02070309020205020404" pitchFamily="49" charset="0"/>
              </a:rPr>
              <a:t>print(fruit[1])	# a (second character)</a:t>
            </a:r>
            <a:endParaRPr lang="en-GB" sz="3000" dirty="0">
              <a:latin typeface="Courier New" panose="02070309020205020404" pitchFamily="49" charset="0"/>
              <a:cs typeface="Courier New" panose="02070309020205020404" pitchFamily="49" charset="0"/>
            </a:endParaRPr>
          </a:p>
          <a:p>
            <a:r>
              <a:rPr lang="en-US" sz="3000" dirty="0" smtClean="0"/>
              <a:t>The </a:t>
            </a:r>
            <a:r>
              <a:rPr lang="en-US" sz="3000" dirty="0"/>
              <a:t>value of the index has to be an integer. As an index, you can use an expression that contains variables and operators:</a:t>
            </a:r>
            <a:endParaRPr lang="en-GB" sz="3000" dirty="0"/>
          </a:p>
          <a:p>
            <a:pPr marL="0" indent="0">
              <a:buNone/>
            </a:pPr>
            <a:r>
              <a:rPr lang="en-US" sz="3000" dirty="0">
                <a:latin typeface="Courier New" panose="02070309020205020404" pitchFamily="49" charset="0"/>
                <a:cs typeface="Courier New" panose="02070309020205020404" pitchFamily="49" charset="0"/>
              </a:rPr>
              <a:t>	</a:t>
            </a:r>
            <a:r>
              <a:rPr lang="en-US" sz="3000" dirty="0" err="1" smtClean="0">
                <a:latin typeface="Courier New" panose="02070309020205020404" pitchFamily="49" charset="0"/>
                <a:cs typeface="Courier New" panose="02070309020205020404" pitchFamily="49" charset="0"/>
              </a:rPr>
              <a:t>i</a:t>
            </a:r>
            <a:r>
              <a:rPr lang="en-US" sz="3000" dirty="0" smtClean="0">
                <a:latin typeface="Courier New" panose="02070309020205020404" pitchFamily="49" charset="0"/>
                <a:cs typeface="Courier New" panose="02070309020205020404" pitchFamily="49" charset="0"/>
              </a:rPr>
              <a:t> </a:t>
            </a:r>
            <a:r>
              <a:rPr lang="en-US" sz="3000" dirty="0">
                <a:latin typeface="Courier New" panose="02070309020205020404" pitchFamily="49" charset="0"/>
                <a:cs typeface="Courier New" panose="02070309020205020404" pitchFamily="49" charset="0"/>
              </a:rPr>
              <a:t>= 1</a:t>
            </a:r>
            <a:endParaRPr lang="en-GB" sz="3000" dirty="0">
              <a:latin typeface="Courier New" panose="02070309020205020404" pitchFamily="49" charset="0"/>
              <a:cs typeface="Courier New" panose="02070309020205020404" pitchFamily="49" charset="0"/>
            </a:endParaRPr>
          </a:p>
          <a:p>
            <a:pPr marL="0" indent="0">
              <a:buNone/>
            </a:pPr>
            <a:r>
              <a:rPr lang="en-US" sz="3000" dirty="0" smtClean="0">
                <a:latin typeface="Courier New" panose="02070309020205020404" pitchFamily="49" charset="0"/>
                <a:cs typeface="Courier New" panose="02070309020205020404" pitchFamily="49" charset="0"/>
              </a:rPr>
              <a:t>	fruit[</a:t>
            </a:r>
            <a:r>
              <a:rPr lang="en-US" sz="3000" dirty="0" err="1" smtClean="0">
                <a:latin typeface="Courier New" panose="02070309020205020404" pitchFamily="49" charset="0"/>
                <a:cs typeface="Courier New" panose="02070309020205020404" pitchFamily="49" charset="0"/>
              </a:rPr>
              <a:t>i</a:t>
            </a:r>
            <a:r>
              <a:rPr lang="en-US" sz="3000" dirty="0">
                <a:latin typeface="Courier New" panose="02070309020205020404" pitchFamily="49" charset="0"/>
                <a:cs typeface="Courier New" panose="02070309020205020404" pitchFamily="49" charset="0"/>
              </a:rPr>
              <a:t>]</a:t>
            </a:r>
            <a:endParaRPr lang="en-GB" sz="3000" dirty="0">
              <a:latin typeface="Courier New" panose="02070309020205020404" pitchFamily="49" charset="0"/>
              <a:cs typeface="Courier New" panose="02070309020205020404" pitchFamily="49" charset="0"/>
            </a:endParaRPr>
          </a:p>
          <a:p>
            <a:pPr marL="0" indent="0">
              <a:buNone/>
            </a:pPr>
            <a:r>
              <a:rPr lang="en-US" sz="3000" dirty="0" smtClean="0">
                <a:latin typeface="Courier New" panose="02070309020205020404" pitchFamily="49" charset="0"/>
                <a:cs typeface="Courier New" panose="02070309020205020404" pitchFamily="49" charset="0"/>
              </a:rPr>
              <a:t>	fruit[i+1</a:t>
            </a:r>
            <a:r>
              <a:rPr lang="en-US" sz="3000" dirty="0">
                <a:latin typeface="Courier New" panose="02070309020205020404" pitchFamily="49" charset="0"/>
                <a:cs typeface="Courier New" panose="02070309020205020404" pitchFamily="49" charset="0"/>
              </a:rPr>
              <a:t>]</a:t>
            </a:r>
            <a:endParaRPr lang="en-GB" sz="3000" dirty="0">
              <a:latin typeface="Courier New" panose="02070309020205020404" pitchFamily="49" charset="0"/>
              <a:cs typeface="Courier New" panose="02070309020205020404" pitchFamily="49" charset="0"/>
            </a:endParaRPr>
          </a:p>
          <a:p>
            <a:endParaRPr lang="en-GB" dirty="0"/>
          </a:p>
        </p:txBody>
      </p:sp>
    </p:spTree>
    <p:extLst>
      <p:ext uri="{BB962C8B-B14F-4D97-AF65-F5344CB8AC3E}">
        <p14:creationId xmlns:p14="http://schemas.microsoft.com/office/powerpoint/2010/main" val="2947616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 f-string</a:t>
            </a:r>
            <a:endParaRPr lang="en-GB" dirty="0"/>
          </a:p>
        </p:txBody>
      </p:sp>
      <p:sp>
        <p:nvSpPr>
          <p:cNvPr id="3" name="Content Placeholder 2"/>
          <p:cNvSpPr>
            <a:spLocks noGrp="1"/>
          </p:cNvSpPr>
          <p:nvPr>
            <p:ph idx="1"/>
          </p:nvPr>
        </p:nvSpPr>
        <p:spPr/>
        <p:txBody>
          <a:bodyPr/>
          <a:lstStyle/>
          <a:p>
            <a:pPr lvl="0"/>
            <a:r>
              <a:rPr lang="en-GB" dirty="0" smtClean="0"/>
              <a:t>Available </a:t>
            </a:r>
            <a:r>
              <a:rPr lang="en-GB" dirty="0"/>
              <a:t>since Python 3.6. </a:t>
            </a:r>
          </a:p>
          <a:p>
            <a:pPr lvl="0"/>
            <a:r>
              <a:rPr lang="en-GB" dirty="0"/>
              <a:t>The string has the f (or F) prefix and uses {} to evaluate variables.</a:t>
            </a:r>
          </a:p>
          <a:p>
            <a:pPr lvl="0"/>
            <a:r>
              <a:rPr lang="en-GB" dirty="0"/>
              <a:t>Provide a </a:t>
            </a:r>
            <a:r>
              <a:rPr lang="en-GB" b="1" dirty="0"/>
              <a:t>faster</a:t>
            </a:r>
            <a:r>
              <a:rPr lang="en-GB" dirty="0"/>
              <a:t> and more </a:t>
            </a:r>
            <a:r>
              <a:rPr lang="en-GB" b="1" dirty="0"/>
              <a:t>concise </a:t>
            </a:r>
            <a:r>
              <a:rPr lang="en-GB" dirty="0"/>
              <a:t>way of formatting strings in Python.</a:t>
            </a:r>
          </a:p>
          <a:p>
            <a:pPr lvl="0"/>
            <a:r>
              <a:rPr lang="en-GB" dirty="0"/>
              <a:t>f-string is short for </a:t>
            </a:r>
            <a:r>
              <a:rPr lang="en-GB" b="1" dirty="0"/>
              <a:t>formatted string literals</a:t>
            </a:r>
            <a:r>
              <a:rPr lang="en-GB" dirty="0"/>
              <a:t>.</a:t>
            </a:r>
          </a:p>
          <a:p>
            <a:pPr marL="0" indent="0">
              <a:buNone/>
            </a:pPr>
            <a:endParaRPr lang="en-GB" dirty="0" smtClean="0"/>
          </a:p>
          <a:p>
            <a:pPr marL="0" indent="0">
              <a:buNone/>
            </a:pPr>
            <a:r>
              <a:rPr lang="en-GB" dirty="0"/>
              <a:t>	</a:t>
            </a:r>
            <a:r>
              <a:rPr lang="en-GB" dirty="0" smtClean="0">
                <a:latin typeface="Courier New" panose="02070309020205020404" pitchFamily="49" charset="0"/>
                <a:cs typeface="Courier New" panose="02070309020205020404" pitchFamily="49" charset="0"/>
              </a:rPr>
              <a:t>print(f</a:t>
            </a:r>
            <a:r>
              <a:rPr lang="en-GB" dirty="0">
                <a:latin typeface="Courier New" panose="02070309020205020404" pitchFamily="49" charset="0"/>
                <a:cs typeface="Courier New" panose="02070309020205020404" pitchFamily="49" charset="0"/>
              </a:rPr>
              <a:t>'{name} is {age} years old')</a:t>
            </a:r>
          </a:p>
          <a:p>
            <a:endParaRPr lang="en-GB" dirty="0"/>
          </a:p>
        </p:txBody>
      </p:sp>
    </p:spTree>
    <p:extLst>
      <p:ext uri="{BB962C8B-B14F-4D97-AF65-F5344CB8AC3E}">
        <p14:creationId xmlns:p14="http://schemas.microsoft.com/office/powerpoint/2010/main" val="193258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 f-string</a:t>
            </a:r>
            <a:endParaRPr lang="en-GB" dirty="0"/>
          </a:p>
        </p:txBody>
      </p:sp>
      <p:sp>
        <p:nvSpPr>
          <p:cNvPr id="3" name="Content Placeholder 2"/>
          <p:cNvSpPr>
            <a:spLocks noGrp="1"/>
          </p:cNvSpPr>
          <p:nvPr>
            <p:ph idx="1"/>
          </p:nvPr>
        </p:nvSpPr>
        <p:spPr>
          <a:xfrm>
            <a:off x="838200" y="1690688"/>
            <a:ext cx="10515600" cy="4486275"/>
          </a:xfrm>
        </p:spPr>
        <p:txBody>
          <a:bodyPr>
            <a:normAutofit fontScale="85000" lnSpcReduction="20000"/>
          </a:bodyPr>
          <a:lstStyle/>
          <a:p>
            <a:pPr>
              <a:lnSpc>
                <a:spcPct val="120000"/>
              </a:lnSpc>
            </a:pPr>
            <a:r>
              <a:rPr lang="en-GB" b="1" dirty="0" smtClean="0"/>
              <a:t>Expressions</a:t>
            </a:r>
            <a:r>
              <a:rPr lang="en-GB" dirty="0" smtClean="0"/>
              <a:t> - We can put expressions between the {} brackets. These will be evaluated at the program runtime.</a:t>
            </a:r>
          </a:p>
          <a:p>
            <a:pPr marL="457200" lvl="1" indent="0">
              <a:buNone/>
            </a:pPr>
            <a:r>
              <a:rPr lang="en-GB" sz="2800" dirty="0" smtClean="0">
                <a:latin typeface="Courier New" panose="02070309020205020404" pitchFamily="49" charset="0"/>
                <a:cs typeface="Courier New" panose="02070309020205020404" pitchFamily="49" charset="0"/>
              </a:rPr>
              <a:t>bags </a:t>
            </a:r>
            <a:r>
              <a:rPr lang="en-GB" sz="2800" dirty="0">
                <a:latin typeface="Courier New" panose="02070309020205020404" pitchFamily="49" charset="0"/>
                <a:cs typeface="Courier New" panose="02070309020205020404" pitchFamily="49" charset="0"/>
              </a:rPr>
              <a:t>= 3</a:t>
            </a:r>
          </a:p>
          <a:p>
            <a:pPr marL="457200" lvl="1" indent="0">
              <a:buNone/>
            </a:pPr>
            <a:r>
              <a:rPr lang="en-GB" sz="2800" dirty="0" err="1" smtClean="0">
                <a:latin typeface="Courier New" panose="02070309020205020404" pitchFamily="49" charset="0"/>
                <a:cs typeface="Courier New" panose="02070309020205020404" pitchFamily="49" charset="0"/>
              </a:rPr>
              <a:t>apples_in_bag</a:t>
            </a:r>
            <a:r>
              <a:rPr lang="en-GB" sz="2800" dirty="0" smtClean="0">
                <a:latin typeface="Courier New" panose="02070309020205020404" pitchFamily="49" charset="0"/>
                <a:cs typeface="Courier New" panose="02070309020205020404" pitchFamily="49" charset="0"/>
              </a:rPr>
              <a:t> = 12</a:t>
            </a:r>
          </a:p>
          <a:p>
            <a:pPr marL="457200" lvl="1" indent="0">
              <a:buNone/>
            </a:pPr>
            <a:r>
              <a:rPr lang="en-GB" sz="2800" dirty="0" smtClean="0">
                <a:latin typeface="Courier New" panose="02070309020205020404" pitchFamily="49" charset="0"/>
                <a:cs typeface="Courier New" panose="02070309020205020404" pitchFamily="49" charset="0"/>
              </a:rPr>
              <a:t>print(</a:t>
            </a:r>
            <a:r>
              <a:rPr lang="en-GB" sz="2800" dirty="0" err="1" smtClean="0">
                <a:latin typeface="Courier New" panose="02070309020205020404" pitchFamily="49" charset="0"/>
                <a:cs typeface="Courier New" panose="02070309020205020404" pitchFamily="49" charset="0"/>
              </a:rPr>
              <a:t>f'Total</a:t>
            </a:r>
            <a:r>
              <a:rPr lang="en-GB" sz="2800" dirty="0" smtClean="0">
                <a:latin typeface="Courier New" panose="02070309020205020404" pitchFamily="49" charset="0"/>
                <a:cs typeface="Courier New" panose="02070309020205020404" pitchFamily="49" charset="0"/>
              </a:rPr>
              <a:t> of {bags * </a:t>
            </a:r>
            <a:r>
              <a:rPr lang="en-GB" sz="2800" dirty="0" err="1" smtClean="0">
                <a:latin typeface="Courier New" panose="02070309020205020404" pitchFamily="49" charset="0"/>
                <a:cs typeface="Courier New" panose="02070309020205020404" pitchFamily="49" charset="0"/>
              </a:rPr>
              <a:t>apples_in_bag</a:t>
            </a:r>
            <a:r>
              <a:rPr lang="en-GB" sz="2800" dirty="0" smtClean="0">
                <a:latin typeface="Courier New" panose="02070309020205020404" pitchFamily="49" charset="0"/>
                <a:cs typeface="Courier New" panose="02070309020205020404" pitchFamily="49" charset="0"/>
              </a:rPr>
              <a:t>} apples')</a:t>
            </a:r>
          </a:p>
          <a:p>
            <a:pPr marL="457200" lvl="1" indent="0">
              <a:buNone/>
            </a:pPr>
            <a:endParaRPr lang="en-GB" sz="2800" dirty="0" smtClean="0">
              <a:latin typeface="Courier New" panose="02070309020205020404" pitchFamily="49" charset="0"/>
              <a:cs typeface="Courier New" panose="02070309020205020404" pitchFamily="49" charset="0"/>
            </a:endParaRPr>
          </a:p>
          <a:p>
            <a:r>
              <a:rPr lang="en-GB" dirty="0" smtClean="0"/>
              <a:t>Output:         </a:t>
            </a:r>
            <a:r>
              <a:rPr lang="en-GB" dirty="0" smtClean="0">
                <a:latin typeface="Courier New" panose="02070309020205020404" pitchFamily="49" charset="0"/>
                <a:cs typeface="Courier New" panose="02070309020205020404" pitchFamily="49" charset="0"/>
              </a:rPr>
              <a:t>Total of 36 apples</a:t>
            </a:r>
          </a:p>
          <a:p>
            <a:endParaRPr lang="en-GB" dirty="0" smtClean="0">
              <a:latin typeface="Courier New" panose="02070309020205020404" pitchFamily="49" charset="0"/>
              <a:cs typeface="Courier New" panose="02070309020205020404" pitchFamily="49" charset="0"/>
            </a:endParaRPr>
          </a:p>
          <a:p>
            <a:r>
              <a:rPr lang="en-GB" b="1" dirty="0" smtClean="0"/>
              <a:t>Methods</a:t>
            </a:r>
            <a:r>
              <a:rPr lang="en-GB" dirty="0" smtClean="0"/>
              <a:t> - We can call methods in f-strings.</a:t>
            </a:r>
          </a:p>
          <a:p>
            <a:pPr marL="0" indent="0">
              <a:buNone/>
            </a:pPr>
            <a:r>
              <a:rPr lang="en-GB" dirty="0" smtClean="0"/>
              <a:t>        </a:t>
            </a:r>
            <a:r>
              <a:rPr lang="en-GB" dirty="0" smtClean="0">
                <a:latin typeface="Courier New" panose="02070309020205020404" pitchFamily="49" charset="0"/>
                <a:cs typeface="Courier New" panose="02070309020205020404" pitchFamily="49" charset="0"/>
              </a:rPr>
              <a:t>print(</a:t>
            </a:r>
            <a:r>
              <a:rPr lang="en-GB" dirty="0" err="1" smtClean="0">
                <a:latin typeface="Courier New" panose="02070309020205020404" pitchFamily="49" charset="0"/>
                <a:cs typeface="Courier New" panose="02070309020205020404" pitchFamily="49" charset="0"/>
              </a:rPr>
              <a:t>f'My</a:t>
            </a:r>
            <a:r>
              <a:rPr lang="en-GB" dirty="0" smtClean="0">
                <a:latin typeface="Courier New" panose="02070309020205020404" pitchFamily="49" charset="0"/>
                <a:cs typeface="Courier New" panose="02070309020205020404" pitchFamily="49" charset="0"/>
              </a:rPr>
              <a:t> name is { </a:t>
            </a:r>
            <a:r>
              <a:rPr lang="en-GB" dirty="0" err="1" smtClean="0">
                <a:latin typeface="Courier New" panose="02070309020205020404" pitchFamily="49" charset="0"/>
                <a:cs typeface="Courier New" panose="02070309020205020404" pitchFamily="49" charset="0"/>
              </a:rPr>
              <a:t>name.upper</a:t>
            </a:r>
            <a:r>
              <a:rPr lang="en-GB" dirty="0" smtClean="0">
                <a:latin typeface="Courier New" panose="02070309020205020404" pitchFamily="49" charset="0"/>
                <a:cs typeface="Courier New" panose="02070309020205020404" pitchFamily="49" charset="0"/>
              </a:rPr>
              <a:t>() }')</a:t>
            </a:r>
          </a:p>
          <a:p>
            <a:pPr marL="0" indent="0">
              <a:buNone/>
            </a:pPr>
            <a:r>
              <a:rPr lang="en-GB" dirty="0" smtClean="0"/>
              <a:t> </a:t>
            </a:r>
          </a:p>
          <a:p>
            <a:r>
              <a:rPr lang="en-GB" dirty="0" smtClean="0"/>
              <a:t>Output:        </a:t>
            </a:r>
            <a:r>
              <a:rPr lang="en-GB" dirty="0" smtClean="0">
                <a:latin typeface="Courier New" panose="02070309020205020404" pitchFamily="49" charset="0"/>
                <a:cs typeface="Courier New" panose="02070309020205020404" pitchFamily="49" charset="0"/>
              </a:rPr>
              <a:t>My name is JOHN DOE</a:t>
            </a:r>
          </a:p>
          <a:p>
            <a:pPr marL="0" indent="0">
              <a:buNone/>
            </a:pPr>
            <a:endParaRPr lang="en-GB" dirty="0">
              <a:latin typeface="Courier New" panose="02070309020205020404" pitchFamily="49" charset="0"/>
              <a:cs typeface="Courier New" panose="02070309020205020404" pitchFamily="49" charset="0"/>
            </a:endParaRPr>
          </a:p>
          <a:p>
            <a:endParaRPr lang="en-GB" dirty="0"/>
          </a:p>
        </p:txBody>
      </p:sp>
    </p:spTree>
    <p:extLst>
      <p:ext uri="{BB962C8B-B14F-4D97-AF65-F5344CB8AC3E}">
        <p14:creationId xmlns:p14="http://schemas.microsoft.com/office/powerpoint/2010/main" val="1098174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f-string format </a:t>
            </a:r>
            <a:r>
              <a:rPr lang="en-GB" dirty="0" smtClean="0"/>
              <a:t>specifiers</a:t>
            </a:r>
            <a:endParaRPr lang="en-GB" dirty="0"/>
          </a:p>
        </p:txBody>
      </p:sp>
      <p:sp>
        <p:nvSpPr>
          <p:cNvPr id="3" name="Content Placeholder 2"/>
          <p:cNvSpPr>
            <a:spLocks noGrp="1"/>
          </p:cNvSpPr>
          <p:nvPr>
            <p:ph idx="1"/>
          </p:nvPr>
        </p:nvSpPr>
        <p:spPr>
          <a:xfrm>
            <a:off x="838200" y="1543050"/>
            <a:ext cx="10515600" cy="4633913"/>
          </a:xfrm>
        </p:spPr>
        <p:txBody>
          <a:bodyPr>
            <a:noAutofit/>
          </a:bodyPr>
          <a:lstStyle/>
          <a:p>
            <a:r>
              <a:rPr lang="en-GB" dirty="0"/>
              <a:t>Format specifiers are specified after the colon character.</a:t>
            </a:r>
          </a:p>
          <a:p>
            <a:r>
              <a:rPr lang="en-GB" b="1" dirty="0"/>
              <a:t>Floating point values</a:t>
            </a:r>
            <a:r>
              <a:rPr lang="en-GB" dirty="0"/>
              <a:t> have the f suffix. We can also specify the </a:t>
            </a:r>
            <a:r>
              <a:rPr lang="en-GB" b="1" dirty="0"/>
              <a:t>precision</a:t>
            </a:r>
            <a:r>
              <a:rPr lang="en-GB" dirty="0"/>
              <a:t>: the number of decimal places. The precision value goes right after the dot character.</a:t>
            </a:r>
          </a:p>
          <a:p>
            <a:pPr marL="914400" lvl="2" indent="0">
              <a:buNone/>
            </a:pPr>
            <a:r>
              <a:rPr lang="en-GB" sz="2800" dirty="0" err="1" smtClean="0">
                <a:latin typeface="Courier New" panose="02070309020205020404" pitchFamily="49" charset="0"/>
                <a:cs typeface="Courier New" panose="02070309020205020404" pitchFamily="49" charset="0"/>
              </a:rPr>
              <a:t>val</a:t>
            </a:r>
            <a:r>
              <a:rPr lang="en-GB" sz="2800" dirty="0" smtClean="0">
                <a:latin typeface="Courier New" panose="02070309020205020404" pitchFamily="49" charset="0"/>
                <a:cs typeface="Courier New" panose="02070309020205020404" pitchFamily="49" charset="0"/>
              </a:rPr>
              <a:t> </a:t>
            </a:r>
            <a:r>
              <a:rPr lang="en-GB" sz="2800" dirty="0">
                <a:latin typeface="Courier New" panose="02070309020205020404" pitchFamily="49" charset="0"/>
                <a:cs typeface="Courier New" panose="02070309020205020404" pitchFamily="49" charset="0"/>
              </a:rPr>
              <a:t>= 12.335336</a:t>
            </a:r>
            <a:endParaRPr lang="en-GB" sz="2800" dirty="0">
              <a:latin typeface="Courier New" panose="02070309020205020404" pitchFamily="49" charset="0"/>
              <a:cs typeface="Courier New" panose="02070309020205020404" pitchFamily="49" charset="0"/>
            </a:endParaRPr>
          </a:p>
          <a:p>
            <a:pPr marL="914400" lvl="2" indent="0">
              <a:buNone/>
            </a:pPr>
            <a:r>
              <a:rPr lang="en-GB" sz="2800" dirty="0" smtClean="0">
                <a:latin typeface="Courier New" panose="02070309020205020404" pitchFamily="49" charset="0"/>
                <a:cs typeface="Courier New" panose="02070309020205020404" pitchFamily="49" charset="0"/>
              </a:rPr>
              <a:t>print(f</a:t>
            </a:r>
            <a:r>
              <a:rPr lang="en-GB" sz="2800" dirty="0">
                <a:latin typeface="Courier New" panose="02070309020205020404" pitchFamily="49" charset="0"/>
                <a:cs typeface="Courier New" panose="02070309020205020404" pitchFamily="49" charset="0"/>
              </a:rPr>
              <a:t>'{val:.2f}')</a:t>
            </a:r>
          </a:p>
          <a:p>
            <a:pPr marL="914400" lvl="2" indent="0">
              <a:buNone/>
            </a:pPr>
            <a:r>
              <a:rPr lang="en-GB" sz="2800" dirty="0">
                <a:latin typeface="Courier New" panose="02070309020205020404" pitchFamily="49" charset="0"/>
                <a:cs typeface="Courier New" panose="02070309020205020404" pitchFamily="49" charset="0"/>
              </a:rPr>
              <a:t>print(f'{val:.5f</a:t>
            </a:r>
            <a:r>
              <a:rPr lang="en-GB" sz="2800" dirty="0" smtClean="0">
                <a:latin typeface="Courier New" panose="02070309020205020404" pitchFamily="49" charset="0"/>
                <a:cs typeface="Courier New" panose="02070309020205020404" pitchFamily="49" charset="0"/>
              </a:rPr>
              <a:t>}')</a:t>
            </a:r>
            <a:endParaRPr lang="en-GB" sz="2800" dirty="0">
              <a:latin typeface="Courier New" panose="02070309020205020404" pitchFamily="49" charset="0"/>
              <a:cs typeface="Courier New" panose="02070309020205020404" pitchFamily="49" charset="0"/>
            </a:endParaRPr>
          </a:p>
          <a:p>
            <a:r>
              <a:rPr lang="en-GB" dirty="0"/>
              <a:t>P</a:t>
            </a:r>
            <a:r>
              <a:rPr lang="en-GB" dirty="0" smtClean="0"/>
              <a:t>rints </a:t>
            </a:r>
            <a:r>
              <a:rPr lang="en-GB" dirty="0"/>
              <a:t>a formatted floating point value of </a:t>
            </a:r>
            <a:r>
              <a:rPr lang="en-GB" dirty="0" smtClean="0"/>
              <a:t>2 and 5 decimal </a:t>
            </a:r>
            <a:r>
              <a:rPr lang="en-GB" dirty="0"/>
              <a:t>places:</a:t>
            </a:r>
          </a:p>
          <a:p>
            <a:pPr marL="914400" lvl="2" indent="0">
              <a:buNone/>
            </a:pPr>
            <a:r>
              <a:rPr lang="en-GB" sz="2800" dirty="0" smtClean="0">
                <a:latin typeface="Courier New" panose="02070309020205020404" pitchFamily="49" charset="0"/>
                <a:cs typeface="Courier New" panose="02070309020205020404" pitchFamily="49" charset="0"/>
              </a:rPr>
              <a:t>12.34</a:t>
            </a:r>
            <a:endParaRPr lang="en-GB" sz="2800" dirty="0">
              <a:latin typeface="Courier New" panose="02070309020205020404" pitchFamily="49" charset="0"/>
              <a:cs typeface="Courier New" panose="02070309020205020404" pitchFamily="49" charset="0"/>
            </a:endParaRPr>
          </a:p>
          <a:p>
            <a:pPr marL="914400" lvl="2" indent="0">
              <a:buNone/>
            </a:pPr>
            <a:r>
              <a:rPr lang="en-GB" sz="2800" dirty="0">
                <a:latin typeface="Courier New" panose="02070309020205020404" pitchFamily="49" charset="0"/>
                <a:cs typeface="Courier New" panose="02070309020205020404" pitchFamily="49" charset="0"/>
              </a:rPr>
              <a:t>12.33534</a:t>
            </a:r>
            <a:endParaRPr lang="en-GB"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08210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f-string format </a:t>
            </a:r>
            <a:r>
              <a:rPr lang="en-GB" dirty="0" smtClean="0"/>
              <a:t>specifiers</a:t>
            </a:r>
            <a:endParaRPr lang="en-GB" dirty="0"/>
          </a:p>
        </p:txBody>
      </p:sp>
      <p:sp>
        <p:nvSpPr>
          <p:cNvPr id="3" name="Content Placeholder 2"/>
          <p:cNvSpPr>
            <a:spLocks noGrp="1"/>
          </p:cNvSpPr>
          <p:nvPr>
            <p:ph idx="1"/>
          </p:nvPr>
        </p:nvSpPr>
        <p:spPr>
          <a:xfrm>
            <a:off x="838200" y="1600200"/>
            <a:ext cx="10515600" cy="4576763"/>
          </a:xfrm>
        </p:spPr>
        <p:txBody>
          <a:bodyPr>
            <a:normAutofit fontScale="92500"/>
          </a:bodyPr>
          <a:lstStyle/>
          <a:p>
            <a:r>
              <a:rPr lang="en-GB" b="1" dirty="0" smtClean="0"/>
              <a:t>width </a:t>
            </a:r>
            <a:r>
              <a:rPr lang="en-GB" b="1" dirty="0"/>
              <a:t>specifier</a:t>
            </a:r>
            <a:r>
              <a:rPr lang="en-GB" dirty="0"/>
              <a:t> sets the width of the value. The value may be filled with spaces or other characters if the value is shorter than the specified width.</a:t>
            </a:r>
          </a:p>
          <a:p>
            <a:pPr marL="457200" lvl="1" indent="0">
              <a:buNone/>
            </a:pPr>
            <a:r>
              <a:rPr lang="en-GB" sz="2600" dirty="0">
                <a:latin typeface="Courier New" panose="02070309020205020404" pitchFamily="49" charset="0"/>
                <a:cs typeface="Courier New" panose="02070309020205020404" pitchFamily="49" charset="0"/>
              </a:rPr>
              <a:t>for x in range(1, 6</a:t>
            </a:r>
            <a:r>
              <a:rPr lang="en-GB" sz="2600" dirty="0" smtClean="0">
                <a:latin typeface="Courier New" panose="02070309020205020404" pitchFamily="49" charset="0"/>
                <a:cs typeface="Courier New" panose="02070309020205020404" pitchFamily="49" charset="0"/>
              </a:rPr>
              <a:t>):</a:t>
            </a:r>
            <a:endParaRPr lang="en-GB" sz="2600" dirty="0">
              <a:latin typeface="Courier New" panose="02070309020205020404" pitchFamily="49" charset="0"/>
              <a:cs typeface="Courier New" panose="02070309020205020404" pitchFamily="49" charset="0"/>
            </a:endParaRPr>
          </a:p>
          <a:p>
            <a:pPr marL="457200" lvl="1" indent="0">
              <a:buNone/>
            </a:pPr>
            <a:r>
              <a:rPr lang="en-GB" sz="2600" dirty="0">
                <a:latin typeface="Courier New" panose="02070309020205020404" pitchFamily="49" charset="0"/>
                <a:cs typeface="Courier New" panose="02070309020205020404" pitchFamily="49" charset="0"/>
              </a:rPr>
              <a:t>    print(f'{x:02} {x*x:3} {x*x*x:4}')</a:t>
            </a:r>
          </a:p>
          <a:p>
            <a:r>
              <a:rPr lang="en-GB" dirty="0"/>
              <a:t>The example prints three columns. Each of the columns has a predefined width. The first column uses 0 to fill shorter values.  Output:</a:t>
            </a:r>
          </a:p>
          <a:p>
            <a:pPr marL="457200" lvl="1" indent="0">
              <a:buNone/>
            </a:pPr>
            <a:r>
              <a:rPr lang="en-GB" sz="2600" dirty="0">
                <a:latin typeface="Courier New" panose="02070309020205020404" pitchFamily="49" charset="0"/>
                <a:cs typeface="Courier New" panose="02070309020205020404" pitchFamily="49" charset="0"/>
              </a:rPr>
              <a:t>01   1    1</a:t>
            </a:r>
          </a:p>
          <a:p>
            <a:pPr marL="457200" lvl="1" indent="0">
              <a:buNone/>
            </a:pPr>
            <a:r>
              <a:rPr lang="en-GB" sz="2600" dirty="0">
                <a:latin typeface="Courier New" panose="02070309020205020404" pitchFamily="49" charset="0"/>
                <a:cs typeface="Courier New" panose="02070309020205020404" pitchFamily="49" charset="0"/>
              </a:rPr>
              <a:t>02   4    8</a:t>
            </a:r>
          </a:p>
          <a:p>
            <a:pPr marL="457200" lvl="1" indent="0">
              <a:buNone/>
            </a:pPr>
            <a:r>
              <a:rPr lang="en-GB" sz="2600" dirty="0">
                <a:latin typeface="Courier New" panose="02070309020205020404" pitchFamily="49" charset="0"/>
                <a:cs typeface="Courier New" panose="02070309020205020404" pitchFamily="49" charset="0"/>
              </a:rPr>
              <a:t>03   9   27</a:t>
            </a:r>
          </a:p>
          <a:p>
            <a:pPr marL="457200" lvl="1" indent="0">
              <a:buNone/>
            </a:pPr>
            <a:r>
              <a:rPr lang="en-GB" sz="2600" dirty="0">
                <a:latin typeface="Courier New" panose="02070309020205020404" pitchFamily="49" charset="0"/>
                <a:cs typeface="Courier New" panose="02070309020205020404" pitchFamily="49" charset="0"/>
              </a:rPr>
              <a:t>04  16   64</a:t>
            </a:r>
          </a:p>
          <a:p>
            <a:pPr marL="457200" lvl="1" indent="0">
              <a:buNone/>
            </a:pPr>
            <a:r>
              <a:rPr lang="en-GB" sz="2600" dirty="0">
                <a:latin typeface="Courier New" panose="02070309020205020404" pitchFamily="49" charset="0"/>
                <a:cs typeface="Courier New" panose="02070309020205020404" pitchFamily="49" charset="0"/>
              </a:rPr>
              <a:t>05  25  125</a:t>
            </a:r>
          </a:p>
          <a:p>
            <a:pPr marL="0" indent="0">
              <a:buNone/>
            </a:pP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34289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f-string format </a:t>
            </a:r>
            <a:r>
              <a:rPr lang="en-GB" dirty="0" smtClean="0"/>
              <a:t>specifiers</a:t>
            </a:r>
            <a:endParaRPr lang="en-GB" dirty="0"/>
          </a:p>
        </p:txBody>
      </p:sp>
      <p:sp>
        <p:nvSpPr>
          <p:cNvPr id="3" name="Content Placeholder 2"/>
          <p:cNvSpPr>
            <a:spLocks noGrp="1"/>
          </p:cNvSpPr>
          <p:nvPr>
            <p:ph idx="1"/>
          </p:nvPr>
        </p:nvSpPr>
        <p:spPr>
          <a:xfrm>
            <a:off x="838200" y="1348740"/>
            <a:ext cx="10515600" cy="4828223"/>
          </a:xfrm>
        </p:spPr>
        <p:txBody>
          <a:bodyPr>
            <a:noAutofit/>
          </a:bodyPr>
          <a:lstStyle/>
          <a:p>
            <a:r>
              <a:rPr lang="en-GB" sz="2400" dirty="0"/>
              <a:t>By </a:t>
            </a:r>
            <a:r>
              <a:rPr lang="en-GB" sz="2400" dirty="0" smtClean="0"/>
              <a:t>default </a:t>
            </a:r>
            <a:r>
              <a:rPr lang="en-GB" sz="2400" dirty="0"/>
              <a:t>the strings are </a:t>
            </a:r>
            <a:r>
              <a:rPr lang="en-GB" sz="2400" dirty="0" smtClean="0"/>
              <a:t>left justified. Use </a:t>
            </a:r>
            <a:r>
              <a:rPr lang="en-GB" sz="2400" dirty="0"/>
              <a:t> &gt; character to </a:t>
            </a:r>
            <a:r>
              <a:rPr lang="en-GB" sz="2400" b="1" dirty="0"/>
              <a:t>justify </a:t>
            </a:r>
            <a:r>
              <a:rPr lang="en-GB" sz="2400" b="1" dirty="0" smtClean="0"/>
              <a:t>to </a:t>
            </a:r>
            <a:r>
              <a:rPr lang="en-GB" sz="2400" b="1" dirty="0"/>
              <a:t>the right</a:t>
            </a:r>
            <a:r>
              <a:rPr lang="en-GB" sz="2400" dirty="0"/>
              <a:t>. </a:t>
            </a:r>
          </a:p>
          <a:p>
            <a:pPr marL="457200" lvl="1" indent="0">
              <a:buNone/>
            </a:pPr>
            <a:r>
              <a:rPr lang="en-GB" dirty="0">
                <a:latin typeface="Courier New" panose="02070309020205020404" pitchFamily="49" charset="0"/>
                <a:cs typeface="Courier New" panose="02070309020205020404" pitchFamily="49" charset="0"/>
              </a:rPr>
              <a:t>s1 = 'a'</a:t>
            </a:r>
          </a:p>
          <a:p>
            <a:pPr marL="457200" lvl="1" indent="0">
              <a:buNone/>
            </a:pPr>
            <a:r>
              <a:rPr lang="en-GB" dirty="0">
                <a:latin typeface="Courier New" panose="02070309020205020404" pitchFamily="49" charset="0"/>
                <a:cs typeface="Courier New" panose="02070309020205020404" pitchFamily="49" charset="0"/>
              </a:rPr>
              <a:t>s2 = 'ab'</a:t>
            </a:r>
          </a:p>
          <a:p>
            <a:pPr marL="457200" lvl="1" indent="0">
              <a:buNone/>
            </a:pPr>
            <a:r>
              <a:rPr lang="en-GB" dirty="0" smtClean="0">
                <a:latin typeface="Courier New" panose="02070309020205020404" pitchFamily="49" charset="0"/>
                <a:cs typeface="Courier New" panose="02070309020205020404" pitchFamily="49" charset="0"/>
              </a:rPr>
              <a:t>print(f</a:t>
            </a:r>
            <a:r>
              <a:rPr lang="en-GB" dirty="0">
                <a:latin typeface="Courier New" panose="02070309020205020404" pitchFamily="49" charset="0"/>
                <a:cs typeface="Courier New" panose="02070309020205020404" pitchFamily="49" charset="0"/>
              </a:rPr>
              <a:t>'{s1:</a:t>
            </a:r>
            <a:r>
              <a:rPr lang="en-GB" b="1" dirty="0">
                <a:latin typeface="Courier New" panose="02070309020205020404" pitchFamily="49" charset="0"/>
                <a:cs typeface="Courier New" panose="02070309020205020404" pitchFamily="49" charset="0"/>
              </a:rPr>
              <a:t>&gt;</a:t>
            </a:r>
            <a:r>
              <a:rPr lang="en-GB" dirty="0">
                <a:latin typeface="Courier New" panose="02070309020205020404" pitchFamily="49" charset="0"/>
                <a:cs typeface="Courier New" panose="02070309020205020404" pitchFamily="49" charset="0"/>
              </a:rPr>
              <a:t>10</a:t>
            </a:r>
            <a:r>
              <a:rPr lang="en-GB" dirty="0">
                <a:latin typeface="Courier New" panose="02070309020205020404" pitchFamily="49" charset="0"/>
                <a:cs typeface="Courier New" panose="02070309020205020404" pitchFamily="49" charset="0"/>
              </a:rPr>
              <a:t>}')     </a:t>
            </a:r>
            <a:r>
              <a:rPr lang="en-GB" sz="2000" dirty="0" smtClean="0">
                <a:latin typeface="Courier New" panose="02070309020205020404" pitchFamily="49" charset="0"/>
                <a:cs typeface="Courier New" panose="02070309020205020404" pitchFamily="49" charset="0"/>
              </a:rPr>
              <a:t># default - print(f</a:t>
            </a:r>
            <a:r>
              <a:rPr lang="en-GB" sz="2000" dirty="0">
                <a:latin typeface="Courier New" panose="02070309020205020404" pitchFamily="49" charset="0"/>
                <a:cs typeface="Courier New" panose="02070309020205020404" pitchFamily="49" charset="0"/>
              </a:rPr>
              <a:t>'{</a:t>
            </a:r>
            <a:r>
              <a:rPr lang="en-GB" sz="2000" dirty="0" smtClean="0">
                <a:latin typeface="Courier New" panose="02070309020205020404" pitchFamily="49" charset="0"/>
                <a:cs typeface="Courier New" panose="02070309020205020404" pitchFamily="49" charset="0"/>
              </a:rPr>
              <a:t>s1:10</a:t>
            </a:r>
            <a:r>
              <a:rPr lang="en-GB" sz="2000" dirty="0">
                <a:latin typeface="Courier New" panose="02070309020205020404" pitchFamily="49" charset="0"/>
                <a:cs typeface="Courier New" panose="02070309020205020404" pitchFamily="49" charset="0"/>
              </a:rPr>
              <a:t>}') </a:t>
            </a:r>
            <a:endParaRPr lang="en-GB" sz="2000" dirty="0">
              <a:latin typeface="Courier New" panose="02070309020205020404" pitchFamily="49" charset="0"/>
              <a:cs typeface="Courier New" panose="02070309020205020404" pitchFamily="49" charset="0"/>
            </a:endParaRPr>
          </a:p>
          <a:p>
            <a:pPr marL="457200" lvl="1" indent="0">
              <a:buNone/>
            </a:pPr>
            <a:r>
              <a:rPr lang="en-GB" dirty="0">
                <a:latin typeface="Courier New" panose="02070309020205020404" pitchFamily="49" charset="0"/>
                <a:cs typeface="Courier New" panose="02070309020205020404" pitchFamily="49" charset="0"/>
              </a:rPr>
              <a:t>print(f'{s2:</a:t>
            </a:r>
            <a:r>
              <a:rPr lang="en-GB" b="1" dirty="0">
                <a:latin typeface="Courier New" panose="02070309020205020404" pitchFamily="49" charset="0"/>
                <a:cs typeface="Courier New" panose="02070309020205020404" pitchFamily="49" charset="0"/>
              </a:rPr>
              <a:t>&gt;</a:t>
            </a:r>
            <a:r>
              <a:rPr lang="en-GB" dirty="0">
                <a:latin typeface="Courier New" panose="02070309020205020404" pitchFamily="49" charset="0"/>
                <a:cs typeface="Courier New" panose="02070309020205020404" pitchFamily="49" charset="0"/>
              </a:rPr>
              <a:t>10</a:t>
            </a:r>
            <a:r>
              <a:rPr lang="en-GB" dirty="0" smtClean="0">
                <a:latin typeface="Courier New" panose="02070309020205020404" pitchFamily="49" charset="0"/>
                <a:cs typeface="Courier New" panose="02070309020205020404" pitchFamily="49" charset="0"/>
              </a:rPr>
              <a:t>}')</a:t>
            </a:r>
            <a:r>
              <a:rPr lang="en-GB" dirty="0">
                <a:latin typeface="Courier New" panose="02070309020205020404" pitchFamily="49" charset="0"/>
                <a:cs typeface="Courier New" panose="02070309020205020404" pitchFamily="49" charset="0"/>
              </a:rPr>
              <a:t>	</a:t>
            </a:r>
            <a:r>
              <a:rPr lang="en-GB" sz="2000" dirty="0">
                <a:latin typeface="Courier New" panose="02070309020205020404" pitchFamily="49" charset="0"/>
                <a:cs typeface="Courier New" panose="02070309020205020404" pitchFamily="49" charset="0"/>
              </a:rPr>
              <a:t># default </a:t>
            </a:r>
            <a:r>
              <a:rPr lang="en-GB" sz="2000" dirty="0" smtClean="0">
                <a:latin typeface="Courier New" panose="02070309020205020404" pitchFamily="49" charset="0"/>
                <a:cs typeface="Courier New" panose="02070309020205020404" pitchFamily="49" charset="0"/>
              </a:rPr>
              <a:t>- print(f</a:t>
            </a:r>
            <a:r>
              <a:rPr lang="en-GB" sz="2000" dirty="0">
                <a:latin typeface="Courier New" panose="02070309020205020404" pitchFamily="49" charset="0"/>
                <a:cs typeface="Courier New" panose="02070309020205020404" pitchFamily="49" charset="0"/>
              </a:rPr>
              <a:t>'{</a:t>
            </a:r>
            <a:r>
              <a:rPr lang="en-GB" sz="2000" dirty="0" smtClean="0">
                <a:latin typeface="Courier New" panose="02070309020205020404" pitchFamily="49" charset="0"/>
                <a:cs typeface="Courier New" panose="02070309020205020404" pitchFamily="49" charset="0"/>
              </a:rPr>
              <a:t>s2:10</a:t>
            </a:r>
            <a:r>
              <a:rPr lang="en-GB" sz="2000" dirty="0">
                <a:latin typeface="Courier New" panose="02070309020205020404" pitchFamily="49" charset="0"/>
                <a:cs typeface="Courier New" panose="02070309020205020404" pitchFamily="49" charset="0"/>
              </a:rPr>
              <a:t>}')</a:t>
            </a:r>
            <a:endParaRPr lang="en-GB" sz="2000" dirty="0">
              <a:latin typeface="Courier New" panose="02070309020205020404" pitchFamily="49" charset="0"/>
              <a:cs typeface="Courier New" panose="02070309020205020404" pitchFamily="49" charset="0"/>
            </a:endParaRPr>
          </a:p>
          <a:p>
            <a:r>
              <a:rPr lang="en-GB" sz="2400" dirty="0" smtClean="0"/>
              <a:t>Sets </a:t>
            </a:r>
            <a:r>
              <a:rPr lang="en-GB" sz="2400" dirty="0" smtClean="0"/>
              <a:t>the </a:t>
            </a:r>
            <a:r>
              <a:rPr lang="en-GB" sz="2400" dirty="0"/>
              <a:t>width of </a:t>
            </a:r>
            <a:r>
              <a:rPr lang="en-GB" sz="2400" dirty="0" smtClean="0"/>
              <a:t>output </a:t>
            </a:r>
            <a:r>
              <a:rPr lang="en-GB" sz="2400" dirty="0"/>
              <a:t>to </a:t>
            </a:r>
            <a:r>
              <a:rPr lang="en-GB" sz="2400" b="1" dirty="0" smtClean="0"/>
              <a:t>10 </a:t>
            </a:r>
            <a:r>
              <a:rPr lang="en-GB" sz="2400" b="1" dirty="0" smtClean="0"/>
              <a:t>characters with values right justified</a:t>
            </a:r>
            <a:r>
              <a:rPr lang="en-GB" sz="2400" dirty="0" smtClean="0"/>
              <a:t>. Output:                          </a:t>
            </a:r>
            <a:endParaRPr lang="en-GB" sz="2400" dirty="0" smtClean="0"/>
          </a:p>
          <a:p>
            <a:pPr marL="0" indent="0">
              <a:buNone/>
            </a:pPr>
            <a:r>
              <a:rPr lang="en-GB" sz="2400" dirty="0" smtClean="0"/>
              <a:t>        </a:t>
            </a:r>
            <a:r>
              <a:rPr lang="en-GB" sz="2400" dirty="0" smtClean="0"/>
              <a:t>  a  </a:t>
            </a:r>
          </a:p>
          <a:p>
            <a:pPr marL="0" indent="0">
              <a:buNone/>
            </a:pPr>
            <a:r>
              <a:rPr lang="en-GB" sz="2400" dirty="0"/>
              <a:t> </a:t>
            </a:r>
            <a:r>
              <a:rPr lang="en-GB" sz="2400" dirty="0" smtClean="0"/>
              <a:t>       </a:t>
            </a:r>
            <a:r>
              <a:rPr lang="en-GB" sz="2400" dirty="0" smtClean="0"/>
              <a:t>ab</a:t>
            </a:r>
          </a:p>
          <a:p>
            <a:r>
              <a:rPr lang="en-GB" sz="2400" dirty="0" smtClean="0"/>
              <a:t>Default output (without </a:t>
            </a:r>
            <a:r>
              <a:rPr lang="en-GB" sz="2400" b="1" dirty="0" smtClean="0"/>
              <a:t>&gt;</a:t>
            </a:r>
            <a:r>
              <a:rPr lang="en-GB" sz="2400" dirty="0" smtClean="0"/>
              <a:t>) will left justify:</a:t>
            </a:r>
          </a:p>
          <a:p>
            <a:pPr marL="0" indent="0">
              <a:buNone/>
            </a:pPr>
            <a:r>
              <a:rPr lang="en-GB" sz="2400" dirty="0"/>
              <a:t>a         </a:t>
            </a:r>
          </a:p>
          <a:p>
            <a:pPr marL="0" indent="0">
              <a:buNone/>
            </a:pPr>
            <a:r>
              <a:rPr lang="en-GB" sz="2400" dirty="0"/>
              <a:t>ab        </a:t>
            </a:r>
          </a:p>
          <a:p>
            <a:pPr marL="0" indent="0">
              <a:buNone/>
            </a:pPr>
            <a:endParaRPr lang="en-GB" sz="2400" dirty="0" smtClean="0"/>
          </a:p>
        </p:txBody>
      </p:sp>
    </p:spTree>
    <p:extLst>
      <p:ext uri="{BB962C8B-B14F-4D97-AF65-F5344CB8AC3E}">
        <p14:creationId xmlns:p14="http://schemas.microsoft.com/office/powerpoint/2010/main" val="3877025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Lecture Summary</a:t>
            </a:r>
            <a:endParaRPr lang="en-GB" dirty="0"/>
          </a:p>
        </p:txBody>
      </p:sp>
      <p:sp>
        <p:nvSpPr>
          <p:cNvPr id="3" name="Content Placeholder 2"/>
          <p:cNvSpPr>
            <a:spLocks noGrp="1"/>
          </p:cNvSpPr>
          <p:nvPr>
            <p:ph idx="1"/>
          </p:nvPr>
        </p:nvSpPr>
        <p:spPr>
          <a:xfrm>
            <a:off x="838200" y="1497330"/>
            <a:ext cx="10515600" cy="4679633"/>
          </a:xfrm>
        </p:spPr>
        <p:txBody>
          <a:bodyPr>
            <a:normAutofit fontScale="92500" lnSpcReduction="20000"/>
          </a:bodyPr>
          <a:lstStyle/>
          <a:p>
            <a:r>
              <a:rPr lang="en-US" sz="3000" dirty="0" smtClean="0"/>
              <a:t>Access a single character in a string using its index position. </a:t>
            </a:r>
            <a:endParaRPr lang="en-GB" sz="3000" dirty="0" smtClean="0"/>
          </a:p>
          <a:p>
            <a:r>
              <a:rPr lang="en-US" sz="3000" dirty="0" smtClean="0"/>
              <a:t>Find the length of a string.</a:t>
            </a:r>
            <a:endParaRPr lang="en-GB" sz="3000" dirty="0" smtClean="0"/>
          </a:p>
          <a:p>
            <a:r>
              <a:rPr lang="en-US" sz="3000" dirty="0" smtClean="0"/>
              <a:t>Traverse a string with a loop.</a:t>
            </a:r>
            <a:endParaRPr lang="en-GB" sz="3000" dirty="0" smtClean="0"/>
          </a:p>
          <a:p>
            <a:r>
              <a:rPr lang="en-US" sz="3000" dirty="0" smtClean="0"/>
              <a:t>Accessing a substring (slice) of a string.</a:t>
            </a:r>
            <a:endParaRPr lang="en-GB" sz="3000" dirty="0" smtClean="0"/>
          </a:p>
          <a:p>
            <a:pPr fontAlgn="base"/>
            <a:r>
              <a:rPr lang="en-US" sz="3000" dirty="0" smtClean="0"/>
              <a:t>Functions vs Methods.  String methods.</a:t>
            </a:r>
            <a:endParaRPr lang="en-GB" sz="3000" dirty="0" smtClean="0"/>
          </a:p>
          <a:p>
            <a:r>
              <a:rPr lang="en-US" sz="3000" dirty="0" smtClean="0"/>
              <a:t>Use string comparison (&gt;, &lt;, &gt;=, &lt;=, ==, !=).</a:t>
            </a:r>
            <a:endParaRPr lang="en-GB" sz="3000" dirty="0" smtClean="0"/>
          </a:p>
          <a:p>
            <a:r>
              <a:rPr lang="en-US" sz="3000" dirty="0" smtClean="0"/>
              <a:t>Use in </a:t>
            </a:r>
            <a:r>
              <a:rPr lang="en-US" sz="3000" dirty="0" smtClean="0"/>
              <a:t>/ not in operator.</a:t>
            </a:r>
          </a:p>
          <a:p>
            <a:pPr marL="0" indent="0">
              <a:buNone/>
            </a:pPr>
            <a:r>
              <a:rPr lang="en-US" sz="3000" dirty="0"/>
              <a:t>All the above are adapted from Chapter 8 of Think Python: How to Think Like a Computer </a:t>
            </a:r>
            <a:r>
              <a:rPr lang="en-US" sz="3000" dirty="0" smtClean="0"/>
              <a:t>Scientist  (online reading list)</a:t>
            </a:r>
            <a:endParaRPr lang="en-US" sz="3000" dirty="0"/>
          </a:p>
          <a:p>
            <a:endParaRPr lang="en-US" sz="3000" dirty="0" smtClean="0"/>
          </a:p>
          <a:p>
            <a:r>
              <a:rPr lang="en-GB" sz="3000" dirty="0" smtClean="0"/>
              <a:t>Python string formatting.</a:t>
            </a:r>
            <a:endParaRPr lang="en-US" sz="3000" dirty="0" smtClean="0"/>
          </a:p>
          <a:p>
            <a:endParaRPr lang="en-GB" dirty="0"/>
          </a:p>
        </p:txBody>
      </p:sp>
    </p:spTree>
    <p:extLst>
      <p:ext uri="{BB962C8B-B14F-4D97-AF65-F5344CB8AC3E}">
        <p14:creationId xmlns:p14="http://schemas.microsoft.com/office/powerpoint/2010/main" val="351211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Length of a string - </a:t>
            </a:r>
            <a:r>
              <a:rPr lang="en-US" dirty="0" err="1"/>
              <a:t>len</a:t>
            </a:r>
            <a:r>
              <a:rPr lang="en-US" dirty="0"/>
              <a:t>()</a:t>
            </a:r>
            <a:endParaRPr lang="en-GB" dirty="0"/>
          </a:p>
        </p:txBody>
      </p:sp>
      <p:sp>
        <p:nvSpPr>
          <p:cNvPr id="3" name="Content Placeholder 2"/>
          <p:cNvSpPr>
            <a:spLocks noGrp="1"/>
          </p:cNvSpPr>
          <p:nvPr>
            <p:ph idx="1"/>
          </p:nvPr>
        </p:nvSpPr>
        <p:spPr>
          <a:xfrm>
            <a:off x="838200" y="1559859"/>
            <a:ext cx="10515600" cy="4617104"/>
          </a:xfrm>
        </p:spPr>
        <p:txBody>
          <a:bodyPr>
            <a:normAutofit fontScale="92500" lnSpcReduction="10000"/>
          </a:bodyPr>
          <a:lstStyle/>
          <a:p>
            <a:pPr marL="0" indent="0">
              <a:buNone/>
            </a:pPr>
            <a:r>
              <a:rPr lang="en-GB" dirty="0"/>
              <a:t> </a:t>
            </a:r>
            <a:r>
              <a:rPr lang="en-US" sz="2400" dirty="0" err="1"/>
              <a:t>len</a:t>
            </a:r>
            <a:r>
              <a:rPr lang="en-US" sz="2400" dirty="0"/>
              <a:t>() - function returns the number of characters in string:</a:t>
            </a:r>
            <a:endParaRPr lang="en-GB" sz="2400" dirty="0"/>
          </a:p>
          <a:p>
            <a:pPr marL="457200" lvl="1" indent="0">
              <a:buNone/>
            </a:pPr>
            <a:r>
              <a:rPr lang="en-US" dirty="0">
                <a:latin typeface="Courier New" panose="02070309020205020404" pitchFamily="49" charset="0"/>
                <a:cs typeface="Courier New" panose="02070309020205020404" pitchFamily="49" charset="0"/>
              </a:rPr>
              <a:t>fruit = 'banana'</a:t>
            </a:r>
            <a:endParaRPr lang="en-GB"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length =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(fruit) 	</a:t>
            </a:r>
            <a:r>
              <a:rPr lang="en-US" dirty="0" smtClean="0">
                <a:latin typeface="Courier New" panose="02070309020205020404" pitchFamily="49" charset="0"/>
                <a:cs typeface="Courier New" panose="02070309020205020404" pitchFamily="49" charset="0"/>
              </a:rPr>
              <a:t>	# 6</a:t>
            </a:r>
          </a:p>
          <a:p>
            <a:pPr marL="457200" lvl="1" indent="0">
              <a:buNone/>
            </a:pPr>
            <a:endParaRPr lang="en-US" dirty="0"/>
          </a:p>
          <a:p>
            <a:r>
              <a:rPr lang="en-US" sz="2400" dirty="0"/>
              <a:t>Remember, there is no letter in the sting with the index 6 (only 0 to 5). To get the last character, you have to subtract 1 from length</a:t>
            </a:r>
            <a:r>
              <a:rPr lang="en-US" sz="2400" dirty="0" smtClean="0"/>
              <a:t>:</a:t>
            </a:r>
          </a:p>
          <a:p>
            <a:pPr marL="0" indent="0">
              <a:buNone/>
            </a:pPr>
            <a:endParaRPr lang="en-US" sz="2400" dirty="0"/>
          </a:p>
          <a:p>
            <a:pPr marL="457200" lvl="1" indent="0">
              <a:buNone/>
            </a:pPr>
            <a:r>
              <a:rPr lang="en-US" dirty="0" smtClean="0">
                <a:latin typeface="Courier New" panose="02070309020205020404" pitchFamily="49" charset="0"/>
                <a:cs typeface="Courier New" panose="02070309020205020404" pitchFamily="49" charset="0"/>
              </a:rPr>
              <a:t>last </a:t>
            </a:r>
            <a:r>
              <a:rPr lang="en-US" dirty="0">
                <a:latin typeface="Courier New" panose="02070309020205020404" pitchFamily="49" charset="0"/>
                <a:cs typeface="Courier New" panose="02070309020205020404" pitchFamily="49" charset="0"/>
              </a:rPr>
              <a:t>= fruit[length-1] </a:t>
            </a:r>
            <a:endParaRPr lang="en-GB"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a</a:t>
            </a:r>
            <a:endParaRPr lang="en-GB" dirty="0">
              <a:latin typeface="Courier New" panose="02070309020205020404" pitchFamily="49" charset="0"/>
              <a:cs typeface="Courier New" panose="02070309020205020404" pitchFamily="49" charset="0"/>
            </a:endParaRPr>
          </a:p>
          <a:p>
            <a:pPr marL="457200" lvl="1" indent="0">
              <a:buNone/>
            </a:pPr>
            <a:endParaRPr lang="en-GB" dirty="0"/>
          </a:p>
          <a:p>
            <a:r>
              <a:rPr lang="en-US" dirty="0"/>
              <a:t>Or use negative indices, which count backward from the end of the string. E.g., </a:t>
            </a:r>
            <a:r>
              <a:rPr lang="en-US" dirty="0">
                <a:latin typeface="Courier New" panose="02070309020205020404" pitchFamily="49" charset="0"/>
                <a:cs typeface="Courier New" panose="02070309020205020404" pitchFamily="49" charset="0"/>
              </a:rPr>
              <a:t>fruit[-</a:t>
            </a:r>
            <a:r>
              <a:rPr lang="en-US" dirty="0" smtClean="0">
                <a:latin typeface="Courier New" panose="02070309020205020404" pitchFamily="49" charset="0"/>
                <a:cs typeface="Courier New" panose="02070309020205020404" pitchFamily="49" charset="0"/>
              </a:rPr>
              <a:t>1]</a:t>
            </a:r>
            <a:r>
              <a:rPr lang="en-US" dirty="0" smtClean="0"/>
              <a:t>yields </a:t>
            </a:r>
            <a:r>
              <a:rPr lang="en-US" dirty="0"/>
              <a:t>the last letter, </a:t>
            </a:r>
            <a:r>
              <a:rPr lang="en-US" dirty="0" smtClean="0">
                <a:latin typeface="Courier New" panose="02070309020205020404" pitchFamily="49" charset="0"/>
                <a:cs typeface="Courier New" panose="02070309020205020404" pitchFamily="49" charset="0"/>
              </a:rPr>
              <a:t>fruit[-2] </a:t>
            </a:r>
            <a:r>
              <a:rPr lang="en-US" dirty="0" smtClean="0"/>
              <a:t>yields second </a:t>
            </a:r>
            <a:r>
              <a:rPr lang="en-US" dirty="0"/>
              <a:t>to last</a:t>
            </a:r>
            <a:r>
              <a:rPr lang="en-US" dirty="0" smtClean="0"/>
              <a:t>.</a:t>
            </a:r>
            <a:endParaRPr lang="en-GB" dirty="0"/>
          </a:p>
          <a:p>
            <a:endParaRPr lang="en-GB" dirty="0"/>
          </a:p>
        </p:txBody>
      </p:sp>
      <p:graphicFrame>
        <p:nvGraphicFramePr>
          <p:cNvPr id="8" name="Table 7"/>
          <p:cNvGraphicFramePr>
            <a:graphicFrameLocks noGrp="1"/>
          </p:cNvGraphicFramePr>
          <p:nvPr>
            <p:extLst>
              <p:ext uri="{D42A27DB-BD31-4B8C-83A1-F6EECF244321}">
                <p14:modId xmlns:p14="http://schemas.microsoft.com/office/powerpoint/2010/main" val="1274225809"/>
              </p:ext>
            </p:extLst>
          </p:nvPr>
        </p:nvGraphicFramePr>
        <p:xfrm>
          <a:off x="5415279" y="3751729"/>
          <a:ext cx="5425440" cy="1200415"/>
        </p:xfrm>
        <a:graphic>
          <a:graphicData uri="http://schemas.openxmlformats.org/drawingml/2006/table">
            <a:tbl>
              <a:tblPr firstRow="1" firstCol="1" bandRow="1">
                <a:tableStyleId>{5C22544A-7EE6-4342-B048-85BDC9FD1C3A}</a:tableStyleId>
              </a:tblPr>
              <a:tblGrid>
                <a:gridCol w="904240"/>
                <a:gridCol w="904240"/>
                <a:gridCol w="904240"/>
                <a:gridCol w="904240"/>
                <a:gridCol w="904240"/>
                <a:gridCol w="904240"/>
              </a:tblGrid>
              <a:tr h="350500">
                <a:tc>
                  <a:txBody>
                    <a:bodyPr/>
                    <a:lstStyle/>
                    <a:p>
                      <a:pPr marL="75565" marR="75565" algn="ctr">
                        <a:spcAft>
                          <a:spcPts val="0"/>
                        </a:spcAft>
                      </a:pPr>
                      <a:r>
                        <a:rPr lang="en-US" sz="2400" b="0" dirty="0">
                          <a:solidFill>
                            <a:schemeClr val="tx1"/>
                          </a:solidFill>
                          <a:effectLst/>
                          <a:latin typeface="+mn-lt"/>
                        </a:rPr>
                        <a:t>0</a:t>
                      </a:r>
                      <a:endParaRPr lang="en-GB" sz="2400" b="0" dirty="0">
                        <a:solidFill>
                          <a:schemeClr val="tx1"/>
                        </a:solidFill>
                        <a:effectLst/>
                        <a:latin typeface="+mn-lt"/>
                        <a:ea typeface="Minion Pro" panose="020405030503060202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75565" marR="75565" algn="ctr">
                        <a:spcAft>
                          <a:spcPts val="0"/>
                        </a:spcAft>
                      </a:pPr>
                      <a:r>
                        <a:rPr lang="en-US" sz="2400" b="0" dirty="0">
                          <a:solidFill>
                            <a:schemeClr val="tx1"/>
                          </a:solidFill>
                          <a:effectLst/>
                          <a:latin typeface="+mn-lt"/>
                        </a:rPr>
                        <a:t>1</a:t>
                      </a:r>
                      <a:endParaRPr lang="en-GB" sz="2400" b="0" dirty="0">
                        <a:solidFill>
                          <a:schemeClr val="tx1"/>
                        </a:solidFill>
                        <a:effectLst/>
                        <a:latin typeface="+mn-lt"/>
                        <a:ea typeface="Minion Pro" panose="020405030503060202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75565" marR="75565" algn="ctr">
                        <a:spcAft>
                          <a:spcPts val="0"/>
                        </a:spcAft>
                      </a:pPr>
                      <a:r>
                        <a:rPr lang="en-US" sz="2400" b="0" dirty="0">
                          <a:solidFill>
                            <a:schemeClr val="tx1"/>
                          </a:solidFill>
                          <a:effectLst/>
                          <a:latin typeface="+mn-lt"/>
                        </a:rPr>
                        <a:t>2</a:t>
                      </a:r>
                      <a:endParaRPr lang="en-GB" sz="2400" b="0" dirty="0">
                        <a:solidFill>
                          <a:schemeClr val="tx1"/>
                        </a:solidFill>
                        <a:effectLst/>
                        <a:latin typeface="+mn-lt"/>
                        <a:ea typeface="Minion Pro" panose="020405030503060202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75565" marR="75565" algn="ctr">
                        <a:spcAft>
                          <a:spcPts val="0"/>
                        </a:spcAft>
                      </a:pPr>
                      <a:r>
                        <a:rPr lang="en-US" sz="2400" b="0" dirty="0">
                          <a:solidFill>
                            <a:schemeClr val="tx1"/>
                          </a:solidFill>
                          <a:effectLst/>
                          <a:latin typeface="+mn-lt"/>
                        </a:rPr>
                        <a:t>3</a:t>
                      </a:r>
                      <a:endParaRPr lang="en-GB" sz="2400" b="0" dirty="0">
                        <a:solidFill>
                          <a:schemeClr val="tx1"/>
                        </a:solidFill>
                        <a:effectLst/>
                        <a:latin typeface="+mn-lt"/>
                        <a:ea typeface="Minion Pro" panose="020405030503060202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75565" marR="75565" algn="ctr">
                        <a:spcAft>
                          <a:spcPts val="0"/>
                        </a:spcAft>
                      </a:pPr>
                      <a:r>
                        <a:rPr lang="en-US" sz="2400" b="0" dirty="0">
                          <a:solidFill>
                            <a:schemeClr val="tx1"/>
                          </a:solidFill>
                          <a:effectLst/>
                          <a:latin typeface="+mn-lt"/>
                        </a:rPr>
                        <a:t>4</a:t>
                      </a:r>
                      <a:endParaRPr lang="en-GB" sz="2400" b="0" dirty="0">
                        <a:solidFill>
                          <a:schemeClr val="tx1"/>
                        </a:solidFill>
                        <a:effectLst/>
                        <a:latin typeface="+mn-lt"/>
                        <a:ea typeface="Minion Pro" panose="020405030503060202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75565" marR="75565" algn="ctr">
                        <a:spcAft>
                          <a:spcPts val="0"/>
                        </a:spcAft>
                      </a:pPr>
                      <a:r>
                        <a:rPr lang="en-US" sz="2400" b="0" dirty="0">
                          <a:solidFill>
                            <a:schemeClr val="tx1"/>
                          </a:solidFill>
                          <a:effectLst/>
                          <a:latin typeface="+mn-lt"/>
                        </a:rPr>
                        <a:t>5</a:t>
                      </a:r>
                      <a:endParaRPr lang="en-GB" sz="2400" b="0" dirty="0">
                        <a:solidFill>
                          <a:schemeClr val="tx1"/>
                        </a:solidFill>
                        <a:effectLst/>
                        <a:latin typeface="+mn-lt"/>
                        <a:ea typeface="Minion Pro" panose="020405030503060202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0500">
                <a:tc>
                  <a:txBody>
                    <a:bodyPr/>
                    <a:lstStyle/>
                    <a:p>
                      <a:pPr marL="75565" marR="75565" algn="ctr">
                        <a:spcAft>
                          <a:spcPts val="0"/>
                        </a:spcAft>
                      </a:pPr>
                      <a:r>
                        <a:rPr lang="en-US" sz="2400" b="0">
                          <a:solidFill>
                            <a:schemeClr val="tx1"/>
                          </a:solidFill>
                          <a:effectLst/>
                          <a:latin typeface="+mn-lt"/>
                        </a:rPr>
                        <a:t>b</a:t>
                      </a:r>
                      <a:endParaRPr lang="en-GB" sz="2400" b="0">
                        <a:solidFill>
                          <a:schemeClr val="tx1"/>
                        </a:solidFill>
                        <a:effectLst/>
                        <a:latin typeface="+mn-lt"/>
                        <a:ea typeface="Minion Pro" panose="020405030503060202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75565" marR="75565" algn="ctr">
                        <a:spcAft>
                          <a:spcPts val="0"/>
                        </a:spcAft>
                      </a:pPr>
                      <a:r>
                        <a:rPr lang="en-US" sz="2400" b="0" dirty="0">
                          <a:solidFill>
                            <a:schemeClr val="tx1"/>
                          </a:solidFill>
                          <a:effectLst/>
                          <a:latin typeface="+mn-lt"/>
                        </a:rPr>
                        <a:t>a</a:t>
                      </a:r>
                      <a:endParaRPr lang="en-GB" sz="2400" b="0" dirty="0">
                        <a:solidFill>
                          <a:schemeClr val="tx1"/>
                        </a:solidFill>
                        <a:effectLst/>
                        <a:latin typeface="+mn-lt"/>
                        <a:ea typeface="Minion Pro" panose="020405030503060202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75565" marR="75565" algn="ctr">
                        <a:spcAft>
                          <a:spcPts val="0"/>
                        </a:spcAft>
                      </a:pPr>
                      <a:r>
                        <a:rPr lang="en-US" sz="2400" b="0" dirty="0">
                          <a:solidFill>
                            <a:schemeClr val="tx1"/>
                          </a:solidFill>
                          <a:effectLst/>
                          <a:latin typeface="+mn-lt"/>
                        </a:rPr>
                        <a:t>n</a:t>
                      </a:r>
                      <a:endParaRPr lang="en-GB" sz="2400" b="0" dirty="0">
                        <a:solidFill>
                          <a:schemeClr val="tx1"/>
                        </a:solidFill>
                        <a:effectLst/>
                        <a:latin typeface="+mn-lt"/>
                        <a:ea typeface="Minion Pro" panose="020405030503060202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75565" marR="75565" algn="ctr">
                        <a:spcAft>
                          <a:spcPts val="0"/>
                        </a:spcAft>
                      </a:pPr>
                      <a:r>
                        <a:rPr lang="en-US" sz="2400" b="0" dirty="0">
                          <a:solidFill>
                            <a:schemeClr val="tx1"/>
                          </a:solidFill>
                          <a:effectLst/>
                          <a:latin typeface="+mn-lt"/>
                        </a:rPr>
                        <a:t>a</a:t>
                      </a:r>
                      <a:endParaRPr lang="en-GB" sz="2400" b="0" dirty="0">
                        <a:solidFill>
                          <a:schemeClr val="tx1"/>
                        </a:solidFill>
                        <a:effectLst/>
                        <a:latin typeface="+mn-lt"/>
                        <a:ea typeface="Minion Pro" panose="020405030503060202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75565" marR="75565" algn="ctr">
                        <a:spcAft>
                          <a:spcPts val="0"/>
                        </a:spcAft>
                      </a:pPr>
                      <a:r>
                        <a:rPr lang="en-US" sz="2400" b="0" dirty="0">
                          <a:solidFill>
                            <a:schemeClr val="tx1"/>
                          </a:solidFill>
                          <a:effectLst/>
                          <a:latin typeface="+mn-lt"/>
                        </a:rPr>
                        <a:t>n</a:t>
                      </a:r>
                      <a:endParaRPr lang="en-GB" sz="2400" b="0" dirty="0">
                        <a:solidFill>
                          <a:schemeClr val="tx1"/>
                        </a:solidFill>
                        <a:effectLst/>
                        <a:latin typeface="+mn-lt"/>
                        <a:ea typeface="Minion Pro" panose="020405030503060202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75565" marR="75565" algn="ctr">
                        <a:spcAft>
                          <a:spcPts val="0"/>
                        </a:spcAft>
                      </a:pPr>
                      <a:r>
                        <a:rPr lang="en-US" sz="2400" b="0" dirty="0">
                          <a:solidFill>
                            <a:schemeClr val="tx1"/>
                          </a:solidFill>
                          <a:effectLst/>
                          <a:latin typeface="+mn-lt"/>
                        </a:rPr>
                        <a:t>a</a:t>
                      </a:r>
                      <a:endParaRPr lang="en-GB" sz="2400" b="0" dirty="0">
                        <a:solidFill>
                          <a:schemeClr val="tx1"/>
                        </a:solidFill>
                        <a:effectLst/>
                        <a:latin typeface="+mn-lt"/>
                        <a:ea typeface="Minion Pro" panose="020405030503060202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468895">
                <a:tc>
                  <a:txBody>
                    <a:bodyPr/>
                    <a:lstStyle/>
                    <a:p>
                      <a:pPr marL="75565" marR="75565" algn="ctr">
                        <a:spcAft>
                          <a:spcPts val="0"/>
                        </a:spcAft>
                      </a:pPr>
                      <a:r>
                        <a:rPr lang="en-US" sz="2400" b="0" dirty="0">
                          <a:solidFill>
                            <a:schemeClr val="tx1"/>
                          </a:solidFill>
                          <a:effectLst/>
                          <a:latin typeface="+mn-lt"/>
                        </a:rPr>
                        <a:t>-6</a:t>
                      </a:r>
                      <a:endParaRPr lang="en-GB" sz="2400" b="0" dirty="0">
                        <a:solidFill>
                          <a:schemeClr val="tx1"/>
                        </a:solidFill>
                        <a:effectLst/>
                        <a:latin typeface="+mn-lt"/>
                        <a:ea typeface="Minion Pro" panose="020405030503060202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75565" marR="75565" algn="ctr">
                        <a:spcAft>
                          <a:spcPts val="0"/>
                        </a:spcAft>
                      </a:pPr>
                      <a:r>
                        <a:rPr lang="en-US" sz="2400" b="0" dirty="0">
                          <a:solidFill>
                            <a:schemeClr val="tx1"/>
                          </a:solidFill>
                          <a:effectLst/>
                          <a:latin typeface="+mn-lt"/>
                        </a:rPr>
                        <a:t>-5</a:t>
                      </a:r>
                      <a:endParaRPr lang="en-GB" sz="2400" b="0" dirty="0">
                        <a:solidFill>
                          <a:schemeClr val="tx1"/>
                        </a:solidFill>
                        <a:effectLst/>
                        <a:latin typeface="+mn-lt"/>
                        <a:ea typeface="Minion Pro" panose="020405030503060202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75565" marR="75565" algn="ctr">
                        <a:spcAft>
                          <a:spcPts val="0"/>
                        </a:spcAft>
                      </a:pPr>
                      <a:r>
                        <a:rPr lang="en-US" sz="2400" b="0" dirty="0">
                          <a:solidFill>
                            <a:schemeClr val="tx1"/>
                          </a:solidFill>
                          <a:effectLst/>
                          <a:latin typeface="+mn-lt"/>
                        </a:rPr>
                        <a:t>-4</a:t>
                      </a:r>
                      <a:endParaRPr lang="en-GB" sz="2400" b="0" dirty="0">
                        <a:solidFill>
                          <a:schemeClr val="tx1"/>
                        </a:solidFill>
                        <a:effectLst/>
                        <a:latin typeface="+mn-lt"/>
                        <a:ea typeface="Minion Pro" panose="020405030503060202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75565" marR="75565" algn="ctr">
                        <a:spcAft>
                          <a:spcPts val="0"/>
                        </a:spcAft>
                      </a:pPr>
                      <a:r>
                        <a:rPr lang="en-US" sz="2400" b="0" dirty="0">
                          <a:solidFill>
                            <a:schemeClr val="tx1"/>
                          </a:solidFill>
                          <a:effectLst/>
                          <a:latin typeface="+mn-lt"/>
                        </a:rPr>
                        <a:t>-3</a:t>
                      </a:r>
                      <a:endParaRPr lang="en-GB" sz="2400" b="0" dirty="0">
                        <a:solidFill>
                          <a:schemeClr val="tx1"/>
                        </a:solidFill>
                        <a:effectLst/>
                        <a:latin typeface="+mn-lt"/>
                        <a:ea typeface="Minion Pro" panose="020405030503060202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75565" marR="75565" algn="ctr">
                        <a:spcAft>
                          <a:spcPts val="0"/>
                        </a:spcAft>
                      </a:pPr>
                      <a:r>
                        <a:rPr lang="en-US" sz="2400" b="0" dirty="0">
                          <a:solidFill>
                            <a:schemeClr val="tx1"/>
                          </a:solidFill>
                          <a:effectLst/>
                          <a:latin typeface="+mn-lt"/>
                        </a:rPr>
                        <a:t>-2</a:t>
                      </a:r>
                      <a:endParaRPr lang="en-GB" sz="2400" b="0" dirty="0">
                        <a:solidFill>
                          <a:schemeClr val="tx1"/>
                        </a:solidFill>
                        <a:effectLst/>
                        <a:latin typeface="+mn-lt"/>
                        <a:ea typeface="Minion Pro" panose="020405030503060202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75565" marR="75565" algn="ctr">
                        <a:spcAft>
                          <a:spcPts val="0"/>
                        </a:spcAft>
                      </a:pPr>
                      <a:r>
                        <a:rPr lang="en-US" sz="2400" b="0" dirty="0">
                          <a:solidFill>
                            <a:schemeClr val="tx1"/>
                          </a:solidFill>
                          <a:effectLst/>
                          <a:latin typeface="+mn-lt"/>
                        </a:rPr>
                        <a:t>-1</a:t>
                      </a:r>
                      <a:endParaRPr lang="en-GB" sz="2400" b="0" dirty="0">
                        <a:solidFill>
                          <a:schemeClr val="tx1"/>
                        </a:solidFill>
                        <a:effectLst/>
                        <a:latin typeface="+mn-lt"/>
                        <a:ea typeface="Minion Pro" panose="020405030503060202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783063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Traversal with a </a:t>
            </a:r>
            <a:r>
              <a:rPr lang="en-US" dirty="0" smtClean="0"/>
              <a:t>while loop</a:t>
            </a:r>
            <a:endParaRPr lang="en-GB" dirty="0"/>
          </a:p>
        </p:txBody>
      </p:sp>
      <p:sp>
        <p:nvSpPr>
          <p:cNvPr id="3" name="Content Placeholder 2"/>
          <p:cNvSpPr>
            <a:spLocks noGrp="1"/>
          </p:cNvSpPr>
          <p:nvPr>
            <p:ph idx="1"/>
          </p:nvPr>
        </p:nvSpPr>
        <p:spPr>
          <a:xfrm>
            <a:off x="838200" y="1559859"/>
            <a:ext cx="10515600" cy="4617104"/>
          </a:xfrm>
        </p:spPr>
        <p:txBody>
          <a:bodyPr>
            <a:normAutofit fontScale="92500" lnSpcReduction="10000"/>
          </a:bodyPr>
          <a:lstStyle/>
          <a:p>
            <a:r>
              <a:rPr lang="en-US" dirty="0"/>
              <a:t>A lot of computations involve processing a string one character at a time. Often they start at the beginning, select each character in turn, do something to it, and continue until the end. This pattern of processing is called a </a:t>
            </a:r>
            <a:r>
              <a:rPr lang="en-US" b="1" dirty="0"/>
              <a:t>traversal</a:t>
            </a:r>
            <a:r>
              <a:rPr lang="en-US" dirty="0"/>
              <a:t>. </a:t>
            </a:r>
            <a:r>
              <a:rPr lang="en-US" dirty="0" smtClean="0"/>
              <a:t> Example, </a:t>
            </a:r>
            <a:r>
              <a:rPr lang="en-US" b="1" dirty="0" smtClean="0"/>
              <a:t>traversal </a:t>
            </a:r>
            <a:r>
              <a:rPr lang="en-US" b="1" dirty="0"/>
              <a:t>with a while loop:  	</a:t>
            </a:r>
          </a:p>
          <a:p>
            <a:pPr marL="914400" lvl="2"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index </a:t>
            </a:r>
            <a:r>
              <a:rPr lang="en-US" sz="2800" dirty="0">
                <a:latin typeface="Courier New" panose="02070309020205020404" pitchFamily="49" charset="0"/>
                <a:cs typeface="Courier New" panose="02070309020205020404" pitchFamily="49" charset="0"/>
              </a:rPr>
              <a:t>= 0</a:t>
            </a:r>
            <a:endParaRPr lang="en-GB" sz="2800" dirty="0">
              <a:latin typeface="Courier New" panose="02070309020205020404" pitchFamily="49" charset="0"/>
              <a:cs typeface="Courier New" panose="02070309020205020404" pitchFamily="49" charset="0"/>
            </a:endParaRPr>
          </a:p>
          <a:p>
            <a:pPr marL="914400" lvl="2" indent="0">
              <a:buNone/>
            </a:pPr>
            <a:r>
              <a:rPr lang="en-US" sz="2800" dirty="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while </a:t>
            </a:r>
            <a:r>
              <a:rPr lang="en-US" sz="2800" dirty="0">
                <a:latin typeface="Courier New" panose="02070309020205020404" pitchFamily="49" charset="0"/>
                <a:cs typeface="Courier New" panose="02070309020205020404" pitchFamily="49" charset="0"/>
              </a:rPr>
              <a:t>index &lt; </a:t>
            </a:r>
            <a:r>
              <a:rPr lang="en-US" sz="2800" dirty="0" err="1">
                <a:latin typeface="Courier New" panose="02070309020205020404" pitchFamily="49" charset="0"/>
                <a:cs typeface="Courier New" panose="02070309020205020404" pitchFamily="49" charset="0"/>
              </a:rPr>
              <a:t>len</a:t>
            </a:r>
            <a:r>
              <a:rPr lang="en-US" sz="2800" dirty="0">
                <a:latin typeface="Courier New" panose="02070309020205020404" pitchFamily="49" charset="0"/>
                <a:cs typeface="Courier New" panose="02070309020205020404" pitchFamily="49" charset="0"/>
              </a:rPr>
              <a:t>(fruit): </a:t>
            </a:r>
            <a:endParaRPr lang="en-GB" sz="2800" dirty="0">
              <a:latin typeface="Courier New" panose="02070309020205020404" pitchFamily="49" charset="0"/>
              <a:cs typeface="Courier New" panose="02070309020205020404" pitchFamily="49" charset="0"/>
            </a:endParaRPr>
          </a:p>
          <a:p>
            <a:pPr marL="914400" lvl="2" indent="0">
              <a:buNone/>
            </a:pPr>
            <a:r>
              <a:rPr lang="en-US" sz="2800" dirty="0" smtClean="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letter </a:t>
            </a:r>
            <a:r>
              <a:rPr lang="en-US" sz="2800" dirty="0">
                <a:latin typeface="Courier New" panose="02070309020205020404" pitchFamily="49" charset="0"/>
                <a:cs typeface="Courier New" panose="02070309020205020404" pitchFamily="49" charset="0"/>
              </a:rPr>
              <a:t>= fruit[index] </a:t>
            </a:r>
            <a:endParaRPr lang="en-GB" sz="2800" dirty="0">
              <a:latin typeface="Courier New" panose="02070309020205020404" pitchFamily="49" charset="0"/>
              <a:cs typeface="Courier New" panose="02070309020205020404" pitchFamily="49" charset="0"/>
            </a:endParaRPr>
          </a:p>
          <a:p>
            <a:pPr marL="914400" lvl="2" indent="0">
              <a:buNone/>
            </a:pPr>
            <a:r>
              <a:rPr lang="en-US" sz="2800" dirty="0" smtClean="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   print(letter</a:t>
            </a:r>
            <a:r>
              <a:rPr lang="en-US" sz="2800" dirty="0">
                <a:latin typeface="Courier New" panose="02070309020205020404" pitchFamily="49" charset="0"/>
                <a:cs typeface="Courier New" panose="02070309020205020404" pitchFamily="49" charset="0"/>
              </a:rPr>
              <a:t>)</a:t>
            </a:r>
            <a:endParaRPr lang="en-GB" sz="2800" dirty="0">
              <a:latin typeface="Courier New" panose="02070309020205020404" pitchFamily="49" charset="0"/>
              <a:cs typeface="Courier New" panose="02070309020205020404" pitchFamily="49" charset="0"/>
            </a:endParaRPr>
          </a:p>
          <a:p>
            <a:pPr marL="914400" lvl="2" indent="0">
              <a:buNone/>
            </a:pPr>
            <a:r>
              <a:rPr lang="en-US" sz="2800" dirty="0" smtClean="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index </a:t>
            </a:r>
            <a:r>
              <a:rPr lang="en-US" sz="2800" dirty="0">
                <a:latin typeface="Courier New" panose="02070309020205020404" pitchFamily="49" charset="0"/>
                <a:cs typeface="Courier New" panose="02070309020205020404" pitchFamily="49" charset="0"/>
              </a:rPr>
              <a:t>= index + 1</a:t>
            </a:r>
            <a:endParaRPr lang="en-GB" sz="2800" dirty="0">
              <a:latin typeface="Courier New" panose="02070309020205020404" pitchFamily="49" charset="0"/>
              <a:cs typeface="Courier New" panose="02070309020205020404" pitchFamily="49" charset="0"/>
            </a:endParaRPr>
          </a:p>
          <a:p>
            <a:r>
              <a:rPr lang="en-US" dirty="0"/>
              <a:t>Loop traverses the string and displays each letter on a line by itself.  The last character accessed is the one with the index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(fruit)-1 </a:t>
            </a:r>
            <a:r>
              <a:rPr lang="en-US" dirty="0"/>
              <a:t>(last character in string</a:t>
            </a:r>
            <a:r>
              <a:rPr lang="en-US" dirty="0" smtClean="0"/>
              <a:t>).</a:t>
            </a:r>
            <a:endParaRPr lang="en-GB" dirty="0"/>
          </a:p>
        </p:txBody>
      </p:sp>
    </p:spTree>
    <p:extLst>
      <p:ext uri="{BB962C8B-B14F-4D97-AF65-F5344CB8AC3E}">
        <p14:creationId xmlns:p14="http://schemas.microsoft.com/office/powerpoint/2010/main" val="3938043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Traversal with a for </a:t>
            </a:r>
            <a:r>
              <a:rPr lang="en-US" dirty="0" smtClean="0"/>
              <a:t>loop</a:t>
            </a:r>
            <a:r>
              <a:rPr lang="en-US" dirty="0"/>
              <a:t>:</a:t>
            </a:r>
            <a:endParaRPr lang="en-GB" dirty="0"/>
          </a:p>
        </p:txBody>
      </p:sp>
      <p:sp>
        <p:nvSpPr>
          <p:cNvPr id="3" name="Content Placeholder 2"/>
          <p:cNvSpPr>
            <a:spLocks noGrp="1"/>
          </p:cNvSpPr>
          <p:nvPr>
            <p:ph idx="1"/>
          </p:nvPr>
        </p:nvSpPr>
        <p:spPr>
          <a:xfrm>
            <a:off x="838200" y="1865966"/>
            <a:ext cx="10515600" cy="4351338"/>
          </a:xfrm>
        </p:spPr>
        <p:txBody>
          <a:bodyPr/>
          <a:lstStyle/>
          <a:p>
            <a:pPr marL="0" indent="0">
              <a:buNone/>
            </a:pPr>
            <a:r>
              <a:rPr lang="en-US" dirty="0" smtClean="0"/>
              <a:t>	</a:t>
            </a:r>
            <a:r>
              <a:rPr lang="en-US" dirty="0" smtClean="0">
                <a:latin typeface="Courier New" panose="02070309020205020404" pitchFamily="49" charset="0"/>
                <a:cs typeface="Courier New" panose="02070309020205020404" pitchFamily="49" charset="0"/>
              </a:rPr>
              <a:t>for </a:t>
            </a:r>
            <a:r>
              <a:rPr lang="en-US" dirty="0">
                <a:latin typeface="Courier New" panose="02070309020205020404" pitchFamily="49" charset="0"/>
                <a:cs typeface="Courier New" panose="02070309020205020404" pitchFamily="49" charset="0"/>
              </a:rPr>
              <a:t>letter in fruit: </a:t>
            </a:r>
            <a:endParaRPr lang="en-GB"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print(letter</a:t>
            </a:r>
            <a:r>
              <a:rPr lang="en-US" dirty="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a:p>
            <a:pPr lvl="0"/>
            <a:endParaRPr lang="en-US" dirty="0" smtClean="0"/>
          </a:p>
          <a:p>
            <a:pPr lvl="0"/>
            <a:r>
              <a:rPr lang="en-US" dirty="0" smtClean="0"/>
              <a:t>Each </a:t>
            </a:r>
            <a:r>
              <a:rPr lang="en-US" dirty="0"/>
              <a:t>time through the loop, the next character in the string is assigned to the variable letter. The loop continues until no characters are left.</a:t>
            </a:r>
            <a:endParaRPr lang="en-GB" dirty="0"/>
          </a:p>
        </p:txBody>
      </p:sp>
    </p:spTree>
    <p:extLst>
      <p:ext uri="{BB962C8B-B14F-4D97-AF65-F5344CB8AC3E}">
        <p14:creationId xmlns:p14="http://schemas.microsoft.com/office/powerpoint/2010/main" val="2148498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a:t>
            </a:r>
            <a:r>
              <a:rPr lang="en-US" dirty="0" smtClean="0"/>
              <a:t>Slices</a:t>
            </a:r>
            <a:endParaRPr lang="en-GB" dirty="0"/>
          </a:p>
        </p:txBody>
      </p:sp>
      <p:sp>
        <p:nvSpPr>
          <p:cNvPr id="3" name="Content Placeholder 2"/>
          <p:cNvSpPr>
            <a:spLocks noGrp="1"/>
          </p:cNvSpPr>
          <p:nvPr>
            <p:ph idx="1"/>
          </p:nvPr>
        </p:nvSpPr>
        <p:spPr>
          <a:xfrm>
            <a:off x="838200" y="1398494"/>
            <a:ext cx="10515600" cy="4778469"/>
          </a:xfrm>
        </p:spPr>
        <p:txBody>
          <a:bodyPr>
            <a:normAutofit fontScale="92500" lnSpcReduction="20000"/>
          </a:bodyPr>
          <a:lstStyle/>
          <a:p>
            <a:r>
              <a:rPr lang="en-US" sz="3000" dirty="0"/>
              <a:t>A string segment is called a </a:t>
            </a:r>
            <a:r>
              <a:rPr lang="en-US" sz="3000" b="1" dirty="0"/>
              <a:t>slice</a:t>
            </a:r>
            <a:r>
              <a:rPr lang="en-US" sz="3000" dirty="0"/>
              <a:t> - similar to selecting a character:</a:t>
            </a:r>
            <a:endParaRPr lang="en-GB" sz="3000" dirty="0"/>
          </a:p>
          <a:p>
            <a:pPr marL="0" indent="0">
              <a:buNone/>
            </a:pPr>
            <a:r>
              <a:rPr lang="en-US" sz="3000" dirty="0" smtClean="0">
                <a:latin typeface="Courier New" panose="02070309020205020404" pitchFamily="49" charset="0"/>
                <a:cs typeface="Courier New" panose="02070309020205020404" pitchFamily="49" charset="0"/>
              </a:rPr>
              <a:t>	s </a:t>
            </a:r>
            <a:r>
              <a:rPr lang="en-US" sz="3000" dirty="0">
                <a:latin typeface="Courier New" panose="02070309020205020404" pitchFamily="49" charset="0"/>
                <a:cs typeface="Courier New" panose="02070309020205020404" pitchFamily="49" charset="0"/>
              </a:rPr>
              <a:t>= 'Westminster!'</a:t>
            </a:r>
            <a:endParaRPr lang="en-GB" sz="3000" dirty="0">
              <a:latin typeface="Courier New" panose="02070309020205020404" pitchFamily="49" charset="0"/>
              <a:cs typeface="Courier New" panose="02070309020205020404" pitchFamily="49" charset="0"/>
            </a:endParaRPr>
          </a:p>
          <a:p>
            <a:pPr marL="0" indent="0">
              <a:buNone/>
            </a:pPr>
            <a:r>
              <a:rPr lang="en-US" sz="3000" dirty="0" smtClean="0">
                <a:latin typeface="Courier New" panose="02070309020205020404" pitchFamily="49" charset="0"/>
                <a:cs typeface="Courier New" panose="02070309020205020404" pitchFamily="49" charset="0"/>
              </a:rPr>
              <a:t>	print(s[0:4</a:t>
            </a:r>
            <a:r>
              <a:rPr lang="en-US" sz="3000" dirty="0">
                <a:latin typeface="Courier New" panose="02070309020205020404" pitchFamily="49" charset="0"/>
                <a:cs typeface="Courier New" panose="02070309020205020404" pitchFamily="49" charset="0"/>
              </a:rPr>
              <a:t>])		# West</a:t>
            </a:r>
            <a:endParaRPr lang="en-GB" sz="3000" dirty="0">
              <a:latin typeface="Courier New" panose="02070309020205020404" pitchFamily="49" charset="0"/>
              <a:cs typeface="Courier New" panose="02070309020205020404" pitchFamily="49" charset="0"/>
            </a:endParaRPr>
          </a:p>
          <a:p>
            <a:pPr marL="0" indent="0">
              <a:buNone/>
            </a:pPr>
            <a:r>
              <a:rPr lang="en-US" sz="3000" dirty="0" smtClean="0">
                <a:latin typeface="Courier New" panose="02070309020205020404" pitchFamily="49" charset="0"/>
                <a:cs typeface="Courier New" panose="02070309020205020404" pitchFamily="49" charset="0"/>
              </a:rPr>
              <a:t>	print(s[4:11</a:t>
            </a:r>
            <a:r>
              <a:rPr lang="en-US" sz="3000" dirty="0">
                <a:latin typeface="Courier New" panose="02070309020205020404" pitchFamily="49" charset="0"/>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	# </a:t>
            </a:r>
            <a:r>
              <a:rPr lang="en-US" sz="3000" dirty="0" smtClean="0">
                <a:latin typeface="Courier New" panose="02070309020205020404" pitchFamily="49" charset="0"/>
                <a:cs typeface="Courier New" panose="02070309020205020404" pitchFamily="49" charset="0"/>
              </a:rPr>
              <a:t>Minster</a:t>
            </a:r>
            <a:endParaRPr lang="en-US" sz="3000" dirty="0" smtClean="0">
              <a:latin typeface="Courier New" panose="02070309020205020404" pitchFamily="49" charset="0"/>
              <a:cs typeface="Courier New" panose="02070309020205020404" pitchFamily="49" charset="0"/>
            </a:endParaRPr>
          </a:p>
          <a:p>
            <a:pPr marL="0" indent="0">
              <a:buNone/>
            </a:pPr>
            <a:endParaRPr lang="en-US" sz="3000" dirty="0" smtClean="0"/>
          </a:p>
          <a:p>
            <a:pPr marL="0" indent="0">
              <a:buNone/>
            </a:pPr>
            <a:endParaRPr lang="en-US" sz="3000" dirty="0"/>
          </a:p>
          <a:p>
            <a:pPr marL="0" indent="0">
              <a:buNone/>
            </a:pPr>
            <a:endParaRPr lang="en-US" sz="3000" dirty="0" smtClean="0"/>
          </a:p>
          <a:p>
            <a:pPr lvl="0"/>
            <a:r>
              <a:rPr lang="en-US" sz="3000" dirty="0"/>
              <a:t>The first index number is where the slice starts, and the second index number is 1 before the slice ends. E.g., </a:t>
            </a:r>
            <a:endParaRPr lang="en-GB" sz="3000" dirty="0" smtClean="0"/>
          </a:p>
          <a:p>
            <a:pPr marL="457200" lvl="1" indent="0">
              <a:buNone/>
            </a:pPr>
            <a:r>
              <a:rPr lang="en-US" sz="3000" dirty="0" smtClean="0">
                <a:latin typeface="Courier New" panose="02070309020205020404" pitchFamily="49" charset="0"/>
                <a:cs typeface="Courier New" panose="02070309020205020404" pitchFamily="49" charset="0"/>
              </a:rPr>
              <a:t>[</a:t>
            </a:r>
            <a:r>
              <a:rPr lang="en-US" sz="3000" dirty="0">
                <a:latin typeface="Courier New" panose="02070309020205020404" pitchFamily="49" charset="0"/>
                <a:cs typeface="Courier New" panose="02070309020205020404" pitchFamily="49" charset="0"/>
              </a:rPr>
              <a:t>0:4</a:t>
            </a:r>
            <a:r>
              <a:rPr lang="en-US" sz="3000" dirty="0" smtClean="0">
                <a:latin typeface="Courier New" panose="02070309020205020404" pitchFamily="49" charset="0"/>
                <a:cs typeface="Courier New" panose="02070309020205020404" pitchFamily="49" charset="0"/>
              </a:rPr>
              <a:t>]		</a:t>
            </a:r>
            <a:r>
              <a:rPr lang="en-US" sz="2600" dirty="0" smtClean="0">
                <a:latin typeface="Courier New" panose="02070309020205020404" pitchFamily="49" charset="0"/>
                <a:cs typeface="Courier New" panose="02070309020205020404" pitchFamily="49" charset="0"/>
              </a:rPr>
              <a:t>index </a:t>
            </a:r>
            <a:r>
              <a:rPr lang="en-US" sz="2600" dirty="0">
                <a:latin typeface="Courier New" panose="02070309020205020404" pitchFamily="49" charset="0"/>
                <a:cs typeface="Courier New" panose="02070309020205020404" pitchFamily="49" charset="0"/>
              </a:rPr>
              <a:t>range from 0 </a:t>
            </a:r>
            <a:r>
              <a:rPr lang="en-US" sz="2600" dirty="0" smtClean="0">
                <a:latin typeface="Courier New" panose="02070309020205020404" pitchFamily="49" charset="0"/>
                <a:cs typeface="Courier New" panose="02070309020205020404" pitchFamily="49" charset="0"/>
              </a:rPr>
              <a:t>to 4 (not </a:t>
            </a:r>
            <a:r>
              <a:rPr lang="en-US" sz="2600" dirty="0">
                <a:latin typeface="Courier New" panose="02070309020205020404" pitchFamily="49" charset="0"/>
                <a:cs typeface="Courier New" panose="02070309020205020404" pitchFamily="49" charset="0"/>
              </a:rPr>
              <a:t>including </a:t>
            </a:r>
            <a:r>
              <a:rPr lang="en-US" sz="2600" dirty="0" smtClean="0">
                <a:latin typeface="Courier New" panose="02070309020205020404" pitchFamily="49" charset="0"/>
                <a:cs typeface="Courier New" panose="02070309020205020404" pitchFamily="49" charset="0"/>
              </a:rPr>
              <a:t>4)</a:t>
            </a:r>
          </a:p>
          <a:p>
            <a:pPr marL="457200" lvl="1" indent="0">
              <a:buNone/>
            </a:pPr>
            <a:r>
              <a:rPr lang="en-US" sz="3000" dirty="0" smtClean="0">
                <a:latin typeface="Courier New" panose="02070309020205020404" pitchFamily="49" charset="0"/>
                <a:cs typeface="Courier New" panose="02070309020205020404" pitchFamily="49" charset="0"/>
              </a:rPr>
              <a:t>[4:11</a:t>
            </a:r>
            <a:r>
              <a:rPr lang="en-US" sz="3000" dirty="0">
                <a:latin typeface="Courier New" panose="02070309020205020404" pitchFamily="49" charset="0"/>
                <a:cs typeface="Courier New" panose="02070309020205020404" pitchFamily="49" charset="0"/>
              </a:rPr>
              <a:t>] 	</a:t>
            </a:r>
            <a:r>
              <a:rPr lang="en-US" sz="2600" dirty="0">
                <a:latin typeface="Courier New" panose="02070309020205020404" pitchFamily="49" charset="0"/>
                <a:cs typeface="Courier New" panose="02070309020205020404" pitchFamily="49" charset="0"/>
              </a:rPr>
              <a:t>index range from </a:t>
            </a:r>
            <a:r>
              <a:rPr lang="en-US" sz="2600" dirty="0" smtClean="0">
                <a:latin typeface="Courier New" panose="02070309020205020404" pitchFamily="49" charset="0"/>
                <a:cs typeface="Courier New" panose="02070309020205020404" pitchFamily="49" charset="0"/>
              </a:rPr>
              <a:t>4 to 11 (not 11)</a:t>
            </a:r>
            <a:endParaRPr lang="en-GB" sz="2600" dirty="0">
              <a:latin typeface="Courier New" panose="02070309020205020404" pitchFamily="49" charset="0"/>
              <a:cs typeface="Courier New" panose="02070309020205020404" pitchFamily="49" charset="0"/>
            </a:endParaRPr>
          </a:p>
          <a:p>
            <a:pPr marL="0" indent="0">
              <a:buNone/>
            </a:pPr>
            <a:endParaRPr lang="en-GB" dirty="0"/>
          </a:p>
          <a:p>
            <a:pPr marL="0" indent="0">
              <a:buNone/>
            </a:pP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1511633803"/>
              </p:ext>
            </p:extLst>
          </p:nvPr>
        </p:nvGraphicFramePr>
        <p:xfrm>
          <a:off x="1021980" y="3160058"/>
          <a:ext cx="10112184" cy="833718"/>
        </p:xfrm>
        <a:graphic>
          <a:graphicData uri="http://schemas.openxmlformats.org/drawingml/2006/table">
            <a:tbl>
              <a:tblPr firstRow="1" firstCol="1" bandRow="1">
                <a:tableStyleId>{5C22544A-7EE6-4342-B048-85BDC9FD1C3A}</a:tableStyleId>
              </a:tblPr>
              <a:tblGrid>
                <a:gridCol w="842682"/>
                <a:gridCol w="842682"/>
                <a:gridCol w="842682"/>
                <a:gridCol w="842682"/>
                <a:gridCol w="842682"/>
                <a:gridCol w="842682"/>
                <a:gridCol w="842682"/>
                <a:gridCol w="842682"/>
                <a:gridCol w="842682"/>
                <a:gridCol w="842682"/>
                <a:gridCol w="842682"/>
                <a:gridCol w="842682"/>
              </a:tblGrid>
              <a:tr h="416859">
                <a:tc>
                  <a:txBody>
                    <a:bodyPr/>
                    <a:lstStyle/>
                    <a:p>
                      <a:pPr marL="75565" marR="74295" algn="ctr">
                        <a:lnSpc>
                          <a:spcPct val="100000"/>
                        </a:lnSpc>
                        <a:spcAft>
                          <a:spcPts val="0"/>
                        </a:spcAft>
                      </a:pPr>
                      <a:r>
                        <a:rPr lang="en-US" sz="2400" dirty="0">
                          <a:solidFill>
                            <a:schemeClr val="tx1"/>
                          </a:solidFill>
                          <a:effectLst/>
                        </a:rPr>
                        <a:t>0</a:t>
                      </a:r>
                      <a:endParaRPr lang="en-GB" sz="2400" dirty="0">
                        <a:solidFill>
                          <a:schemeClr val="tx1"/>
                        </a:solidFill>
                        <a:effectLst/>
                        <a:latin typeface="Minion Pro" panose="02040503050306020203" pitchFamily="18" charset="0"/>
                        <a:ea typeface="Minion Pro" panose="020405030503060202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75565" marR="74295" algn="ctr">
                        <a:lnSpc>
                          <a:spcPct val="100000"/>
                        </a:lnSpc>
                        <a:spcAft>
                          <a:spcPts val="0"/>
                        </a:spcAft>
                      </a:pPr>
                      <a:r>
                        <a:rPr lang="en-US" sz="2400" dirty="0">
                          <a:solidFill>
                            <a:schemeClr val="tx1"/>
                          </a:solidFill>
                          <a:effectLst/>
                        </a:rPr>
                        <a:t>1</a:t>
                      </a:r>
                      <a:endParaRPr lang="en-GB" sz="2400" dirty="0">
                        <a:solidFill>
                          <a:schemeClr val="tx1"/>
                        </a:solidFill>
                        <a:effectLst/>
                        <a:latin typeface="Minion Pro" panose="02040503050306020203" pitchFamily="18" charset="0"/>
                        <a:ea typeface="Minion Pro" panose="020405030503060202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75565" marR="74295" algn="ctr">
                        <a:lnSpc>
                          <a:spcPct val="100000"/>
                        </a:lnSpc>
                        <a:spcAft>
                          <a:spcPts val="0"/>
                        </a:spcAft>
                      </a:pPr>
                      <a:r>
                        <a:rPr lang="en-US" sz="2400" dirty="0">
                          <a:solidFill>
                            <a:schemeClr val="tx1"/>
                          </a:solidFill>
                          <a:effectLst/>
                        </a:rPr>
                        <a:t>2</a:t>
                      </a:r>
                      <a:endParaRPr lang="en-GB" sz="2400" dirty="0">
                        <a:solidFill>
                          <a:schemeClr val="tx1"/>
                        </a:solidFill>
                        <a:effectLst/>
                        <a:latin typeface="Minion Pro" panose="02040503050306020203" pitchFamily="18" charset="0"/>
                        <a:ea typeface="Minion Pro" panose="020405030503060202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75565" marR="74295" algn="ctr">
                        <a:lnSpc>
                          <a:spcPct val="100000"/>
                        </a:lnSpc>
                        <a:spcAft>
                          <a:spcPts val="0"/>
                        </a:spcAft>
                      </a:pPr>
                      <a:r>
                        <a:rPr lang="en-US" sz="2400" dirty="0">
                          <a:solidFill>
                            <a:schemeClr val="tx1"/>
                          </a:solidFill>
                          <a:effectLst/>
                        </a:rPr>
                        <a:t>3</a:t>
                      </a:r>
                      <a:endParaRPr lang="en-GB" sz="2400" dirty="0">
                        <a:solidFill>
                          <a:schemeClr val="tx1"/>
                        </a:solidFill>
                        <a:effectLst/>
                        <a:latin typeface="Minion Pro" panose="02040503050306020203" pitchFamily="18" charset="0"/>
                        <a:ea typeface="Minion Pro" panose="020405030503060202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75565" marR="74295" algn="ctr">
                        <a:lnSpc>
                          <a:spcPct val="100000"/>
                        </a:lnSpc>
                        <a:spcAft>
                          <a:spcPts val="0"/>
                        </a:spcAft>
                      </a:pPr>
                      <a:r>
                        <a:rPr lang="en-US" sz="2400" dirty="0">
                          <a:solidFill>
                            <a:schemeClr val="tx1"/>
                          </a:solidFill>
                          <a:effectLst/>
                        </a:rPr>
                        <a:t>4</a:t>
                      </a:r>
                      <a:endParaRPr lang="en-GB" sz="2400" dirty="0">
                        <a:solidFill>
                          <a:schemeClr val="tx1"/>
                        </a:solidFill>
                        <a:effectLst/>
                        <a:latin typeface="Minion Pro" panose="02040503050306020203" pitchFamily="18" charset="0"/>
                        <a:ea typeface="Minion Pro" panose="020405030503060202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75565" marR="74295" algn="ctr">
                        <a:lnSpc>
                          <a:spcPct val="100000"/>
                        </a:lnSpc>
                        <a:spcAft>
                          <a:spcPts val="0"/>
                        </a:spcAft>
                      </a:pPr>
                      <a:r>
                        <a:rPr lang="en-US" sz="2400" dirty="0">
                          <a:solidFill>
                            <a:schemeClr val="tx1"/>
                          </a:solidFill>
                          <a:effectLst/>
                        </a:rPr>
                        <a:t>5</a:t>
                      </a:r>
                      <a:endParaRPr lang="en-GB" sz="2400" dirty="0">
                        <a:solidFill>
                          <a:schemeClr val="tx1"/>
                        </a:solidFill>
                        <a:effectLst/>
                        <a:latin typeface="Minion Pro" panose="02040503050306020203" pitchFamily="18" charset="0"/>
                        <a:ea typeface="Minion Pro" panose="020405030503060202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75565" marR="74295" algn="ctr">
                        <a:lnSpc>
                          <a:spcPct val="100000"/>
                        </a:lnSpc>
                        <a:spcAft>
                          <a:spcPts val="0"/>
                        </a:spcAft>
                      </a:pPr>
                      <a:r>
                        <a:rPr lang="en-US" sz="2400" dirty="0">
                          <a:solidFill>
                            <a:schemeClr val="tx1"/>
                          </a:solidFill>
                          <a:effectLst/>
                        </a:rPr>
                        <a:t>6</a:t>
                      </a:r>
                      <a:endParaRPr lang="en-GB" sz="2400" dirty="0">
                        <a:solidFill>
                          <a:schemeClr val="tx1"/>
                        </a:solidFill>
                        <a:effectLst/>
                        <a:latin typeface="Minion Pro" panose="02040503050306020203" pitchFamily="18" charset="0"/>
                        <a:ea typeface="Minion Pro" panose="020405030503060202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75565" marR="74295" algn="ctr">
                        <a:lnSpc>
                          <a:spcPct val="100000"/>
                        </a:lnSpc>
                        <a:spcAft>
                          <a:spcPts val="0"/>
                        </a:spcAft>
                      </a:pPr>
                      <a:r>
                        <a:rPr lang="en-US" sz="2400" dirty="0">
                          <a:solidFill>
                            <a:schemeClr val="tx1"/>
                          </a:solidFill>
                          <a:effectLst/>
                        </a:rPr>
                        <a:t>7</a:t>
                      </a:r>
                      <a:endParaRPr lang="en-GB" sz="2400" dirty="0">
                        <a:solidFill>
                          <a:schemeClr val="tx1"/>
                        </a:solidFill>
                        <a:effectLst/>
                        <a:latin typeface="Minion Pro" panose="02040503050306020203" pitchFamily="18" charset="0"/>
                        <a:ea typeface="Minion Pro" panose="020405030503060202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75565" marR="74295" algn="ctr">
                        <a:lnSpc>
                          <a:spcPct val="100000"/>
                        </a:lnSpc>
                        <a:spcAft>
                          <a:spcPts val="0"/>
                        </a:spcAft>
                      </a:pPr>
                      <a:r>
                        <a:rPr lang="en-US" sz="2400" dirty="0">
                          <a:solidFill>
                            <a:schemeClr val="tx1"/>
                          </a:solidFill>
                          <a:effectLst/>
                        </a:rPr>
                        <a:t>8</a:t>
                      </a:r>
                      <a:endParaRPr lang="en-GB" sz="2400" dirty="0">
                        <a:solidFill>
                          <a:schemeClr val="tx1"/>
                        </a:solidFill>
                        <a:effectLst/>
                        <a:latin typeface="Minion Pro" panose="02040503050306020203" pitchFamily="18" charset="0"/>
                        <a:ea typeface="Minion Pro" panose="020405030503060202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75565" marR="74295" algn="ctr">
                        <a:lnSpc>
                          <a:spcPct val="100000"/>
                        </a:lnSpc>
                        <a:spcAft>
                          <a:spcPts val="0"/>
                        </a:spcAft>
                      </a:pPr>
                      <a:r>
                        <a:rPr lang="en-US" sz="2400" dirty="0">
                          <a:solidFill>
                            <a:schemeClr val="tx1"/>
                          </a:solidFill>
                          <a:effectLst/>
                        </a:rPr>
                        <a:t>9</a:t>
                      </a:r>
                      <a:endParaRPr lang="en-GB" sz="2400" dirty="0">
                        <a:solidFill>
                          <a:schemeClr val="tx1"/>
                        </a:solidFill>
                        <a:effectLst/>
                        <a:latin typeface="Minion Pro" panose="02040503050306020203" pitchFamily="18" charset="0"/>
                        <a:ea typeface="Minion Pro" panose="020405030503060202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75565" marR="74295" algn="ctr">
                        <a:lnSpc>
                          <a:spcPct val="100000"/>
                        </a:lnSpc>
                        <a:spcAft>
                          <a:spcPts val="0"/>
                        </a:spcAft>
                      </a:pPr>
                      <a:r>
                        <a:rPr lang="en-US" sz="2400" dirty="0">
                          <a:solidFill>
                            <a:schemeClr val="tx1"/>
                          </a:solidFill>
                          <a:effectLst/>
                        </a:rPr>
                        <a:t>10</a:t>
                      </a:r>
                      <a:endParaRPr lang="en-GB" sz="2400" dirty="0">
                        <a:solidFill>
                          <a:schemeClr val="tx1"/>
                        </a:solidFill>
                        <a:effectLst/>
                        <a:latin typeface="Minion Pro" panose="02040503050306020203" pitchFamily="18" charset="0"/>
                        <a:ea typeface="Minion Pro" panose="020405030503060202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75565" marR="74295" algn="ctr">
                        <a:lnSpc>
                          <a:spcPct val="100000"/>
                        </a:lnSpc>
                        <a:spcAft>
                          <a:spcPts val="0"/>
                        </a:spcAft>
                      </a:pPr>
                      <a:r>
                        <a:rPr lang="en-US" sz="2400" dirty="0">
                          <a:solidFill>
                            <a:schemeClr val="tx1"/>
                          </a:solidFill>
                          <a:effectLst/>
                        </a:rPr>
                        <a:t>11</a:t>
                      </a:r>
                      <a:endParaRPr lang="en-GB" sz="2400" dirty="0">
                        <a:solidFill>
                          <a:schemeClr val="tx1"/>
                        </a:solidFill>
                        <a:effectLst/>
                        <a:latin typeface="Minion Pro" panose="02040503050306020203" pitchFamily="18" charset="0"/>
                        <a:ea typeface="Minion Pro" panose="020405030503060202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6859">
                <a:tc>
                  <a:txBody>
                    <a:bodyPr/>
                    <a:lstStyle/>
                    <a:p>
                      <a:pPr marL="75565" marR="74295" algn="ctr">
                        <a:lnSpc>
                          <a:spcPct val="100000"/>
                        </a:lnSpc>
                        <a:spcAft>
                          <a:spcPts val="0"/>
                        </a:spcAft>
                      </a:pPr>
                      <a:r>
                        <a:rPr lang="en-US" sz="2400" dirty="0">
                          <a:solidFill>
                            <a:schemeClr val="tx1"/>
                          </a:solidFill>
                          <a:effectLst/>
                        </a:rPr>
                        <a:t>W</a:t>
                      </a:r>
                      <a:endParaRPr lang="en-GB" sz="2400" dirty="0">
                        <a:solidFill>
                          <a:schemeClr val="tx1"/>
                        </a:solidFill>
                        <a:effectLst/>
                        <a:latin typeface="Minion Pro" panose="02040503050306020203" pitchFamily="18" charset="0"/>
                        <a:ea typeface="Minion Pro" panose="020405030503060202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75565" marR="74295" algn="ctr">
                        <a:lnSpc>
                          <a:spcPct val="100000"/>
                        </a:lnSpc>
                        <a:spcAft>
                          <a:spcPts val="0"/>
                        </a:spcAft>
                      </a:pPr>
                      <a:r>
                        <a:rPr lang="en-US" sz="2400" dirty="0">
                          <a:solidFill>
                            <a:schemeClr val="tx1"/>
                          </a:solidFill>
                          <a:effectLst/>
                        </a:rPr>
                        <a:t>e</a:t>
                      </a:r>
                      <a:endParaRPr lang="en-GB" sz="2400" dirty="0">
                        <a:solidFill>
                          <a:schemeClr val="tx1"/>
                        </a:solidFill>
                        <a:effectLst/>
                        <a:latin typeface="Minion Pro" panose="02040503050306020203" pitchFamily="18" charset="0"/>
                        <a:ea typeface="Minion Pro" panose="020405030503060202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75565" marR="74295" algn="ctr">
                        <a:lnSpc>
                          <a:spcPct val="100000"/>
                        </a:lnSpc>
                        <a:spcAft>
                          <a:spcPts val="0"/>
                        </a:spcAft>
                      </a:pPr>
                      <a:r>
                        <a:rPr lang="en-US" sz="2400" dirty="0">
                          <a:solidFill>
                            <a:schemeClr val="tx1"/>
                          </a:solidFill>
                          <a:effectLst/>
                        </a:rPr>
                        <a:t>s</a:t>
                      </a:r>
                      <a:endParaRPr lang="en-GB" sz="2400" dirty="0">
                        <a:solidFill>
                          <a:schemeClr val="tx1"/>
                        </a:solidFill>
                        <a:effectLst/>
                        <a:latin typeface="Minion Pro" panose="02040503050306020203" pitchFamily="18" charset="0"/>
                        <a:ea typeface="Minion Pro" panose="020405030503060202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75565" marR="74295" algn="ctr">
                        <a:lnSpc>
                          <a:spcPct val="100000"/>
                        </a:lnSpc>
                        <a:spcAft>
                          <a:spcPts val="0"/>
                        </a:spcAft>
                      </a:pPr>
                      <a:r>
                        <a:rPr lang="en-US" sz="2400" dirty="0">
                          <a:solidFill>
                            <a:schemeClr val="tx1"/>
                          </a:solidFill>
                          <a:effectLst/>
                        </a:rPr>
                        <a:t>t</a:t>
                      </a:r>
                      <a:endParaRPr lang="en-GB" sz="2400" dirty="0">
                        <a:solidFill>
                          <a:schemeClr val="tx1"/>
                        </a:solidFill>
                        <a:effectLst/>
                        <a:latin typeface="Minion Pro" panose="02040503050306020203" pitchFamily="18" charset="0"/>
                        <a:ea typeface="Minion Pro" panose="020405030503060202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75565" marR="74295" algn="ctr">
                        <a:lnSpc>
                          <a:spcPct val="100000"/>
                        </a:lnSpc>
                        <a:spcAft>
                          <a:spcPts val="0"/>
                        </a:spcAft>
                      </a:pPr>
                      <a:r>
                        <a:rPr lang="en-US" sz="2400" dirty="0">
                          <a:solidFill>
                            <a:schemeClr val="tx1"/>
                          </a:solidFill>
                          <a:effectLst/>
                        </a:rPr>
                        <a:t>M</a:t>
                      </a:r>
                      <a:endParaRPr lang="en-GB" sz="2400" dirty="0">
                        <a:solidFill>
                          <a:schemeClr val="tx1"/>
                        </a:solidFill>
                        <a:effectLst/>
                        <a:latin typeface="Minion Pro" panose="02040503050306020203" pitchFamily="18" charset="0"/>
                        <a:ea typeface="Minion Pro" panose="020405030503060202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75565" marR="74295" algn="ctr">
                        <a:lnSpc>
                          <a:spcPct val="100000"/>
                        </a:lnSpc>
                        <a:spcAft>
                          <a:spcPts val="0"/>
                        </a:spcAft>
                      </a:pPr>
                      <a:r>
                        <a:rPr lang="en-US" sz="2400" dirty="0" err="1">
                          <a:solidFill>
                            <a:schemeClr val="tx1"/>
                          </a:solidFill>
                          <a:effectLst/>
                        </a:rPr>
                        <a:t>i</a:t>
                      </a:r>
                      <a:endParaRPr lang="en-GB" sz="2400" dirty="0">
                        <a:solidFill>
                          <a:schemeClr val="tx1"/>
                        </a:solidFill>
                        <a:effectLst/>
                        <a:latin typeface="Minion Pro" panose="02040503050306020203" pitchFamily="18" charset="0"/>
                        <a:ea typeface="Minion Pro" panose="020405030503060202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75565" marR="74295" algn="ctr">
                        <a:lnSpc>
                          <a:spcPct val="100000"/>
                        </a:lnSpc>
                        <a:spcAft>
                          <a:spcPts val="0"/>
                        </a:spcAft>
                      </a:pPr>
                      <a:r>
                        <a:rPr lang="en-US" sz="2400" dirty="0">
                          <a:solidFill>
                            <a:schemeClr val="tx1"/>
                          </a:solidFill>
                          <a:effectLst/>
                        </a:rPr>
                        <a:t>n</a:t>
                      </a:r>
                      <a:endParaRPr lang="en-GB" sz="2400" dirty="0">
                        <a:solidFill>
                          <a:schemeClr val="tx1"/>
                        </a:solidFill>
                        <a:effectLst/>
                        <a:latin typeface="Minion Pro" panose="02040503050306020203" pitchFamily="18" charset="0"/>
                        <a:ea typeface="Minion Pro" panose="020405030503060202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75565" marR="74295" algn="ctr">
                        <a:lnSpc>
                          <a:spcPct val="100000"/>
                        </a:lnSpc>
                        <a:spcAft>
                          <a:spcPts val="0"/>
                        </a:spcAft>
                      </a:pPr>
                      <a:r>
                        <a:rPr lang="en-US" sz="2400" dirty="0">
                          <a:solidFill>
                            <a:schemeClr val="tx1"/>
                          </a:solidFill>
                          <a:effectLst/>
                        </a:rPr>
                        <a:t>s</a:t>
                      </a:r>
                      <a:endParaRPr lang="en-GB" sz="2400" dirty="0">
                        <a:solidFill>
                          <a:schemeClr val="tx1"/>
                        </a:solidFill>
                        <a:effectLst/>
                        <a:latin typeface="Minion Pro" panose="02040503050306020203" pitchFamily="18" charset="0"/>
                        <a:ea typeface="Minion Pro" panose="020405030503060202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75565" marR="74295" algn="ctr">
                        <a:lnSpc>
                          <a:spcPct val="100000"/>
                        </a:lnSpc>
                        <a:spcAft>
                          <a:spcPts val="0"/>
                        </a:spcAft>
                      </a:pPr>
                      <a:r>
                        <a:rPr lang="en-US" sz="2400" dirty="0">
                          <a:solidFill>
                            <a:schemeClr val="tx1"/>
                          </a:solidFill>
                          <a:effectLst/>
                        </a:rPr>
                        <a:t>t</a:t>
                      </a:r>
                      <a:endParaRPr lang="en-GB" sz="2400" dirty="0">
                        <a:solidFill>
                          <a:schemeClr val="tx1"/>
                        </a:solidFill>
                        <a:effectLst/>
                        <a:latin typeface="Minion Pro" panose="02040503050306020203" pitchFamily="18" charset="0"/>
                        <a:ea typeface="Minion Pro" panose="020405030503060202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75565" marR="74295" algn="ctr">
                        <a:lnSpc>
                          <a:spcPct val="100000"/>
                        </a:lnSpc>
                        <a:spcAft>
                          <a:spcPts val="0"/>
                        </a:spcAft>
                      </a:pPr>
                      <a:r>
                        <a:rPr lang="en-US" sz="2400" dirty="0">
                          <a:solidFill>
                            <a:schemeClr val="tx1"/>
                          </a:solidFill>
                          <a:effectLst/>
                        </a:rPr>
                        <a:t>e</a:t>
                      </a:r>
                      <a:endParaRPr lang="en-GB" sz="2400" dirty="0">
                        <a:solidFill>
                          <a:schemeClr val="tx1"/>
                        </a:solidFill>
                        <a:effectLst/>
                        <a:latin typeface="Minion Pro" panose="02040503050306020203" pitchFamily="18" charset="0"/>
                        <a:ea typeface="Minion Pro" panose="020405030503060202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75565" marR="74295" algn="ctr">
                        <a:lnSpc>
                          <a:spcPct val="100000"/>
                        </a:lnSpc>
                        <a:spcAft>
                          <a:spcPts val="0"/>
                        </a:spcAft>
                      </a:pPr>
                      <a:r>
                        <a:rPr lang="en-US" sz="2400" dirty="0">
                          <a:solidFill>
                            <a:schemeClr val="tx1"/>
                          </a:solidFill>
                          <a:effectLst/>
                        </a:rPr>
                        <a:t>r</a:t>
                      </a:r>
                      <a:endParaRPr lang="en-GB" sz="2400" dirty="0">
                        <a:solidFill>
                          <a:schemeClr val="tx1"/>
                        </a:solidFill>
                        <a:effectLst/>
                        <a:latin typeface="Minion Pro" panose="02040503050306020203" pitchFamily="18" charset="0"/>
                        <a:ea typeface="Minion Pro" panose="020405030503060202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75565" marR="74295" algn="ctr">
                        <a:lnSpc>
                          <a:spcPct val="100000"/>
                        </a:lnSpc>
                        <a:spcAft>
                          <a:spcPts val="0"/>
                        </a:spcAft>
                      </a:pPr>
                      <a:r>
                        <a:rPr lang="en-US" sz="2400" dirty="0">
                          <a:solidFill>
                            <a:schemeClr val="tx1"/>
                          </a:solidFill>
                          <a:effectLst/>
                        </a:rPr>
                        <a:t>!</a:t>
                      </a:r>
                      <a:endParaRPr lang="en-GB" sz="2400" dirty="0">
                        <a:solidFill>
                          <a:schemeClr val="tx1"/>
                        </a:solidFill>
                        <a:effectLst/>
                        <a:latin typeface="Minion Pro" panose="02040503050306020203" pitchFamily="18" charset="0"/>
                        <a:ea typeface="Minion Pro" panose="02040503050306020203"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spTree>
    <p:extLst>
      <p:ext uri="{BB962C8B-B14F-4D97-AF65-F5344CB8AC3E}">
        <p14:creationId xmlns:p14="http://schemas.microsoft.com/office/powerpoint/2010/main" val="772068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Slices</a:t>
            </a:r>
            <a:endParaRPr lang="en-GB" dirty="0"/>
          </a:p>
        </p:txBody>
      </p:sp>
      <p:sp>
        <p:nvSpPr>
          <p:cNvPr id="3" name="Content Placeholder 2"/>
          <p:cNvSpPr>
            <a:spLocks noGrp="1"/>
          </p:cNvSpPr>
          <p:nvPr>
            <p:ph idx="1"/>
          </p:nvPr>
        </p:nvSpPr>
        <p:spPr/>
        <p:txBody>
          <a:bodyPr/>
          <a:lstStyle/>
          <a:p>
            <a:r>
              <a:rPr lang="en-US" dirty="0"/>
              <a:t>If you omit the first index (before the colon), the slice starts at the beginning of the string. If you omit the second index, the slice goes to the end of the string:</a:t>
            </a:r>
            <a:endParaRPr lang="en-GB" dirty="0"/>
          </a:p>
          <a:p>
            <a:endParaRPr lang="en-GB" dirty="0"/>
          </a:p>
          <a:p>
            <a:pPr marL="914400" lvl="2" indent="0">
              <a:buNone/>
            </a:pPr>
            <a:r>
              <a:rPr lang="en-US" sz="2800" dirty="0">
                <a:latin typeface="Courier New" panose="02070309020205020404" pitchFamily="49" charset="0"/>
                <a:cs typeface="Courier New" panose="02070309020205020404" pitchFamily="49" charset="0"/>
              </a:rPr>
              <a:t>fruit = 'banana'</a:t>
            </a:r>
            <a:endParaRPr lang="en-GB" sz="2800" dirty="0">
              <a:latin typeface="Courier New" panose="02070309020205020404" pitchFamily="49" charset="0"/>
              <a:cs typeface="Courier New" panose="02070309020205020404" pitchFamily="49" charset="0"/>
            </a:endParaRPr>
          </a:p>
          <a:p>
            <a:pPr marL="914400" lvl="2" indent="0">
              <a:buNone/>
            </a:pPr>
            <a:r>
              <a:rPr lang="en-US" sz="2800" dirty="0">
                <a:latin typeface="Courier New" panose="02070309020205020404" pitchFamily="49" charset="0"/>
                <a:cs typeface="Courier New" panose="02070309020205020404" pitchFamily="49" charset="0"/>
              </a:rPr>
              <a:t>print(fruit[:3]) 	# ban</a:t>
            </a:r>
            <a:endParaRPr lang="en-GB" sz="2800" dirty="0">
              <a:latin typeface="Courier New" panose="02070309020205020404" pitchFamily="49" charset="0"/>
              <a:cs typeface="Courier New" panose="02070309020205020404" pitchFamily="49" charset="0"/>
            </a:endParaRPr>
          </a:p>
          <a:p>
            <a:pPr marL="914400" lvl="2" indent="0">
              <a:buNone/>
            </a:pPr>
            <a:r>
              <a:rPr lang="en-US" sz="2800" dirty="0">
                <a:latin typeface="Courier New" panose="02070309020205020404" pitchFamily="49" charset="0"/>
                <a:cs typeface="Courier New" panose="02070309020205020404" pitchFamily="49" charset="0"/>
              </a:rPr>
              <a:t>print(fruit[3:]) 	# </a:t>
            </a:r>
            <a:r>
              <a:rPr lang="en-US" sz="2800" dirty="0" err="1">
                <a:latin typeface="Courier New" panose="02070309020205020404" pitchFamily="49" charset="0"/>
                <a:cs typeface="Courier New" panose="02070309020205020404" pitchFamily="49" charset="0"/>
              </a:rPr>
              <a:t>ana</a:t>
            </a:r>
            <a:endParaRPr lang="en-GB" sz="2800" dirty="0">
              <a:latin typeface="Courier New" panose="02070309020205020404" pitchFamily="49" charset="0"/>
              <a:cs typeface="Courier New" panose="02070309020205020404" pitchFamily="49" charset="0"/>
            </a:endParaRPr>
          </a:p>
          <a:p>
            <a:endParaRPr lang="en-GB" dirty="0"/>
          </a:p>
        </p:txBody>
      </p:sp>
    </p:spTree>
    <p:extLst>
      <p:ext uri="{BB962C8B-B14F-4D97-AF65-F5344CB8AC3E}">
        <p14:creationId xmlns:p14="http://schemas.microsoft.com/office/powerpoint/2010/main" val="406744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Self-Check Question 1</a:t>
            </a:r>
            <a:endParaRPr lang="en-GB" dirty="0"/>
          </a:p>
        </p:txBody>
      </p:sp>
      <p:sp>
        <p:nvSpPr>
          <p:cNvPr id="3" name="Content Placeholder 2"/>
          <p:cNvSpPr>
            <a:spLocks noGrp="1"/>
          </p:cNvSpPr>
          <p:nvPr>
            <p:ph idx="1"/>
          </p:nvPr>
        </p:nvSpPr>
        <p:spPr>
          <a:xfrm>
            <a:off x="838200" y="1513840"/>
            <a:ext cx="10515600" cy="4663123"/>
          </a:xfrm>
        </p:spPr>
        <p:txBody>
          <a:bodyPr>
            <a:normAutofit/>
          </a:bodyPr>
          <a:lstStyle/>
          <a:p>
            <a:pPr marL="0" indent="0">
              <a:buNone/>
            </a:pPr>
            <a:r>
              <a:rPr lang="en-US" dirty="0" smtClean="0"/>
              <a:t>	</a:t>
            </a:r>
            <a:r>
              <a:rPr lang="en-US" dirty="0" smtClean="0">
                <a:latin typeface="Courier New" panose="02070309020205020404" pitchFamily="49" charset="0"/>
                <a:cs typeface="Courier New" panose="02070309020205020404" pitchFamily="49" charset="0"/>
              </a:rPr>
              <a:t>singers </a:t>
            </a:r>
            <a:r>
              <a:rPr lang="en-US" dirty="0">
                <a:latin typeface="Courier New" panose="02070309020205020404" pitchFamily="49" charset="0"/>
                <a:cs typeface="Courier New" panose="02070309020205020404" pitchFamily="49" charset="0"/>
              </a:rPr>
              <a:t>= "Peter, Paul, and Mary</a:t>
            </a:r>
            <a:r>
              <a:rPr lang="en-US" dirty="0" smtClean="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a:p>
            <a:r>
              <a:rPr lang="en-US" dirty="0"/>
              <a:t>What </a:t>
            </a:r>
            <a:r>
              <a:rPr lang="en-US" dirty="0" smtClean="0"/>
              <a:t>will print?   </a:t>
            </a:r>
            <a:endParaRPr lang="en-GB" dirty="0"/>
          </a:p>
          <a:p>
            <a:pPr marL="0" indent="0">
              <a:buNone/>
            </a:pPr>
            <a:r>
              <a:rPr lang="en-US" dirty="0"/>
              <a:t> </a:t>
            </a:r>
            <a:endParaRPr lang="en-GB" dirty="0"/>
          </a:p>
          <a:p>
            <a:pPr marL="457200" lvl="1" indent="0">
              <a:buNone/>
            </a:pPr>
            <a:r>
              <a:rPr lang="en-US" sz="2800" dirty="0">
                <a:latin typeface="Courier New" panose="02070309020205020404" pitchFamily="49" charset="0"/>
                <a:cs typeface="Courier New" panose="02070309020205020404" pitchFamily="49" charset="0"/>
              </a:rPr>
              <a:t>print(singers[2])</a:t>
            </a:r>
            <a:r>
              <a:rPr lang="en-US" sz="2800" dirty="0"/>
              <a:t>		_____________ 	 </a:t>
            </a:r>
            <a:endParaRPr lang="en-US" sz="2800" dirty="0" smtClean="0"/>
          </a:p>
          <a:p>
            <a:pPr marL="457200" lvl="1" indent="0">
              <a:buNone/>
            </a:pPr>
            <a:r>
              <a:rPr lang="en-US" sz="2800" dirty="0" smtClean="0"/>
              <a:t>      </a:t>
            </a:r>
            <a:endParaRPr lang="en-GB" sz="2800" dirty="0"/>
          </a:p>
          <a:p>
            <a:pPr marL="457200" lvl="1" indent="0">
              <a:buNone/>
            </a:pPr>
            <a:r>
              <a:rPr lang="en-US" sz="2800" dirty="0">
                <a:latin typeface="Courier New" panose="02070309020205020404" pitchFamily="49" charset="0"/>
                <a:cs typeface="Courier New" panose="02070309020205020404" pitchFamily="49" charset="0"/>
              </a:rPr>
              <a:t>print(singers[0:5])</a:t>
            </a:r>
            <a:r>
              <a:rPr lang="en-US" sz="2800" dirty="0"/>
              <a:t>	 	</a:t>
            </a:r>
            <a:r>
              <a:rPr lang="en-US" sz="2800" dirty="0" smtClean="0"/>
              <a:t>_____________</a:t>
            </a:r>
          </a:p>
          <a:p>
            <a:pPr marL="457200" lvl="1" indent="0">
              <a:buNone/>
            </a:pPr>
            <a:endParaRPr lang="en-GB" sz="2800" dirty="0">
              <a:latin typeface="Courier New" panose="02070309020205020404" pitchFamily="49" charset="0"/>
              <a:cs typeface="Courier New" panose="02070309020205020404" pitchFamily="49" charset="0"/>
            </a:endParaRPr>
          </a:p>
          <a:p>
            <a:pPr marL="457200" lvl="1" indent="0">
              <a:buNone/>
            </a:pPr>
            <a:r>
              <a:rPr lang="en-US" sz="2800" dirty="0">
                <a:latin typeface="Courier New" panose="02070309020205020404" pitchFamily="49" charset="0"/>
                <a:cs typeface="Courier New" panose="02070309020205020404" pitchFamily="49" charset="0"/>
              </a:rPr>
              <a:t>print(singers[7:11]) </a:t>
            </a:r>
            <a:r>
              <a:rPr lang="en-US" sz="2800" dirty="0"/>
              <a:t>	</a:t>
            </a:r>
            <a:r>
              <a:rPr lang="en-US" sz="2800" dirty="0" smtClean="0"/>
              <a:t>_____________     </a:t>
            </a:r>
          </a:p>
          <a:p>
            <a:pPr marL="457200" lvl="1" indent="0">
              <a:buNone/>
            </a:pPr>
            <a:endParaRPr lang="en-GB" sz="2800" dirty="0"/>
          </a:p>
          <a:p>
            <a:pPr marL="457200" lvl="1" indent="0">
              <a:buNone/>
            </a:pPr>
            <a:r>
              <a:rPr lang="en-US" sz="2800" dirty="0">
                <a:latin typeface="Courier New" panose="02070309020205020404" pitchFamily="49" charset="0"/>
                <a:cs typeface="Courier New" panose="02070309020205020404" pitchFamily="49" charset="0"/>
              </a:rPr>
              <a:t>print(singers[17:21]) </a:t>
            </a:r>
            <a:r>
              <a:rPr lang="en-US" sz="2800" dirty="0"/>
              <a:t>	</a:t>
            </a:r>
            <a:r>
              <a:rPr lang="en-US" sz="2800" dirty="0" smtClean="0"/>
              <a:t>_____________</a:t>
            </a:r>
            <a:endParaRPr lang="en-GB" sz="2800" dirty="0"/>
          </a:p>
          <a:p>
            <a:endParaRPr lang="en-GB" dirty="0"/>
          </a:p>
        </p:txBody>
      </p:sp>
    </p:spTree>
    <p:extLst>
      <p:ext uri="{BB962C8B-B14F-4D97-AF65-F5344CB8AC3E}">
        <p14:creationId xmlns:p14="http://schemas.microsoft.com/office/powerpoint/2010/main" val="1491131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Are </a:t>
            </a:r>
            <a:r>
              <a:rPr lang="en-US" dirty="0" smtClean="0"/>
              <a:t>Immutable</a:t>
            </a:r>
            <a:endParaRPr lang="en-GB" dirty="0"/>
          </a:p>
        </p:txBody>
      </p:sp>
      <p:sp>
        <p:nvSpPr>
          <p:cNvPr id="3" name="Content Placeholder 2"/>
          <p:cNvSpPr>
            <a:spLocks noGrp="1"/>
          </p:cNvSpPr>
          <p:nvPr>
            <p:ph idx="1"/>
          </p:nvPr>
        </p:nvSpPr>
        <p:spPr/>
        <p:txBody>
          <a:bodyPr/>
          <a:lstStyle/>
          <a:p>
            <a:r>
              <a:rPr lang="en-US" dirty="0"/>
              <a:t>You can’t change an existing string so create a new string as a variation of original</a:t>
            </a:r>
            <a:r>
              <a:rPr lang="en-US" dirty="0" smtClean="0"/>
              <a:t>:</a:t>
            </a:r>
          </a:p>
          <a:p>
            <a:pPr marL="914400" lvl="2" indent="0">
              <a:buNone/>
            </a:pPr>
            <a:r>
              <a:rPr lang="en-US" sz="2800" dirty="0">
                <a:latin typeface="Courier New" panose="02070309020205020404" pitchFamily="49" charset="0"/>
                <a:cs typeface="Courier New" panose="02070309020205020404" pitchFamily="49" charset="0"/>
              </a:rPr>
              <a:t>greeting = 'Hello, world!'</a:t>
            </a:r>
            <a:endParaRPr lang="en-GB" sz="2800" dirty="0">
              <a:latin typeface="Courier New" panose="02070309020205020404" pitchFamily="49" charset="0"/>
              <a:cs typeface="Courier New" panose="02070309020205020404" pitchFamily="49" charset="0"/>
            </a:endParaRPr>
          </a:p>
          <a:p>
            <a:pPr marL="914400" lvl="2" indent="0">
              <a:buNone/>
            </a:pPr>
            <a:r>
              <a:rPr lang="en-US" sz="2800" dirty="0" err="1">
                <a:latin typeface="Courier New" panose="02070309020205020404" pitchFamily="49" charset="0"/>
                <a:cs typeface="Courier New" panose="02070309020205020404" pitchFamily="49" charset="0"/>
              </a:rPr>
              <a:t>new_greeting</a:t>
            </a:r>
            <a:r>
              <a:rPr lang="en-US" sz="2800" dirty="0">
                <a:latin typeface="Courier New" panose="02070309020205020404" pitchFamily="49" charset="0"/>
                <a:cs typeface="Courier New" panose="02070309020205020404" pitchFamily="49" charset="0"/>
              </a:rPr>
              <a:t> = 'J' + greeting[1:]  </a:t>
            </a:r>
            <a:endParaRPr lang="en-GB" sz="2800" dirty="0">
              <a:latin typeface="Courier New" panose="02070309020205020404" pitchFamily="49" charset="0"/>
              <a:cs typeface="Courier New" panose="02070309020205020404" pitchFamily="49" charset="0"/>
            </a:endParaRPr>
          </a:p>
          <a:p>
            <a:pPr marL="914400" lvl="2" indent="0">
              <a:buNone/>
            </a:pPr>
            <a:r>
              <a:rPr lang="en-US" sz="2800" dirty="0">
                <a:latin typeface="Courier New" panose="02070309020205020404" pitchFamily="49" charset="0"/>
                <a:cs typeface="Courier New" panose="02070309020205020404" pitchFamily="49" charset="0"/>
              </a:rPr>
              <a:t>print(</a:t>
            </a:r>
            <a:r>
              <a:rPr lang="en-US" sz="2800" dirty="0" err="1">
                <a:latin typeface="Courier New" panose="02070309020205020404" pitchFamily="49" charset="0"/>
                <a:cs typeface="Courier New" panose="02070309020205020404" pitchFamily="49" charset="0"/>
              </a:rPr>
              <a:t>new_greeting</a:t>
            </a:r>
            <a:r>
              <a:rPr lang="en-US" sz="2800" dirty="0">
                <a:latin typeface="Courier New" panose="02070309020205020404" pitchFamily="49" charset="0"/>
                <a:cs typeface="Courier New" panose="02070309020205020404" pitchFamily="49" charset="0"/>
              </a:rPr>
              <a:t>)  		# </a:t>
            </a:r>
            <a:r>
              <a:rPr lang="en-US" sz="2800" dirty="0" err="1">
                <a:latin typeface="Courier New" panose="02070309020205020404" pitchFamily="49" charset="0"/>
                <a:cs typeface="Courier New" panose="02070309020205020404" pitchFamily="49" charset="0"/>
              </a:rPr>
              <a:t>Jello</a:t>
            </a:r>
            <a:r>
              <a:rPr lang="en-US" sz="2800" dirty="0">
                <a:latin typeface="Courier New" panose="02070309020205020404" pitchFamily="49" charset="0"/>
                <a:cs typeface="Courier New" panose="02070309020205020404" pitchFamily="49" charset="0"/>
              </a:rPr>
              <a:t>, world!</a:t>
            </a:r>
            <a:endParaRPr lang="en-GB" sz="2800" dirty="0">
              <a:latin typeface="Courier New" panose="02070309020205020404" pitchFamily="49" charset="0"/>
              <a:cs typeface="Courier New" panose="02070309020205020404" pitchFamily="49" charset="0"/>
            </a:endParaRPr>
          </a:p>
          <a:p>
            <a:pPr marL="914400" lvl="2" indent="0">
              <a:buNone/>
            </a:pPr>
            <a:r>
              <a:rPr lang="en-US" sz="2800" dirty="0">
                <a:latin typeface="Courier New" panose="02070309020205020404" pitchFamily="49" charset="0"/>
                <a:cs typeface="Courier New" panose="02070309020205020404" pitchFamily="49" charset="0"/>
              </a:rPr>
              <a:t>print(greeting)  		</a:t>
            </a:r>
            <a:r>
              <a:rPr lang="en-US" sz="2800" dirty="0" smtClean="0">
                <a:latin typeface="Courier New" panose="02070309020205020404" pitchFamily="49" charset="0"/>
                <a:cs typeface="Courier New" panose="02070309020205020404" pitchFamily="49" charset="0"/>
              </a:rPr>
              <a:t>	# </a:t>
            </a:r>
            <a:r>
              <a:rPr lang="en-US" sz="2800" dirty="0">
                <a:latin typeface="Courier New" panose="02070309020205020404" pitchFamily="49" charset="0"/>
                <a:cs typeface="Courier New" panose="02070309020205020404" pitchFamily="49" charset="0"/>
              </a:rPr>
              <a:t>Hello, world</a:t>
            </a:r>
            <a:r>
              <a:rPr lang="en-US" sz="2800" dirty="0" smtClean="0">
                <a:latin typeface="Courier New" panose="02070309020205020404" pitchFamily="49" charset="0"/>
                <a:cs typeface="Courier New" panose="02070309020205020404" pitchFamily="49" charset="0"/>
              </a:rPr>
              <a:t>!</a:t>
            </a:r>
          </a:p>
          <a:p>
            <a:pPr marL="914400" lvl="2" indent="0">
              <a:buNone/>
            </a:pPr>
            <a:endParaRPr lang="en-GB" sz="2800" dirty="0"/>
          </a:p>
          <a:p>
            <a:r>
              <a:rPr lang="en-US" dirty="0"/>
              <a:t>Example concatenates a new first letter onto a slice of greeting (original string remains the same).</a:t>
            </a:r>
            <a:endParaRPr lang="en-GB" dirty="0"/>
          </a:p>
          <a:p>
            <a:endParaRPr lang="en-GB" dirty="0"/>
          </a:p>
        </p:txBody>
      </p:sp>
    </p:spTree>
    <p:extLst>
      <p:ext uri="{BB962C8B-B14F-4D97-AF65-F5344CB8AC3E}">
        <p14:creationId xmlns:p14="http://schemas.microsoft.com/office/powerpoint/2010/main" val="1153881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801</Words>
  <Application>Microsoft Office PowerPoint</Application>
  <PresentationFormat>Widescreen</PresentationFormat>
  <Paragraphs>284</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Courier New</vt:lpstr>
      <vt:lpstr>Minion Pro</vt:lpstr>
      <vt:lpstr>Times New Roman</vt:lpstr>
      <vt:lpstr>Office Theme</vt:lpstr>
      <vt:lpstr>Lecture – Strings</vt:lpstr>
      <vt:lpstr>Indexing</vt:lpstr>
      <vt:lpstr>Length of a string - len()</vt:lpstr>
      <vt:lpstr>Traversal with a while loop</vt:lpstr>
      <vt:lpstr>Traversal with a for loop:</vt:lpstr>
      <vt:lpstr>String Slices</vt:lpstr>
      <vt:lpstr>String Slices</vt:lpstr>
      <vt:lpstr>Self-Check Question 1</vt:lpstr>
      <vt:lpstr>Strings Are Immutable</vt:lpstr>
      <vt:lpstr>String Method Syntax</vt:lpstr>
      <vt:lpstr>Useful string methods</vt:lpstr>
      <vt:lpstr>String Comparison</vt:lpstr>
      <vt:lpstr>String Comparison</vt:lpstr>
      <vt:lpstr>String Comparison</vt:lpstr>
      <vt:lpstr>The in Operator</vt:lpstr>
      <vt:lpstr>Summary Self-Check</vt:lpstr>
      <vt:lpstr>Summary Self-Check</vt:lpstr>
      <vt:lpstr>Python string formatting</vt:lpstr>
      <vt:lpstr>Python string formatting</vt:lpstr>
      <vt:lpstr>Python f-string</vt:lpstr>
      <vt:lpstr>Python f-string</vt:lpstr>
      <vt:lpstr>f-string format specifiers</vt:lpstr>
      <vt:lpstr>f-string format specifiers</vt:lpstr>
      <vt:lpstr>f-string format specifiers</vt:lpstr>
      <vt:lpstr>Lecture Summary</vt:lpstr>
    </vt:vector>
  </TitlesOfParts>
  <Company>University of Westminster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Wendy Purdy</dc:creator>
  <cp:lastModifiedBy>Wendy Purdy</cp:lastModifiedBy>
  <cp:revision>75</cp:revision>
  <dcterms:created xsi:type="dcterms:W3CDTF">2019-10-10T17:20:29Z</dcterms:created>
  <dcterms:modified xsi:type="dcterms:W3CDTF">2019-10-21T12:52:49Z</dcterms:modified>
</cp:coreProperties>
</file>