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84" r:id="rId6"/>
    <p:sldId id="261" r:id="rId7"/>
    <p:sldId id="262" r:id="rId8"/>
    <p:sldId id="263" r:id="rId9"/>
    <p:sldId id="265" r:id="rId10"/>
    <p:sldId id="291" r:id="rId11"/>
    <p:sldId id="268" r:id="rId12"/>
    <p:sldId id="266" r:id="rId13"/>
    <p:sldId id="281" r:id="rId14"/>
    <p:sldId id="286" r:id="rId15"/>
    <p:sldId id="289" r:id="rId16"/>
    <p:sldId id="285" r:id="rId17"/>
    <p:sldId id="283" r:id="rId18"/>
    <p:sldId id="287" r:id="rId19"/>
    <p:sldId id="267" r:id="rId20"/>
    <p:sldId id="27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50C9B-C3A0-4528-9118-69F08EFBFEFF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2A747-D108-4789-920A-24FCC64D7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3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A747-D108-4789-920A-24FCC64D7B0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73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6D81-0A2C-487A-926D-CECF7D4382F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23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8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C95B5-727A-4954-BF48-C4AAF1AA823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96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64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5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97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6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71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66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2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58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0700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GB" dirty="0"/>
              <a:t/>
            </a:r>
            <a:br>
              <a:rPr lang="en-GB" dirty="0"/>
            </a:br>
            <a:r>
              <a:rPr lang="en-GB" spc="105" dirty="0">
                <a:solidFill>
                  <a:schemeClr val="tx1"/>
                </a:solidFill>
              </a:rPr>
              <a:t>Reading and Writing files with Python</a:t>
            </a:r>
            <a:r>
              <a:rPr lang="en-GB" spc="15" dirty="0"/>
              <a:t/>
            </a:r>
            <a:br>
              <a:rPr lang="en-GB" spc="15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78667"/>
            <a:ext cx="9144000" cy="35778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800" dirty="0"/>
              <a:t>Text files are very commonly used to store information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sz="2800" dirty="0"/>
              <a:t>They are the most </a:t>
            </a:r>
            <a:r>
              <a:rPr lang="en-US" altLang="ja-JP" sz="2800" dirty="0"/>
              <a:t>‘portable’ types of data 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800" dirty="0"/>
              <a:t>Examples of text files include files that are created with a simple text editor, such as Windows Notepad</a:t>
            </a:r>
            <a:endParaRPr lang="en-GB" spc="15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9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55" dirty="0" smtClean="0"/>
              <a:t>What if the file does not exist?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3689"/>
            <a:ext cx="10755489" cy="5034018"/>
          </a:xfrm>
        </p:spPr>
        <p:txBody>
          <a:bodyPr>
            <a:noAutofit/>
          </a:bodyPr>
          <a:lstStyle/>
          <a:p>
            <a:pPr marL="121285" marR="468630" indent="-108585">
              <a:lnSpc>
                <a:spcPct val="118000"/>
              </a:lnSpc>
              <a:tabLst>
                <a:tab pos="121920" algn="l"/>
              </a:tabLst>
            </a:pPr>
            <a:r>
              <a:rPr lang="en-GB" spc="15" dirty="0">
                <a:solidFill>
                  <a:srgbClr val="22373A"/>
                </a:solidFill>
                <a:cs typeface="Calibri"/>
              </a:rPr>
              <a:t> A</a:t>
            </a:r>
            <a:r>
              <a:rPr lang="en-GB" spc="15" dirty="0" smtClean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15" dirty="0" err="1" smtClean="0">
                <a:solidFill>
                  <a:srgbClr val="FF0000"/>
                </a:solidFill>
                <a:cs typeface="Calibri"/>
              </a:rPr>
              <a:t>FileNotFoundError</a:t>
            </a:r>
            <a:r>
              <a:rPr lang="en-GB" spc="15" dirty="0" smtClean="0">
                <a:solidFill>
                  <a:srgbClr val="22373A"/>
                </a:solidFill>
                <a:cs typeface="Calibri"/>
              </a:rPr>
              <a:t> results if the file we try to read does not exist:</a:t>
            </a:r>
          </a:p>
          <a:p>
            <a:pPr marL="12700" marR="468630" indent="0">
              <a:lnSpc>
                <a:spcPct val="100000"/>
              </a:lnSpc>
              <a:buNone/>
              <a:tabLst>
                <a:tab pos="121920" algn="l"/>
              </a:tabLst>
            </a:pPr>
            <a:r>
              <a:rPr lang="en-GB" spc="15" dirty="0">
                <a:solidFill>
                  <a:srgbClr val="22373A"/>
                </a:solidFill>
                <a:latin typeface="Courier New"/>
                <a:cs typeface="Courier New"/>
              </a:rPr>
              <a:t>	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	</a:t>
            </a:r>
            <a:r>
              <a:rPr lang="en-GB" sz="2400" spc="-90" dirty="0">
                <a:latin typeface="Courier New"/>
                <a:cs typeface="Courier New"/>
              </a:rPr>
              <a:t>f = ope</a:t>
            </a:r>
            <a:r>
              <a:rPr lang="en-GB" sz="2400" spc="-95" dirty="0">
                <a:latin typeface="Courier New"/>
                <a:cs typeface="Courier New"/>
              </a:rPr>
              <a:t>n</a:t>
            </a:r>
            <a:r>
              <a:rPr lang="en-GB" sz="2400" spc="-90" dirty="0">
                <a:latin typeface="Courier New"/>
                <a:cs typeface="Courier New"/>
              </a:rPr>
              <a:t>('myfile.txt', '</a:t>
            </a:r>
            <a:r>
              <a:rPr lang="en-GB" sz="2400" b="1" spc="-90" dirty="0">
                <a:latin typeface="Courier New"/>
                <a:cs typeface="Courier New"/>
              </a:rPr>
              <a:t>r</a:t>
            </a:r>
            <a:r>
              <a:rPr lang="en-GB" sz="2400" spc="-90" dirty="0">
                <a:latin typeface="Courier New"/>
                <a:cs typeface="Courier New"/>
              </a:rPr>
              <a:t>') </a:t>
            </a:r>
          </a:p>
          <a:p>
            <a:pPr marL="454025" marR="1416050" indent="-342900">
              <a:lnSpc>
                <a:spcPct val="100000"/>
              </a:lnSpc>
            </a:pPr>
            <a:r>
              <a:rPr lang="en-GB" spc="55" dirty="0" smtClean="0">
                <a:solidFill>
                  <a:srgbClr val="22373A"/>
                </a:solidFill>
                <a:cs typeface="Calibri"/>
              </a:rPr>
              <a:t>Python has a </a:t>
            </a:r>
            <a:r>
              <a:rPr lang="en-GB" spc="55" dirty="0" err="1" smtClean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GB" spc="55" dirty="0" smtClean="0">
                <a:solidFill>
                  <a:srgbClr val="22373A"/>
                </a:solidFill>
                <a:cs typeface="Calibri"/>
              </a:rPr>
              <a:t> (operating system) module that we can import. Returns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a </a:t>
            </a:r>
            <a:r>
              <a:rPr lang="en-GB" spc="55" dirty="0" smtClean="0">
                <a:solidFill>
                  <a:srgbClr val="22373A"/>
                </a:solidFill>
                <a:cs typeface="Calibri"/>
              </a:rPr>
              <a:t>Boolean - </a:t>
            </a:r>
            <a:r>
              <a:rPr lang="en-GB" spc="55" dirty="0" err="1" smtClean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os.path.exists</a:t>
            </a:r>
            <a:r>
              <a:rPr lang="en-GB" spc="55" dirty="0" smtClean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pc="55" dirty="0" smtClean="0">
              <a:solidFill>
                <a:srgbClr val="22373A"/>
              </a:solidFill>
              <a:cs typeface="Calibri"/>
            </a:endParaRPr>
          </a:p>
          <a:p>
            <a:pPr marL="111125" marR="1416050" indent="0">
              <a:lnSpc>
                <a:spcPct val="120000"/>
              </a:lnSpc>
              <a:buNone/>
            </a:pPr>
            <a:r>
              <a:rPr lang="en-GB" spc="55" dirty="0">
                <a:solidFill>
                  <a:srgbClr val="22373A"/>
                </a:solidFill>
                <a:cs typeface="Calibri"/>
              </a:rPr>
              <a:t>	</a:t>
            </a:r>
            <a:r>
              <a:rPr lang="en-GB" sz="2400" spc="55" dirty="0" smtClean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400" spc="55" dirty="0" err="1" smtClean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GB" sz="2400" spc="55" dirty="0" smtClean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914400" marR="5080" lvl="2" indent="0">
              <a:lnSpc>
                <a:spcPct val="118000"/>
              </a:lnSpc>
              <a:buNone/>
            </a:pPr>
            <a:r>
              <a:rPr lang="en-GB" sz="2400" spc="55" dirty="0" smtClean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2400" b="1" spc="55" dirty="0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os.path.exists</a:t>
            </a:r>
            <a:r>
              <a:rPr lang="en-GB" sz="2400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('myfile.txt'):</a:t>
            </a:r>
          </a:p>
          <a:p>
            <a:pPr marL="914400" marR="5080" lvl="2" indent="0">
              <a:lnSpc>
                <a:spcPct val="118000"/>
              </a:lnSpc>
              <a:buNone/>
            </a:pPr>
            <a:r>
              <a:rPr lang="en-GB" sz="2400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 = open('myfile.txt', 'r') </a:t>
            </a:r>
          </a:p>
          <a:p>
            <a:pPr marL="914400" marR="5080" lvl="2" indent="0">
              <a:lnSpc>
                <a:spcPct val="118000"/>
              </a:lnSpc>
              <a:buNone/>
            </a:pPr>
            <a:r>
              <a:rPr lang="en-GB" sz="2400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lines = </a:t>
            </a:r>
            <a:r>
              <a:rPr lang="en-GB" sz="2400" spc="55" dirty="0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GB" sz="2400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14400" marR="5080" lvl="2" indent="0">
              <a:lnSpc>
                <a:spcPct val="118000"/>
              </a:lnSpc>
              <a:buNone/>
            </a:pPr>
            <a:r>
              <a:rPr lang="en-GB" sz="2400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spc="55" dirty="0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GB" sz="2400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2400" spc="55" dirty="0" smtClean="0">
              <a:solidFill>
                <a:srgbClr val="22373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2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44" y="980714"/>
            <a:ext cx="9505245" cy="538621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6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60" dirty="0"/>
              <a:t>Splitting</a:t>
            </a:r>
            <a:r>
              <a:rPr lang="en-GB" spc="45" dirty="0"/>
              <a:t> </a:t>
            </a:r>
            <a:r>
              <a:rPr lang="en-GB" spc="75" dirty="0"/>
              <a:t>a</a:t>
            </a:r>
            <a:r>
              <a:rPr lang="en-GB" spc="45" dirty="0"/>
              <a:t> </a:t>
            </a:r>
            <a:r>
              <a:rPr lang="en-GB" spc="55" dirty="0"/>
              <a:t>string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9560" marR="227965" indent="-109220">
              <a:lnSpc>
                <a:spcPct val="118000"/>
              </a:lnSpc>
              <a:tabLst>
                <a:tab pos="290195" algn="l"/>
              </a:tabLst>
            </a:pPr>
            <a:r>
              <a:rPr lang="en-GB" spc="35" dirty="0">
                <a:solidFill>
                  <a:srgbClr val="22373A"/>
                </a:solidFill>
                <a:cs typeface="Calibri"/>
              </a:rPr>
              <a:t>We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of</a:t>
            </a:r>
            <a:r>
              <a:rPr lang="en-GB" spc="5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en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need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o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split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a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string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in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o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5" dirty="0">
                <a:solidFill>
                  <a:srgbClr val="22373A"/>
                </a:solidFill>
                <a:cs typeface="Calibri"/>
              </a:rPr>
              <a:t>smal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er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pa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dirty="0">
                <a:solidFill>
                  <a:srgbClr val="22373A"/>
                </a:solidFill>
                <a:cs typeface="Calibri"/>
              </a:rPr>
              <a:t>ts: </a:t>
            </a:r>
            <a:r>
              <a:rPr lang="en-GB" spc="-9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use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string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method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0" dirty="0">
                <a:solidFill>
                  <a:srgbClr val="1B2A2C"/>
                </a:solidFill>
                <a:latin typeface="Courier New"/>
                <a:cs typeface="Courier New"/>
              </a:rPr>
              <a:t>split()</a:t>
            </a:r>
            <a:r>
              <a:rPr lang="en-GB" spc="-70" dirty="0">
                <a:solidFill>
                  <a:srgbClr val="22373A"/>
                </a:solidFill>
                <a:cs typeface="Calibri"/>
              </a:rPr>
              <a:t>:</a:t>
            </a:r>
            <a:endParaRPr lang="en-GB" sz="2000" dirty="0">
              <a:latin typeface="Times New Roman"/>
              <a:cs typeface="Times New Roman"/>
            </a:endParaRPr>
          </a:p>
          <a:p>
            <a:pPr marL="12700" marR="118745">
              <a:lnSpc>
                <a:spcPct val="118000"/>
              </a:lnSpc>
            </a:pPr>
            <a:r>
              <a:rPr lang="en-GB" spc="45" dirty="0">
                <a:solidFill>
                  <a:srgbClr val="22373A"/>
                </a:solidFill>
                <a:cs typeface="Calibri"/>
              </a:rPr>
              <a:t>Examp</a:t>
            </a:r>
            <a:r>
              <a:rPr lang="en-GB" spc="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-15" dirty="0">
                <a:solidFill>
                  <a:srgbClr val="22373A"/>
                </a:solidFill>
                <a:cs typeface="Calibri"/>
              </a:rPr>
              <a:t>e:</a:t>
            </a:r>
            <a:r>
              <a:rPr lang="en-GB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a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k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a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string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and displ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a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y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each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35" dirty="0">
                <a:solidFill>
                  <a:srgbClr val="22373A"/>
                </a:solidFill>
                <a:cs typeface="Calibri"/>
              </a:rPr>
              <a:t>w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o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d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on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a 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sepa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a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line:</a:t>
            </a:r>
            <a:endParaRPr lang="en-GB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lang="en-GB" sz="1800" dirty="0">
              <a:latin typeface="Times New Roman"/>
              <a:cs typeface="Times New Roman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c 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pc="-90" dirty="0">
                <a:latin typeface="Courier New"/>
                <a:cs typeface="Courier New"/>
              </a:rPr>
              <a:t>'This is my string'</a:t>
            </a:r>
            <a:endParaRPr lang="en-GB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GB" spc="-95" dirty="0" err="1">
                <a:solidFill>
                  <a:srgbClr val="22373A"/>
                </a:solidFill>
                <a:latin typeface="Courier New"/>
                <a:cs typeface="Courier New"/>
              </a:rPr>
              <a:t>c</a:t>
            </a:r>
            <a:r>
              <a:rPr lang="en-GB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split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endParaRPr lang="en-GB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5" dirty="0">
                <a:solidFill>
                  <a:srgbClr val="22373A"/>
                </a:solidFill>
                <a:latin typeface="Courier New"/>
                <a:cs typeface="Courier New"/>
              </a:rPr>
              <a:t>[</a:t>
            </a:r>
            <a:r>
              <a:rPr lang="en-GB" spc="-90" dirty="0">
                <a:latin typeface="Courier New"/>
                <a:cs typeface="Courier New"/>
              </a:rPr>
              <a:t>'This', 'is', 'my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latin typeface="Courier New"/>
                <a:cs typeface="Courier New"/>
              </a:rPr>
              <a:t>, 'string']</a:t>
            </a:r>
            <a:endParaRPr lang="en-GB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GB" spc="-95" dirty="0" err="1">
                <a:solidFill>
                  <a:srgbClr val="22373A"/>
                </a:solidFill>
                <a:latin typeface="Courier New"/>
                <a:cs typeface="Courier New"/>
              </a:rPr>
              <a:t>c</a:t>
            </a:r>
            <a:r>
              <a:rPr lang="en-GB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split</a:t>
            </a:r>
            <a:r>
              <a:rPr lang="en-GB" spc="-95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lang="en-GB" spc="-90" dirty="0">
                <a:latin typeface="Courier New"/>
                <a:cs typeface="Courier New"/>
              </a:rPr>
              <a:t>'</a:t>
            </a:r>
            <a:r>
              <a:rPr lang="en-GB" spc="-90" dirty="0" err="1">
                <a:latin typeface="Courier New"/>
                <a:cs typeface="Courier New"/>
              </a:rPr>
              <a:t>i</a:t>
            </a:r>
            <a:r>
              <a:rPr lang="en-GB" spc="-90" dirty="0">
                <a:latin typeface="Courier New"/>
                <a:cs typeface="Courier New"/>
              </a:rPr>
              <a:t>')</a:t>
            </a:r>
            <a:endParaRPr lang="en-GB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5" dirty="0">
                <a:solidFill>
                  <a:srgbClr val="22373A"/>
                </a:solidFill>
                <a:latin typeface="Courier New"/>
                <a:cs typeface="Courier New"/>
              </a:rPr>
              <a:t>[</a:t>
            </a:r>
            <a:r>
              <a:rPr lang="en-GB" spc="-90" dirty="0">
                <a:latin typeface="Courier New"/>
                <a:cs typeface="Courier New"/>
              </a:rPr>
              <a:t>'</a:t>
            </a:r>
            <a:r>
              <a:rPr lang="en-GB" spc="-90" dirty="0" err="1">
                <a:latin typeface="Courier New"/>
                <a:cs typeface="Courier New"/>
              </a:rPr>
              <a:t>Th</a:t>
            </a:r>
            <a:r>
              <a:rPr lang="en-GB" spc="-90" dirty="0">
                <a:latin typeface="Courier New"/>
                <a:cs typeface="Courier New"/>
              </a:rPr>
              <a:t>', 's ', 's my </a:t>
            </a:r>
            <a:r>
              <a:rPr lang="en-GB" spc="-90" dirty="0" err="1">
                <a:latin typeface="Courier New"/>
                <a:cs typeface="Courier New"/>
              </a:rPr>
              <a:t>str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latin typeface="Courier New"/>
                <a:cs typeface="Courier New"/>
              </a:rPr>
              <a:t>, 'ng']</a:t>
            </a:r>
            <a:endParaRPr lang="en-GB" dirty="0">
              <a:latin typeface="Courier New"/>
              <a:cs typeface="Courier New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6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– shopping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490132"/>
            <a:ext cx="11017955" cy="5091289"/>
          </a:xfrm>
        </p:spPr>
        <p:txBody>
          <a:bodyPr>
            <a:normAutofit/>
          </a:bodyPr>
          <a:lstStyle/>
          <a:p>
            <a:pPr fontAlgn="t"/>
            <a:r>
              <a:rPr lang="en-GB" sz="3400" b="1" dirty="0"/>
              <a:t>Part 1 </a:t>
            </a:r>
            <a:r>
              <a:rPr lang="en-GB" sz="3400" dirty="0"/>
              <a:t>- Use Python to write the following items (item, quantity, price) to a text file </a:t>
            </a:r>
            <a:r>
              <a:rPr lang="en-GB" sz="3400" spc="-90" dirty="0">
                <a:solidFill>
                  <a:srgbClr val="22373A"/>
                </a:solidFill>
                <a:latin typeface="Courier New"/>
                <a:cs typeface="Courier New"/>
              </a:rPr>
              <a:t>shopping.txt(</a:t>
            </a:r>
            <a:r>
              <a:rPr lang="en-GB" sz="3400" dirty="0"/>
              <a:t>three items per line)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sz="3400" dirty="0"/>
              <a:t>	Bread  1  1.39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sz="3400" dirty="0"/>
              <a:t>	Tomatoes  6  0.26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sz="3400" dirty="0"/>
              <a:t>	Milk  3  1.45</a:t>
            </a:r>
          </a:p>
          <a:p>
            <a:endParaRPr lang="en-GB" sz="3400" dirty="0"/>
          </a:p>
          <a:p>
            <a:pPr marL="12700">
              <a:lnSpc>
                <a:spcPct val="100000"/>
              </a:lnSpc>
            </a:pPr>
            <a:endParaRPr lang="en-GB" dirty="0">
              <a:cs typeface="Calibri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8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</a:t>
            </a:r>
            <a:r>
              <a:rPr lang="en-GB" dirty="0" smtClean="0"/>
              <a:t>Solution </a:t>
            </a:r>
            <a:r>
              <a:rPr lang="en-GB" dirty="0"/>
              <a:t>– Part </a:t>
            </a:r>
            <a:r>
              <a:rPr lang="en-GB" dirty="0" smtClean="0"/>
              <a:t>1 a)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490132"/>
            <a:ext cx="11017955" cy="5091289"/>
          </a:xfrm>
        </p:spPr>
        <p:txBody>
          <a:bodyPr>
            <a:normAutofit/>
          </a:bodyPr>
          <a:lstStyle/>
          <a:p>
            <a:pPr fontAlgn="t"/>
            <a:r>
              <a:rPr lang="en-GB" b="1" dirty="0"/>
              <a:t>Part 1 </a:t>
            </a:r>
            <a:r>
              <a:rPr lang="en-GB" b="1" dirty="0" smtClean="0"/>
              <a:t>a)</a:t>
            </a:r>
            <a:r>
              <a:rPr lang="en-GB" dirty="0" smtClean="0"/>
              <a:t>- </a:t>
            </a:r>
            <a:r>
              <a:rPr lang="en-GB" dirty="0"/>
              <a:t>Use Python to write the following items (item, quantity, price) to a text file </a:t>
            </a:r>
            <a:r>
              <a:rPr lang="en-GB" spc="-90" dirty="0">
                <a:solidFill>
                  <a:srgbClr val="22373A"/>
                </a:solidFill>
                <a:cs typeface="Courier New"/>
              </a:rPr>
              <a:t>shopping.txt (</a:t>
            </a:r>
            <a:r>
              <a:rPr lang="en-GB" dirty="0"/>
              <a:t>three items per line)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dirty="0"/>
              <a:t>	Bread	1   1.39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dirty="0"/>
              <a:t>	Tomatoes 6  0.26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dirty="0"/>
              <a:t>	Milk 3  1.45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dirty="0"/>
              <a:t>	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3200" dirty="0">
                <a:cs typeface="Calibri"/>
              </a:rPr>
              <a:t>f = open('shopping.txt', '</a:t>
            </a:r>
            <a:r>
              <a:rPr lang="en-GB" sz="3200" b="1" dirty="0">
                <a:cs typeface="Calibri"/>
              </a:rPr>
              <a:t>w</a:t>
            </a:r>
            <a:r>
              <a:rPr lang="en-GB" sz="3200" dirty="0">
                <a:cs typeface="Calibri"/>
              </a:rPr>
              <a:t>')	</a:t>
            </a:r>
            <a:endParaRPr lang="en-GB" sz="3200" dirty="0" smtClean="0">
              <a:cs typeface="Calibri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3200" dirty="0" err="1" smtClean="0">
                <a:cs typeface="Calibri"/>
              </a:rPr>
              <a:t>f.write</a:t>
            </a:r>
            <a:r>
              <a:rPr lang="en-GB" sz="3200" dirty="0">
                <a:cs typeface="Calibri"/>
              </a:rPr>
              <a:t>("Bread 1 1.39\n Tomatoes 6 0.26\n Milk 3 1.45")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3200" dirty="0" err="1">
                <a:cs typeface="Calibri"/>
              </a:rPr>
              <a:t>f.close</a:t>
            </a:r>
            <a:r>
              <a:rPr lang="en-GB" sz="3200" dirty="0">
                <a:cs typeface="Calibri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cs typeface="Calibri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4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Part 1 b)  </a:t>
            </a:r>
            <a:r>
              <a:rPr lang="en-GB" dirty="0" smtClean="0"/>
              <a:t>Create a function (write text to a file)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490132"/>
            <a:ext cx="11017955" cy="5091289"/>
          </a:xfrm>
        </p:spPr>
        <p:txBody>
          <a:bodyPr>
            <a:normAutofit/>
          </a:bodyPr>
          <a:lstStyle/>
          <a:p>
            <a:pPr fontAlgn="t"/>
            <a:r>
              <a:rPr lang="en-GB" b="1" dirty="0"/>
              <a:t>Part 1 </a:t>
            </a:r>
            <a:r>
              <a:rPr lang="en-GB" b="1" dirty="0" smtClean="0"/>
              <a:t>a) </a:t>
            </a:r>
            <a:r>
              <a:rPr lang="en-GB" dirty="0" smtClean="0"/>
              <a:t>– We could also write it this way:</a:t>
            </a:r>
          </a:p>
          <a:p>
            <a:pPr marL="0" indent="0" fontAlgn="t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text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"Bread 1 1.39\n Tomatoes 6 0.26\n Milk 3 1.45"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t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open('shopping.txt', '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	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GB" b="1" dirty="0"/>
              <a:t>Part 1 </a:t>
            </a:r>
            <a:r>
              <a:rPr lang="en-GB" b="1" dirty="0" smtClean="0"/>
              <a:t>b) - </a:t>
            </a:r>
            <a:r>
              <a:rPr lang="en-GB" dirty="0" smtClean="0">
                <a:cs typeface="Calibri"/>
              </a:rPr>
              <a:t>Define </a:t>
            </a:r>
            <a:r>
              <a:rPr lang="en-GB" dirty="0">
                <a:cs typeface="Calibri"/>
              </a:rPr>
              <a:t>a function </a:t>
            </a:r>
            <a:r>
              <a:rPr lang="en-GB" i="1" dirty="0" err="1" smtClean="0">
                <a:cs typeface="Calibri"/>
              </a:rPr>
              <a:t>writeFile</a:t>
            </a:r>
            <a:r>
              <a:rPr lang="en-GB" i="1" dirty="0" smtClean="0">
                <a:cs typeface="Calibri"/>
              </a:rPr>
              <a:t> </a:t>
            </a:r>
            <a:r>
              <a:rPr lang="en-GB" dirty="0">
                <a:cs typeface="Calibri"/>
              </a:rPr>
              <a:t>that has 2 parameters: </a:t>
            </a:r>
            <a:r>
              <a:rPr lang="en-GB" i="1" dirty="0" err="1">
                <a:cs typeface="Calibri"/>
              </a:rPr>
              <a:t>fileName</a:t>
            </a:r>
            <a:r>
              <a:rPr lang="en-GB" dirty="0">
                <a:cs typeface="Calibri"/>
              </a:rPr>
              <a:t> and </a:t>
            </a:r>
            <a:r>
              <a:rPr lang="en-GB" i="1" dirty="0" err="1">
                <a:cs typeface="Calibri"/>
              </a:rPr>
              <a:t>textToWrite</a:t>
            </a:r>
            <a:r>
              <a:rPr lang="en-GB" dirty="0">
                <a:cs typeface="Calibri"/>
              </a:rPr>
              <a:t>.  </a:t>
            </a:r>
            <a:endParaRPr lang="en-GB" dirty="0" smtClean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GB" dirty="0" smtClean="0">
                <a:cs typeface="Calibri"/>
              </a:rPr>
              <a:t>The </a:t>
            </a:r>
            <a:r>
              <a:rPr lang="en-GB" dirty="0">
                <a:cs typeface="Calibri"/>
              </a:rPr>
              <a:t>text passed via </a:t>
            </a:r>
            <a:r>
              <a:rPr lang="en-GB" i="1" dirty="0" err="1">
                <a:cs typeface="Calibri"/>
              </a:rPr>
              <a:t>textToWrite</a:t>
            </a:r>
            <a:r>
              <a:rPr lang="en-GB" dirty="0">
                <a:cs typeface="Calibri"/>
              </a:rPr>
              <a:t> will be written to the file passed in </a:t>
            </a:r>
            <a:r>
              <a:rPr lang="en-GB" i="1" dirty="0" err="1">
                <a:cs typeface="Calibri"/>
              </a:rPr>
              <a:t>fileName</a:t>
            </a:r>
            <a:r>
              <a:rPr lang="en-GB" dirty="0">
                <a:cs typeface="Calibri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cs typeface="Calibri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0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– shopping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490132"/>
            <a:ext cx="11017955" cy="5091289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GB" sz="3400" b="1" spc="-125" dirty="0">
                <a:solidFill>
                  <a:srgbClr val="22373A"/>
                </a:solidFill>
                <a:cs typeface="Calibri"/>
              </a:rPr>
              <a:t>Part 2 </a:t>
            </a:r>
            <a:r>
              <a:rPr lang="en-GB" sz="3400" spc="-125" dirty="0">
                <a:solidFill>
                  <a:srgbClr val="22373A"/>
                </a:solidFill>
                <a:cs typeface="Calibri"/>
              </a:rPr>
              <a:t>- W</a:t>
            </a:r>
            <a:r>
              <a:rPr lang="en-GB" sz="3400" spc="20" dirty="0">
                <a:solidFill>
                  <a:srgbClr val="22373A"/>
                </a:solidFill>
                <a:cs typeface="Calibri"/>
              </a:rPr>
              <a:t>ri</a:t>
            </a:r>
            <a:r>
              <a:rPr lang="en-GB" sz="3400" spc="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z="3400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z="3400" spc="50" dirty="0">
                <a:solidFill>
                  <a:srgbClr val="22373A"/>
                </a:solidFill>
                <a:cs typeface="Calibri"/>
              </a:rPr>
              <a:t> a </a:t>
            </a:r>
            <a:r>
              <a:rPr lang="en-GB" sz="3400" spc="45" dirty="0">
                <a:solidFill>
                  <a:srgbClr val="22373A"/>
                </a:solidFill>
                <a:cs typeface="Calibri"/>
              </a:rPr>
              <a:t>p</a:t>
            </a:r>
            <a:r>
              <a:rPr lang="en-GB" sz="3400" spc="2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z="3400" spc="35" dirty="0">
                <a:solidFill>
                  <a:srgbClr val="22373A"/>
                </a:solidFill>
                <a:cs typeface="Calibri"/>
              </a:rPr>
              <a:t>og</a:t>
            </a:r>
            <a:r>
              <a:rPr lang="en-GB" sz="340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z="3400" spc="50" dirty="0">
                <a:solidFill>
                  <a:srgbClr val="22373A"/>
                </a:solidFill>
                <a:cs typeface="Calibri"/>
              </a:rPr>
              <a:t>am </a:t>
            </a:r>
            <a:r>
              <a:rPr lang="en-GB" sz="3400" spc="30" dirty="0">
                <a:solidFill>
                  <a:srgbClr val="22373A"/>
                </a:solidFill>
                <a:cs typeface="Calibri"/>
              </a:rPr>
              <a:t>that</a:t>
            </a:r>
            <a:r>
              <a:rPr lang="en-GB" sz="3400" spc="55" dirty="0">
                <a:solidFill>
                  <a:srgbClr val="22373A"/>
                </a:solidFill>
                <a:cs typeface="Calibri"/>
              </a:rPr>
              <a:t> reads and </a:t>
            </a:r>
            <a:r>
              <a:rPr lang="en-GB" sz="3400" spc="3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z="3400" spc="45" dirty="0">
                <a:solidFill>
                  <a:srgbClr val="22373A"/>
                </a:solidFill>
                <a:cs typeface="Calibri"/>
              </a:rPr>
              <a:t>ompu</a:t>
            </a:r>
            <a:r>
              <a:rPr lang="en-GB" sz="3400" spc="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z="3400" spc="55" dirty="0">
                <a:solidFill>
                  <a:srgbClr val="22373A"/>
                </a:solidFill>
                <a:cs typeface="Calibri"/>
              </a:rPr>
              <a:t>es</a:t>
            </a:r>
            <a:r>
              <a:rPr lang="en-GB" sz="34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3400" spc="-10" dirty="0">
                <a:solidFill>
                  <a:srgbClr val="22373A"/>
                </a:solidFill>
                <a:cs typeface="Calibri"/>
              </a:rPr>
              <a:t>the t</a:t>
            </a:r>
            <a:r>
              <a:rPr lang="en-GB" sz="3400" spc="40" dirty="0">
                <a:solidFill>
                  <a:srgbClr val="22373A"/>
                </a:solidFill>
                <a:cs typeface="Calibri"/>
              </a:rPr>
              <a:t>otal</a:t>
            </a:r>
            <a:r>
              <a:rPr lang="en-GB" sz="34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3400" spc="3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z="3400" spc="40" dirty="0">
                <a:solidFill>
                  <a:srgbClr val="22373A"/>
                </a:solidFill>
                <a:cs typeface="Calibri"/>
              </a:rPr>
              <a:t>ost</a:t>
            </a:r>
            <a:r>
              <a:rPr lang="en-GB" sz="34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3400" spc="35" dirty="0">
                <a:solidFill>
                  <a:srgbClr val="22373A"/>
                </a:solidFill>
                <a:cs typeface="Calibri"/>
              </a:rPr>
              <a:t>per</a:t>
            </a:r>
            <a:r>
              <a:rPr lang="en-GB" sz="34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3400" spc="15" dirty="0">
                <a:solidFill>
                  <a:srgbClr val="22373A"/>
                </a:solidFill>
                <a:cs typeface="Calibri"/>
              </a:rPr>
              <a:t>it</a:t>
            </a:r>
            <a:r>
              <a:rPr lang="en-GB" sz="3400" spc="10" dirty="0">
                <a:solidFill>
                  <a:srgbClr val="22373A"/>
                </a:solidFill>
                <a:cs typeface="Calibri"/>
              </a:rPr>
              <a:t>em</a:t>
            </a:r>
            <a:r>
              <a:rPr lang="en-GB" sz="34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3400" spc="55" dirty="0">
                <a:solidFill>
                  <a:srgbClr val="22373A"/>
                </a:solidFill>
                <a:cs typeface="Calibri"/>
              </a:rPr>
              <a:t>and </a:t>
            </a:r>
            <a:r>
              <a:rPr lang="en-GB" sz="3400" spc="10" dirty="0">
                <a:solidFill>
                  <a:srgbClr val="22373A"/>
                </a:solidFill>
                <a:cs typeface="Calibri"/>
              </a:rPr>
              <a:t>wri</a:t>
            </a:r>
            <a:r>
              <a:rPr lang="en-GB" sz="3400" spc="-5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z="3400" spc="55" dirty="0">
                <a:solidFill>
                  <a:srgbClr val="22373A"/>
                </a:solidFill>
                <a:cs typeface="Calibri"/>
              </a:rPr>
              <a:t>es</a:t>
            </a:r>
            <a:r>
              <a:rPr lang="en-GB" sz="34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3400" spc="-10" dirty="0">
                <a:solidFill>
                  <a:srgbClr val="22373A"/>
                </a:solidFill>
                <a:cs typeface="Calibri"/>
              </a:rPr>
              <a:t>this to</a:t>
            </a:r>
            <a:r>
              <a:rPr lang="en-GB" sz="3400" dirty="0">
                <a:cs typeface="Calibri"/>
              </a:rPr>
              <a:t> </a:t>
            </a:r>
            <a:r>
              <a:rPr lang="en-GB" sz="3400" spc="-90" dirty="0">
                <a:solidFill>
                  <a:srgbClr val="22373A"/>
                </a:solidFill>
                <a:latin typeface="Courier New"/>
                <a:cs typeface="Courier New"/>
              </a:rPr>
              <a:t>shopping_cost.tx</a:t>
            </a:r>
            <a:r>
              <a:rPr lang="en-GB" sz="3400" spc="-95" dirty="0">
                <a:solidFill>
                  <a:srgbClr val="22373A"/>
                </a:solidFill>
                <a:latin typeface="Courier New"/>
                <a:cs typeface="Courier New"/>
              </a:rPr>
              <a:t>t</a:t>
            </a:r>
            <a:r>
              <a:rPr lang="en-GB" sz="3400" spc="-70" dirty="0">
                <a:solidFill>
                  <a:srgbClr val="22373A"/>
                </a:solidFill>
                <a:cs typeface="Calibri"/>
              </a:rPr>
              <a:t>: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sz="3400" dirty="0"/>
              <a:t>	Bread 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3400" dirty="0" smtClean="0"/>
              <a:t> </a:t>
            </a:r>
            <a:r>
              <a:rPr lang="en-GB" sz="3400" dirty="0"/>
              <a:t>1.39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sz="3400" dirty="0"/>
              <a:t>	Tomatoes 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GB" sz="3400" dirty="0" smtClean="0"/>
              <a:t>  </a:t>
            </a:r>
            <a:r>
              <a:rPr lang="en-GB" sz="3400" dirty="0"/>
              <a:t>1.56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sz="3400" dirty="0"/>
              <a:t>	Milk 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3400" dirty="0" smtClean="0"/>
              <a:t> 4.35</a:t>
            </a:r>
            <a:endParaRPr lang="en-GB" dirty="0">
              <a:cs typeface="Calibri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2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41" y="155275"/>
            <a:ext cx="11818188" cy="64261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spc="-70" dirty="0">
                <a:latin typeface="Courier New"/>
                <a:cs typeface="Courier New"/>
              </a:rPr>
              <a:t>fin = open('shopping.txt', </a:t>
            </a:r>
            <a:r>
              <a:rPr lang="en-GB" sz="2400" b="1" spc="-70" dirty="0" smtClean="0">
                <a:latin typeface="Courier New"/>
                <a:cs typeface="Courier New"/>
              </a:rPr>
              <a:t>'r</a:t>
            </a:r>
            <a:r>
              <a:rPr lang="en-GB" sz="2400" b="1" spc="-70" dirty="0">
                <a:latin typeface="Courier New"/>
                <a:cs typeface="Courier New"/>
              </a:rPr>
              <a:t>')   </a:t>
            </a:r>
            <a:r>
              <a:rPr lang="en-GB" sz="2400" b="1" i="1" spc="-70" dirty="0">
                <a:latin typeface="Courier New"/>
                <a:cs typeface="Courier New"/>
              </a:rPr>
              <a:t># </a:t>
            </a:r>
            <a:r>
              <a:rPr lang="en-GB" sz="2400" b="1" i="1" spc="-70" dirty="0" err="1">
                <a:latin typeface="Courier New"/>
                <a:cs typeface="Courier New"/>
              </a:rPr>
              <a:t>INput</a:t>
            </a:r>
            <a:r>
              <a:rPr lang="en-GB" sz="2400" b="1" i="1" spc="-70" dirty="0">
                <a:latin typeface="Courier New"/>
                <a:cs typeface="Courier New"/>
              </a:rPr>
              <a:t> File</a:t>
            </a:r>
            <a:endParaRPr lang="en-GB" sz="2400" b="1" spc="-7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400" b="1" spc="-70" dirty="0">
                <a:latin typeface="Courier New"/>
                <a:cs typeface="Courier New"/>
              </a:rPr>
              <a:t>lines = </a:t>
            </a:r>
            <a:r>
              <a:rPr lang="en-GB" sz="2400" b="1" spc="-70" dirty="0" err="1">
                <a:latin typeface="Courier New"/>
                <a:cs typeface="Courier New"/>
              </a:rPr>
              <a:t>fi</a:t>
            </a:r>
            <a:r>
              <a:rPr lang="en-GB" sz="2400" b="1" spc="-75" dirty="0" err="1">
                <a:latin typeface="Courier New"/>
                <a:cs typeface="Courier New"/>
              </a:rPr>
              <a:t>n.</a:t>
            </a:r>
            <a:r>
              <a:rPr lang="en-GB" sz="2400" b="1" spc="-70" dirty="0" err="1">
                <a:latin typeface="Courier New"/>
                <a:cs typeface="Courier New"/>
              </a:rPr>
              <a:t>readlines</a:t>
            </a:r>
            <a:r>
              <a:rPr lang="en-GB" sz="2400" b="1" spc="-70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GB" sz="2400" b="1" spc="-70" dirty="0" err="1">
                <a:latin typeface="Courier New"/>
                <a:cs typeface="Courier New"/>
              </a:rPr>
              <a:t>fi</a:t>
            </a:r>
            <a:r>
              <a:rPr lang="en-GB" sz="2400" b="1" spc="-75" dirty="0" err="1">
                <a:latin typeface="Courier New"/>
                <a:cs typeface="Courier New"/>
              </a:rPr>
              <a:t>n</a:t>
            </a:r>
            <a:r>
              <a:rPr lang="en-GB" sz="2400" b="1" spc="-70" dirty="0" err="1">
                <a:latin typeface="Courier New"/>
                <a:cs typeface="Courier New"/>
              </a:rPr>
              <a:t>.close</a:t>
            </a:r>
            <a:r>
              <a:rPr lang="en-GB" sz="2400" b="1" spc="-70" dirty="0">
                <a:latin typeface="Courier New"/>
                <a:cs typeface="Courier New"/>
              </a:rPr>
              <a:t>()</a:t>
            </a:r>
            <a:r>
              <a:rPr lang="en-GB" sz="2400" b="1" dirty="0">
                <a:latin typeface="Courier New"/>
                <a:cs typeface="Courier New"/>
              </a:rPr>
              <a:t>	</a:t>
            </a:r>
            <a:r>
              <a:rPr lang="en-GB" sz="2400" b="1" i="1" spc="-70" dirty="0">
                <a:latin typeface="Courier New"/>
                <a:cs typeface="Courier New"/>
              </a:rPr>
              <a:t># close </a:t>
            </a:r>
            <a:r>
              <a:rPr lang="en-GB" sz="2400" b="1" i="1" spc="-70" dirty="0" smtClean="0">
                <a:latin typeface="Courier New"/>
                <a:cs typeface="Courier New"/>
              </a:rPr>
              <a:t>file</a:t>
            </a:r>
          </a:p>
          <a:p>
            <a:pPr marL="0" indent="0">
              <a:buNone/>
            </a:pPr>
            <a:endParaRPr lang="en-GB" sz="24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2400" b="1" spc="-70" dirty="0" err="1">
                <a:latin typeface="Courier New"/>
                <a:cs typeface="Courier New"/>
              </a:rPr>
              <a:t>fout</a:t>
            </a:r>
            <a:r>
              <a:rPr lang="en-GB" sz="2400" b="1" spc="-70" dirty="0">
                <a:latin typeface="Courier New"/>
                <a:cs typeface="Courier New"/>
              </a:rPr>
              <a:t> = open</a:t>
            </a:r>
            <a:r>
              <a:rPr lang="en-GB" sz="2400" b="1" spc="-75" dirty="0">
                <a:latin typeface="Courier New"/>
                <a:cs typeface="Courier New"/>
              </a:rPr>
              <a:t>(</a:t>
            </a:r>
            <a:r>
              <a:rPr lang="en-GB" sz="2400" b="1" spc="-70" dirty="0">
                <a:latin typeface="Courier New"/>
                <a:cs typeface="Courier New"/>
              </a:rPr>
              <a:t>'shopping_cost.txt', </a:t>
            </a:r>
            <a:r>
              <a:rPr lang="en-GB" sz="2400" b="1" spc="-70" dirty="0" smtClean="0">
                <a:latin typeface="Courier New"/>
                <a:cs typeface="Courier New"/>
              </a:rPr>
              <a:t>'w</a:t>
            </a:r>
            <a:r>
              <a:rPr lang="en-GB" sz="2400" b="1" spc="-70" dirty="0">
                <a:latin typeface="Courier New"/>
                <a:cs typeface="Courier New"/>
              </a:rPr>
              <a:t>') </a:t>
            </a:r>
            <a:r>
              <a:rPr lang="en-GB" sz="2400" b="1" i="1" spc="-70" dirty="0">
                <a:latin typeface="Courier New"/>
                <a:cs typeface="Courier New"/>
              </a:rPr>
              <a:t># </a:t>
            </a:r>
            <a:r>
              <a:rPr lang="en-GB" sz="2400" b="1" i="1" spc="-70" dirty="0" err="1">
                <a:latin typeface="Courier New"/>
                <a:cs typeface="Courier New"/>
              </a:rPr>
              <a:t>OUTput</a:t>
            </a:r>
            <a:r>
              <a:rPr lang="en-GB" sz="2400" b="1" i="1" spc="-70" dirty="0">
                <a:latin typeface="Courier New"/>
                <a:cs typeface="Courier New"/>
              </a:rPr>
              <a:t> File</a:t>
            </a:r>
            <a:endParaRPr lang="en-GB" sz="24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180"/>
              </a:spcBef>
              <a:buNone/>
            </a:pPr>
            <a:r>
              <a:rPr lang="en-GB" sz="2400" b="1" spc="-70" dirty="0">
                <a:latin typeface="Courier New"/>
                <a:cs typeface="Courier New"/>
              </a:rPr>
              <a:t>for line in lines:</a:t>
            </a:r>
            <a:endParaRPr lang="en-GB" sz="2400" b="1" dirty="0">
              <a:latin typeface="Courier New"/>
              <a:cs typeface="Courier New"/>
            </a:endParaRPr>
          </a:p>
          <a:p>
            <a:pPr marL="22860" marR="1379855" indent="0">
              <a:lnSpc>
                <a:spcPct val="120000"/>
              </a:lnSpc>
              <a:buNone/>
            </a:pPr>
            <a:r>
              <a:rPr lang="en-GB" sz="2400" b="1" spc="-70" dirty="0">
                <a:latin typeface="Courier New"/>
                <a:cs typeface="Courier New"/>
              </a:rPr>
              <a:t>    words = </a:t>
            </a:r>
            <a:r>
              <a:rPr lang="en-GB" sz="2400" b="1" spc="-70" dirty="0" err="1">
                <a:latin typeface="Courier New"/>
                <a:cs typeface="Courier New"/>
              </a:rPr>
              <a:t>line.split</a:t>
            </a:r>
            <a:r>
              <a:rPr lang="en-GB" sz="2400" b="1" spc="-70" dirty="0">
                <a:latin typeface="Courier New"/>
                <a:cs typeface="Courier New"/>
              </a:rPr>
              <a:t>() </a:t>
            </a:r>
          </a:p>
          <a:p>
            <a:pPr marL="22860" marR="1379855" indent="0">
              <a:lnSpc>
                <a:spcPct val="100000"/>
              </a:lnSpc>
              <a:buNone/>
            </a:pPr>
            <a:r>
              <a:rPr lang="en-GB" sz="2400" b="1" spc="-70" dirty="0">
                <a:latin typeface="Courier New"/>
                <a:cs typeface="Courier New"/>
              </a:rPr>
              <a:t>    </a:t>
            </a:r>
            <a:r>
              <a:rPr lang="en-GB" sz="2400" b="1" spc="-70" dirty="0" err="1">
                <a:latin typeface="Courier New"/>
                <a:cs typeface="Courier New"/>
              </a:rPr>
              <a:t>itemname</a:t>
            </a:r>
            <a:r>
              <a:rPr lang="en-GB" sz="2400" b="1" spc="-70" dirty="0">
                <a:latin typeface="Courier New"/>
                <a:cs typeface="Courier New"/>
              </a:rPr>
              <a:t> = words</a:t>
            </a:r>
            <a:r>
              <a:rPr lang="en-GB" sz="2400" b="1" spc="-75" dirty="0">
                <a:latin typeface="Courier New"/>
                <a:cs typeface="Courier New"/>
              </a:rPr>
              <a:t>[</a:t>
            </a:r>
            <a:r>
              <a:rPr lang="en-GB" sz="2400" b="1" spc="-70" dirty="0">
                <a:latin typeface="Courier New"/>
                <a:cs typeface="Courier New"/>
              </a:rPr>
              <a:t>0] </a:t>
            </a:r>
          </a:p>
          <a:p>
            <a:pPr marL="22860" marR="1379855" indent="0">
              <a:lnSpc>
                <a:spcPct val="100000"/>
              </a:lnSpc>
              <a:buNone/>
            </a:pPr>
            <a:r>
              <a:rPr lang="en-GB" sz="2400" b="1" spc="-70" dirty="0">
                <a:latin typeface="Courier New"/>
                <a:cs typeface="Courier New"/>
              </a:rPr>
              <a:t>    number = </a:t>
            </a:r>
            <a:r>
              <a:rPr lang="en-GB" sz="2400" b="1" spc="-70" dirty="0" err="1">
                <a:latin typeface="Courier New"/>
                <a:cs typeface="Courier New"/>
              </a:rPr>
              <a:t>in</a:t>
            </a:r>
            <a:r>
              <a:rPr lang="en-GB" sz="2400" b="1" spc="-75" dirty="0" err="1">
                <a:latin typeface="Courier New"/>
                <a:cs typeface="Courier New"/>
              </a:rPr>
              <a:t>t</a:t>
            </a:r>
            <a:r>
              <a:rPr lang="en-GB" sz="2400" b="1" spc="-70" dirty="0">
                <a:latin typeface="Courier New"/>
                <a:cs typeface="Courier New"/>
              </a:rPr>
              <a:t>(words[</a:t>
            </a:r>
            <a:r>
              <a:rPr lang="en-GB" sz="2400" b="1" spc="-75" dirty="0">
                <a:latin typeface="Courier New"/>
                <a:cs typeface="Courier New"/>
              </a:rPr>
              <a:t>1</a:t>
            </a:r>
            <a:r>
              <a:rPr lang="en-GB" sz="2400" b="1" spc="-70" dirty="0">
                <a:latin typeface="Courier New"/>
                <a:cs typeface="Courier New"/>
              </a:rPr>
              <a:t>]) </a:t>
            </a:r>
          </a:p>
          <a:p>
            <a:pPr marL="22860" marR="1379855" indent="0">
              <a:lnSpc>
                <a:spcPct val="100000"/>
              </a:lnSpc>
              <a:buNone/>
            </a:pPr>
            <a:r>
              <a:rPr lang="en-GB" sz="2400" b="1" spc="-70" dirty="0">
                <a:latin typeface="Courier New"/>
                <a:cs typeface="Courier New"/>
              </a:rPr>
              <a:t>    cost = floa</a:t>
            </a:r>
            <a:r>
              <a:rPr lang="en-GB" sz="2400" b="1" spc="-75" dirty="0">
                <a:latin typeface="Courier New"/>
                <a:cs typeface="Courier New"/>
              </a:rPr>
              <a:t>t</a:t>
            </a:r>
            <a:r>
              <a:rPr lang="en-GB" sz="2400" b="1" spc="-70" dirty="0">
                <a:latin typeface="Courier New"/>
                <a:cs typeface="Courier New"/>
              </a:rPr>
              <a:t>(words[</a:t>
            </a:r>
            <a:r>
              <a:rPr lang="en-GB" sz="2400" b="1" spc="-75" dirty="0">
                <a:latin typeface="Courier New"/>
                <a:cs typeface="Courier New"/>
              </a:rPr>
              <a:t>2</a:t>
            </a:r>
            <a:r>
              <a:rPr lang="en-GB" sz="2400" b="1" spc="-70" dirty="0">
                <a:latin typeface="Courier New"/>
                <a:cs typeface="Courier New"/>
              </a:rPr>
              <a:t>]) </a:t>
            </a:r>
          </a:p>
          <a:p>
            <a:pPr marL="22860" marR="1379855" indent="0">
              <a:lnSpc>
                <a:spcPct val="120000"/>
              </a:lnSpc>
              <a:buNone/>
            </a:pPr>
            <a:r>
              <a:rPr lang="en-GB" sz="2400" b="1" spc="-70" dirty="0">
                <a:latin typeface="Courier New"/>
                <a:cs typeface="Courier New"/>
              </a:rPr>
              <a:t>    total = number * cost</a:t>
            </a:r>
            <a:endParaRPr lang="en-GB" sz="2400" b="1" dirty="0">
              <a:latin typeface="Courier New"/>
              <a:cs typeface="Courier New"/>
            </a:endParaRPr>
          </a:p>
          <a:p>
            <a:pPr marL="22860" indent="0">
              <a:lnSpc>
                <a:spcPct val="120000"/>
              </a:lnSpc>
              <a:buNone/>
            </a:pPr>
            <a:r>
              <a:rPr lang="en-GB" sz="2400" b="1" spc="-70" dirty="0">
                <a:latin typeface="Courier New"/>
                <a:cs typeface="Courier New"/>
              </a:rPr>
              <a:t>    </a:t>
            </a:r>
            <a:r>
              <a:rPr lang="en-GB" sz="2400" b="1" spc="-70" dirty="0" err="1">
                <a:latin typeface="Courier New"/>
                <a:cs typeface="Courier New"/>
              </a:rPr>
              <a:t>fout.write</a:t>
            </a:r>
            <a:r>
              <a:rPr lang="en-GB" sz="2400" b="1" spc="-70" dirty="0">
                <a:latin typeface="Courier New"/>
                <a:cs typeface="Courier New"/>
              </a:rPr>
              <a:t>("Total  cost of %s is %.2f\n" % (</a:t>
            </a:r>
            <a:r>
              <a:rPr lang="en-GB" sz="2400" b="1" spc="-70" dirty="0" err="1">
                <a:latin typeface="Courier New"/>
                <a:cs typeface="Courier New"/>
              </a:rPr>
              <a:t>itemname</a:t>
            </a:r>
            <a:r>
              <a:rPr lang="en-GB" sz="2400" b="1" spc="-70" dirty="0">
                <a:latin typeface="Courier New"/>
                <a:cs typeface="Courier New"/>
              </a:rPr>
              <a:t>, total))</a:t>
            </a:r>
            <a:endParaRPr lang="en-GB" sz="24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2400" b="1" spc="-70" dirty="0" err="1">
                <a:latin typeface="Courier New"/>
                <a:cs typeface="Courier New"/>
              </a:rPr>
              <a:t>fout</a:t>
            </a:r>
            <a:r>
              <a:rPr lang="en-GB" sz="2400" b="1" spc="-75" dirty="0" err="1">
                <a:latin typeface="Courier New"/>
                <a:cs typeface="Courier New"/>
              </a:rPr>
              <a:t>.</a:t>
            </a:r>
            <a:r>
              <a:rPr lang="en-GB" sz="2400" b="1" spc="-70" dirty="0" err="1">
                <a:latin typeface="Courier New"/>
                <a:cs typeface="Courier New"/>
              </a:rPr>
              <a:t>close</a:t>
            </a:r>
            <a:r>
              <a:rPr lang="en-GB" sz="2400" b="1" spc="-70" dirty="0">
                <a:latin typeface="Courier New"/>
                <a:cs typeface="Courier New"/>
              </a:rPr>
              <a:t>()</a:t>
            </a:r>
            <a:endParaRPr lang="en-GB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996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– shopping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490132"/>
            <a:ext cx="11017955" cy="5091289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GB" sz="3400" b="1" spc="-125" dirty="0">
                <a:solidFill>
                  <a:srgbClr val="22373A"/>
                </a:solidFill>
                <a:cs typeface="Calibri"/>
              </a:rPr>
              <a:t>Part 3 </a:t>
            </a:r>
            <a:r>
              <a:rPr lang="en-GB" sz="3400" spc="-125" dirty="0">
                <a:solidFill>
                  <a:srgbClr val="22373A"/>
                </a:solidFill>
                <a:cs typeface="Calibri"/>
              </a:rPr>
              <a:t>- W</a:t>
            </a:r>
            <a:r>
              <a:rPr lang="en-GB" sz="3400" spc="20" dirty="0">
                <a:solidFill>
                  <a:srgbClr val="22373A"/>
                </a:solidFill>
                <a:cs typeface="Calibri"/>
              </a:rPr>
              <a:t>ri</a:t>
            </a:r>
            <a:r>
              <a:rPr lang="en-GB" sz="3400" spc="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z="3400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z="3400" spc="50" dirty="0">
                <a:solidFill>
                  <a:srgbClr val="22373A"/>
                </a:solidFill>
                <a:cs typeface="Calibri"/>
              </a:rPr>
              <a:t> a </a:t>
            </a:r>
            <a:r>
              <a:rPr lang="en-GB" sz="3400" spc="45" dirty="0">
                <a:solidFill>
                  <a:srgbClr val="22373A"/>
                </a:solidFill>
                <a:cs typeface="Calibri"/>
              </a:rPr>
              <a:t>p</a:t>
            </a:r>
            <a:r>
              <a:rPr lang="en-GB" sz="3400" spc="2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z="3400" spc="35" dirty="0">
                <a:solidFill>
                  <a:srgbClr val="22373A"/>
                </a:solidFill>
                <a:cs typeface="Calibri"/>
              </a:rPr>
              <a:t>og</a:t>
            </a:r>
            <a:r>
              <a:rPr lang="en-GB" sz="340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z="3400" spc="50" dirty="0">
                <a:solidFill>
                  <a:srgbClr val="22373A"/>
                </a:solidFill>
                <a:cs typeface="Calibri"/>
              </a:rPr>
              <a:t>am </a:t>
            </a:r>
            <a:r>
              <a:rPr lang="en-GB" sz="3400" spc="30" dirty="0">
                <a:solidFill>
                  <a:srgbClr val="22373A"/>
                </a:solidFill>
                <a:cs typeface="Calibri"/>
              </a:rPr>
              <a:t>that</a:t>
            </a:r>
            <a:r>
              <a:rPr lang="en-GB" sz="3400" spc="55" dirty="0">
                <a:solidFill>
                  <a:srgbClr val="22373A"/>
                </a:solidFill>
                <a:cs typeface="Calibri"/>
              </a:rPr>
              <a:t> reads and displays the contents of </a:t>
            </a:r>
            <a:r>
              <a:rPr lang="en-GB" sz="3400" spc="-90" dirty="0">
                <a:solidFill>
                  <a:srgbClr val="22373A"/>
                </a:solidFill>
                <a:latin typeface="Courier New"/>
                <a:cs typeface="Courier New"/>
              </a:rPr>
              <a:t>shopping_cost.tx</a:t>
            </a:r>
            <a:r>
              <a:rPr lang="en-GB" sz="3400" spc="-95" dirty="0">
                <a:solidFill>
                  <a:srgbClr val="22373A"/>
                </a:solidFill>
                <a:latin typeface="Courier New"/>
                <a:cs typeface="Courier New"/>
              </a:rPr>
              <a:t>t</a:t>
            </a:r>
            <a:r>
              <a:rPr lang="en-GB" sz="3400" spc="-70" dirty="0">
                <a:solidFill>
                  <a:srgbClr val="22373A"/>
                </a:solidFill>
                <a:latin typeface="Courier New"/>
                <a:cs typeface="Calibri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cs typeface="Calibri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9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60" dirty="0" smtClean="0"/>
              <a:t>E</a:t>
            </a:r>
            <a:r>
              <a:rPr lang="en-GB" spc="25" dirty="0" smtClean="0"/>
              <a:t>x</a:t>
            </a:r>
            <a:r>
              <a:rPr lang="en-GB" spc="60" dirty="0" smtClean="0"/>
              <a:t>e</a:t>
            </a:r>
            <a:r>
              <a:rPr lang="en-GB" spc="25" dirty="0" smtClean="0"/>
              <a:t>r</a:t>
            </a:r>
            <a:r>
              <a:rPr lang="en-GB" spc="45" dirty="0" smtClean="0"/>
              <a:t>cise – Student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920470"/>
          </a:xfrm>
        </p:spPr>
        <p:txBody>
          <a:bodyPr>
            <a:normAutofit fontScale="77500" lnSpcReduction="20000"/>
          </a:bodyPr>
          <a:lstStyle/>
          <a:p>
            <a:r>
              <a:rPr lang="en-GB" sz="3600" dirty="0"/>
              <a:t>The following file called 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studentdata.txt</a:t>
            </a:r>
            <a:r>
              <a:rPr lang="en-GB" sz="3600" dirty="0"/>
              <a:t> contains one line for each student in a class. The student’s name is the first thing on each line, followed by some exam scores. The number of scores might be different for each student.</a:t>
            </a:r>
          </a:p>
          <a:p>
            <a:pPr marL="0" indent="0">
              <a:buNone/>
            </a:pPr>
            <a:endParaRPr lang="en-GB" sz="3600" dirty="0"/>
          </a:p>
          <a:p>
            <a:pPr marL="914400" lvl="2" indent="0">
              <a:buNone/>
            </a:pPr>
            <a:r>
              <a:rPr lang="en-GB" sz="3600" dirty="0"/>
              <a:t>joe 10 15 20 30 40</a:t>
            </a:r>
          </a:p>
          <a:p>
            <a:pPr marL="914400" lvl="2" indent="0">
              <a:buNone/>
            </a:pPr>
            <a:r>
              <a:rPr lang="en-GB" sz="3600" dirty="0"/>
              <a:t>bill 23 16 19 22</a:t>
            </a:r>
          </a:p>
          <a:p>
            <a:pPr marL="914400" lvl="2" indent="0">
              <a:buNone/>
            </a:pPr>
            <a:r>
              <a:rPr lang="en-GB" sz="3600" dirty="0"/>
              <a:t>sue 8 22 17 14 32 17 24 21 2 9 11 17</a:t>
            </a:r>
          </a:p>
          <a:p>
            <a:pPr marL="914400" lvl="2" indent="0">
              <a:buNone/>
            </a:pPr>
            <a:r>
              <a:rPr lang="en-GB" sz="3600" dirty="0"/>
              <a:t>grace 12 28 21 45 26 10</a:t>
            </a:r>
          </a:p>
          <a:p>
            <a:pPr marL="914400" lvl="2" indent="0">
              <a:buNone/>
            </a:pPr>
            <a:r>
              <a:rPr lang="en-GB" sz="3600" dirty="0"/>
              <a:t>john 14 32 25 16 89</a:t>
            </a:r>
          </a:p>
          <a:p>
            <a:pPr marL="914400" lvl="2" indent="0">
              <a:buNone/>
            </a:pPr>
            <a:endParaRPr lang="en-GB" sz="3600" dirty="0"/>
          </a:p>
          <a:p>
            <a:r>
              <a:rPr lang="en-GB" sz="3600" dirty="0"/>
              <a:t>Using the text file 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studentdata.txt</a:t>
            </a:r>
            <a:r>
              <a:rPr lang="en-GB" sz="3600" dirty="0"/>
              <a:t> write a program that prints out </a:t>
            </a:r>
            <a:r>
              <a:rPr lang="en-GB" sz="3600" b="1" dirty="0"/>
              <a:t>the names of students that have more than six quiz scores</a:t>
            </a:r>
            <a:r>
              <a:rPr lang="en-GB" sz="3600" dirty="0"/>
              <a:t>.</a:t>
            </a:r>
          </a:p>
          <a:p>
            <a:pPr marL="914400" lvl="2" indent="0">
              <a:buNone/>
            </a:pPr>
            <a:endParaRPr lang="en-GB" sz="2800" dirty="0"/>
          </a:p>
          <a:p>
            <a:pPr marL="914400" lvl="2" indent="0">
              <a:buNone/>
            </a:pPr>
            <a:endParaRPr lang="en-GB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74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pc="15" dirty="0">
                <a:solidFill>
                  <a:srgbClr val="22373A"/>
                </a:solidFill>
                <a:cs typeface="Calibri"/>
              </a:rPr>
              <a:t>It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is a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ommon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task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o</a:t>
            </a:r>
            <a:endParaRPr lang="en-GB" sz="1800" dirty="0">
              <a:latin typeface="Times New Roman"/>
              <a:cs typeface="Times New Roman"/>
            </a:endParaRPr>
          </a:p>
          <a:p>
            <a:pPr marL="289560" indent="-109220">
              <a:lnSpc>
                <a:spcPct val="100000"/>
              </a:lnSpc>
              <a:tabLst>
                <a:tab pos="290195" algn="l"/>
              </a:tabLst>
            </a:pPr>
            <a:r>
              <a:rPr lang="en-GB" spc="1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ead some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input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data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endParaRPr lang="en-GB" dirty="0">
              <a:cs typeface="Calibri"/>
            </a:endParaRPr>
          </a:p>
          <a:p>
            <a:pPr marL="289560" indent="-109220">
              <a:lnSpc>
                <a:spcPct val="100000"/>
              </a:lnSpc>
              <a:spcBef>
                <a:spcPts val="535"/>
              </a:spcBef>
              <a:tabLst>
                <a:tab pos="290195" algn="l"/>
              </a:tabLst>
            </a:pPr>
            <a:r>
              <a:rPr lang="en-GB" spc="50" dirty="0">
                <a:solidFill>
                  <a:srgbClr val="22373A"/>
                </a:solidFill>
                <a:cs typeface="Calibri"/>
              </a:rPr>
              <a:t>do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some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p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essing 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with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data</a:t>
            </a:r>
            <a:endParaRPr lang="en-GB" dirty="0">
              <a:cs typeface="Calibri"/>
            </a:endParaRPr>
          </a:p>
          <a:p>
            <a:pPr marL="289560" indent="-109220">
              <a:lnSpc>
                <a:spcPct val="100000"/>
              </a:lnSpc>
              <a:spcBef>
                <a:spcPts val="535"/>
              </a:spcBef>
              <a:tabLst>
                <a:tab pos="290195" algn="l"/>
              </a:tabLst>
            </a:pPr>
            <a:r>
              <a:rPr lang="en-GB" spc="10" dirty="0">
                <a:solidFill>
                  <a:srgbClr val="22373A"/>
                </a:solidFill>
                <a:cs typeface="Calibri"/>
              </a:rPr>
              <a:t>wri</a:t>
            </a:r>
            <a:r>
              <a:rPr lang="en-GB" spc="-5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some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output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data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with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esults</a:t>
            </a:r>
            <a:endParaRPr lang="en-GB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Clr>
                <a:srgbClr val="22373A"/>
              </a:buClr>
              <a:buFont typeface="Calibri"/>
              <a:buChar char="•"/>
            </a:pPr>
            <a:endParaRPr lang="en-GB" sz="1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pc="35" dirty="0">
                <a:solidFill>
                  <a:srgbClr val="22373A"/>
                </a:solidFill>
                <a:cs typeface="Calibri"/>
              </a:rPr>
              <a:t>Python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distinguishes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betw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een</a:t>
            </a:r>
            <a:endParaRPr lang="en-GB" sz="1800" dirty="0">
              <a:latin typeface="Times New Roman"/>
              <a:cs typeface="Times New Roman"/>
            </a:endParaRPr>
          </a:p>
          <a:p>
            <a:pPr marL="289560" indent="-109220">
              <a:lnSpc>
                <a:spcPct val="100000"/>
              </a:lnSpc>
              <a:buFont typeface="Calibri"/>
              <a:buChar char="•"/>
              <a:tabLst>
                <a:tab pos="290195" algn="l"/>
              </a:tabLst>
            </a:pPr>
            <a:r>
              <a:rPr lang="en-GB" i="1" spc="-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i="1" spc="2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i="1" spc="10" dirty="0">
                <a:solidFill>
                  <a:srgbClr val="22373A"/>
                </a:solidFill>
                <a:cs typeface="Calibri"/>
              </a:rPr>
              <a:t>xt</a:t>
            </a:r>
            <a:r>
              <a:rPr lang="en-GB" i="1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es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(</a:t>
            </a:r>
            <a:r>
              <a:rPr lang="en-GB" spc="-90" dirty="0">
                <a:solidFill>
                  <a:srgbClr val="1B2A2C"/>
                </a:solidFill>
                <a:latin typeface="Courier New"/>
                <a:cs typeface="Courier New"/>
              </a:rPr>
              <a:t>'t</a:t>
            </a:r>
            <a:r>
              <a:rPr lang="en-GB" spc="-95" dirty="0">
                <a:solidFill>
                  <a:srgbClr val="1B2A2C"/>
                </a:solidFill>
                <a:latin typeface="Courier New"/>
                <a:cs typeface="Courier New"/>
              </a:rPr>
              <a:t>'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)</a:t>
            </a:r>
            <a:endParaRPr lang="en-GB" dirty="0">
              <a:cs typeface="Calibri"/>
            </a:endParaRPr>
          </a:p>
          <a:p>
            <a:pPr marL="289560" indent="-109220">
              <a:lnSpc>
                <a:spcPct val="100000"/>
              </a:lnSpc>
              <a:spcBef>
                <a:spcPts val="535"/>
              </a:spcBef>
              <a:buFont typeface="Calibri"/>
              <a:buChar char="•"/>
              <a:tabLst>
                <a:tab pos="290195" algn="l"/>
              </a:tabLst>
            </a:pPr>
            <a:r>
              <a:rPr lang="en-GB" i="1" spc="50" dirty="0">
                <a:solidFill>
                  <a:srgbClr val="22373A"/>
                </a:solidFill>
                <a:cs typeface="Calibri"/>
              </a:rPr>
              <a:t>binar</a:t>
            </a:r>
            <a:r>
              <a:rPr lang="en-GB" i="1" spc="15" dirty="0">
                <a:solidFill>
                  <a:srgbClr val="22373A"/>
                </a:solidFill>
                <a:cs typeface="Calibri"/>
              </a:rPr>
              <a:t>y</a:t>
            </a:r>
            <a:r>
              <a:rPr lang="en-GB" i="1" spc="8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es (</a:t>
            </a:r>
            <a:r>
              <a:rPr lang="en-GB" spc="-90" dirty="0">
                <a:solidFill>
                  <a:srgbClr val="1B2A2C"/>
                </a:solidFill>
                <a:latin typeface="Courier New"/>
                <a:cs typeface="Courier New"/>
              </a:rPr>
              <a:t>'b</a:t>
            </a:r>
            <a:r>
              <a:rPr lang="en-GB" spc="-95" dirty="0">
                <a:solidFill>
                  <a:srgbClr val="1B2A2C"/>
                </a:solidFill>
                <a:latin typeface="Courier New"/>
                <a:cs typeface="Courier New"/>
              </a:rPr>
              <a:t>'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)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1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45" dirty="0"/>
              <a:t>Possible </a:t>
            </a:r>
            <a:r>
              <a:rPr lang="en-GB" spc="45" dirty="0" smtClean="0"/>
              <a:t>Solution – Student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842932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GB" sz="3200" dirty="0" smtClean="0"/>
              <a:t>'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studentdata.txt</a:t>
            </a:r>
            <a:r>
              <a:rPr lang="en-GB" sz="3200" dirty="0"/>
              <a:t>'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3200" dirty="0" smtClean="0"/>
              <a:t>'</a:t>
            </a:r>
            <a:r>
              <a:rPr lang="en-GB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sz="3200" dirty="0"/>
              <a:t>'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in f:</a:t>
            </a:r>
          </a:p>
          <a:p>
            <a:pPr marL="0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 =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aline.split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(items[1:]) &gt; 6:</a:t>
            </a:r>
          </a:p>
          <a:p>
            <a:pPr marL="0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print(items[0])</a:t>
            </a:r>
          </a:p>
          <a:p>
            <a:pPr marL="0" indent="0">
              <a:buNone/>
            </a:pP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8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8310" y="1515641"/>
            <a:ext cx="11153423" cy="500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pen() - You must open a file before you can read its contents.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lose() - When you are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finished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a file, you should close it.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ead(n)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- </a:t>
            </a:r>
            <a:r>
              <a:rPr lang="en-GB" dirty="0"/>
              <a:t>This method reads n number of characters from the file, or the entire file as a single string if n is not provided.</a:t>
            </a:r>
          </a:p>
          <a:p>
            <a:r>
              <a:rPr lang="en-GB" dirty="0" err="1"/>
              <a:t>readline</a:t>
            </a:r>
            <a:r>
              <a:rPr lang="en-GB" dirty="0"/>
              <a:t>() - This method reads an entire line from the text file.</a:t>
            </a:r>
          </a:p>
          <a:p>
            <a:endParaRPr lang="en-GB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rite() - Will add characters to the end of a file that has been opened for writing.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Use the split() method to split a string into individual words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0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Writing files: A three phase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2266950" algn="l"/>
              </a:tabLst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f 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pc="-90" dirty="0">
                <a:solidFill>
                  <a:srgbClr val="007F00"/>
                </a:solidFill>
                <a:latin typeface="Courier New"/>
                <a:cs typeface="Courier New"/>
              </a:rPr>
              <a:t>open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lang="en-GB" spc="-90" dirty="0">
                <a:latin typeface="Courier New"/>
                <a:cs typeface="Courier New"/>
              </a:rPr>
              <a:t>'test.txt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latin typeface="Courier New"/>
                <a:cs typeface="Courier New"/>
              </a:rPr>
              <a:t>, '</a:t>
            </a:r>
            <a:r>
              <a:rPr lang="en-GB" b="1" spc="-90" dirty="0">
                <a:latin typeface="Courier New"/>
                <a:cs typeface="Courier New"/>
              </a:rPr>
              <a:t>w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lang="en-GB" dirty="0">
                <a:solidFill>
                  <a:srgbClr val="22373A"/>
                </a:solidFill>
                <a:latin typeface="Courier New"/>
                <a:cs typeface="Courier New"/>
              </a:rPr>
              <a:t>	</a:t>
            </a:r>
            <a:r>
              <a:rPr lang="en-GB" i="1" spc="-90" dirty="0">
                <a:solidFill>
                  <a:srgbClr val="3F7F7F"/>
                </a:solidFill>
                <a:latin typeface="Courier New"/>
                <a:cs typeface="Courier New"/>
              </a:rPr>
              <a:t># Write</a:t>
            </a:r>
            <a:endParaRPr lang="en-GB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 </a:t>
            </a:r>
            <a:r>
              <a:rPr lang="en-GB" spc="-95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write</a:t>
            </a:r>
            <a:r>
              <a:rPr lang="en-GB" spc="-95" dirty="0">
                <a:latin typeface="Courier New"/>
                <a:cs typeface="Courier New"/>
              </a:rPr>
              <a:t>(</a:t>
            </a:r>
            <a:r>
              <a:rPr lang="en-GB" spc="-90" dirty="0">
                <a:latin typeface="Courier New"/>
                <a:cs typeface="Courier New"/>
              </a:rPr>
              <a:t>"first line</a:t>
            </a:r>
            <a:r>
              <a:rPr lang="en-GB" b="1" spc="-90" dirty="0">
                <a:latin typeface="Courier New"/>
                <a:cs typeface="Courier New"/>
              </a:rPr>
              <a:t>\</a:t>
            </a:r>
            <a:r>
              <a:rPr lang="en-GB" b="1" spc="-90" dirty="0" err="1">
                <a:latin typeface="Courier New"/>
                <a:cs typeface="Courier New"/>
              </a:rPr>
              <a:t>n</a:t>
            </a:r>
            <a:r>
              <a:rPr lang="en-GB" spc="-90" dirty="0" err="1">
                <a:latin typeface="Courier New"/>
                <a:cs typeface="Courier New"/>
              </a:rPr>
              <a:t>second</a:t>
            </a:r>
            <a:r>
              <a:rPr lang="en-GB" spc="-90" dirty="0">
                <a:latin typeface="Courier New"/>
                <a:cs typeface="Courier New"/>
              </a:rPr>
              <a:t> line")</a:t>
            </a:r>
          </a:p>
          <a:p>
            <a:pPr marL="0" indent="0">
              <a:spcBef>
                <a:spcPts val="235"/>
              </a:spcBef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GB" spc="-95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close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17"/>
              </a:spcBef>
              <a:buNone/>
            </a:pPr>
            <a:endParaRPr lang="en-GB"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GB" spc="3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ea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es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a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test.txt</a:t>
            </a:r>
            <a:r>
              <a:rPr lang="en-GB" spc="-3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that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writes</a:t>
            </a:r>
            <a:endParaRPr lang="en-GB" spc="-90" dirty="0">
              <a:solidFill>
                <a:srgbClr val="22373A"/>
              </a:solidFill>
              <a:latin typeface="Courier New"/>
              <a:cs typeface="Courier New"/>
            </a:endParaRPr>
          </a:p>
          <a:p>
            <a:pPr marL="0" marR="1287780" indent="0">
              <a:lnSpc>
                <a:spcPct val="118000"/>
              </a:lnSpc>
              <a:spcBef>
                <a:spcPts val="890"/>
              </a:spcBef>
              <a:buNone/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first line </a:t>
            </a:r>
          </a:p>
          <a:p>
            <a:pPr marL="0" marR="1287780" indent="0">
              <a:lnSpc>
                <a:spcPct val="118000"/>
              </a:lnSpc>
              <a:spcBef>
                <a:spcPts val="890"/>
              </a:spcBef>
              <a:buNone/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second line</a:t>
            </a:r>
            <a:endParaRPr lang="en-GB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6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Writing files: A three phase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890956" cy="5000978"/>
          </a:xfrm>
        </p:spPr>
        <p:txBody>
          <a:bodyPr>
            <a:normAutofit/>
          </a:bodyPr>
          <a:lstStyle/>
          <a:p>
            <a:pPr marL="121285" indent="-108585">
              <a:lnSpc>
                <a:spcPct val="100000"/>
              </a:lnSpc>
              <a:tabLst>
                <a:tab pos="121920" algn="l"/>
              </a:tabLst>
            </a:pPr>
            <a:r>
              <a:rPr lang="en-GB" spc="-9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o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wri</a:t>
            </a:r>
            <a:r>
              <a:rPr lang="en-GB" spc="-5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data,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35" dirty="0">
                <a:solidFill>
                  <a:srgbClr val="22373A"/>
                </a:solidFill>
                <a:cs typeface="Calibri"/>
              </a:rPr>
              <a:t>w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need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o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open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with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0" dirty="0">
                <a:solidFill>
                  <a:srgbClr val="1B2A2C"/>
                </a:solidFill>
                <a:latin typeface="Courier New"/>
                <a:cs typeface="Courier New"/>
              </a:rPr>
              <a:t>'w'</a:t>
            </a:r>
            <a:r>
              <a:rPr lang="en-GB" spc="-360" dirty="0">
                <a:solidFill>
                  <a:srgbClr val="1B2A2C"/>
                </a:solidFill>
                <a:latin typeface="Courier New"/>
                <a:cs typeface="Courier New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mode:</a:t>
            </a:r>
            <a:endParaRPr lang="en-GB" dirty="0">
              <a:cs typeface="Calibri"/>
            </a:endParaRPr>
          </a:p>
          <a:p>
            <a:pPr marL="12700" indent="0">
              <a:lnSpc>
                <a:spcPct val="100000"/>
              </a:lnSpc>
              <a:buNone/>
              <a:tabLst>
                <a:tab pos="121920" algn="l"/>
              </a:tabLst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		f 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pc="-90" dirty="0">
                <a:solidFill>
                  <a:srgbClr val="007F00"/>
                </a:solidFill>
                <a:latin typeface="Courier New"/>
                <a:cs typeface="Courier New"/>
              </a:rPr>
              <a:t>open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lang="en-GB" spc="-90" dirty="0">
                <a:latin typeface="Courier New"/>
                <a:cs typeface="Courier New"/>
              </a:rPr>
              <a:t>'test.txt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latin typeface="Courier New"/>
                <a:cs typeface="Courier New"/>
              </a:rPr>
              <a:t>, '</a:t>
            </a:r>
            <a:r>
              <a:rPr lang="en-GB" b="1" spc="-90" dirty="0">
                <a:latin typeface="Courier New"/>
                <a:cs typeface="Courier New"/>
              </a:rPr>
              <a:t>w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endParaRPr lang="en-GB" dirty="0">
              <a:latin typeface="Courier New"/>
              <a:cs typeface="Courier New"/>
            </a:endParaRPr>
          </a:p>
          <a:p>
            <a:pPr marL="121285" marR="5080">
              <a:lnSpc>
                <a:spcPct val="118000"/>
              </a:lnSpc>
              <a:spcBef>
                <a:spcPts val="215"/>
              </a:spcBef>
            </a:pPr>
            <a:r>
              <a:rPr lang="en-GB" spc="35" dirty="0">
                <a:solidFill>
                  <a:srgbClr val="22373A"/>
                </a:solidFill>
                <a:cs typeface="Calibri"/>
              </a:rPr>
              <a:t>By default, Python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assumes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xt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es or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xplicitly state a </a:t>
            </a:r>
            <a:r>
              <a:rPr lang="en-GB" b="1" spc="-9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xt</a:t>
            </a:r>
            <a:r>
              <a:rPr lang="en-GB" spc="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e:</a:t>
            </a:r>
            <a:endParaRPr lang="en-GB" dirty="0">
              <a:cs typeface="Calibri"/>
            </a:endParaRPr>
          </a:p>
          <a:p>
            <a:pPr marL="0" marR="5080" indent="0">
              <a:lnSpc>
                <a:spcPct val="118000"/>
              </a:lnSpc>
              <a:spcBef>
                <a:spcPts val="215"/>
              </a:spcBef>
              <a:buNone/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	f 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pc="-90" dirty="0">
                <a:solidFill>
                  <a:srgbClr val="007F00"/>
                </a:solidFill>
                <a:latin typeface="Courier New"/>
                <a:cs typeface="Courier New"/>
              </a:rPr>
              <a:t>open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lang="en-GB" spc="-90" dirty="0">
                <a:latin typeface="Courier New"/>
                <a:cs typeface="Courier New"/>
              </a:rPr>
              <a:t>'test.txt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latin typeface="Courier New"/>
                <a:cs typeface="Courier New"/>
              </a:rPr>
              <a:t>, '</a:t>
            </a:r>
            <a:r>
              <a:rPr lang="en-GB" b="1" spc="-90" dirty="0" err="1">
                <a:latin typeface="Courier New"/>
                <a:cs typeface="Courier New"/>
              </a:rPr>
              <a:t>tw</a:t>
            </a:r>
            <a:r>
              <a:rPr lang="en-GB" spc="-90" dirty="0">
                <a:latin typeface="Courier New"/>
                <a:cs typeface="Courier New"/>
              </a:rPr>
              <a:t>'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endParaRPr lang="en-GB" dirty="0">
              <a:latin typeface="Courier New"/>
              <a:cs typeface="Courier New"/>
            </a:endParaRPr>
          </a:p>
          <a:p>
            <a:pPr marL="121285" marR="97155" indent="-108585">
              <a:lnSpc>
                <a:spcPct val="118000"/>
              </a:lnSpc>
              <a:spcBef>
                <a:spcPts val="330"/>
              </a:spcBef>
              <a:tabLst>
                <a:tab pos="121920" algn="l"/>
              </a:tabLst>
            </a:pPr>
            <a:r>
              <a:rPr lang="en-GB" spc="20" dirty="0">
                <a:solidFill>
                  <a:srgbClr val="22373A"/>
                </a:solidFill>
                <a:cs typeface="Calibri"/>
              </a:rPr>
              <a:t>If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exists,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it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will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be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b="1" spc="15" dirty="0">
                <a:solidFill>
                  <a:srgbClr val="22373A"/>
                </a:solidFill>
                <a:cs typeface="Calibri"/>
              </a:rPr>
              <a:t>o</a:t>
            </a:r>
            <a:r>
              <a:rPr lang="en-GB" b="1" dirty="0">
                <a:solidFill>
                  <a:srgbClr val="22373A"/>
                </a:solidFill>
                <a:cs typeface="Calibri"/>
              </a:rPr>
              <a:t>v</a:t>
            </a:r>
            <a:r>
              <a:rPr lang="en-GB" b="1" spc="40" dirty="0">
                <a:solidFill>
                  <a:srgbClr val="22373A"/>
                </a:solidFill>
                <a:cs typeface="Calibri"/>
              </a:rPr>
              <a:t>erridden</a:t>
            </a:r>
            <a:r>
              <a:rPr lang="en-GB" b="1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b="1" spc="20" dirty="0">
                <a:solidFill>
                  <a:srgbClr val="22373A"/>
                </a:solidFill>
                <a:cs typeface="Calibri"/>
              </a:rPr>
              <a:t>with</a:t>
            </a:r>
            <a:r>
              <a:rPr lang="en-GB" b="1" spc="55" dirty="0">
                <a:solidFill>
                  <a:srgbClr val="22373A"/>
                </a:solidFill>
                <a:cs typeface="Calibri"/>
              </a:rPr>
              <a:t> an </a:t>
            </a:r>
            <a:r>
              <a:rPr lang="en-GB" b="1" spc="30" dirty="0">
                <a:solidFill>
                  <a:srgbClr val="22373A"/>
                </a:solidFill>
                <a:cs typeface="Calibri"/>
              </a:rPr>
              <a:t>empty</a:t>
            </a:r>
            <a:r>
              <a:rPr lang="en-GB" b="1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b="1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b="1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b="1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b="1" spc="15" dirty="0">
                <a:solidFill>
                  <a:srgbClr val="22373A"/>
                </a:solidFill>
                <a:cs typeface="Calibri"/>
              </a:rPr>
              <a:t>!</a:t>
            </a:r>
          </a:p>
          <a:p>
            <a:pPr marL="121285" marR="191770" indent="-108585">
              <a:lnSpc>
                <a:spcPct val="118000"/>
              </a:lnSpc>
              <a:spcBef>
                <a:spcPts val="330"/>
              </a:spcBef>
              <a:tabLst>
                <a:tab pos="121920" algn="l"/>
              </a:tabLst>
            </a:pPr>
            <a:r>
              <a:rPr lang="en-GB" spc="30" dirty="0">
                <a:solidFill>
                  <a:srgbClr val="22373A"/>
                </a:solidFill>
                <a:cs typeface="Calibri"/>
              </a:rPr>
              <a:t>Use the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object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method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0" dirty="0">
                <a:solidFill>
                  <a:srgbClr val="1B2A2C"/>
                </a:solidFill>
                <a:latin typeface="Courier New"/>
                <a:cs typeface="Courier New"/>
              </a:rPr>
              <a:t>write()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with string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input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argument. </a:t>
            </a:r>
          </a:p>
          <a:p>
            <a:pPr marL="12700" marR="191770" indent="0">
              <a:lnSpc>
                <a:spcPct val="118000"/>
              </a:lnSpc>
              <a:spcBef>
                <a:spcPts val="330"/>
              </a:spcBef>
              <a:buNone/>
              <a:tabLst>
                <a:tab pos="121920" algn="l"/>
              </a:tabLst>
            </a:pPr>
            <a:r>
              <a:rPr lang="en-GB" spc="-95" dirty="0">
                <a:solidFill>
                  <a:srgbClr val="22373A"/>
                </a:solidFill>
                <a:latin typeface="Courier New"/>
                <a:cs typeface="Courier New"/>
              </a:rPr>
              <a:t>		</a:t>
            </a:r>
            <a:r>
              <a:rPr lang="en-GB" spc="-95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write</a:t>
            </a:r>
            <a:r>
              <a:rPr lang="en-GB" spc="-95" dirty="0">
                <a:latin typeface="Courier New"/>
                <a:cs typeface="Courier New"/>
              </a:rPr>
              <a:t>(</a:t>
            </a:r>
            <a:r>
              <a:rPr lang="en-GB" spc="-90" dirty="0">
                <a:latin typeface="Courier New"/>
                <a:cs typeface="Courier New"/>
              </a:rPr>
              <a:t>"first line</a:t>
            </a:r>
            <a:r>
              <a:rPr lang="en-GB" b="1" spc="-90" dirty="0">
                <a:latin typeface="Courier New"/>
                <a:cs typeface="Courier New"/>
              </a:rPr>
              <a:t>\</a:t>
            </a:r>
            <a:r>
              <a:rPr lang="en-GB" b="1" spc="-90" dirty="0" err="1">
                <a:latin typeface="Courier New"/>
                <a:cs typeface="Courier New"/>
              </a:rPr>
              <a:t>n</a:t>
            </a:r>
            <a:r>
              <a:rPr lang="en-GB" spc="-90" dirty="0" err="1">
                <a:latin typeface="Courier New"/>
                <a:cs typeface="Courier New"/>
              </a:rPr>
              <a:t>second</a:t>
            </a:r>
            <a:r>
              <a:rPr lang="en-GB" spc="-90" dirty="0">
                <a:latin typeface="Courier New"/>
                <a:cs typeface="Courier New"/>
              </a:rPr>
              <a:t> line")</a:t>
            </a:r>
            <a:endParaRPr lang="en-GB" dirty="0">
              <a:cs typeface="Calibri"/>
            </a:endParaRPr>
          </a:p>
          <a:p>
            <a:pPr marL="121285" indent="-108585">
              <a:lnSpc>
                <a:spcPct val="100000"/>
              </a:lnSpc>
              <a:spcBef>
                <a:spcPts val="565"/>
              </a:spcBef>
              <a:tabLst>
                <a:tab pos="121920" algn="l"/>
              </a:tabLst>
            </a:pPr>
            <a:r>
              <a:rPr lang="en-GB" spc="10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ose the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at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end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of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writing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p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ess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using </a:t>
            </a:r>
            <a:r>
              <a:rPr lang="en-GB" spc="50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 method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0" dirty="0">
                <a:solidFill>
                  <a:srgbClr val="1B2A2C"/>
                </a:solidFill>
                <a:latin typeface="Courier New"/>
                <a:cs typeface="Courier New"/>
              </a:rPr>
              <a:t>	</a:t>
            </a:r>
            <a:r>
              <a:rPr lang="en-GB" spc="-90" dirty="0" err="1">
                <a:solidFill>
                  <a:srgbClr val="1B2A2C"/>
                </a:solidFill>
                <a:latin typeface="Courier New"/>
                <a:cs typeface="Courier New"/>
              </a:rPr>
              <a:t>f.close</a:t>
            </a:r>
            <a:r>
              <a:rPr lang="en-GB" spc="-90" dirty="0">
                <a:solidFill>
                  <a:srgbClr val="1B2A2C"/>
                </a:solidFill>
                <a:latin typeface="Courier New"/>
                <a:cs typeface="Courier New"/>
              </a:rPr>
              <a:t>()</a:t>
            </a:r>
            <a:r>
              <a:rPr lang="en-GB" spc="-55" dirty="0">
                <a:solidFill>
                  <a:srgbClr val="22373A"/>
                </a:solidFill>
                <a:cs typeface="Calibri"/>
              </a:rPr>
              <a:t>.</a:t>
            </a:r>
            <a:endParaRPr lang="en-GB" dirty="0">
              <a:cs typeface="Calibri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223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a text file for </a:t>
            </a:r>
            <a:r>
              <a:rPr lang="en-GB" i="1" dirty="0"/>
              <a:t>appending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do not want to overwrite the content of the file, you can open a file for appending with mode </a:t>
            </a:r>
            <a:r>
              <a:rPr lang="en-GB" dirty="0">
                <a:latin typeface="Liberation Mono" pitchFamily="49"/>
              </a:rPr>
              <a:t>'a'</a:t>
            </a:r>
            <a:r>
              <a:rPr lang="en-GB" dirty="0"/>
              <a:t>.</a:t>
            </a:r>
            <a:br>
              <a:rPr lang="en-GB" dirty="0"/>
            </a:br>
            <a:endParaRPr lang="en-GB" i="1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output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mtClean="0"/>
              <a:t>'</a:t>
            </a:r>
            <a:r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output.txt</a:t>
            </a:r>
            <a:r>
              <a:rPr lang="en-GB"/>
              <a:t>'</a:t>
            </a:r>
            <a:r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mtClean="0"/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/>
              <a:t>'</a:t>
            </a:r>
            <a:r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i="1" dirty="0"/>
              <a:t/>
            </a:r>
            <a:br>
              <a:rPr lang="en-GB" i="1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1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933244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</a:pPr>
            <a:r>
              <a:rPr lang="en-GB" spc="-135" dirty="0">
                <a:solidFill>
                  <a:srgbClr val="22373A"/>
                </a:solidFill>
                <a:cs typeface="Calibri"/>
              </a:rPr>
              <a:t>W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ea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a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object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0" dirty="0">
                <a:solidFill>
                  <a:srgbClr val="1B2A2C"/>
                </a:solidFill>
                <a:latin typeface="Courier New"/>
                <a:cs typeface="Courier New"/>
              </a:rPr>
              <a:t>f</a:t>
            </a:r>
            <a:r>
              <a:rPr lang="en-GB" spc="-360" dirty="0">
                <a:solidFill>
                  <a:srgbClr val="1B2A2C"/>
                </a:solidFill>
                <a:latin typeface="Courier New"/>
                <a:cs typeface="Courier New"/>
              </a:rPr>
              <a:t> 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using</a:t>
            </a:r>
            <a:endParaRPr lang="en-GB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lang="en-GB" sz="1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  <a:tabLst>
                <a:tab pos="2485390" algn="l"/>
              </a:tabLst>
            </a:pP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  </a:t>
            </a: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f 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pc="-90" dirty="0">
                <a:solidFill>
                  <a:srgbClr val="007F00"/>
                </a:solidFill>
                <a:latin typeface="Courier New"/>
                <a:cs typeface="Courier New"/>
              </a:rPr>
              <a:t>open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lang="en-GB" spc="-90" dirty="0">
                <a:latin typeface="Courier New"/>
                <a:cs typeface="Courier New"/>
              </a:rPr>
              <a:t>'test.txt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latin typeface="Courier New"/>
                <a:cs typeface="Courier New"/>
              </a:rPr>
              <a:t>, '</a:t>
            </a:r>
            <a:r>
              <a:rPr lang="en-GB" b="1" spc="-90" dirty="0">
                <a:latin typeface="Courier New"/>
                <a:cs typeface="Courier New"/>
              </a:rPr>
              <a:t>r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r>
              <a:rPr lang="en-GB" dirty="0">
                <a:solidFill>
                  <a:srgbClr val="22373A"/>
                </a:solidFill>
                <a:latin typeface="Courier New"/>
                <a:cs typeface="Courier New"/>
              </a:rPr>
              <a:t>	</a:t>
            </a:r>
            <a:r>
              <a:rPr lang="en-GB" i="1" spc="-90" dirty="0">
                <a:solidFill>
                  <a:srgbClr val="3F7F7F"/>
                </a:solidFill>
                <a:latin typeface="Courier New"/>
                <a:cs typeface="Courier New"/>
              </a:rPr>
              <a:t># Read</a:t>
            </a:r>
            <a:endParaRPr lang="en-GB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GB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GB" spc="55" dirty="0">
                <a:solidFill>
                  <a:srgbClr val="22373A"/>
                </a:solidFill>
                <a:cs typeface="Calibri"/>
              </a:rPr>
              <a:t>and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h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a</a:t>
            </a:r>
            <a:r>
              <a:rPr lang="en-GB" dirty="0">
                <a:solidFill>
                  <a:srgbClr val="22373A"/>
                </a:solidFill>
                <a:cs typeface="Calibri"/>
              </a:rPr>
              <a:t>v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dif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f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ent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w</a:t>
            </a:r>
            <a:r>
              <a:rPr lang="en-GB" dirty="0">
                <a:solidFill>
                  <a:srgbClr val="22373A"/>
                </a:solidFill>
                <a:cs typeface="Calibri"/>
              </a:rPr>
              <a:t>a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ys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of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eading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data:</a:t>
            </a:r>
            <a:endParaRPr lang="en-GB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lang="en-GB" sz="2000" dirty="0">
              <a:latin typeface="Times New Roman"/>
              <a:cs typeface="Times New Roman"/>
            </a:endParaRPr>
          </a:p>
          <a:p>
            <a:pPr marL="133985" marR="5080" indent="0">
              <a:lnSpc>
                <a:spcPct val="118000"/>
              </a:lnSpc>
              <a:buNone/>
            </a:pPr>
            <a:r>
              <a:rPr lang="en-GB" spc="-80" dirty="0">
                <a:solidFill>
                  <a:srgbClr val="22373A"/>
                </a:solidFill>
                <a:cs typeface="Calibri"/>
              </a:rPr>
              <a:t>1.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0" dirty="0" err="1">
                <a:solidFill>
                  <a:srgbClr val="1B2A2C"/>
                </a:solidFill>
                <a:latin typeface="Courier New"/>
                <a:cs typeface="Courier New"/>
              </a:rPr>
              <a:t>f.readlines</a:t>
            </a:r>
            <a:r>
              <a:rPr lang="en-GB" spc="-90" dirty="0">
                <a:solidFill>
                  <a:srgbClr val="1B2A2C"/>
                </a:solidFill>
                <a:latin typeface="Courier New"/>
                <a:cs typeface="Courier New"/>
              </a:rPr>
              <a:t>()</a:t>
            </a:r>
            <a:r>
              <a:rPr lang="en-GB" spc="-360" dirty="0">
                <a:solidFill>
                  <a:srgbClr val="1B2A2C"/>
                </a:solidFill>
                <a:latin typeface="Courier New"/>
                <a:cs typeface="Courier New"/>
              </a:rPr>
              <a:t> 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eturns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a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list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of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strings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(each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being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one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line)</a:t>
            </a:r>
            <a:endParaRPr lang="en-GB" dirty="0">
              <a:cs typeface="Calibri"/>
            </a:endParaRPr>
          </a:p>
          <a:p>
            <a:pPr marL="518160" lvl="1" indent="0">
              <a:lnSpc>
                <a:spcPct val="100000"/>
              </a:lnSpc>
              <a:spcBef>
                <a:spcPts val="745"/>
              </a:spcBef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f 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pc="-90" dirty="0">
                <a:solidFill>
                  <a:srgbClr val="007F00"/>
                </a:solidFill>
                <a:latin typeface="Courier New"/>
                <a:cs typeface="Courier New"/>
              </a:rPr>
              <a:t>open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lang="en-GB" spc="-90" dirty="0">
                <a:latin typeface="Courier New"/>
                <a:cs typeface="Courier New"/>
              </a:rPr>
              <a:t>'test.txt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latin typeface="Courier New"/>
                <a:cs typeface="Courier New"/>
              </a:rPr>
              <a:t>, '</a:t>
            </a:r>
            <a:r>
              <a:rPr lang="en-GB" b="1" spc="-90" dirty="0">
                <a:latin typeface="Courier New"/>
                <a:cs typeface="Courier New"/>
              </a:rPr>
              <a:t>r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latin typeface="Courier New"/>
                <a:cs typeface="Courier New"/>
              </a:rPr>
              <a:t>)</a:t>
            </a:r>
            <a:endParaRPr lang="en-GB" dirty="0">
              <a:latin typeface="Courier New"/>
              <a:cs typeface="Courier New"/>
            </a:endParaRPr>
          </a:p>
          <a:p>
            <a:pPr marL="51816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lines 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readlines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endParaRPr lang="en-GB" dirty="0">
              <a:latin typeface="Courier New"/>
              <a:cs typeface="Courier New"/>
            </a:endParaRPr>
          </a:p>
          <a:p>
            <a:pPr marL="51816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close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endParaRPr lang="en-GB" dirty="0">
              <a:latin typeface="Courier New"/>
              <a:cs typeface="Courier New"/>
            </a:endParaRPr>
          </a:p>
          <a:p>
            <a:pPr marL="51816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lines</a:t>
            </a:r>
            <a:endParaRPr lang="en-GB" dirty="0">
              <a:latin typeface="Courier New"/>
              <a:cs typeface="Courier New"/>
            </a:endParaRPr>
          </a:p>
          <a:p>
            <a:pPr marL="51816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[</a:t>
            </a:r>
            <a:r>
              <a:rPr lang="en-GB" spc="-90" dirty="0">
                <a:latin typeface="Courier New"/>
                <a:cs typeface="Courier New"/>
              </a:rPr>
              <a:t>'first line</a:t>
            </a:r>
            <a:r>
              <a:rPr lang="en-GB" b="1" spc="-90" dirty="0">
                <a:latin typeface="Courier New"/>
                <a:cs typeface="Courier New"/>
              </a:rPr>
              <a:t>\n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latin typeface="Courier New"/>
                <a:cs typeface="Courier New"/>
              </a:rPr>
              <a:t>, 'second line']</a:t>
            </a:r>
            <a:endParaRPr lang="en-GB" dirty="0">
              <a:latin typeface="Courier New"/>
              <a:cs typeface="Courier New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7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72"/>
            <a:ext cx="10515600" cy="6400800"/>
          </a:xfrm>
        </p:spPr>
        <p:txBody>
          <a:bodyPr>
            <a:normAutofit lnSpcReduction="10000"/>
          </a:bodyPr>
          <a:lstStyle/>
          <a:p>
            <a:pPr marL="177800" indent="-164465">
              <a:lnSpc>
                <a:spcPct val="100000"/>
              </a:lnSpc>
              <a:buFont typeface="Calibri"/>
              <a:buAutoNum type="arabicPeriod" startAt="2"/>
              <a:tabLst>
                <a:tab pos="178435" algn="l"/>
              </a:tabLst>
            </a:pP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f.read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r>
              <a:rPr lang="en-GB" spc="5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eturns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one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ong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string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dirty="0">
                <a:solidFill>
                  <a:srgbClr val="22373A"/>
                </a:solidFill>
                <a:cs typeface="Calibri"/>
              </a:rPr>
              <a:t>f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or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who</a:t>
            </a:r>
            <a:r>
              <a:rPr lang="en-GB" spc="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endParaRPr lang="en-GB" dirty="0"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445"/>
              </a:spcBef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f 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pc="-90" dirty="0">
                <a:solidFill>
                  <a:srgbClr val="007F00"/>
                </a:solidFill>
                <a:latin typeface="Courier New"/>
                <a:cs typeface="Courier New"/>
              </a:rPr>
              <a:t>open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lang="en-GB" spc="-90" dirty="0">
                <a:latin typeface="Courier New"/>
                <a:cs typeface="Courier New"/>
              </a:rPr>
              <a:t>'test.txt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latin typeface="Courier New"/>
                <a:cs typeface="Courier New"/>
              </a:rPr>
              <a:t>, '</a:t>
            </a:r>
            <a:r>
              <a:rPr lang="en-GB" b="1" spc="-90" dirty="0">
                <a:latin typeface="Courier New"/>
                <a:cs typeface="Courier New"/>
              </a:rPr>
              <a:t>r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endParaRPr lang="en-GB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data 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read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endParaRPr lang="en-GB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close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endParaRPr lang="en-GB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data</a:t>
            </a:r>
            <a:endParaRPr lang="en-GB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0" dirty="0">
                <a:latin typeface="Courier New"/>
                <a:cs typeface="Courier New"/>
              </a:rPr>
              <a:t>'first line</a:t>
            </a:r>
            <a:r>
              <a:rPr lang="en-GB" b="1" spc="-90" dirty="0">
                <a:latin typeface="Courier New"/>
                <a:cs typeface="Courier New"/>
              </a:rPr>
              <a:t>\</a:t>
            </a:r>
            <a:r>
              <a:rPr lang="en-GB" b="1" spc="-90" dirty="0" err="1">
                <a:latin typeface="Courier New"/>
                <a:cs typeface="Courier New"/>
              </a:rPr>
              <a:t>n</a:t>
            </a:r>
            <a:r>
              <a:rPr lang="en-GB" spc="-90" dirty="0" err="1">
                <a:latin typeface="Courier New"/>
                <a:cs typeface="Courier New"/>
              </a:rPr>
              <a:t>second</a:t>
            </a:r>
            <a:r>
              <a:rPr lang="en-GB" spc="-90" dirty="0">
                <a:latin typeface="Courier New"/>
                <a:cs typeface="Courier New"/>
              </a:rPr>
              <a:t> line‘</a:t>
            </a: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endParaRPr lang="en-GB" dirty="0">
              <a:latin typeface="Courier New"/>
              <a:cs typeface="Courier New"/>
            </a:endParaRPr>
          </a:p>
          <a:p>
            <a:pPr marL="177800" marR="5080" indent="-165100">
              <a:lnSpc>
                <a:spcPct val="118000"/>
              </a:lnSpc>
              <a:spcBef>
                <a:spcPts val="315"/>
              </a:spcBef>
              <a:buAutoNum type="arabicPeriod" startAt="3"/>
              <a:tabLst>
                <a:tab pos="178435" algn="l"/>
              </a:tabLst>
            </a:pPr>
            <a:r>
              <a:rPr lang="en-GB" spc="40" dirty="0">
                <a:solidFill>
                  <a:srgbClr val="22373A"/>
                </a:solidFill>
                <a:cs typeface="Calibri"/>
              </a:rPr>
              <a:t>Use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xt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pc="-3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lang="en-GB" spc="65" dirty="0">
                <a:solidFill>
                  <a:srgbClr val="22373A"/>
                </a:solidFill>
                <a:cs typeface="Calibri"/>
              </a:rPr>
              <a:t>as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an </a:t>
            </a:r>
            <a:r>
              <a:rPr lang="en-GB" spc="15" dirty="0" err="1">
                <a:solidFill>
                  <a:srgbClr val="22373A"/>
                </a:solidFill>
                <a:cs typeface="Calibri"/>
              </a:rPr>
              <a:t>it</a:t>
            </a:r>
            <a:r>
              <a:rPr lang="en-GB" spc="35" dirty="0" err="1">
                <a:solidFill>
                  <a:srgbClr val="22373A"/>
                </a:solidFill>
                <a:cs typeface="Calibri"/>
              </a:rPr>
              <a:t>e</a:t>
            </a:r>
            <a:r>
              <a:rPr lang="en-GB" dirty="0" err="1">
                <a:solidFill>
                  <a:srgbClr val="22373A"/>
                </a:solidFill>
                <a:cs typeface="Calibri"/>
              </a:rPr>
              <a:t>r</a:t>
            </a:r>
            <a:r>
              <a:rPr lang="en-GB" spc="70" dirty="0" err="1">
                <a:solidFill>
                  <a:srgbClr val="22373A"/>
                </a:solidFill>
                <a:cs typeface="Calibri"/>
              </a:rPr>
              <a:t>ab</a:t>
            </a:r>
            <a:r>
              <a:rPr lang="en-GB" spc="15" dirty="0" err="1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 err="1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object:</a:t>
            </a:r>
            <a:r>
              <a:rPr lang="en-GB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p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ess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one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line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in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each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it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ation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(impor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tant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dirty="0">
                <a:solidFill>
                  <a:srgbClr val="22373A"/>
                </a:solidFill>
                <a:cs typeface="Calibri"/>
              </a:rPr>
              <a:t>f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or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lar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g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les):</a:t>
            </a:r>
            <a:endParaRPr lang="en-GB" dirty="0"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445"/>
              </a:spcBef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f 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pc="-90" dirty="0">
                <a:solidFill>
                  <a:srgbClr val="007F00"/>
                </a:solidFill>
                <a:latin typeface="Courier New"/>
                <a:cs typeface="Courier New"/>
              </a:rPr>
              <a:t>open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lang="en-GB" spc="-90" dirty="0">
                <a:latin typeface="Courier New"/>
                <a:cs typeface="Courier New"/>
              </a:rPr>
              <a:t>'test.txt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latin typeface="Courier New"/>
                <a:cs typeface="Courier New"/>
              </a:rPr>
              <a:t>, '</a:t>
            </a:r>
            <a:r>
              <a:rPr lang="en-GB" b="1" spc="-90" dirty="0">
                <a:latin typeface="Courier New"/>
                <a:cs typeface="Courier New"/>
              </a:rPr>
              <a:t>r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endParaRPr lang="en-GB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GB" b="1" spc="-90" dirty="0">
                <a:solidFill>
                  <a:srgbClr val="007F00"/>
                </a:solidFill>
                <a:latin typeface="Courier New"/>
                <a:cs typeface="Courier New"/>
              </a:rPr>
              <a:t>for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line </a:t>
            </a:r>
            <a:r>
              <a:rPr lang="en-GB" b="1" spc="-90" dirty="0">
                <a:solidFill>
                  <a:srgbClr val="AA21FF"/>
                </a:solidFill>
                <a:latin typeface="Courier New"/>
                <a:cs typeface="Courier New"/>
              </a:rPr>
              <a:t>in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f:</a:t>
            </a:r>
            <a:endParaRPr lang="en-GB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  <a:tabLst>
                <a:tab pos="759460" algn="l"/>
              </a:tabLst>
            </a:pP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  	</a:t>
            </a:r>
            <a:r>
              <a:rPr lang="en-GB" b="1" spc="-90" dirty="0">
                <a:solidFill>
                  <a:srgbClr val="007F00"/>
                </a:solidFill>
                <a:latin typeface="Courier New"/>
                <a:cs typeface="Courier New"/>
              </a:rPr>
              <a:t>print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(line, end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lang="en-GB" spc="-90" dirty="0">
                <a:latin typeface="Courier New"/>
                <a:cs typeface="Courier New"/>
              </a:rPr>
              <a:t>'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endParaRPr lang="en-GB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  <a:tabLst>
                <a:tab pos="759460" algn="l"/>
              </a:tabLst>
            </a:pPr>
            <a:endParaRPr lang="en-GB" dirty="0">
              <a:latin typeface="Courier New"/>
              <a:cs typeface="Courier New"/>
            </a:endParaRPr>
          </a:p>
          <a:p>
            <a:pPr marL="457200" marR="2606675" lvl="1" indent="0">
              <a:lnSpc>
                <a:spcPct val="118000"/>
              </a:lnSpc>
              <a:buNone/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first line  </a:t>
            </a:r>
          </a:p>
          <a:p>
            <a:pPr marL="457200" marR="2606675" lvl="1" indent="0">
              <a:lnSpc>
                <a:spcPct val="118000"/>
              </a:lnSpc>
              <a:buNone/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second line</a:t>
            </a:r>
            <a:endParaRPr lang="en-GB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close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endParaRPr lang="en-GB" dirty="0">
              <a:latin typeface="Courier New"/>
              <a:cs typeface="Courier New"/>
            </a:endParaRP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3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60" dirty="0"/>
              <a:t>Opening</a:t>
            </a:r>
            <a:r>
              <a:rPr lang="en-GB" spc="45" dirty="0"/>
              <a:t> </a:t>
            </a:r>
            <a:r>
              <a:rPr lang="en-GB" spc="75" dirty="0"/>
              <a:t>and</a:t>
            </a:r>
            <a:r>
              <a:rPr lang="en-GB" spc="45" dirty="0"/>
              <a:t> </a:t>
            </a:r>
            <a:r>
              <a:rPr lang="en-GB" i="1" spc="55" dirty="0">
                <a:latin typeface="Calibri"/>
                <a:cs typeface="Calibri"/>
              </a:rPr>
              <a:t>au</a:t>
            </a:r>
            <a:r>
              <a:rPr lang="en-GB" i="1" spc="20" dirty="0">
                <a:latin typeface="Calibri"/>
                <a:cs typeface="Calibri"/>
              </a:rPr>
              <a:t>t</a:t>
            </a:r>
            <a:r>
              <a:rPr lang="en-GB" i="1" spc="55" dirty="0">
                <a:latin typeface="Calibri"/>
                <a:cs typeface="Calibri"/>
              </a:rPr>
              <a:t>omatic</a:t>
            </a:r>
            <a:r>
              <a:rPr lang="en-GB" i="1" spc="45" dirty="0">
                <a:latin typeface="Calibri"/>
                <a:cs typeface="Calibri"/>
              </a:rPr>
              <a:t> </a:t>
            </a:r>
            <a:r>
              <a:rPr lang="en-GB" spc="85" dirty="0"/>
              <a:t>ﬁ</a:t>
            </a:r>
            <a:r>
              <a:rPr lang="en-GB" spc="20" dirty="0"/>
              <a:t>l</a:t>
            </a:r>
            <a:r>
              <a:rPr lang="en-GB" spc="60" dirty="0"/>
              <a:t>e</a:t>
            </a:r>
            <a:r>
              <a:rPr lang="en-GB" spc="40" dirty="0"/>
              <a:t> </a:t>
            </a:r>
            <a:r>
              <a:rPr lang="en-GB" spc="90" dirty="0"/>
              <a:t>c</a:t>
            </a:r>
            <a:r>
              <a:rPr lang="en-GB" spc="30" dirty="0"/>
              <a:t>l</a:t>
            </a:r>
            <a:r>
              <a:rPr lang="en-GB" spc="65" dirty="0"/>
              <a:t>osing</a:t>
            </a:r>
            <a:r>
              <a:rPr lang="en-GB" spc="40" dirty="0"/>
              <a:t> </a:t>
            </a:r>
            <a:r>
              <a:rPr lang="en-GB" spc="50" dirty="0"/>
              <a:t>th</a:t>
            </a:r>
            <a:r>
              <a:rPr lang="en-GB" spc="25" dirty="0"/>
              <a:t>r</a:t>
            </a:r>
            <a:r>
              <a:rPr lang="en-GB" spc="60" dirty="0"/>
              <a:t>ough</a:t>
            </a:r>
            <a:r>
              <a:rPr lang="en-GB" spc="40" dirty="0"/>
              <a:t> </a:t>
            </a:r>
            <a:r>
              <a:rPr lang="en-GB" spc="45" dirty="0"/>
              <a:t>c</a:t>
            </a:r>
            <a:r>
              <a:rPr lang="en-GB" spc="60" dirty="0"/>
              <a:t>on</a:t>
            </a:r>
            <a:r>
              <a:rPr lang="en-GB" spc="25" dirty="0"/>
              <a:t>t</a:t>
            </a:r>
            <a:r>
              <a:rPr lang="en-GB" spc="45" dirty="0"/>
              <a:t>e</a:t>
            </a:r>
            <a:r>
              <a:rPr lang="en-GB" spc="40" dirty="0"/>
              <a:t>xt </a:t>
            </a:r>
            <a:r>
              <a:rPr lang="en-GB" spc="70" dirty="0"/>
              <a:t>mana</a:t>
            </a:r>
            <a:r>
              <a:rPr lang="en-GB" spc="40" dirty="0"/>
              <a:t>g</a:t>
            </a:r>
            <a:r>
              <a:rPr lang="en-GB" spc="50" dirty="0"/>
              <a:t>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15186" cy="4686687"/>
          </a:xfrm>
        </p:spPr>
        <p:txBody>
          <a:bodyPr>
            <a:normAutofit/>
          </a:bodyPr>
          <a:lstStyle/>
          <a:p>
            <a:pPr marL="12700" marR="5080">
              <a:lnSpc>
                <a:spcPct val="118000"/>
              </a:lnSpc>
            </a:pPr>
            <a:r>
              <a:rPr lang="en-GB" spc="35" dirty="0">
                <a:solidFill>
                  <a:srgbClr val="22373A"/>
                </a:solidFill>
                <a:cs typeface="Calibri"/>
              </a:rPr>
              <a:t>Python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p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o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vides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i="1" spc="40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i="1" spc="45" dirty="0">
                <a:solidFill>
                  <a:srgbClr val="22373A"/>
                </a:solidFill>
                <a:cs typeface="Calibri"/>
              </a:rPr>
              <a:t>on</a:t>
            </a:r>
            <a:r>
              <a:rPr lang="en-GB" i="1" spc="15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i="1" spc="2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i="1" spc="10" dirty="0">
                <a:solidFill>
                  <a:srgbClr val="22373A"/>
                </a:solidFill>
                <a:cs typeface="Calibri"/>
              </a:rPr>
              <a:t>xt</a:t>
            </a:r>
            <a:r>
              <a:rPr lang="en-GB" i="1" spc="50" dirty="0">
                <a:solidFill>
                  <a:srgbClr val="22373A"/>
                </a:solidFill>
                <a:cs typeface="Calibri"/>
              </a:rPr>
              <a:t> manage</a:t>
            </a:r>
            <a:r>
              <a:rPr lang="en-GB" i="1" spc="2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i="1" spc="75" dirty="0">
                <a:solidFill>
                  <a:srgbClr val="22373A"/>
                </a:solidFill>
                <a:cs typeface="Calibri"/>
              </a:rPr>
              <a:t>s</a:t>
            </a:r>
            <a:r>
              <a:rPr lang="en-GB" i="1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that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35" dirty="0">
                <a:solidFill>
                  <a:srgbClr val="22373A"/>
                </a:solidFill>
                <a:cs typeface="Calibri"/>
              </a:rPr>
              <a:t>w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use 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using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0" dirty="0">
                <a:solidFill>
                  <a:srgbClr val="1B2A2C"/>
                </a:solidFill>
                <a:latin typeface="Courier New"/>
                <a:cs typeface="Courier New"/>
              </a:rPr>
              <a:t>with</a:t>
            </a:r>
            <a:r>
              <a:rPr lang="en-GB" spc="-55" dirty="0">
                <a:solidFill>
                  <a:srgbClr val="22373A"/>
                </a:solidFill>
                <a:cs typeface="Calibri"/>
              </a:rPr>
              <a:t>.</a:t>
            </a:r>
            <a:r>
              <a:rPr lang="en-GB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5" dirty="0">
                <a:solidFill>
                  <a:srgbClr val="22373A"/>
                </a:solidFill>
                <a:cs typeface="Calibri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975"/>
              </a:spcBef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GB" b="1" spc="-90" dirty="0">
                <a:solidFill>
                  <a:srgbClr val="007F00"/>
                </a:solidFill>
                <a:latin typeface="Courier New"/>
                <a:cs typeface="Courier New"/>
              </a:rPr>
              <a:t>with </a:t>
            </a:r>
            <a:r>
              <a:rPr lang="en-GB" spc="-90" dirty="0">
                <a:solidFill>
                  <a:srgbClr val="007F00"/>
                </a:solidFill>
                <a:latin typeface="Courier New"/>
                <a:cs typeface="Courier New"/>
              </a:rPr>
              <a:t>open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lang="en-GB" spc="-90" dirty="0">
                <a:latin typeface="Courier New"/>
                <a:cs typeface="Courier New"/>
              </a:rPr>
              <a:t>'test.txt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latin typeface="Courier New"/>
                <a:cs typeface="Courier New"/>
              </a:rPr>
              <a:t>, </a:t>
            </a:r>
            <a:r>
              <a:rPr lang="en-GB" spc="-9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en-GB" b="1" spc="-90" dirty="0">
                <a:latin typeface="Courier New"/>
                <a:cs typeface="Courier New"/>
              </a:rPr>
              <a:t>r</a:t>
            </a:r>
            <a:r>
              <a:rPr lang="en-GB" spc="-95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) </a:t>
            </a:r>
            <a:r>
              <a:rPr lang="en-GB" b="1" spc="-90" dirty="0">
                <a:solidFill>
                  <a:srgbClr val="007F00"/>
                </a:solidFill>
                <a:latin typeface="Courier New"/>
                <a:cs typeface="Courier New"/>
              </a:rPr>
              <a:t>as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f:</a:t>
            </a:r>
            <a:endParaRPr lang="en-GB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  <a:tabLst>
                <a:tab pos="594360" algn="l"/>
              </a:tabLst>
            </a:pP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  	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data 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pc="-95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read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endParaRPr lang="en-GB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endParaRPr lang="en-GB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&gt;&gt;&gt;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data</a:t>
            </a:r>
            <a:endParaRPr lang="en-GB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0" dirty="0">
                <a:latin typeface="Courier New"/>
                <a:cs typeface="Courier New"/>
              </a:rPr>
              <a:t>'first line</a:t>
            </a:r>
            <a:r>
              <a:rPr lang="en-GB" b="1" spc="-90" dirty="0">
                <a:latin typeface="Courier New"/>
                <a:cs typeface="Courier New"/>
              </a:rPr>
              <a:t>\</a:t>
            </a:r>
            <a:r>
              <a:rPr lang="en-GB" b="1" spc="-95" dirty="0" err="1">
                <a:latin typeface="Courier New"/>
                <a:cs typeface="Courier New"/>
              </a:rPr>
              <a:t>n</a:t>
            </a:r>
            <a:r>
              <a:rPr lang="en-GB" spc="-90" dirty="0" err="1">
                <a:latin typeface="Courier New"/>
                <a:cs typeface="Courier New"/>
              </a:rPr>
              <a:t>second</a:t>
            </a:r>
            <a:r>
              <a:rPr lang="en-GB" spc="-90" dirty="0">
                <a:latin typeface="Courier New"/>
                <a:cs typeface="Courier New"/>
              </a:rPr>
              <a:t> line'</a:t>
            </a:r>
            <a:endParaRPr lang="en-GB" dirty="0">
              <a:latin typeface="Courier New"/>
              <a:cs typeface="Courier New"/>
            </a:endParaRPr>
          </a:p>
          <a:p>
            <a:pPr marL="12700" marR="283210">
              <a:lnSpc>
                <a:spcPct val="118000"/>
              </a:lnSpc>
              <a:spcBef>
                <a:spcPts val="735"/>
              </a:spcBef>
            </a:pPr>
            <a:r>
              <a:rPr lang="en-GB" spc="20" dirty="0">
                <a:solidFill>
                  <a:srgbClr val="22373A"/>
                </a:solidFill>
                <a:cs typeface="Calibri"/>
              </a:rPr>
              <a:t>If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35" dirty="0">
                <a:solidFill>
                  <a:srgbClr val="22373A"/>
                </a:solidFill>
                <a:cs typeface="Calibri"/>
              </a:rPr>
              <a:t>w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use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on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xt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mana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g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-55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-50" dirty="0">
                <a:solidFill>
                  <a:srgbClr val="22373A"/>
                </a:solidFill>
                <a:cs typeface="Calibri"/>
              </a:rPr>
              <a:t>,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it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will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b="1" spc="6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b="1" spc="2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b="1" spc="50" dirty="0">
                <a:solidFill>
                  <a:srgbClr val="22373A"/>
                </a:solidFill>
                <a:cs typeface="Calibri"/>
              </a:rPr>
              <a:t>ose </a:t>
            </a:r>
            <a:r>
              <a:rPr lang="en-GB" b="1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b="1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b="1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b="1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b="1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b="1" spc="1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b="1" spc="40" dirty="0">
                <a:solidFill>
                  <a:srgbClr val="22373A"/>
                </a:solidFill>
                <a:cs typeface="Calibri"/>
              </a:rPr>
              <a:t>au</a:t>
            </a:r>
            <a:r>
              <a:rPr lang="en-GB" b="1" spc="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b="1" spc="40" dirty="0">
                <a:solidFill>
                  <a:srgbClr val="22373A"/>
                </a:solidFill>
                <a:cs typeface="Calibri"/>
              </a:rPr>
              <a:t>omatically</a:t>
            </a:r>
            <a:r>
              <a:rPr lang="en-GB" b="1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(when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ont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ol 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ﬂ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ows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le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a</a:t>
            </a:r>
            <a:r>
              <a:rPr lang="en-GB" dirty="0">
                <a:solidFill>
                  <a:srgbClr val="22373A"/>
                </a:solidFill>
                <a:cs typeface="Calibri"/>
              </a:rPr>
              <a:t>v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es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inden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ed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75" dirty="0">
                <a:solidFill>
                  <a:srgbClr val="22373A"/>
                </a:solidFill>
                <a:cs typeface="Calibri"/>
              </a:rPr>
              <a:t>b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oc</a:t>
            </a:r>
            <a:r>
              <a:rPr lang="en-GB" spc="70" dirty="0">
                <a:solidFill>
                  <a:srgbClr val="22373A"/>
                </a:solidFill>
                <a:cs typeface="Calibri"/>
              </a:rPr>
              <a:t>k</a:t>
            </a:r>
            <a:r>
              <a:rPr lang="en-GB" spc="-20" dirty="0">
                <a:solidFill>
                  <a:srgbClr val="22373A"/>
                </a:solidFill>
                <a:cs typeface="Calibri"/>
              </a:rPr>
              <a:t>).</a:t>
            </a:r>
            <a:endParaRPr lang="en-GB" dirty="0">
              <a:cs typeface="Calibri"/>
            </a:endParaRPr>
          </a:p>
          <a:p>
            <a:pPr marL="12700" marR="41275">
              <a:lnSpc>
                <a:spcPct val="118000"/>
              </a:lnSpc>
              <a:spcBef>
                <a:spcPts val="545"/>
              </a:spcBef>
            </a:pPr>
            <a:r>
              <a:rPr lang="en-GB" spc="45" dirty="0">
                <a:solidFill>
                  <a:srgbClr val="22373A"/>
                </a:solidFill>
                <a:cs typeface="Calibri"/>
              </a:rPr>
              <a:t>On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familiar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with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a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ess,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35" dirty="0">
                <a:solidFill>
                  <a:srgbClr val="22373A"/>
                </a:solidFill>
                <a:cs typeface="Calibri"/>
              </a:rPr>
              <a:t>this method is 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ommended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1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55" dirty="0"/>
              <a:t>Use</a:t>
            </a:r>
            <a:r>
              <a:rPr lang="en-GB" spc="45" dirty="0"/>
              <a:t> </a:t>
            </a:r>
            <a:r>
              <a:rPr lang="en-GB" spc="50" dirty="0"/>
              <a:t>case:</a:t>
            </a:r>
            <a:r>
              <a:rPr lang="en-GB" dirty="0"/>
              <a:t> </a:t>
            </a:r>
            <a:r>
              <a:rPr lang="en-GB" spc="-125" dirty="0"/>
              <a:t> </a:t>
            </a:r>
            <a:r>
              <a:rPr lang="en-GB" spc="55" dirty="0"/>
              <a:t>R</a:t>
            </a:r>
            <a:r>
              <a:rPr lang="en-GB" spc="65" dirty="0"/>
              <a:t>eading</a:t>
            </a:r>
            <a:r>
              <a:rPr lang="en-GB" spc="40" dirty="0"/>
              <a:t> </a:t>
            </a:r>
            <a:r>
              <a:rPr lang="en-GB" spc="75" dirty="0"/>
              <a:t>a</a:t>
            </a:r>
            <a:r>
              <a:rPr lang="en-GB" spc="45" dirty="0"/>
              <a:t> </a:t>
            </a:r>
            <a:r>
              <a:rPr lang="en-GB" spc="85" dirty="0"/>
              <a:t>ﬁ</a:t>
            </a:r>
            <a:r>
              <a:rPr lang="en-GB" spc="20" dirty="0"/>
              <a:t>le,</a:t>
            </a:r>
            <a:r>
              <a:rPr lang="en-GB" spc="40" dirty="0"/>
              <a:t> </a:t>
            </a:r>
            <a:r>
              <a:rPr lang="en-GB" spc="35" dirty="0"/>
              <a:t>it</a:t>
            </a:r>
            <a:r>
              <a:rPr lang="en-GB" spc="60" dirty="0"/>
              <a:t>e</a:t>
            </a:r>
            <a:r>
              <a:rPr lang="en-GB" spc="15" dirty="0"/>
              <a:t>r</a:t>
            </a:r>
            <a:r>
              <a:rPr lang="en-GB" spc="55" dirty="0"/>
              <a:t>ating</a:t>
            </a:r>
            <a:r>
              <a:rPr lang="en-GB" spc="40" dirty="0"/>
              <a:t> o</a:t>
            </a:r>
            <a:r>
              <a:rPr lang="en-GB" spc="30" dirty="0"/>
              <a:t>v</a:t>
            </a:r>
            <a:r>
              <a:rPr lang="en-GB" spc="50" dirty="0"/>
              <a:t>er</a:t>
            </a:r>
            <a:r>
              <a:rPr lang="en-GB" spc="40" dirty="0"/>
              <a:t> </a:t>
            </a:r>
            <a:r>
              <a:rPr lang="en-GB" spc="70" dirty="0"/>
              <a:t>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689"/>
            <a:ext cx="10515600" cy="5034018"/>
          </a:xfrm>
        </p:spPr>
        <p:txBody>
          <a:bodyPr>
            <a:normAutofit fontScale="92500" lnSpcReduction="10000"/>
          </a:bodyPr>
          <a:lstStyle/>
          <a:p>
            <a:pPr marL="121285" marR="468630" indent="-108585">
              <a:lnSpc>
                <a:spcPct val="118000"/>
              </a:lnSpc>
              <a:tabLst>
                <a:tab pos="121920" algn="l"/>
              </a:tabLst>
            </a:pPr>
            <a:r>
              <a:rPr lang="en-GB" spc="15" dirty="0">
                <a:solidFill>
                  <a:srgbClr val="22373A"/>
                </a:solidFill>
                <a:cs typeface="Calibri"/>
              </a:rPr>
              <a:t> Of</a:t>
            </a:r>
            <a:r>
              <a:rPr lang="en-GB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en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35" dirty="0">
                <a:solidFill>
                  <a:srgbClr val="22373A"/>
                </a:solidFill>
                <a:cs typeface="Calibri"/>
              </a:rPr>
              <a:t>w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want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o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p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ess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line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b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y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line.</a:t>
            </a:r>
            <a:r>
              <a:rPr lang="en-GB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65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ypical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ode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f</a:t>
            </a:r>
            <a:r>
              <a:rPr lang="en-GB" spc="-5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agment:</a:t>
            </a:r>
            <a:endParaRPr lang="en-GB" dirty="0">
              <a:cs typeface="Calibri"/>
            </a:endParaRPr>
          </a:p>
          <a:p>
            <a:pPr marL="111125" marR="1416050" indent="0">
              <a:lnSpc>
                <a:spcPct val="118000"/>
              </a:lnSpc>
              <a:buNone/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	f 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pc="-90" dirty="0">
                <a:solidFill>
                  <a:srgbClr val="007F00"/>
                </a:solidFill>
                <a:latin typeface="Courier New"/>
                <a:cs typeface="Courier New"/>
              </a:rPr>
              <a:t>ope</a:t>
            </a:r>
            <a:r>
              <a:rPr lang="en-GB" spc="-95" dirty="0">
                <a:solidFill>
                  <a:srgbClr val="007F00"/>
                </a:solidFill>
                <a:latin typeface="Courier New"/>
                <a:cs typeface="Courier New"/>
              </a:rPr>
              <a:t>n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lang="en-GB" spc="-90" dirty="0">
                <a:latin typeface="Courier New"/>
                <a:cs typeface="Courier New"/>
              </a:rPr>
              <a:t>'myfile.txt', </a:t>
            </a:r>
            <a:r>
              <a:rPr lang="en-GB" spc="-9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en-GB" b="1" spc="-90" dirty="0">
                <a:latin typeface="Courier New"/>
                <a:cs typeface="Courier New"/>
              </a:rPr>
              <a:t>r</a:t>
            </a:r>
            <a:r>
              <a:rPr lang="en-GB" spc="-9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) </a:t>
            </a:r>
          </a:p>
          <a:p>
            <a:pPr marL="111125" marR="1416050" indent="0">
              <a:lnSpc>
                <a:spcPct val="118000"/>
              </a:lnSpc>
              <a:buNone/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	lines 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readlines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() </a:t>
            </a:r>
          </a:p>
          <a:p>
            <a:pPr marL="111125" marR="1416050" indent="0">
              <a:lnSpc>
                <a:spcPct val="118000"/>
              </a:lnSpc>
              <a:buNone/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	</a:t>
            </a:r>
            <a:r>
              <a:rPr lang="en-GB" spc="-95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close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endParaRPr lang="en-GB" dirty="0">
              <a:latin typeface="Courier New"/>
              <a:cs typeface="Courier New"/>
            </a:endParaRPr>
          </a:p>
          <a:p>
            <a:pPr marL="121285" marR="5080">
              <a:lnSpc>
                <a:spcPct val="118000"/>
              </a:lnSpc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lines</a:t>
            </a:r>
            <a:r>
              <a:rPr lang="en-GB" spc="-3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is a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list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of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strings,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each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ep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esenting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one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line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of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-10" dirty="0">
                <a:solidFill>
                  <a:srgbClr val="22373A"/>
                </a:solidFill>
                <a:cs typeface="Calibri"/>
              </a:rPr>
              <a:t>e.</a:t>
            </a:r>
            <a:endParaRPr lang="en-GB" dirty="0">
              <a:cs typeface="Calibri"/>
            </a:endParaRPr>
          </a:p>
          <a:p>
            <a:pPr marL="121285" indent="-108585">
              <a:lnSpc>
                <a:spcPct val="100000"/>
              </a:lnSpc>
              <a:spcBef>
                <a:spcPts val="235"/>
              </a:spcBef>
              <a:tabLst>
                <a:tab pos="121920" algn="l"/>
              </a:tabLst>
            </a:pPr>
            <a:r>
              <a:rPr lang="en-GB" spc="15" dirty="0">
                <a:solidFill>
                  <a:srgbClr val="22373A"/>
                </a:solidFill>
                <a:cs typeface="Calibri"/>
              </a:rPr>
              <a:t> It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is 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g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ood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p</a:t>
            </a:r>
            <a:r>
              <a:rPr lang="en-GB" spc="5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acti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o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ose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a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5" dirty="0">
                <a:solidFill>
                  <a:srgbClr val="22373A"/>
                </a:solidFill>
                <a:cs typeface="Calibri"/>
              </a:rPr>
              <a:t>as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soon </a:t>
            </a:r>
            <a:r>
              <a:rPr lang="en-GB" spc="65" dirty="0">
                <a:solidFill>
                  <a:srgbClr val="22373A"/>
                </a:solidFill>
                <a:cs typeface="Calibri"/>
              </a:rPr>
              <a:t>as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possib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-10" dirty="0">
                <a:solidFill>
                  <a:srgbClr val="22373A"/>
                </a:solidFill>
                <a:cs typeface="Calibri"/>
              </a:rPr>
              <a:t>e.</a:t>
            </a:r>
          </a:p>
          <a:p>
            <a:pPr marL="12700" indent="0">
              <a:lnSpc>
                <a:spcPct val="100000"/>
              </a:lnSpc>
              <a:spcBef>
                <a:spcPts val="235"/>
              </a:spcBef>
              <a:buNone/>
              <a:tabLst>
                <a:tab pos="121920" algn="l"/>
              </a:tabLst>
            </a:pPr>
            <a:r>
              <a:rPr lang="en-GB" spc="-10" dirty="0">
                <a:solidFill>
                  <a:srgbClr val="22373A"/>
                </a:solidFill>
                <a:cs typeface="Calibri"/>
              </a:rPr>
              <a:t>------------------------------------------------------------------------------------------------------</a:t>
            </a:r>
            <a:endParaRPr lang="en-GB" dirty="0">
              <a:cs typeface="Calibri"/>
            </a:endParaRPr>
          </a:p>
          <a:p>
            <a:pPr marL="121285" indent="-108585">
              <a:lnSpc>
                <a:spcPct val="100000"/>
              </a:lnSpc>
              <a:spcBef>
                <a:spcPts val="335"/>
              </a:spcBef>
              <a:tabLst>
                <a:tab pos="121920" algn="l"/>
              </a:tabLst>
            </a:pPr>
            <a:r>
              <a:rPr lang="en-GB" spc="45" dirty="0">
                <a:solidFill>
                  <a:srgbClr val="22373A"/>
                </a:solidFill>
                <a:cs typeface="Calibri"/>
              </a:rPr>
              <a:t> Equiva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ent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xamp</a:t>
            </a:r>
            <a:r>
              <a:rPr lang="en-GB" spc="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using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on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xt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mana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g</a:t>
            </a:r>
            <a:r>
              <a:rPr lang="en-GB" spc="-5" dirty="0">
                <a:solidFill>
                  <a:srgbClr val="22373A"/>
                </a:solidFill>
                <a:cs typeface="Calibri"/>
              </a:rPr>
              <a:t>er:</a:t>
            </a:r>
            <a:endParaRPr lang="en-GB" dirty="0">
              <a:cs typeface="Calibri"/>
            </a:endParaRPr>
          </a:p>
          <a:p>
            <a:pPr marL="339090" marR="907415" indent="0">
              <a:lnSpc>
                <a:spcPct val="118000"/>
              </a:lnSpc>
              <a:buNone/>
            </a:pPr>
            <a:r>
              <a:rPr lang="en-GB" b="1" spc="-90" dirty="0">
                <a:solidFill>
                  <a:srgbClr val="007F00"/>
                </a:solidFill>
                <a:latin typeface="Courier New"/>
                <a:cs typeface="Courier New"/>
              </a:rPr>
              <a:t>with </a:t>
            </a:r>
            <a:r>
              <a:rPr lang="en-GB" spc="-90" dirty="0">
                <a:solidFill>
                  <a:srgbClr val="007F00"/>
                </a:solidFill>
                <a:latin typeface="Courier New"/>
                <a:cs typeface="Courier New"/>
              </a:rPr>
              <a:t>open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lang="en-GB" spc="-90" dirty="0">
                <a:latin typeface="Courier New"/>
                <a:cs typeface="Courier New"/>
              </a:rPr>
              <a:t>'myfile.txt', '</a:t>
            </a:r>
            <a:r>
              <a:rPr lang="en-GB" b="1" spc="-90" dirty="0">
                <a:latin typeface="Courier New"/>
                <a:cs typeface="Courier New"/>
              </a:rPr>
              <a:t>r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) </a:t>
            </a:r>
            <a:r>
              <a:rPr lang="en-GB" b="1" spc="-90" dirty="0">
                <a:solidFill>
                  <a:srgbClr val="007F00"/>
                </a:solidFill>
                <a:latin typeface="Courier New"/>
                <a:cs typeface="Courier New"/>
              </a:rPr>
              <a:t>as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f: </a:t>
            </a:r>
          </a:p>
          <a:p>
            <a:pPr marL="339090" marR="907415" indent="0">
              <a:lnSpc>
                <a:spcPct val="118000"/>
              </a:lnSpc>
              <a:buNone/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	lines 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readlines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2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827</Words>
  <Application>Microsoft Office PowerPoint</Application>
  <PresentationFormat>Widescreen</PresentationFormat>
  <Paragraphs>195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Courier New</vt:lpstr>
      <vt:lpstr>Liberation Mono</vt:lpstr>
      <vt:lpstr>Times New Roman</vt:lpstr>
      <vt:lpstr>Office Theme</vt:lpstr>
      <vt:lpstr> Reading and Writing files with Python </vt:lpstr>
      <vt:lpstr>File input/output</vt:lpstr>
      <vt:lpstr>Writing files: A three phase process</vt:lpstr>
      <vt:lpstr>Writing files: A three phase process</vt:lpstr>
      <vt:lpstr>Opening a text file for appending</vt:lpstr>
      <vt:lpstr>Reading a file</vt:lpstr>
      <vt:lpstr>PowerPoint Presentation</vt:lpstr>
      <vt:lpstr>Opening and automatic ﬁle closing through context manager</vt:lpstr>
      <vt:lpstr>Use case:  Reading a ﬁle, iterating over lines</vt:lpstr>
      <vt:lpstr>What if the file does not exist?</vt:lpstr>
      <vt:lpstr>PowerPoint Presentation</vt:lpstr>
      <vt:lpstr>Splitting a string</vt:lpstr>
      <vt:lpstr>Exercise – shopping list</vt:lpstr>
      <vt:lpstr>Possible Solution – Part 1 a) </vt:lpstr>
      <vt:lpstr>Part 1 b)  Create a function (write text to a file) </vt:lpstr>
      <vt:lpstr>Exercise – shopping list</vt:lpstr>
      <vt:lpstr>PowerPoint Presentation</vt:lpstr>
      <vt:lpstr>Exercise – shopping list</vt:lpstr>
      <vt:lpstr>Exercise – Student Data</vt:lpstr>
      <vt:lpstr>Possible Solution – Student Data</vt:lpstr>
      <vt:lpstr>Summary</vt:lpstr>
    </vt:vector>
  </TitlesOfParts>
  <Company>University of Westminster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and Writing files with Python</dc:title>
  <dc:creator>Wendy Purdy</dc:creator>
  <cp:lastModifiedBy>Wendy Purdy</cp:lastModifiedBy>
  <cp:revision>68</cp:revision>
  <dcterms:created xsi:type="dcterms:W3CDTF">2018-12-05T19:15:05Z</dcterms:created>
  <dcterms:modified xsi:type="dcterms:W3CDTF">2019-11-25T11:01:55Z</dcterms:modified>
</cp:coreProperties>
</file>