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298" r:id="rId3"/>
    <p:sldId id="312" r:id="rId4"/>
    <p:sldId id="258" r:id="rId5"/>
    <p:sldId id="313" r:id="rId6"/>
    <p:sldId id="343" r:id="rId7"/>
    <p:sldId id="307" r:id="rId8"/>
    <p:sldId id="308" r:id="rId9"/>
    <p:sldId id="314" r:id="rId10"/>
    <p:sldId id="344" r:id="rId11"/>
    <p:sldId id="277" r:id="rId12"/>
    <p:sldId id="278" r:id="rId13"/>
    <p:sldId id="279" r:id="rId14"/>
    <p:sldId id="281" r:id="rId15"/>
    <p:sldId id="282" r:id="rId16"/>
    <p:sldId id="283" r:id="rId17"/>
    <p:sldId id="288" r:id="rId18"/>
    <p:sldId id="302" r:id="rId19"/>
    <p:sldId id="262" r:id="rId20"/>
    <p:sldId id="345" r:id="rId21"/>
    <p:sldId id="34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5" r:id="rId32"/>
    <p:sldId id="336" r:id="rId33"/>
    <p:sldId id="34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8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83AC-4452-4350-89DD-76A3A8435B7B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54C8-5C09-4610-8CC3-A293896B4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FABE-34AD-4A44-88C7-CC2DCE014B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3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7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2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FABE-34AD-4A44-88C7-CC2DCE014BF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9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FABE-34AD-4A44-88C7-CC2DCE014BF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7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082282-8A73-4EB4-88B1-E5C793F82ACD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5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D326E7-BD3B-432D-A8F9-96CEB8153C99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5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50CD-D088-467E-B0B7-74DFA91B8AC7}" type="datetime1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2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DD-FD0C-4B8B-AA70-B889D40383C8}" type="datetime1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1A8B-27C2-4E86-834C-FA438C61B208}" type="datetime1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05A-AE85-4F6B-BC0F-6A45FD692407}" type="datetime1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6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672D-F7D1-44EA-B527-32365C7B52E6}" type="datetime1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5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EC22-AA86-4717-BF09-D6F24F3AC542}" type="datetime1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C39-DF8F-4638-8EFD-CF17481D26E2}" type="datetime1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7B5-416C-41D1-82E7-CAFB47227F79}" type="datetime1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6B0C-41BD-4918-B23E-3916F7D417D2}" type="datetime1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BC2-1E83-488A-A59E-0C034CF86E72}" type="datetime1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2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F20-B8CA-4596-B6AB-A4363EF76244}" type="datetime1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5709-FCBA-443F-9C54-F297663CFC37}" type="datetime1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6C1E-88B7-4F40-B3E6-A53E46243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8885"/>
            <a:ext cx="7772400" cy="1152127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Week 4 – Python Iteration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7232848" cy="4295502"/>
          </a:xfrm>
        </p:spPr>
        <p:txBody>
          <a:bodyPr>
            <a:normAutofit fontScale="25000" lnSpcReduction="20000"/>
          </a:bodyPr>
          <a:lstStyle/>
          <a:p>
            <a:pPr marL="342900" indent="-457200" algn="l">
              <a:buFont typeface="Arial" panose="020B0604020202020204" pitchFamily="34" charset="0"/>
              <a:buChar char="•"/>
            </a:pPr>
            <a:r>
              <a:rPr lang="en-GB" sz="12800" dirty="0" smtClean="0">
                <a:solidFill>
                  <a:schemeClr val="tx1"/>
                </a:solidFill>
              </a:rPr>
              <a:t>while </a:t>
            </a:r>
            <a:r>
              <a:rPr lang="en-GB" sz="12800" dirty="0">
                <a:solidFill>
                  <a:schemeClr val="tx1"/>
                </a:solidFill>
              </a:rPr>
              <a:t>loops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GB" altLang="en-US" sz="12800" dirty="0">
                <a:solidFill>
                  <a:schemeClr val="tx1"/>
                </a:solidFill>
              </a:rPr>
              <a:t>Common errors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Sentinel Values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altLang="en-US" sz="1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Common Loop </a:t>
            </a:r>
            <a:r>
              <a:rPr lang="en-US" altLang="en-US" sz="1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</a:t>
            </a:r>
          </a:p>
          <a:p>
            <a:pPr marL="342900" indent="-457200" algn="l">
              <a:buFont typeface="Arial" panose="020B0604020202020204" pitchFamily="34" charset="0"/>
              <a:buChar char="•"/>
            </a:pPr>
            <a:r>
              <a:rPr lang="en-US" altLang="en-US" sz="132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Use of else with loops</a:t>
            </a:r>
            <a:endParaRPr lang="en-US" altLang="en-US" sz="132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12800" dirty="0" smtClean="0">
                <a:solidFill>
                  <a:schemeClr val="tx1"/>
                </a:solidFill>
              </a:rPr>
              <a:t>for loops </a:t>
            </a:r>
            <a:r>
              <a:rPr lang="en-GB" sz="12800" dirty="0" smtClean="0">
                <a:solidFill>
                  <a:schemeClr val="tx1"/>
                </a:solidFill>
              </a:rPr>
              <a:t>and </a:t>
            </a:r>
            <a:r>
              <a:rPr lang="en-US" altLang="en-US" sz="12800" b="1" dirty="0" smtClean="0">
                <a:solidFill>
                  <a:schemeClr val="tx1"/>
                </a:solidFill>
              </a:rPr>
              <a:t>range</a:t>
            </a:r>
            <a:r>
              <a:rPr lang="en-US" altLang="en-US" sz="12800" dirty="0">
                <a:solidFill>
                  <a:schemeClr val="tx1"/>
                </a:solidFill>
              </a:rPr>
              <a:t>();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12800" dirty="0" smtClean="0">
                <a:solidFill>
                  <a:schemeClr val="tx1"/>
                </a:solidFill>
              </a:rPr>
              <a:t>continue </a:t>
            </a:r>
            <a:r>
              <a:rPr lang="en-GB" sz="12800" dirty="0">
                <a:solidFill>
                  <a:schemeClr val="tx1"/>
                </a:solidFill>
              </a:rPr>
              <a:t>and </a:t>
            </a:r>
            <a:r>
              <a:rPr lang="en-GB" sz="12800" dirty="0" smtClean="0">
                <a:solidFill>
                  <a:schemeClr val="tx1"/>
                </a:solidFill>
              </a:rPr>
              <a:t>break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128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Tutorial </a:t>
            </a:r>
            <a:r>
              <a:rPr lang="en-GB" altLang="en-US" sz="128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flowchart </a:t>
            </a:r>
            <a:r>
              <a:rPr lang="en-GB" altLang="en-US" sz="1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(Q1A)</a:t>
            </a:r>
            <a:endParaRPr lang="en-GB" sz="12800" dirty="0" smtClean="0">
              <a:solidFill>
                <a:schemeClr val="tx1"/>
              </a:solidFill>
            </a:endParaRPr>
          </a:p>
          <a:p>
            <a:pPr algn="l"/>
            <a:endParaRPr lang="en-US" altLang="en-US" sz="2800" dirty="0" smtClean="0">
              <a:solidFill>
                <a:schemeClr val="tx1"/>
              </a:solidFill>
            </a:endParaRPr>
          </a:p>
          <a:p>
            <a:pPr lvl="1"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Processing Sentinel Values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461327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</a:t>
            </a:r>
            <a:r>
              <a:rPr lang="en-GB" sz="2400" dirty="0"/>
              <a:t> </a:t>
            </a:r>
            <a:r>
              <a:rPr lang="en-GB" sz="2400" b="1" dirty="0"/>
              <a:t>sentinel value</a:t>
            </a:r>
            <a:r>
              <a:rPr lang="en-GB" sz="2400" dirty="0"/>
              <a:t> </a:t>
            </a:r>
            <a:r>
              <a:rPr lang="en-GB" sz="2400" dirty="0" smtClean="0"/>
              <a:t>can guarantee </a:t>
            </a:r>
            <a:r>
              <a:rPr lang="en-GB" sz="2400" dirty="0"/>
              <a:t>termination of a loop </a:t>
            </a:r>
            <a:r>
              <a:rPr lang="en-GB" sz="2400" dirty="0" smtClean="0"/>
              <a:t>when processing sequential </a:t>
            </a:r>
            <a:r>
              <a:rPr lang="en-GB" sz="2400" dirty="0"/>
              <a:t>data. The </a:t>
            </a:r>
            <a:r>
              <a:rPr lang="en-GB" sz="2400" b="1" dirty="0"/>
              <a:t>sentinel value</a:t>
            </a:r>
            <a:r>
              <a:rPr lang="en-GB" sz="2400" dirty="0"/>
              <a:t> </a:t>
            </a:r>
            <a:r>
              <a:rPr lang="en-GB" sz="2400" dirty="0" smtClean="0"/>
              <a:t>can detect the </a:t>
            </a:r>
            <a:r>
              <a:rPr lang="en-GB" sz="2400" dirty="0"/>
              <a:t>end of the data when </a:t>
            </a:r>
            <a:r>
              <a:rPr lang="en-GB" sz="2400" dirty="0" smtClean="0"/>
              <a:t>there is no </a:t>
            </a:r>
            <a:r>
              <a:rPr lang="en-GB" sz="2400" dirty="0"/>
              <a:t>other means </a:t>
            </a:r>
            <a:r>
              <a:rPr lang="en-GB" sz="2400" dirty="0" smtClean="0"/>
              <a:t>to </a:t>
            </a:r>
            <a:r>
              <a:rPr lang="en-GB" sz="2400" dirty="0"/>
              <a:t>do </a:t>
            </a:r>
            <a:r>
              <a:rPr lang="en-GB" sz="2400" dirty="0" smtClean="0"/>
              <a:t>so.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denotes the end of a data set, but it is not part of the </a:t>
            </a:r>
            <a:r>
              <a:rPr lang="en-US" sz="2400" dirty="0" smtClean="0"/>
              <a:t>data. </a:t>
            </a:r>
          </a:p>
          <a:p>
            <a:r>
              <a:rPr lang="en-US" sz="2400" dirty="0" smtClean="0">
                <a:latin typeface="Calibri" charset="0"/>
                <a:ea typeface="MS PGothic" charset="0"/>
              </a:rPr>
              <a:t>What value will end this loop?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189514" y="3645025"/>
            <a:ext cx="5562600" cy="2304256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salary = </a:t>
            </a:r>
            <a:r>
              <a:rPr lang="en-US" sz="24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0.0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salary &gt;=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24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float(input())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sz="24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</a:t>
            </a:r>
            <a:r>
              <a:rPr lang="en-US" sz="24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&gt;= </a:t>
            </a:r>
            <a:r>
              <a:rPr lang="en-US" sz="24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0 </a:t>
            </a:r>
            <a:r>
              <a:rPr lang="en-US" sz="24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total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total + salary</a:t>
            </a:r>
          </a:p>
          <a:p>
            <a:pPr eaLnBrk="1" hangingPunct="1"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count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count + 1</a:t>
            </a:r>
          </a:p>
          <a:p>
            <a:pPr eaLnBrk="1" hangingPunct="1">
              <a:defRPr/>
            </a:pPr>
            <a:endParaRPr lang="en-US" sz="2000" b="1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A62B458-CA7E-7748-8548-4C304DE5648D}" type="slidenum">
              <a:rPr lang="en-US" sz="1200">
                <a:solidFill>
                  <a:schemeClr val="accent1"/>
                </a:solidFill>
              </a:rPr>
              <a:pPr/>
              <a:t>10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cs typeface="+mj-cs"/>
              </a:rPr>
              <a:t>Averaging a Set of Values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822324" y="1219200"/>
            <a:ext cx="7998147" cy="4946104"/>
          </a:xfrm>
        </p:spPr>
        <p:txBody>
          <a:bodyPr>
            <a:noAutofit/>
          </a:bodyPr>
          <a:lstStyle/>
          <a:p>
            <a:pPr eaLnBrk="1" hangingPunct="1"/>
            <a:r>
              <a:rPr lang="en-US" sz="2500" dirty="0">
                <a:ea typeface="MS PGothic" charset="0"/>
              </a:rPr>
              <a:t>Declare and initialize a </a:t>
            </a:r>
            <a:r>
              <a:rPr lang="en-US" sz="2500" dirty="0" smtClean="0">
                <a:ea typeface="MS PGothic" charset="0"/>
              </a:rPr>
              <a:t>‘</a:t>
            </a:r>
            <a:r>
              <a:rPr lang="en-US" altLang="ja-JP" sz="2500" dirty="0" smtClean="0">
                <a:ea typeface="MS PGothic" charset="0"/>
              </a:rPr>
              <a:t>total’ </a:t>
            </a:r>
            <a:r>
              <a:rPr lang="en-US" altLang="ja-JP" sz="2500" dirty="0">
                <a:ea typeface="MS PGothic" charset="0"/>
              </a:rPr>
              <a:t>variable to </a:t>
            </a:r>
            <a:r>
              <a:rPr lang="en-US" altLang="ja-JP" sz="2500" dirty="0" smtClean="0">
                <a:ea typeface="MS PGothic" charset="0"/>
              </a:rPr>
              <a:t>0.0</a:t>
            </a:r>
            <a:endParaRPr lang="en-US" altLang="ja-JP" sz="2500" dirty="0">
              <a:ea typeface="MS PGothic" charset="0"/>
            </a:endParaRPr>
          </a:p>
          <a:p>
            <a:pPr eaLnBrk="1" hangingPunct="1"/>
            <a:r>
              <a:rPr lang="en-US" sz="2500" dirty="0">
                <a:ea typeface="MS PGothic" charset="0"/>
              </a:rPr>
              <a:t>Declare and initialize a </a:t>
            </a:r>
            <a:r>
              <a:rPr lang="en-US" sz="2500" dirty="0" smtClean="0">
                <a:ea typeface="MS PGothic" charset="0"/>
              </a:rPr>
              <a:t>‘</a:t>
            </a:r>
            <a:r>
              <a:rPr lang="en-US" altLang="ja-JP" sz="2500" dirty="0" smtClean="0">
                <a:ea typeface="MS PGothic" charset="0"/>
              </a:rPr>
              <a:t>count’ </a:t>
            </a:r>
            <a:r>
              <a:rPr lang="en-US" altLang="ja-JP" sz="2500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sz="2500" dirty="0">
                <a:ea typeface="MS PGothic" charset="0"/>
              </a:rPr>
              <a:t>Declare and initialize a </a:t>
            </a:r>
            <a:r>
              <a:rPr lang="en-US" sz="2500" dirty="0" smtClean="0">
                <a:ea typeface="MS PGothic" charset="0"/>
              </a:rPr>
              <a:t>‘</a:t>
            </a:r>
            <a:r>
              <a:rPr lang="en-US" altLang="ja-JP" sz="2500" dirty="0" smtClean="0">
                <a:ea typeface="MS PGothic" charset="0"/>
              </a:rPr>
              <a:t>salary’ </a:t>
            </a:r>
            <a:r>
              <a:rPr lang="en-US" altLang="ja-JP" sz="2500" dirty="0">
                <a:ea typeface="MS PGothic" charset="0"/>
              </a:rPr>
              <a:t>variable to </a:t>
            </a:r>
            <a:r>
              <a:rPr lang="en-US" altLang="ja-JP" sz="2500" dirty="0" smtClean="0">
                <a:ea typeface="MS PGothic" charset="0"/>
              </a:rPr>
              <a:t>0.0</a:t>
            </a:r>
            <a:endParaRPr lang="en-US" altLang="ja-JP" sz="2500" dirty="0">
              <a:ea typeface="MS PGothic" charset="0"/>
            </a:endParaRPr>
          </a:p>
          <a:p>
            <a:pPr eaLnBrk="1" hangingPunct="1"/>
            <a:r>
              <a:rPr lang="en-US" sz="2500" dirty="0">
                <a:ea typeface="MS PGothic" charset="0"/>
              </a:rPr>
              <a:t>Prompt user with instructions</a:t>
            </a:r>
          </a:p>
          <a:p>
            <a:pPr eaLnBrk="1" hangingPunct="1"/>
            <a:r>
              <a:rPr lang="en-US" sz="2500" dirty="0">
                <a:ea typeface="MS PGothic" charset="0"/>
              </a:rPr>
              <a:t>Loop until </a:t>
            </a:r>
            <a:r>
              <a:rPr lang="en-US" sz="2500" b="1" dirty="0">
                <a:ea typeface="MS PGothic" charset="0"/>
              </a:rPr>
              <a:t>sentinel value </a:t>
            </a:r>
            <a:r>
              <a:rPr lang="en-US" sz="2500" dirty="0">
                <a:ea typeface="MS PGothic" charset="0"/>
              </a:rPr>
              <a:t>is entered</a:t>
            </a:r>
          </a:p>
          <a:p>
            <a:pPr lvl="1" eaLnBrk="1" hangingPunct="1"/>
            <a:r>
              <a:rPr lang="en-US" sz="2500" dirty="0">
                <a:ea typeface="MS PGothic" charset="0"/>
              </a:rPr>
              <a:t>Save entered value to input variable (‘salary’)</a:t>
            </a:r>
          </a:p>
          <a:p>
            <a:pPr lvl="1" eaLnBrk="1" hangingPunct="1"/>
            <a:r>
              <a:rPr lang="en-US" sz="2500" dirty="0">
                <a:ea typeface="MS PGothic" charset="0"/>
              </a:rPr>
              <a:t>If salary is not -1 or less (sentinel value)</a:t>
            </a:r>
          </a:p>
          <a:p>
            <a:pPr lvl="2" eaLnBrk="1" hangingPunct="1"/>
            <a:r>
              <a:rPr lang="en-US" sz="2500" dirty="0">
                <a:ea typeface="MS PGothic" charset="0"/>
              </a:rPr>
              <a:t>Add salary variable to total variable</a:t>
            </a:r>
          </a:p>
          <a:p>
            <a:pPr lvl="2" eaLnBrk="1" hangingPunct="1"/>
            <a:r>
              <a:rPr lang="en-US" sz="2500" dirty="0">
                <a:ea typeface="MS PGothic" charset="0"/>
              </a:rPr>
              <a:t>Add 1 to count variable</a:t>
            </a:r>
          </a:p>
          <a:p>
            <a:pPr eaLnBrk="1" hangingPunct="1"/>
            <a:r>
              <a:rPr lang="en-US" sz="2500" dirty="0">
                <a:ea typeface="MS PGothic" charset="0"/>
              </a:rPr>
              <a:t>Make sure you have at least one entry before you divide!</a:t>
            </a:r>
          </a:p>
          <a:p>
            <a:pPr lvl="1" eaLnBrk="1" hangingPunct="1"/>
            <a:r>
              <a:rPr lang="en-US" sz="2500" dirty="0">
                <a:ea typeface="MS PGothic" charset="0"/>
              </a:rPr>
              <a:t>Divide total by count and output.    </a:t>
            </a:r>
            <a:endParaRPr lang="en-US" sz="2500" dirty="0" smtClean="0">
              <a:ea typeface="MS PGothic" charset="0"/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3E02AE9-5B9C-B04C-9ABA-ACFD79BB5EF8}" type="slidenum">
              <a:rPr lang="en-US" sz="1200">
                <a:solidFill>
                  <a:schemeClr val="accent1"/>
                </a:solidFill>
              </a:rPr>
              <a:pPr/>
              <a:t>11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89708" r="24147" b="2"/>
          <a:stretch>
            <a:fillRect/>
          </a:stretch>
        </p:blipFill>
        <p:spPr bwMode="auto">
          <a:xfrm>
            <a:off x="152400" y="5114925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6662" r="24147" b="11670"/>
          <a:stretch>
            <a:fillRect/>
          </a:stretch>
        </p:blipFill>
        <p:spPr bwMode="auto">
          <a:xfrm>
            <a:off x="152400" y="4114800"/>
            <a:ext cx="87630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24120" r="24147" b="41406"/>
          <a:stretch>
            <a:fillRect/>
          </a:stretch>
        </p:blipFill>
        <p:spPr bwMode="auto">
          <a:xfrm>
            <a:off x="152400" y="1219200"/>
            <a:ext cx="8839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(1)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2667000" y="16764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Outside the while loop: declare and initialize variables to use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4114800" y="4495800"/>
            <a:ext cx="4648200" cy="36933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Input new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and compare to sentinel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9" name="TextBox 9"/>
          <p:cNvSpPr txBox="1">
            <a:spLocks noChangeArrowheads="1"/>
          </p:cNvSpPr>
          <p:nvPr/>
        </p:nvSpPr>
        <p:spPr bwMode="auto">
          <a:xfrm>
            <a:off x="4876800" y="5257800"/>
            <a:ext cx="3200400" cy="92333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Update running </a:t>
            </a:r>
            <a:r>
              <a:rPr lang="en-US" sz="1800" dirty="0">
                <a:latin typeface="Consolas" charset="0"/>
              </a:rPr>
              <a:t>total</a:t>
            </a:r>
            <a:r>
              <a:rPr lang="en-US" sz="1800" dirty="0"/>
              <a:t> 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(to calculate the average later)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301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1271" r="24147" b="23563"/>
          <a:stretch>
            <a:fillRect/>
          </a:stretch>
        </p:blipFill>
        <p:spPr bwMode="auto">
          <a:xfrm>
            <a:off x="152400" y="3454400"/>
            <a:ext cx="8915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3906838" y="3276600"/>
            <a:ext cx="4932362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Since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is initialized to 0, the while loop statements will execute at least once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30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1394BC3-48E1-034B-8351-A6B513FBD5FD}" type="slidenum">
              <a:rPr lang="en-US" sz="1200">
                <a:solidFill>
                  <a:schemeClr val="accent1"/>
                </a:solidFill>
              </a:rPr>
              <a:pPr/>
              <a:t>12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8" grpId="0" animBg="1"/>
      <p:bldP spid="49159" grpId="0" animBg="1"/>
      <p:bldP spid="491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8"/>
          <a:stretch>
            <a:fillRect/>
          </a:stretch>
        </p:blipFill>
        <p:spPr bwMode="auto">
          <a:xfrm>
            <a:off x="388937" y="1269750"/>
            <a:ext cx="6240463" cy="147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(2)</a:t>
            </a: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4307285"/>
            <a:ext cx="634330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3509168" y="1636587"/>
            <a:ext cx="22860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Prevent divide by 0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6629400" y="2199481"/>
            <a:ext cx="2205037" cy="147637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Calculate and output the average salary using the </a:t>
            </a:r>
            <a:r>
              <a:rPr lang="en-US" sz="1800" dirty="0">
                <a:latin typeface="Consolas" charset="0"/>
              </a:rPr>
              <a:t>total </a:t>
            </a:r>
            <a:r>
              <a:rPr lang="en-US" sz="1800" dirty="0"/>
              <a:t>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variables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403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1"/>
          <a:stretch>
            <a:fillRect/>
          </a:stretch>
        </p:blipFill>
        <p:spPr bwMode="auto">
          <a:xfrm>
            <a:off x="388937" y="3246041"/>
            <a:ext cx="61722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68057E8-DFE1-A449-89CF-0ABB1FF80965}" type="slidenum">
              <a:rPr lang="en-US" sz="1200">
                <a:solidFill>
                  <a:schemeClr val="accent1"/>
                </a:solidFill>
              </a:rPr>
              <a:pPr/>
              <a:t>13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113" y="5858204"/>
            <a:ext cx="864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Question</a:t>
            </a:r>
            <a:r>
              <a:rPr lang="en-GB" sz="2800" dirty="0" smtClean="0"/>
              <a:t> - What is the importance of line 15?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859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Priming Read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822325" y="1255714"/>
            <a:ext cx="7543800" cy="130919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latin typeface="Calibri" charset="0"/>
                <a:ea typeface="MS PGothic" charset="0"/>
              </a:rPr>
              <a:t>Some programmers don’t like the “trick” of initializing the input variable with a value other than a sentinel</a:t>
            </a:r>
            <a:r>
              <a:rPr lang="en-US" sz="2800" dirty="0" smtClean="0">
                <a:latin typeface="Calibri" charset="0"/>
                <a:ea typeface="MS PGothic" charset="0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325" y="2658878"/>
            <a:ext cx="7543799" cy="156221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Set salary to a value to ensure that </a:t>
            </a:r>
            <a:r>
              <a:rPr lang="en-US" sz="24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endParaRPr lang="en-US" sz="2400" dirty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4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loop executes </a:t>
            </a:r>
            <a:r>
              <a:rPr lang="en-US" sz="24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at least once.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salary = 0.0</a:t>
            </a:r>
          </a:p>
          <a:p>
            <a:pPr eaLnBrk="1" hangingPunct="1">
              <a:defRPr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while salary &gt;= 0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5445224"/>
            <a:ext cx="8280920" cy="88295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20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</a:t>
            </a:r>
            <a:r>
              <a:rPr lang="en-US" sz="2200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</a:t>
            </a:r>
            <a:r>
              <a:rPr lang="en-US" sz="220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or -1 to </a:t>
            </a:r>
            <a:r>
              <a:rPr lang="en-US" sz="2200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exit "))</a:t>
            </a:r>
            <a:endParaRPr lang="en-US" sz="220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while salary &gt;= 0 :</a:t>
            </a:r>
          </a:p>
        </p:txBody>
      </p:sp>
      <p:sp>
        <p:nvSpPr>
          <p:cNvPr id="450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45B206C-1621-674C-AB7D-FC4FED3BB070}" type="slidenum">
              <a:rPr lang="en-US" sz="1200">
                <a:solidFill>
                  <a:schemeClr val="accent1"/>
                </a:solidFill>
              </a:rPr>
              <a:pPr/>
              <a:t>14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325" y="4315062"/>
            <a:ext cx="7543800" cy="914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 smtClean="0">
                <a:latin typeface="Calibri" charset="0"/>
                <a:ea typeface="MS PGothic" charset="0"/>
              </a:rPr>
              <a:t>An alternative - change the variable with a read before the loop.</a:t>
            </a:r>
            <a:endParaRPr lang="en-US" sz="2800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Modification Read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9540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Calibri" charset="0"/>
                <a:ea typeface="MS PGothic" charset="0"/>
              </a:rPr>
              <a:t>The input </a:t>
            </a:r>
            <a:r>
              <a:rPr lang="en-US" sz="2800" dirty="0">
                <a:latin typeface="Calibri" charset="0"/>
                <a:ea typeface="MS PGothic" charset="0"/>
              </a:rPr>
              <a:t>operation at the bottom of the loop is used to obtain the next input.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20" y="2564904"/>
            <a:ext cx="8784976" cy="328647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2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Priming read</a:t>
            </a: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</a:t>
            </a: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or -1 to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exit "))</a:t>
            </a:r>
          </a:p>
          <a:p>
            <a:pPr eaLnBrk="1" hangingPunct="1">
              <a:defRPr/>
            </a:pPr>
            <a:endParaRPr lang="en-US" sz="220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salary &gt;= 0.0 :</a:t>
            </a: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total = total + salary</a:t>
            </a: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count = count + 1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# Modification read</a:t>
            </a: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float(input("Enter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</a:t>
            </a: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or -1 to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exit "))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65B2C4B-C3A5-2B41-9021-BCEB2E60CB6C}" type="slidenum">
              <a:rPr lang="en-US" sz="1200">
                <a:solidFill>
                  <a:schemeClr val="accent1"/>
                </a:solidFill>
              </a:rPr>
              <a:pPr/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Boolean Variable as Flag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A boolean variable can be used to control a </a:t>
            </a:r>
            <a:r>
              <a:rPr lang="en-US" dirty="0">
                <a:ea typeface="MS PGothic" charset="0"/>
              </a:rPr>
              <a:t>loop</a:t>
            </a:r>
          </a:p>
          <a:p>
            <a:pPr lvl="1" eaLnBrk="1" hangingPunct="1"/>
            <a:r>
              <a:rPr lang="en-US" dirty="0">
                <a:ea typeface="MS PGothic" charset="0"/>
              </a:rPr>
              <a:t>Sometimes called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flag’ </a:t>
            </a:r>
            <a:r>
              <a:rPr lang="en-US" altLang="ja-JP" dirty="0">
                <a:ea typeface="MS PGothic" charset="0"/>
              </a:rPr>
              <a:t>variable</a:t>
            </a:r>
            <a:endParaRPr lang="en-US" dirty="0"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2780744"/>
            <a:ext cx="7848600" cy="3168536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not </a:t>
            </a:r>
            <a:r>
              <a:rPr lang="en-US" sz="24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 </a:t>
            </a: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  value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float(input("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Enter salary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or -1 to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exit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value &lt; 0.0: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else :</a:t>
            </a:r>
            <a:endParaRPr lang="en-US" sz="2400" kern="0" dirty="0">
              <a:latin typeface="Consolas" charset="0"/>
              <a:ea typeface="Consolas" charset="0"/>
              <a:cs typeface="Consolas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Process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  <a:cs typeface="+mn-cs"/>
              </a:rPr>
              <a:t> 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3635896" y="2841104"/>
            <a:ext cx="5050904" cy="40011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2000" dirty="0"/>
              <a:t>Initialize </a:t>
            </a:r>
            <a:r>
              <a:rPr lang="en-US" sz="2000" dirty="0">
                <a:latin typeface="Consolas" charset="0"/>
              </a:rPr>
              <a:t>done</a:t>
            </a:r>
            <a:r>
              <a:rPr lang="en-US" sz="2000" dirty="0"/>
              <a:t> so that the loop will execute</a:t>
            </a:r>
            <a:endParaRPr lang="en-US" sz="20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4072137" y="4725144"/>
            <a:ext cx="4614663" cy="40011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2000" dirty="0"/>
              <a:t>Set </a:t>
            </a:r>
            <a:r>
              <a:rPr lang="en-US" sz="2000" dirty="0" smtClean="0"/>
              <a:t>done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to True if sentinel value </a:t>
            </a:r>
            <a:r>
              <a:rPr lang="en-US" altLang="ja-JP" sz="2000" dirty="0" smtClean="0"/>
              <a:t>found</a:t>
            </a:r>
            <a:endParaRPr lang="en-US" sz="20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711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7383497-AEEA-C141-AA4B-1E73F21C4C8F}" type="slidenum">
              <a:rPr lang="en-US" sz="1200">
                <a:solidFill>
                  <a:schemeClr val="accent1"/>
                </a:solidFill>
              </a:rPr>
              <a:pPr/>
              <a:t>16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Common Loop Algorithms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1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22325" y="1417638"/>
            <a:ext cx="7543800" cy="2108348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latin typeface="Calibri" charset="0"/>
                <a:ea typeface="MS PGothic" charset="0"/>
              </a:rPr>
              <a:t>Sum </a:t>
            </a:r>
            <a:r>
              <a:rPr lang="en-US" sz="4400" dirty="0">
                <a:latin typeface="Calibri" charset="0"/>
                <a:ea typeface="MS PGothic" charset="0"/>
              </a:rPr>
              <a:t>Values: Write a program that contains a while loop that will sum the float values entered by a user until the user enters a number less than zero. </a:t>
            </a:r>
            <a:r>
              <a:rPr lang="en-US" sz="4400" dirty="0" smtClean="0">
                <a:latin typeface="Calibri" charset="0"/>
                <a:ea typeface="MS PGothic" charset="0"/>
              </a:rPr>
              <a:t>Then print the total.</a:t>
            </a:r>
          </a:p>
          <a:p>
            <a:r>
              <a:rPr lang="en-US" sz="4400" dirty="0" smtClean="0">
                <a:latin typeface="Calibri" charset="0"/>
                <a:ea typeface="MS PGothic" charset="0"/>
              </a:rPr>
              <a:t>Here is part of the code:</a:t>
            </a:r>
            <a:endParaRPr lang="en-US" dirty="0">
              <a:latin typeface="Calibri" charset="0"/>
              <a:ea typeface="MS PGothic" charset="0"/>
            </a:endParaRPr>
          </a:p>
          <a:p>
            <a:pPr lvl="1"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3568" y="3645024"/>
            <a:ext cx="7920880" cy="2376264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US" sz="2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2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float(input("Enter value: </a:t>
            </a:r>
            <a:r>
              <a:rPr lang="en-US" sz="2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(1)____________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(2)_______________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(3)______________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(4)__________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17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Common Loop Algorithms 2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9488" y="1295400"/>
            <a:ext cx="6094512" cy="50609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total = 0.0</a:t>
            </a: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count = 0</a:t>
            </a:r>
          </a:p>
          <a:p>
            <a:pPr eaLnBrk="1" hangingPunct="1">
              <a:defRPr/>
            </a:pP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</a:t>
            </a: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float(input</a:t>
            </a: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("Enter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value"))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&gt;= 0 :</a:t>
            </a:r>
            <a:endParaRPr lang="en-US" sz="220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total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(1)______________</a:t>
            </a:r>
          </a:p>
          <a:p>
            <a:pPr eaLnBrk="1" hangingPunct="1">
              <a:defRPr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count =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(2)______________</a:t>
            </a:r>
            <a:endParaRPr lang="en-US" sz="2200" dirty="0" smtClean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</a:t>
            </a: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float(input</a:t>
            </a: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("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Enter value"))</a:t>
            </a:r>
            <a:endParaRPr lang="en-US" sz="220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if count &gt; 0 : </a:t>
            </a: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(3)______________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sz="22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average = </a:t>
            </a:r>
            <a:r>
              <a:rPr lang="en-US" sz="22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0.0</a:t>
            </a:r>
          </a:p>
          <a:p>
            <a:pPr eaLnBrk="1" hangingPunct="1">
              <a:defRPr/>
            </a:pPr>
            <a:endParaRPr lang="en-US" sz="2200" kern="0" dirty="0" smtClean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200" kern="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print(average)</a:t>
            </a:r>
            <a:endParaRPr lang="en-US" sz="22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23528" y="1295400"/>
            <a:ext cx="2592288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60000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Average of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400" kern="0" dirty="0"/>
              <a:t>T</a:t>
            </a:r>
            <a:r>
              <a:rPr lang="en-US" sz="2400" kern="0" dirty="0" smtClean="0">
                <a:latin typeface="+mn-lt"/>
                <a:ea typeface="+mn-ea"/>
                <a:cs typeface="+mn-cs"/>
              </a:rPr>
              <a:t>otal </a:t>
            </a:r>
            <a:r>
              <a:rPr lang="en-US" sz="2400" kern="0" dirty="0">
                <a:latin typeface="+mn-lt"/>
                <a:ea typeface="+mn-ea"/>
                <a:cs typeface="+mn-cs"/>
              </a:rPr>
              <a:t>the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4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Increment per input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Check for </a:t>
            </a:r>
            <a:r>
              <a:rPr lang="en-US" sz="24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latin typeface="+mn-lt"/>
                <a:ea typeface="+mn-ea"/>
                <a:cs typeface="+mn-cs"/>
              </a:rPr>
              <a:t>greater than 0 before </a:t>
            </a:r>
            <a:r>
              <a:rPr lang="en-US" sz="2400" kern="0" dirty="0">
                <a:latin typeface="+mn-lt"/>
                <a:ea typeface="+mn-ea"/>
                <a:cs typeface="+mn-cs"/>
              </a:rPr>
              <a:t>divide</a:t>
            </a:r>
            <a:r>
              <a:rPr lang="en-US" sz="2400" kern="0" dirty="0" smtClean="0">
                <a:latin typeface="+mn-lt"/>
                <a:ea typeface="+mn-ea"/>
                <a:cs typeface="+mn-cs"/>
              </a:rPr>
              <a:t>!</a:t>
            </a:r>
            <a:endParaRPr lang="en-US" sz="2400" kern="0" dirty="0" smtClean="0"/>
          </a:p>
          <a:p>
            <a:pPr>
              <a:spcBef>
                <a:spcPct val="20000"/>
              </a:spcBef>
              <a:buSzPct val="100000"/>
              <a:defRPr/>
            </a:pPr>
            <a:r>
              <a:rPr lang="en-US" sz="2800" b="1" kern="0" dirty="0" smtClean="0"/>
              <a:t>Exercise </a:t>
            </a:r>
            <a:r>
              <a:rPr lang="en-US" sz="2800" kern="0" dirty="0" smtClean="0"/>
              <a:t>- Fill in missing  code: (1) </a:t>
            </a:r>
            <a:r>
              <a:rPr lang="en-US" sz="2800" kern="0" dirty="0"/>
              <a:t>,</a:t>
            </a:r>
            <a:r>
              <a:rPr lang="en-US" sz="2800" kern="0" dirty="0" smtClean="0"/>
              <a:t> (2) and (3)</a:t>
            </a:r>
            <a:endParaRPr lang="en-US" sz="2800" kern="0" dirty="0"/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18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Dry run a program to find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79296" cy="5544616"/>
          </a:xfrm>
        </p:spPr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en-GB" dirty="0" smtClean="0">
                <a:latin typeface="+mj-lt"/>
                <a:cs typeface="Times New Roman" pitchFamily="18" charset="0"/>
              </a:rPr>
              <a:t>There is a problem with this program.  </a:t>
            </a:r>
            <a:r>
              <a:rPr lang="en-GB" dirty="0">
                <a:latin typeface="+mj-lt"/>
                <a:cs typeface="Times New Roman" pitchFamily="18" charset="0"/>
              </a:rPr>
              <a:t>T</a:t>
            </a:r>
            <a:r>
              <a:rPr lang="en-GB" dirty="0" smtClean="0">
                <a:latin typeface="+mj-lt"/>
                <a:cs typeface="Times New Roman" pitchFamily="18" charset="0"/>
              </a:rPr>
              <a:t>rack down where the problem is by tracing your program’s execution. </a:t>
            </a:r>
          </a:p>
          <a:p>
            <a:pPr marL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health = 10</a:t>
            </a:r>
          </a:p>
          <a:p>
            <a:pPr marL="0">
              <a:buNone/>
            </a:pP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trolls = 0</a:t>
            </a:r>
          </a:p>
          <a:p>
            <a:pPr marL="0">
              <a:buNone/>
            </a:pP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damage = 3</a:t>
            </a:r>
          </a:p>
          <a:p>
            <a:pPr marL="0">
              <a:buNone/>
            </a:pPr>
            <a:endParaRPr lang="en-GB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health != 0:</a:t>
            </a:r>
          </a:p>
          <a:p>
            <a:pPr marL="0">
              <a:buNone/>
            </a:pP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trolls += 1</a:t>
            </a:r>
          </a:p>
          <a:p>
            <a:pPr marL="0">
              <a:buNone/>
            </a:pP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health 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damage</a:t>
            </a:r>
          </a:p>
          <a:p>
            <a:pPr marL="0">
              <a:buNone/>
            </a:pP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print("Hero defeats a troll, but takes", damage, "damage points.")</a:t>
            </a:r>
          </a:p>
          <a:p>
            <a:pPr marL="0">
              <a:buNone/>
            </a:pPr>
            <a:endParaRPr lang="en-GB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Hero lost but defeated ", trolls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lang="en-GB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trolls.")</a:t>
            </a:r>
          </a:p>
          <a:p>
            <a:pPr marL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328" y="1844824"/>
            <a:ext cx="42484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Trace this program to find where the problem is and then re-write the program so that it works as intended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6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Three basic programming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Sequence - </a:t>
            </a:r>
            <a:r>
              <a:rPr lang="en-GB" dirty="0" smtClean="0"/>
              <a:t>A list of instructions is carried out in order, one after the other.</a:t>
            </a:r>
            <a:endParaRPr lang="en-GB" sz="2800" dirty="0" smtClean="0"/>
          </a:p>
          <a:p>
            <a:r>
              <a:rPr lang="en-GB" sz="2800" b="1" dirty="0" smtClean="0"/>
              <a:t>Selection - </a:t>
            </a:r>
            <a:r>
              <a:rPr lang="en-GB" dirty="0" smtClean="0"/>
              <a:t> An option of statements is provided and a condition is used to decide which option is chosen</a:t>
            </a:r>
            <a:endParaRPr lang="en-GB" sz="2800" dirty="0" smtClean="0"/>
          </a:p>
          <a:p>
            <a:r>
              <a:rPr lang="en-GB" b="1" dirty="0" smtClean="0"/>
              <a:t>Iteration – this week</a:t>
            </a:r>
          </a:p>
          <a:p>
            <a:pPr lvl="1"/>
            <a:r>
              <a:rPr lang="en-GB" sz="3200" dirty="0" smtClean="0"/>
              <a:t>A group of statements is executed repeatedly until a condition is met - </a:t>
            </a:r>
            <a:r>
              <a:rPr lang="en-GB" sz="3200" b="1" dirty="0" smtClean="0"/>
              <a:t>while </a:t>
            </a:r>
            <a:r>
              <a:rPr lang="en-GB" sz="3200" dirty="0" smtClean="0"/>
              <a:t>loop and </a:t>
            </a:r>
            <a:r>
              <a:rPr lang="en-GB" sz="3200" b="1" dirty="0" smtClean="0"/>
              <a:t>for</a:t>
            </a:r>
            <a:r>
              <a:rPr lang="en-GB" sz="3200" dirty="0" smtClean="0"/>
              <a:t> loop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lse used with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Python, unlike many other languages, allows the use of </a:t>
            </a:r>
            <a:r>
              <a:rPr lang="en-GB" b="1" dirty="0" smtClean="0"/>
              <a:t>else</a:t>
            </a:r>
            <a:r>
              <a:rPr lang="en-GB" dirty="0"/>
              <a:t> for </a:t>
            </a:r>
            <a:r>
              <a:rPr lang="en-GB" i="1" dirty="0" smtClean="0"/>
              <a:t>while </a:t>
            </a:r>
            <a:r>
              <a:rPr lang="en-GB" dirty="0" smtClean="0"/>
              <a:t>and </a:t>
            </a:r>
            <a:r>
              <a:rPr lang="en-GB" i="1" dirty="0" smtClean="0"/>
              <a:t>for</a:t>
            </a:r>
            <a:r>
              <a:rPr lang="en-GB" dirty="0" smtClean="0"/>
              <a:t> loops</a:t>
            </a:r>
            <a:r>
              <a:rPr lang="en-GB" dirty="0"/>
              <a:t>. When the loop condition of </a:t>
            </a:r>
            <a:r>
              <a:rPr lang="en-GB" dirty="0" smtClean="0"/>
              <a:t> a loop statement </a:t>
            </a:r>
            <a:r>
              <a:rPr lang="en-GB" dirty="0"/>
              <a:t>fails then code part in "else" is executed. </a:t>
            </a:r>
            <a:endParaRPr lang="en-GB" dirty="0" smtClean="0"/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0,1,2,3,4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reached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count=0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while(count&lt;5):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print(count)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+=1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print("count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reached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6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While loop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ea typeface="MS PGothic" charset="0"/>
              </a:rPr>
              <a:t>Name two common </a:t>
            </a:r>
            <a:r>
              <a:rPr lang="en-US" sz="11200" i="1" dirty="0">
                <a:ea typeface="MS PGothic" charset="0"/>
              </a:rPr>
              <a:t>while</a:t>
            </a:r>
            <a:r>
              <a:rPr lang="en-US" sz="11200" dirty="0">
                <a:ea typeface="MS PGothic" charset="0"/>
              </a:rPr>
              <a:t> loop </a:t>
            </a:r>
            <a:r>
              <a:rPr lang="en-US" sz="11200" dirty="0" smtClean="0">
                <a:ea typeface="MS PGothic" charset="0"/>
              </a:rPr>
              <a:t>errors: </a:t>
            </a:r>
            <a:endParaRPr lang="en-US" sz="11200" dirty="0" smtClean="0">
              <a:ea typeface="MS PGothic" charset="0"/>
            </a:endParaRPr>
          </a:p>
          <a:p>
            <a:endParaRPr lang="en-US" sz="11200" dirty="0" smtClean="0">
              <a:ea typeface="MS PGothic" charset="0"/>
            </a:endParaRPr>
          </a:p>
          <a:p>
            <a:pPr marL="0" indent="0">
              <a:buNone/>
            </a:pPr>
            <a:r>
              <a:rPr lang="en-US" sz="11200" dirty="0">
                <a:ea typeface="MS PGothic" charset="0"/>
              </a:rPr>
              <a:t>	</a:t>
            </a:r>
            <a:r>
              <a:rPr lang="en-US" sz="11200" dirty="0" smtClean="0">
                <a:ea typeface="MS PGothic" charset="0"/>
              </a:rPr>
              <a:t>1.</a:t>
            </a:r>
            <a:r>
              <a:rPr lang="en-US" sz="11200" dirty="0" smtClean="0">
                <a:ea typeface="MS PGothic" charset="0"/>
              </a:rPr>
              <a:t>______________     </a:t>
            </a:r>
            <a:r>
              <a:rPr lang="en-US" sz="11200" dirty="0">
                <a:ea typeface="MS PGothic" charset="0"/>
              </a:rPr>
              <a:t>	</a:t>
            </a:r>
            <a:r>
              <a:rPr lang="en-US" sz="11200" dirty="0" smtClean="0">
                <a:ea typeface="MS PGothic" charset="0"/>
              </a:rPr>
              <a:t>2.________________</a:t>
            </a:r>
            <a:endParaRPr lang="en-US" sz="11200" dirty="0" smtClean="0">
              <a:ea typeface="MS PGothic" charset="0"/>
            </a:endParaRPr>
          </a:p>
          <a:p>
            <a:pPr marL="0" indent="0">
              <a:buNone/>
            </a:pPr>
            <a:endParaRPr lang="en-US" sz="11200" dirty="0" smtClean="0">
              <a:ea typeface="MS PGothic" charset="0"/>
            </a:endParaRPr>
          </a:p>
          <a:p>
            <a:r>
              <a:rPr lang="en-US" sz="11200" dirty="0" smtClean="0"/>
              <a:t>We reviewed the following.</a:t>
            </a:r>
          </a:p>
          <a:p>
            <a:pPr lvl="1"/>
            <a:r>
              <a:rPr lang="en-US" sz="11200" dirty="0"/>
              <a:t>H</a:t>
            </a:r>
            <a:r>
              <a:rPr lang="en-US" sz="11200" dirty="0" smtClean="0"/>
              <a:t>ow to use sentinel values such as </a:t>
            </a:r>
            <a:r>
              <a:rPr lang="en-US" sz="11200" i="1" dirty="0" smtClean="0"/>
              <a:t>negative numbers</a:t>
            </a:r>
            <a:r>
              <a:rPr lang="en-US" sz="11200" dirty="0" smtClean="0"/>
              <a:t> to denote </a:t>
            </a:r>
            <a:r>
              <a:rPr lang="en-US" sz="11200" dirty="0"/>
              <a:t>the end of a data </a:t>
            </a:r>
            <a:r>
              <a:rPr lang="en-US" sz="11200" dirty="0" smtClean="0"/>
              <a:t>set.</a:t>
            </a:r>
          </a:p>
          <a:p>
            <a:pPr lvl="1"/>
            <a:r>
              <a:rPr lang="en-US" sz="11200" dirty="0" smtClean="0">
                <a:ea typeface="MS PGothic" charset="0"/>
              </a:rPr>
              <a:t>Using a </a:t>
            </a:r>
            <a:r>
              <a:rPr lang="en-US" sz="11200" dirty="0">
                <a:ea typeface="MS PGothic" charset="0"/>
              </a:rPr>
              <a:t>B</a:t>
            </a:r>
            <a:r>
              <a:rPr lang="en-US" sz="11200" dirty="0" smtClean="0">
                <a:ea typeface="MS PGothic" charset="0"/>
              </a:rPr>
              <a:t>oolean to control the </a:t>
            </a:r>
            <a:r>
              <a:rPr lang="en-US" sz="11200" dirty="0" smtClean="0">
                <a:ea typeface="MS PGothic" charset="0"/>
              </a:rPr>
              <a:t>loop.</a:t>
            </a:r>
            <a:endParaRPr lang="en-US" sz="11200" dirty="0" smtClean="0"/>
          </a:p>
          <a:p>
            <a:pPr lvl="1"/>
            <a:r>
              <a:rPr lang="en-US" sz="11200" dirty="0"/>
              <a:t>H</a:t>
            </a:r>
            <a:r>
              <a:rPr lang="en-US" sz="11200" dirty="0" smtClean="0"/>
              <a:t>ow to check for divide </a:t>
            </a:r>
            <a:r>
              <a:rPr lang="en-US" sz="11200" dirty="0"/>
              <a:t>by </a:t>
            </a:r>
            <a:r>
              <a:rPr lang="en-US" sz="11200" dirty="0" smtClean="0"/>
              <a:t>zero to prevent errors.</a:t>
            </a:r>
          </a:p>
          <a:p>
            <a:pPr lvl="1"/>
            <a:r>
              <a:rPr lang="en-US" altLang="en-US" sz="11200" dirty="0">
                <a:ea typeface="ＭＳ Ｐゴシック" panose="020B0600070205080204" pitchFamily="34" charset="-128"/>
              </a:rPr>
              <a:t>H</a:t>
            </a:r>
            <a:r>
              <a:rPr lang="en-US" altLang="en-US" sz="11200" dirty="0" smtClean="0">
                <a:ea typeface="ＭＳ Ｐゴシック" panose="020B0600070205080204" pitchFamily="34" charset="-128"/>
              </a:rPr>
              <a:t>ow to use loops to </a:t>
            </a:r>
            <a:r>
              <a:rPr lang="en-US" altLang="en-US" sz="11200" dirty="0" smtClean="0">
                <a:ea typeface="MS PGothic" charset="0"/>
              </a:rPr>
              <a:t>s</a:t>
            </a:r>
            <a:r>
              <a:rPr lang="en-US" sz="11200" dirty="0" smtClean="0">
                <a:ea typeface="MS PGothic" charset="0"/>
              </a:rPr>
              <a:t>um and average entered values</a:t>
            </a:r>
            <a:r>
              <a:rPr lang="en-US" sz="11200" dirty="0" smtClean="0">
                <a:ea typeface="MS PGothic" charset="0"/>
              </a:rPr>
              <a:t>.</a:t>
            </a:r>
          </a:p>
          <a:p>
            <a:pPr lvl="1"/>
            <a:r>
              <a:rPr lang="en-US" sz="11200" dirty="0" smtClean="0">
                <a:ea typeface="MS PGothic" charset="0"/>
              </a:rPr>
              <a:t>Use of else with loops.</a:t>
            </a:r>
            <a:endParaRPr lang="en-US" sz="11200" dirty="0" smtClean="0">
              <a:ea typeface="MS PGothic" charset="0"/>
            </a:endParaRPr>
          </a:p>
          <a:p>
            <a:pPr lvl="1"/>
            <a:endParaRPr lang="en-US" altLang="en-US" sz="7000" dirty="0" smtClean="0">
              <a:ea typeface="ＭＳ Ｐゴシック" panose="020B0600070205080204" pitchFamily="34" charset="-128"/>
            </a:endParaRPr>
          </a:p>
          <a:p>
            <a:pPr lvl="1"/>
            <a:endParaRPr lang="en-US" dirty="0">
              <a:ea typeface="MS PGothic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828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l</a:t>
            </a:r>
            <a:r>
              <a:rPr lang="en-GB" dirty="0" smtClean="0"/>
              <a:t>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A </a:t>
            </a:r>
            <a:r>
              <a:rPr lang="en-GB" sz="2800" b="1" dirty="0" smtClean="0"/>
              <a:t>for loop </a:t>
            </a:r>
            <a:r>
              <a:rPr lang="en-GB" sz="2800" dirty="0" smtClean="0"/>
              <a:t>is also known as a </a:t>
            </a:r>
            <a:r>
              <a:rPr lang="en-GB" sz="2800" b="1" dirty="0" smtClean="0"/>
              <a:t>count controlled</a:t>
            </a:r>
            <a:r>
              <a:rPr lang="en-GB" sz="2800" dirty="0" smtClean="0"/>
              <a:t> loop.</a:t>
            </a:r>
          </a:p>
          <a:p>
            <a:r>
              <a:rPr lang="en-GB" sz="2800" dirty="0" smtClean="0"/>
              <a:t>A </a:t>
            </a:r>
            <a:r>
              <a:rPr lang="en-GB" sz="2800" b="1" dirty="0" smtClean="0"/>
              <a:t>for loop </a:t>
            </a:r>
            <a:r>
              <a:rPr lang="en-GB" sz="2800" dirty="0" smtClean="0"/>
              <a:t>repeats part of a program for a stated number of times.</a:t>
            </a:r>
          </a:p>
          <a:p>
            <a:r>
              <a:rPr lang="en-GB" sz="2800" dirty="0" smtClean="0"/>
              <a:t>A </a:t>
            </a:r>
            <a:r>
              <a:rPr lang="en-GB" sz="2800" b="1" dirty="0" smtClean="0"/>
              <a:t>for loop </a:t>
            </a:r>
            <a:r>
              <a:rPr lang="en-GB" sz="2800" dirty="0" smtClean="0"/>
              <a:t>repeats its loop body for each element of the sequence in order.</a:t>
            </a:r>
          </a:p>
          <a:p>
            <a:r>
              <a:rPr lang="en-GB" sz="2800" dirty="0" smtClean="0"/>
              <a:t>When it reaches the end of the sequence (the number of times it was set to loop) the loop 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with 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4637111"/>
          </a:xfr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proxima-nova"/>
              </a:rPr>
              <a:t>In </a:t>
            </a:r>
            <a:r>
              <a:rPr lang="en-US" altLang="en-US" sz="4000" dirty="0">
                <a:solidFill>
                  <a:srgbClr val="000000"/>
                </a:solidFill>
                <a:latin typeface="proxima-nova"/>
              </a:rPr>
              <a:t>Python, </a:t>
            </a:r>
            <a:r>
              <a:rPr lang="en-US" altLang="en-US" sz="4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proxima-nova"/>
              </a:rPr>
              <a:t> loops are constructed like </a:t>
            </a:r>
            <a:r>
              <a:rPr lang="en-US" altLang="en-US" sz="4000" dirty="0" smtClean="0">
                <a:solidFill>
                  <a:srgbClr val="000000"/>
                </a:solidFill>
                <a:latin typeface="proxima-nova"/>
              </a:rPr>
              <a:t>this:</a:t>
            </a:r>
            <a:endParaRPr lang="en-US" altLang="en-US" sz="40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b="1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>
              <a:buNone/>
            </a:pPr>
            <a:r>
              <a:rPr lang="en-GB" sz="4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[iterating variable]</a:t>
            </a:r>
            <a:r>
              <a:rPr lang="en-GB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4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sequence]</a:t>
            </a:r>
            <a:r>
              <a:rPr lang="en-GB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GB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alt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4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sz="4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do something] </a:t>
            </a:r>
            <a:endParaRPr lang="en-GB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 smtClean="0">
              <a:solidFill>
                <a:srgbClr val="000000"/>
              </a:solidFill>
              <a:latin typeface="proxima-nova"/>
            </a:endParaRPr>
          </a:p>
          <a:p>
            <a:r>
              <a:rPr lang="en-GB" sz="4000" dirty="0" smtClean="0"/>
              <a:t>The </a:t>
            </a:r>
            <a:r>
              <a:rPr lang="en-GB" sz="4000" b="1" dirty="0"/>
              <a:t>for</a:t>
            </a:r>
            <a:r>
              <a:rPr lang="en-GB" sz="4000" dirty="0"/>
              <a:t> and </a:t>
            </a:r>
            <a:r>
              <a:rPr lang="en-GB" sz="4000" b="1" dirty="0"/>
              <a:t>in</a:t>
            </a:r>
            <a:r>
              <a:rPr lang="en-GB" sz="4000" dirty="0"/>
              <a:t> are key words </a:t>
            </a:r>
            <a:r>
              <a:rPr lang="en-GB" sz="4000" dirty="0" smtClean="0"/>
              <a:t>that are </a:t>
            </a:r>
            <a:r>
              <a:rPr lang="en-GB" sz="4000" dirty="0"/>
              <a:t>inbuilt commands.</a:t>
            </a:r>
          </a:p>
          <a:p>
            <a:r>
              <a:rPr lang="en-GB" sz="4000" dirty="0"/>
              <a:t>The </a:t>
            </a:r>
            <a:r>
              <a:rPr lang="en-GB" sz="4000" dirty="0" smtClean="0"/>
              <a:t>iterating variable will </a:t>
            </a:r>
            <a:r>
              <a:rPr lang="en-GB" sz="4000" b="1" dirty="0"/>
              <a:t>hold the values of the generated sequence</a:t>
            </a:r>
            <a:r>
              <a:rPr lang="en-GB" sz="4000" dirty="0"/>
              <a:t> which is stepped through</a:t>
            </a:r>
            <a:r>
              <a:rPr lang="en-GB" sz="4000" dirty="0" smtClean="0"/>
              <a:t>.</a:t>
            </a:r>
          </a:p>
          <a:p>
            <a:pPr lvl="0"/>
            <a:endParaRPr lang="en-GB" sz="4000" dirty="0"/>
          </a:p>
          <a:p>
            <a:endParaRPr lang="en-US" altLang="en-US" sz="4000" dirty="0">
              <a:solidFill>
                <a:srgbClr val="000000"/>
              </a:solidFill>
              <a:latin typeface="proxima-nova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>
              <a:buNone/>
            </a:pPr>
            <a:endParaRPr lang="en-GB" sz="4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23</a:t>
            </a:fld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loops - </a:t>
            </a:r>
            <a:r>
              <a:rPr lang="en-US" altLang="en-US" b="1" dirty="0">
                <a:solidFill>
                  <a:srgbClr val="000000"/>
                </a:solidFill>
                <a:latin typeface="proxima-nova"/>
              </a:rPr>
              <a:t>range()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417638"/>
            <a:ext cx="8431088" cy="4963690"/>
          </a:xfrm>
        </p:spPr>
        <p:txBody>
          <a:bodyPr>
            <a:noAutofit/>
          </a:bodyPr>
          <a:lstStyle/>
          <a:p>
            <a:pPr lvl="0"/>
            <a:r>
              <a:rPr lang="en-US" altLang="en-US" b="1" dirty="0">
                <a:solidFill>
                  <a:srgbClr val="000000"/>
                </a:solidFill>
                <a:latin typeface="proxima-nova"/>
              </a:rPr>
              <a:t>range() </a:t>
            </a:r>
            <a:r>
              <a:rPr lang="en-US" altLang="en-US" dirty="0" smtClean="0">
                <a:solidFill>
                  <a:srgbClr val="000000"/>
                </a:solidFill>
                <a:latin typeface="proxima-nova"/>
              </a:rPr>
              <a:t>Iterating </a:t>
            </a:r>
            <a:r>
              <a:rPr lang="en-US" altLang="en-US" dirty="0">
                <a:solidFill>
                  <a:srgbClr val="000000"/>
                </a:solidFill>
                <a:latin typeface="proxima-nova"/>
              </a:rPr>
              <a:t>through a </a:t>
            </a:r>
            <a:r>
              <a:rPr lang="en-US" altLang="en-US" dirty="0" smtClean="0">
                <a:solidFill>
                  <a:srgbClr val="000000"/>
                </a:solidFill>
                <a:latin typeface="proxima-nova"/>
              </a:rPr>
              <a:t>sequence of numbers.</a:t>
            </a:r>
          </a:p>
          <a:p>
            <a:pPr lvl="0"/>
            <a:r>
              <a:rPr lang="en-GB" dirty="0"/>
              <a:t>U</a:t>
            </a:r>
            <a:r>
              <a:rPr lang="en-GB" dirty="0" smtClean="0"/>
              <a:t>se 1, 2 or 3 numbers (arguments) inside the brackets. </a:t>
            </a:r>
          </a:p>
          <a:p>
            <a:pPr>
              <a:buNone/>
            </a:pP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print(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The number  passed </a:t>
            </a:r>
            <a:r>
              <a:rPr lang="en-GB" dirty="0"/>
              <a:t>to the </a:t>
            </a:r>
            <a:r>
              <a:rPr lang="en-GB" b="1" dirty="0"/>
              <a:t>range</a:t>
            </a:r>
            <a:r>
              <a:rPr lang="en-GB" dirty="0"/>
              <a:t> function tells the program how many times to </a:t>
            </a:r>
            <a:r>
              <a:rPr lang="en-GB" dirty="0" smtClean="0"/>
              <a:t>loop. The </a:t>
            </a:r>
            <a:r>
              <a:rPr lang="en-GB" dirty="0"/>
              <a:t>sequence </a:t>
            </a:r>
            <a:r>
              <a:rPr lang="en-GB" dirty="0" smtClean="0"/>
              <a:t>generated </a:t>
            </a:r>
            <a:r>
              <a:rPr lang="en-GB" dirty="0"/>
              <a:t>is: </a:t>
            </a:r>
            <a:r>
              <a:rPr lang="en-GB" dirty="0" smtClean="0"/>
              <a:t>  0</a:t>
            </a:r>
            <a:r>
              <a:rPr lang="en-GB" dirty="0"/>
              <a:t>, 1, 2, 3, 4, 5, 6, 7, 8, 9</a:t>
            </a:r>
          </a:p>
          <a:p>
            <a:r>
              <a:rPr lang="en-GB" dirty="0" smtClean="0"/>
              <a:t>The sequence automatically starts at 0. The end </a:t>
            </a:r>
            <a:r>
              <a:rPr lang="en-GB" dirty="0"/>
              <a:t>point (10) is never part of the generated sequence.</a:t>
            </a:r>
          </a:p>
          <a:p>
            <a:pPr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7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- </a:t>
            </a:r>
            <a:r>
              <a:rPr lang="en-US" altLang="en-US" b="1" dirty="0">
                <a:solidFill>
                  <a:srgbClr val="000000"/>
                </a:solidFill>
                <a:latin typeface="proxima-nova"/>
              </a:rPr>
              <a:t>range()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65104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Example: </a:t>
            </a:r>
            <a:r>
              <a:rPr lang="en-GB" sz="2800" b="1" dirty="0" smtClean="0"/>
              <a:t>range</a:t>
            </a:r>
            <a:r>
              <a:rPr lang="en-GB" sz="2800" b="1" dirty="0"/>
              <a:t>() </a:t>
            </a:r>
            <a:r>
              <a:rPr lang="en-GB" sz="2800" dirty="0"/>
              <a:t>function with </a:t>
            </a:r>
            <a:r>
              <a:rPr lang="en-GB" sz="2800" dirty="0" smtClean="0"/>
              <a:t>2 arguments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T</a:t>
            </a:r>
            <a:r>
              <a:rPr lang="en-GB" sz="2800" dirty="0" smtClean="0"/>
              <a:t>o let </a:t>
            </a:r>
            <a:r>
              <a:rPr lang="en-GB" sz="2800" dirty="0"/>
              <a:t>the range start at another </a:t>
            </a:r>
            <a:r>
              <a:rPr lang="en-GB" sz="2800" dirty="0" smtClean="0"/>
              <a:t>number.</a:t>
            </a:r>
            <a:endParaRPr lang="en-GB" sz="2800" dirty="0"/>
          </a:p>
          <a:p>
            <a:pPr>
              <a:buNone/>
            </a:pPr>
            <a:endParaRPr lang="en-GB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range(5, 10):</a:t>
            </a:r>
          </a:p>
          <a:p>
            <a:pPr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/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sequence generated will </a:t>
            </a:r>
            <a:r>
              <a:rPr lang="en-GB" dirty="0" smtClean="0"/>
              <a:t>be: </a:t>
            </a:r>
            <a:r>
              <a:rPr lang="en-GB" sz="2800" dirty="0" smtClean="0"/>
              <a:t>5, 6, 7, 8, 9.</a:t>
            </a:r>
          </a:p>
          <a:p>
            <a:r>
              <a:rPr lang="en-GB" dirty="0" smtClean="0"/>
              <a:t>Remember, the end </a:t>
            </a:r>
            <a:r>
              <a:rPr lang="en-GB" dirty="0"/>
              <a:t>point (10) is never part of the generated sequence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- </a:t>
            </a:r>
            <a:r>
              <a:rPr lang="en-US" altLang="en-US" b="1" dirty="0">
                <a:solidFill>
                  <a:srgbClr val="000000"/>
                </a:solidFill>
                <a:latin typeface="proxima-nova"/>
              </a:rPr>
              <a:t>range()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8568952" cy="4525963"/>
          </a:xfrm>
        </p:spPr>
        <p:txBody>
          <a:bodyPr>
            <a:normAutofit fontScale="70000" lnSpcReduction="20000"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Example: </a:t>
            </a:r>
            <a:r>
              <a:rPr lang="en-GB" sz="3600" b="1" dirty="0" smtClean="0"/>
              <a:t>range</a:t>
            </a:r>
            <a:r>
              <a:rPr lang="en-GB" sz="3600" b="1" dirty="0"/>
              <a:t>() </a:t>
            </a:r>
            <a:r>
              <a:rPr lang="en-GB" sz="3600" dirty="0"/>
              <a:t>function with </a:t>
            </a:r>
            <a:r>
              <a:rPr lang="en-GB" sz="3600" dirty="0" smtClean="0"/>
              <a:t>3 arguments</a:t>
            </a:r>
          </a:p>
          <a:p>
            <a:pPr marL="342900" lvl="1" indent="-342900">
              <a:buNone/>
            </a:pPr>
            <a:endParaRPr lang="en-GB" sz="36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4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sz="4000" dirty="0"/>
              <a:t>"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counting in fives</a:t>
            </a:r>
            <a:r>
              <a:rPr lang="en-GB" sz="4000" dirty="0"/>
              <a:t>"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 (0,50,5):</a:t>
            </a:r>
          </a:p>
          <a:p>
            <a:pPr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print(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GB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600" dirty="0"/>
              <a:t>With the three numbers the first number is the </a:t>
            </a:r>
            <a:r>
              <a:rPr lang="en-GB" sz="3600" b="1" dirty="0"/>
              <a:t>start number </a:t>
            </a:r>
          </a:p>
          <a:p>
            <a:r>
              <a:rPr lang="en-GB" sz="3600" dirty="0"/>
              <a:t>Second number is the </a:t>
            </a:r>
            <a:r>
              <a:rPr lang="en-GB" sz="3600" b="1" dirty="0"/>
              <a:t>finish number</a:t>
            </a:r>
          </a:p>
          <a:p>
            <a:r>
              <a:rPr lang="en-GB" sz="3600" dirty="0"/>
              <a:t>Third number is what to </a:t>
            </a:r>
            <a:r>
              <a:rPr lang="en-GB" sz="3600" b="1" dirty="0"/>
              <a:t>increment the numbers </a:t>
            </a:r>
            <a:r>
              <a:rPr lang="en-GB" sz="3600" b="1" dirty="0" smtClean="0"/>
              <a:t>by</a:t>
            </a:r>
          </a:p>
          <a:p>
            <a:r>
              <a:rPr lang="en-GB" sz="3600" dirty="0" smtClean="0"/>
              <a:t>Sequence generated: </a:t>
            </a:r>
          </a:p>
          <a:p>
            <a:pPr marL="0" indent="0"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0,5,10,15,20,25,30,35,40,45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600" b="1" dirty="0"/>
          </a:p>
          <a:p>
            <a:pPr>
              <a:buNone/>
            </a:pPr>
            <a:endParaRPr lang="en-GB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- </a:t>
            </a:r>
            <a:r>
              <a:rPr lang="en-US" altLang="en-US" b="1" dirty="0">
                <a:solidFill>
                  <a:srgbClr val="000000"/>
                </a:solidFill>
                <a:latin typeface="proxima-nova"/>
              </a:rPr>
              <a:t>range()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3200" dirty="0"/>
              <a:t>"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Counting Backwards</a:t>
            </a:r>
            <a:r>
              <a:rPr lang="en-GB" sz="3200" dirty="0"/>
              <a:t>"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 (10, 0, -1):</a:t>
            </a:r>
          </a:p>
          <a:p>
            <a:pPr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861048"/>
            <a:ext cx="8363272" cy="2736304"/>
          </a:xfrm>
        </p:spPr>
        <p:txBody>
          <a:bodyPr>
            <a:normAutofit/>
          </a:bodyPr>
          <a:lstStyle/>
          <a:p>
            <a:r>
              <a:rPr lang="en-GB" dirty="0" smtClean="0"/>
              <a:t>As well as positive numbers you can also program the computer to loop backwards</a:t>
            </a:r>
          </a:p>
          <a:p>
            <a:r>
              <a:rPr lang="en-GB" dirty="0" smtClean="0"/>
              <a:t>Look at the third number in the range argument.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7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Good Examples of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6492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Keep </a:t>
            </a:r>
            <a:r>
              <a:rPr lang="en-US" dirty="0" smtClean="0">
                <a:latin typeface="Calibri" charset="0"/>
                <a:cs typeface="ＭＳ Ｐゴシック" charset="0"/>
              </a:rPr>
              <a:t>the loops simple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2" y="2132856"/>
            <a:ext cx="8421688" cy="338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7472413" y="6165304"/>
            <a:ext cx="1254075" cy="360039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8CC46C-D1D4-E94F-B6F6-EE734CDA9090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While loop vs for </a:t>
            </a:r>
            <a:r>
              <a:rPr lang="en-US" altLang="en-US" dirty="0">
                <a:ea typeface="ＭＳ Ｐゴシック" panose="020B0600070205080204" pitchFamily="34" charset="-128"/>
              </a:rPr>
              <a:t>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oop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cs typeface="ＭＳ Ｐゴシック" charset="0"/>
              </a:rPr>
              <a:t>W</a:t>
            </a:r>
            <a:r>
              <a:rPr lang="en-US" dirty="0" smtClean="0">
                <a:latin typeface="Calibri" charset="0"/>
                <a:cs typeface="ＭＳ Ｐゴシック" charset="0"/>
              </a:rPr>
              <a:t>hich is the best solution?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83831" y="1955898"/>
            <a:ext cx="5112567" cy="190514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1</a:t>
            </a: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10 :</a:t>
            </a: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800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sz="2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i + 1</a:t>
            </a:r>
            <a:endParaRPr lang="en-US" sz="28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47864" y="4049712"/>
            <a:ext cx="4834023" cy="130773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</a:t>
            </a: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in range(1, 10) : </a:t>
            </a:r>
          </a:p>
          <a:p>
            <a:pPr eaLnBrk="1" hangingPunct="1">
              <a:defRPr/>
            </a:pP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800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sz="28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4066894" y="3043436"/>
            <a:ext cx="212950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Consolas" charset="0"/>
              </a:rPr>
              <a:t>while</a:t>
            </a:r>
            <a:r>
              <a:rPr lang="en-US" sz="2400" dirty="0"/>
              <a:t> version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6639418" y="4869160"/>
            <a:ext cx="167059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Consolas" charset="0"/>
              </a:rPr>
              <a:t>for</a:t>
            </a:r>
            <a:r>
              <a:rPr lang="en-US" sz="2400" dirty="0"/>
              <a:t> version</a:t>
            </a:r>
          </a:p>
        </p:txBody>
      </p:sp>
      <p:sp>
        <p:nvSpPr>
          <p:cNvPr id="18441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7308304" y="6356350"/>
            <a:ext cx="1378496" cy="31301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D8F0B-2BF2-A64B-B4DC-9CB76974F789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49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sz="3600" dirty="0"/>
              <a:t>w</a:t>
            </a:r>
            <a:r>
              <a:rPr lang="en-GB" sz="3600" dirty="0" smtClean="0"/>
              <a:t>hile loop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130"/>
            <a:ext cx="8229599" cy="5115174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Condition controlled </a:t>
            </a:r>
            <a:r>
              <a:rPr lang="en-GB" dirty="0" smtClean="0"/>
              <a:t>loops - flowchart</a:t>
            </a:r>
          </a:p>
          <a:p>
            <a:pPr marL="0" lvl="1" indent="0">
              <a:buNone/>
            </a:pPr>
            <a:endParaRPr lang="en-GB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3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25622"/>
            <a:ext cx="4752528" cy="45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4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363272" cy="13255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Self-check : Questions 1, 2, 3 &amp; </a:t>
            </a:r>
            <a:r>
              <a:rPr lang="en-GB" dirty="0"/>
              <a:t>4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sz="3100" dirty="0" smtClean="0"/>
              <a:t>What integer sequence will the following generate?</a:t>
            </a:r>
            <a:endParaRPr lang="en-GB" sz="31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20072" y="4509121"/>
            <a:ext cx="4680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GB" sz="2800" dirty="0" smtClean="0">
              <a:solidFill>
                <a:srgbClr val="000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28F-090A-4CEF-858A-D9BD03A3770C}" type="slidenum">
              <a:rPr lang="en-GB" smtClean="0"/>
              <a:t>30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205063"/>
          </a:xfrm>
        </p:spPr>
        <p:txBody>
          <a:bodyPr>
            <a:noAutofit/>
          </a:bodyPr>
          <a:lstStyle/>
          <a:p>
            <a:r>
              <a:rPr lang="en-GB" u="sng" dirty="0">
                <a:cs typeface="Consolas" pitchFamily="49" charset="0"/>
              </a:rPr>
              <a:t>Question 1</a:t>
            </a:r>
            <a:r>
              <a:rPr lang="en-GB" dirty="0">
                <a:cs typeface="Consolas" pitchFamily="49" charset="0"/>
              </a:rPr>
              <a:t>    </a:t>
            </a:r>
            <a:r>
              <a:rPr lang="en-GB" dirty="0" smtClean="0">
                <a:cs typeface="Consolas" pitchFamily="49" charset="0"/>
              </a:rPr>
              <a:t>	</a:t>
            </a:r>
            <a:r>
              <a:rPr lang="en-GB" dirty="0" smtClean="0">
                <a:cs typeface="Courier New" panose="02070309020205020404" pitchFamily="49" charset="0"/>
              </a:rPr>
              <a:t>range(8)	</a:t>
            </a:r>
          </a:p>
          <a:p>
            <a:endParaRPr lang="en-GB" b="1" dirty="0">
              <a:cs typeface="Courier New" panose="02070309020205020404" pitchFamily="49" charset="0"/>
            </a:endParaRPr>
          </a:p>
          <a:p>
            <a:r>
              <a:rPr lang="en-GB" u="sng" dirty="0" smtClean="0">
                <a:cs typeface="Courier New" panose="02070309020205020404" pitchFamily="49" charset="0"/>
              </a:rPr>
              <a:t>Question 2</a:t>
            </a:r>
            <a:r>
              <a:rPr lang="en-GB" dirty="0" smtClean="0">
                <a:cs typeface="Courier New" panose="02070309020205020404" pitchFamily="49" charset="0"/>
              </a:rPr>
              <a:t>  </a:t>
            </a:r>
            <a:r>
              <a:rPr lang="en-GB" b="1" dirty="0" smtClean="0">
                <a:cs typeface="Courier New" panose="02070309020205020404" pitchFamily="49" charset="0"/>
              </a:rPr>
              <a:t>	</a:t>
            </a:r>
            <a:r>
              <a:rPr lang="en-GB" dirty="0" smtClean="0">
                <a:cs typeface="Courier New" panose="02070309020205020404" pitchFamily="49" charset="0"/>
              </a:rPr>
              <a:t>range(1, 6)		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u="sng" dirty="0">
                <a:cs typeface="Consolas" pitchFamily="49" charset="0"/>
              </a:rPr>
              <a:t>Question </a:t>
            </a:r>
            <a:r>
              <a:rPr lang="en-GB" u="sng" dirty="0" smtClean="0">
                <a:cs typeface="Consolas" pitchFamily="49" charset="0"/>
              </a:rPr>
              <a:t>3</a:t>
            </a:r>
            <a:r>
              <a:rPr lang="en-GB" dirty="0" smtClean="0">
                <a:cs typeface="Consolas" pitchFamily="49" charset="0"/>
              </a:rPr>
              <a:t>    	</a:t>
            </a:r>
            <a:r>
              <a:rPr lang="en-GB" dirty="0" smtClean="0">
                <a:cs typeface="Courier New" panose="02070309020205020404" pitchFamily="49" charset="0"/>
              </a:rPr>
              <a:t>range(3, 10, 2)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u="sng" dirty="0">
                <a:cs typeface="Courier New" panose="02070309020205020404" pitchFamily="49" charset="0"/>
              </a:rPr>
              <a:t>Question </a:t>
            </a:r>
            <a:r>
              <a:rPr lang="en-GB" u="sng" dirty="0" smtClean="0">
                <a:cs typeface="Courier New" panose="02070309020205020404" pitchFamily="49" charset="0"/>
              </a:rPr>
              <a:t>4</a:t>
            </a:r>
            <a:r>
              <a:rPr lang="en-GB" dirty="0" smtClean="0">
                <a:cs typeface="Courier New" panose="02070309020205020404" pitchFamily="49" charset="0"/>
              </a:rPr>
              <a:t>    	range(10,  3, -2) 	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dirty="0" smtClean="0"/>
              <a:t>If you need </a:t>
            </a:r>
            <a:r>
              <a:rPr lang="en-GB" sz="2600" dirty="0"/>
              <a:t>to break out of a loop there are two important keywords: </a:t>
            </a:r>
            <a:r>
              <a:rPr lang="en-GB" sz="2600" dirty="0" smtClean="0"/>
              <a:t>continue and break. </a:t>
            </a:r>
          </a:p>
          <a:p>
            <a:r>
              <a:rPr lang="en-GB" sz="2600" b="1" dirty="0" smtClean="0"/>
              <a:t>Continue</a:t>
            </a:r>
            <a:endParaRPr lang="en-GB" sz="2600" dirty="0"/>
          </a:p>
          <a:p>
            <a:pPr lvl="1"/>
            <a:r>
              <a:rPr lang="en-GB" sz="2600" dirty="0" smtClean="0"/>
              <a:t>when </a:t>
            </a:r>
            <a:r>
              <a:rPr lang="en-GB" sz="2600" dirty="0"/>
              <a:t>it gets executed the loop will stop the current iteration where it is without executing anything after the continue statement and go on to the next iteration of the loop. </a:t>
            </a:r>
            <a:endParaRPr lang="en-GB" sz="2600" dirty="0" smtClean="0"/>
          </a:p>
          <a:p>
            <a:r>
              <a:rPr lang="en-GB" sz="2600" b="1" dirty="0" smtClean="0"/>
              <a:t>Break</a:t>
            </a:r>
            <a:endParaRPr lang="en-GB" sz="2600" dirty="0"/>
          </a:p>
          <a:p>
            <a:pPr lvl="1"/>
            <a:r>
              <a:rPr lang="en-GB" sz="2600" dirty="0" smtClean="0"/>
              <a:t>when </a:t>
            </a:r>
            <a:r>
              <a:rPr lang="en-GB" sz="2600" dirty="0"/>
              <a:t>it gets executed it will break out of the loop and continue executing from the first instruction after the loop.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6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reak &amp; 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break</a:t>
            </a:r>
            <a:r>
              <a:rPr lang="en-GB" sz="2400" dirty="0" smtClean="0"/>
              <a:t> What will this example print?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  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print(count)  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+= 1  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count &gt;= 5:      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endParaRPr lang="en-GB" dirty="0" smtClean="0"/>
          </a:p>
          <a:p>
            <a:r>
              <a:rPr lang="en-GB" sz="2400" b="1" dirty="0" smtClean="0"/>
              <a:t>continue</a:t>
            </a:r>
            <a:r>
              <a:rPr lang="en-GB" sz="2400" dirty="0" smtClean="0"/>
              <a:t> What will this print?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  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x % 2 == 0:      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continue    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print(x)	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23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204"/>
            <a:ext cx="8229600" cy="6125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Tutorial Exercise 1 - Part 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8003232" cy="4641379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dirty="0" smtClean="0"/>
              <a:t>Create </a:t>
            </a:r>
            <a:r>
              <a:rPr lang="en-GB" sz="3000" dirty="0"/>
              <a:t>the</a:t>
            </a:r>
            <a:r>
              <a:rPr lang="en-GB" sz="3000" b="1" dirty="0"/>
              <a:t> flowchart </a:t>
            </a:r>
            <a:r>
              <a:rPr lang="en-GB" sz="3000" dirty="0"/>
              <a:t>for the </a:t>
            </a:r>
            <a:r>
              <a:rPr lang="en-GB" sz="3000" dirty="0" smtClean="0"/>
              <a:t>following</a:t>
            </a:r>
            <a:endParaRPr lang="en-GB" sz="3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000" dirty="0" smtClean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Initialise </a:t>
            </a: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variable </a:t>
            </a:r>
            <a:r>
              <a:rPr lang="en-GB" altLang="en-US" sz="3000" i="1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hidden</a:t>
            </a: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with a value of 6.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Ask user to guess a number between 1 and 20.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Loop while the guess is not the hidden number. Within the loop:</a:t>
            </a:r>
            <a:endParaRPr lang="en-GB" altLang="en-US" sz="3000" dirty="0">
              <a:ea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state guess is not correct,</a:t>
            </a:r>
            <a:endParaRPr lang="en-GB" altLang="en-US" sz="3000" dirty="0">
              <a:ea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ask user for next </a:t>
            </a:r>
            <a:r>
              <a:rPr lang="en-GB" altLang="en-US" sz="3000" dirty="0" smtClean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guess (between </a:t>
            </a: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 and </a:t>
            </a:r>
            <a:r>
              <a:rPr lang="en-GB" altLang="en-US" sz="3000" dirty="0" smtClean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20).</a:t>
            </a:r>
            <a:endParaRPr lang="en-GB" altLang="en-US" sz="30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the guess is correct the loop will no longer run.</a:t>
            </a:r>
            <a:endParaRPr lang="en-GB" altLang="en-US" sz="30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0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Let the user know their guess was correct.  </a:t>
            </a:r>
            <a:endParaRPr lang="en-GB" altLang="en-US" sz="3000" dirty="0">
              <a:ea typeface="Times New Roman" panose="02020603050405020304" pitchFamily="18" charset="0"/>
            </a:endParaRPr>
          </a:p>
          <a:p>
            <a:pPr lvl="0"/>
            <a:endParaRPr lang="en-GB" sz="2600" dirty="0"/>
          </a:p>
          <a:p>
            <a:pPr lvl="0"/>
            <a:endParaRPr lang="en-GB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2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5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 controlled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E.g., print out the value of a number.</a:t>
            </a:r>
          </a:p>
          <a:p>
            <a:endParaRPr lang="en-GB" dirty="0" smtClean="0"/>
          </a:p>
          <a:p>
            <a:pPr>
              <a:buNone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number </a:t>
            </a:r>
            <a:r>
              <a:rPr lang="en-US" sz="24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0   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while </a:t>
            </a: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number &lt; 10 :</a:t>
            </a:r>
            <a:endParaRPr lang="en-US" sz="2400" dirty="0">
              <a:solidFill>
                <a:srgbClr val="40749B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solidFill>
                  <a:srgbClr val="40749B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print(number)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number = number + 1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210" y="1816079"/>
            <a:ext cx="511256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first variable is the </a:t>
            </a:r>
            <a:r>
              <a:rPr lang="en-GB" sz="2400" b="1" dirty="0" smtClean="0"/>
              <a:t>number </a:t>
            </a:r>
            <a:r>
              <a:rPr lang="en-GB" sz="2400" dirty="0" smtClean="0"/>
              <a:t>variable and you should initialise it before starting your while loop (e.g</a:t>
            </a:r>
            <a:r>
              <a:rPr lang="en-GB" sz="2400" dirty="0"/>
              <a:t>.</a:t>
            </a:r>
            <a:r>
              <a:rPr lang="en-GB" sz="2400" dirty="0" smtClean="0"/>
              <a:t>, give it a value). </a:t>
            </a:r>
            <a:endParaRPr lang="en-GB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11760" y="3396388"/>
            <a:ext cx="828092" cy="82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2944977"/>
            <a:ext cx="303468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the condition is true (in this case if the variable is less than 10) then execute the next two lines of code. </a:t>
            </a:r>
            <a:endParaRPr lang="en-GB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67945" y="3599298"/>
            <a:ext cx="1584175" cy="1232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0131" y="5121334"/>
            <a:ext cx="27766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Update number variable within loop</a:t>
            </a:r>
            <a:endParaRPr lang="en-GB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10031" y="5334893"/>
            <a:ext cx="900100" cy="51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9749"/>
            <a:ext cx="5184576" cy="2299171"/>
          </a:xfrm>
        </p:spPr>
        <p:txBody>
          <a:bodyPr>
            <a:normAutofit fontScale="90000"/>
          </a:bodyPr>
          <a:lstStyle/>
          <a:p>
            <a:pPr marL="0" indent="0" algn="l">
              <a:defRPr/>
            </a:pPr>
            <a:r>
              <a:rPr lang="en-US" sz="31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number = 0  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/>
            </a:r>
            <a:br>
              <a:rPr lang="en-US" sz="31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31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while number &lt; 10 :</a:t>
            </a:r>
            <a:r>
              <a:rPr lang="en-US" sz="3100" dirty="0">
                <a:solidFill>
                  <a:srgbClr val="40749B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/>
            </a:r>
            <a:br>
              <a:rPr lang="en-US" sz="3100" dirty="0">
                <a:solidFill>
                  <a:srgbClr val="40749B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3100" dirty="0">
                <a:solidFill>
                  <a:srgbClr val="40749B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</a:t>
            </a:r>
            <a:r>
              <a:rPr lang="en-US" sz="31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print(number)</a:t>
            </a:r>
            <a:br>
              <a:rPr lang="en-US" sz="31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31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number = number + 1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00" y="1484784"/>
            <a:ext cx="3993399" cy="48715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99271" y="3717032"/>
            <a:ext cx="3096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ea typeface="Consolas" charset="0"/>
                <a:cs typeface="Courier New" panose="02070309020205020404" pitchFamily="49" charset="0"/>
              </a:rPr>
              <a:t>Code with Flowchart</a:t>
            </a:r>
            <a:endParaRPr lang="en-GB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8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Python’s use of 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marL="685800"/>
            <a:r>
              <a:rPr lang="en-GB" sz="2400" dirty="0">
                <a:cs typeface="Times New Roman" pitchFamily="18" charset="0"/>
              </a:rPr>
              <a:t>The </a:t>
            </a:r>
            <a:r>
              <a:rPr lang="en-GB" sz="2400" dirty="0" smtClean="0">
                <a:cs typeface="Times New Roman" pitchFamily="18" charset="0"/>
              </a:rPr>
              <a:t>Python indentation </a:t>
            </a:r>
            <a:r>
              <a:rPr lang="en-GB" sz="2400" dirty="0">
                <a:cs typeface="Times New Roman" pitchFamily="18" charset="0"/>
              </a:rPr>
              <a:t>for the while “block” is not cosmetic. </a:t>
            </a:r>
            <a:r>
              <a:rPr lang="en-GB" sz="2400" dirty="0" smtClean="0">
                <a:cs typeface="Times New Roman" pitchFamily="18" charset="0"/>
              </a:rPr>
              <a:t>A sequence </a:t>
            </a:r>
            <a:r>
              <a:rPr lang="en-GB" sz="2400" dirty="0">
                <a:cs typeface="Times New Roman" pitchFamily="18" charset="0"/>
              </a:rPr>
              <a:t>of lines that have the same indentation </a:t>
            </a:r>
            <a:r>
              <a:rPr lang="en-GB" sz="2400" dirty="0" smtClean="0">
                <a:cs typeface="Times New Roman" pitchFamily="18" charset="0"/>
              </a:rPr>
              <a:t>forms a block. </a:t>
            </a:r>
            <a:r>
              <a:rPr lang="en-GB" sz="2400" dirty="0">
                <a:cs typeface="Times New Roman" pitchFamily="18" charset="0"/>
              </a:rPr>
              <a:t>Here, both lines get run or neither of them do.  The block is ended by the first line that follows it with no indentation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number </a:t>
            </a:r>
            <a:r>
              <a:rPr lang="en-US" sz="24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0   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while </a:t>
            </a: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number &lt; 10 :</a:t>
            </a:r>
            <a:endParaRPr lang="en-US" sz="2400" dirty="0">
              <a:solidFill>
                <a:srgbClr val="40749B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solidFill>
                  <a:srgbClr val="40749B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print(number)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number = number + 1</a:t>
            </a:r>
            <a:endParaRPr lang="en-GB" sz="2400" dirty="0" smtClean="0"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print(‘Done!’)</a:t>
            </a:r>
            <a:endParaRPr lang="en-US" sz="2400" dirty="0" smtClean="0"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1125" y="3439644"/>
            <a:ext cx="303468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indentation indicates a “block” of code. </a:t>
            </a:r>
            <a:endParaRPr lang="en-GB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4461" y="3931963"/>
            <a:ext cx="1806217" cy="35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0131" y="4959890"/>
            <a:ext cx="277666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first non-indented line marks the end of the block.</a:t>
            </a:r>
            <a:endParaRPr lang="en-GB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63888" y="5225653"/>
            <a:ext cx="2346243" cy="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6</a:t>
            </a:fld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33053" y="4164026"/>
            <a:ext cx="625261" cy="475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Common Error - </a:t>
            </a:r>
            <a:r>
              <a:rPr lang="en-US" altLang="en-US" dirty="0">
                <a:ea typeface="ＭＳ Ｐゴシック" panose="020B0600070205080204" pitchFamily="34" charset="-128"/>
              </a:rPr>
              <a:t>Infinite Loops </a:t>
            </a:r>
            <a:endParaRPr lang="en-US" dirty="0" smtClean="0"/>
          </a:p>
        </p:txBody>
      </p:sp>
      <p:sp useBgFill="1"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27584" y="1600200"/>
            <a:ext cx="7630616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counter =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(counter &lt;= 10) :      #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Executes 5 passes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 print(counter)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counter = counter + 2</a:t>
            </a:r>
          </a:p>
          <a:p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27584" y="3200400"/>
            <a:ext cx="763061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counter =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(counter != 10) :       #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Runs forever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print(counter)</a:t>
            </a:r>
          </a:p>
          <a:p>
            <a:r>
              <a:rPr lang="en-US" altLang="en-US" sz="20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</a:rPr>
              <a:t>counter = counter +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2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7584" y="4800600"/>
            <a:ext cx="7630616" cy="1600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counter =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(counter != 10) :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 # </a:t>
            </a:r>
            <a:r>
              <a:rPr lang="en-US" altLang="en-US" sz="2000" b="1" dirty="0">
                <a:latin typeface="Courier New" panose="02070309020205020404" pitchFamily="49" charset="0"/>
              </a:rPr>
              <a:t>Runs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forever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print(counter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         # counter not updated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counter = counter +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2	  # in loop body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71600" y="3200400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71600" y="4653136"/>
            <a:ext cx="7416824" cy="2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600" dirty="0"/>
              <a:t>Common Error </a:t>
            </a:r>
            <a:r>
              <a:rPr lang="en-GB" sz="3600" dirty="0" smtClean="0"/>
              <a:t>– </a:t>
            </a:r>
            <a:r>
              <a:rPr lang="en-US" sz="3600" dirty="0" smtClean="0"/>
              <a:t>Off-by-One Error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27584" y="762000"/>
            <a:ext cx="763061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counter = 0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(counter &lt; 10) :    #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Q1.How many passes?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&lt;do something&gt;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counter = counter +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27584" y="3463206"/>
            <a:ext cx="763061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counter =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(counter &lt; 10) :    #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Q3.How many passes?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&lt;do something&gt;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counter = counter +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827584" y="2066491"/>
            <a:ext cx="763061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 smtClean="0">
                <a:latin typeface="Courier New" panose="02070309020205020404" pitchFamily="49" charset="0"/>
              </a:rPr>
              <a:t>counter </a:t>
            </a:r>
            <a:r>
              <a:rPr lang="en-US" altLang="en-US" sz="2000" b="1" dirty="0">
                <a:latin typeface="Courier New" panose="02070309020205020404" pitchFamily="49" charset="0"/>
              </a:rPr>
              <a:t>=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(counter &lt;= 10) :    #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Q2.How many passes?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&lt;do something&gt;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counter = counter +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827584" y="4828095"/>
            <a:ext cx="763061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counter = 0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(counter &lt;= 10) : 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#Q4. How many passes?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&lt;do something&gt;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counter = counter +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while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ea typeface="MS PGothic" charset="0"/>
              </a:rPr>
              <a:t>Initialize </a:t>
            </a:r>
            <a:r>
              <a:rPr lang="en-US" sz="9600" dirty="0">
                <a:ea typeface="MS PGothic" charset="0"/>
              </a:rPr>
              <a:t>variables before you test</a:t>
            </a:r>
          </a:p>
          <a:p>
            <a:pPr lvl="1"/>
            <a:r>
              <a:rPr lang="en-US" sz="9600" dirty="0">
                <a:ea typeface="MS PGothic" charset="0"/>
              </a:rPr>
              <a:t>The condition is tested BEFORE the loop body</a:t>
            </a:r>
          </a:p>
          <a:p>
            <a:pPr lvl="1"/>
            <a:r>
              <a:rPr lang="en-US" sz="9600" dirty="0">
                <a:ea typeface="MS PGothic" charset="0"/>
              </a:rPr>
              <a:t>Something inside the loop should change </a:t>
            </a:r>
            <a:r>
              <a:rPr lang="en-US" sz="9600" dirty="0" smtClean="0">
                <a:ea typeface="MS PGothic" charset="0"/>
              </a:rPr>
              <a:t>a variable </a:t>
            </a:r>
            <a:r>
              <a:rPr lang="en-US" sz="9600" dirty="0">
                <a:ea typeface="MS PGothic" charset="0"/>
              </a:rPr>
              <a:t>used in the test</a:t>
            </a:r>
          </a:p>
          <a:p>
            <a:r>
              <a:rPr lang="en-US" sz="9600" dirty="0">
                <a:ea typeface="MS PGothic" charset="0"/>
              </a:rPr>
              <a:t>Watch out for common errors:</a:t>
            </a:r>
          </a:p>
          <a:p>
            <a:pPr lvl="1"/>
            <a:r>
              <a:rPr lang="en-US" sz="9600" dirty="0">
                <a:ea typeface="MS PGothic" charset="0"/>
              </a:rPr>
              <a:t>Infinite loops, Off-by-One Errors, </a:t>
            </a:r>
            <a:endParaRPr lang="en-US" sz="9600" dirty="0" smtClean="0">
              <a:ea typeface="MS PGothic" charset="0"/>
            </a:endParaRPr>
          </a:p>
          <a:p>
            <a:pPr marL="457200" lvl="1" indent="0">
              <a:buNone/>
            </a:pPr>
            <a:r>
              <a:rPr lang="en-US" sz="9600" dirty="0" smtClean="0">
                <a:ea typeface="MS PGothic" charset="0"/>
              </a:rPr>
              <a:t>_________________________________</a:t>
            </a:r>
          </a:p>
          <a:p>
            <a:pPr marL="457200" lvl="1" indent="0">
              <a:buNone/>
            </a:pPr>
            <a:endParaRPr lang="en-US" sz="9600" dirty="0" smtClean="0">
              <a:ea typeface="MS PGothic" charset="0"/>
            </a:endParaRPr>
          </a:p>
          <a:p>
            <a:r>
              <a:rPr lang="en-US" sz="9600" dirty="0" smtClean="0"/>
              <a:t>We will now look at using sentinel </a:t>
            </a:r>
            <a:r>
              <a:rPr lang="en-US" sz="9600" dirty="0"/>
              <a:t>values to denote the end of a data set</a:t>
            </a:r>
          </a:p>
          <a:p>
            <a:r>
              <a:rPr lang="en-US" sz="9600" dirty="0"/>
              <a:t>Preventing divide by </a:t>
            </a:r>
            <a:r>
              <a:rPr lang="en-US" sz="9600" dirty="0" smtClean="0"/>
              <a:t>zero (why?)</a:t>
            </a:r>
            <a:endParaRPr lang="en-US" sz="9600" dirty="0"/>
          </a:p>
          <a:p>
            <a:r>
              <a:rPr lang="en-US" altLang="en-US" sz="9600" dirty="0">
                <a:ea typeface="ＭＳ Ｐゴシック" panose="020B0600070205080204" pitchFamily="34" charset="-128"/>
              </a:rPr>
              <a:t>Common Loop </a:t>
            </a:r>
            <a:r>
              <a:rPr lang="en-US" altLang="en-US" sz="9600" dirty="0" smtClean="0">
                <a:ea typeface="ＭＳ Ｐゴシック" panose="020B0600070205080204" pitchFamily="34" charset="-128"/>
              </a:rPr>
              <a:t>Algorithms</a:t>
            </a:r>
            <a:endParaRPr lang="en-US" altLang="en-US" sz="9600" dirty="0">
              <a:ea typeface="ＭＳ Ｐゴシック" panose="020B0600070205080204" pitchFamily="34" charset="-128"/>
            </a:endParaRPr>
          </a:p>
          <a:p>
            <a:pPr lvl="1"/>
            <a:endParaRPr lang="en-US" dirty="0">
              <a:ea typeface="MS PGothic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6C1E-88B7-4F40-B3E6-A53E46243E4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0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1781</Words>
  <Application>Microsoft Office PowerPoint</Application>
  <PresentationFormat>On-screen Show (4:3)</PresentationFormat>
  <Paragraphs>365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 Unicode MS</vt:lpstr>
      <vt:lpstr>ＭＳ Ｐゴシック</vt:lpstr>
      <vt:lpstr>ＭＳ Ｐゴシック</vt:lpstr>
      <vt:lpstr>Arial</vt:lpstr>
      <vt:lpstr>Calibri</vt:lpstr>
      <vt:lpstr>Consolas</vt:lpstr>
      <vt:lpstr>Courier New</vt:lpstr>
      <vt:lpstr>proxima-nova</vt:lpstr>
      <vt:lpstr>Times New Roman</vt:lpstr>
      <vt:lpstr>Wingdings</vt:lpstr>
      <vt:lpstr>Office Theme</vt:lpstr>
      <vt:lpstr>Week 4 – Python Iteration</vt:lpstr>
      <vt:lpstr>Three basic programming constructs</vt:lpstr>
      <vt:lpstr>while loop </vt:lpstr>
      <vt:lpstr>Condition controlled loop</vt:lpstr>
      <vt:lpstr>number = 0    while number &lt; 10 :     print(number)     number = number + 1 </vt:lpstr>
      <vt:lpstr>Python’s use of indentation</vt:lpstr>
      <vt:lpstr>Common Error - Infinite Loops </vt:lpstr>
      <vt:lpstr>Common Error – Off-by-One Error</vt:lpstr>
      <vt:lpstr>while Loop Review</vt:lpstr>
      <vt:lpstr>Processing Sentinel Values</vt:lpstr>
      <vt:lpstr>Averaging a Set of Values</vt:lpstr>
      <vt:lpstr>Sentinel.py (1)</vt:lpstr>
      <vt:lpstr>Sentinel.py (2)</vt:lpstr>
      <vt:lpstr>Priming Read</vt:lpstr>
      <vt:lpstr>Modification Read</vt:lpstr>
      <vt:lpstr>Boolean Variable as Flag </vt:lpstr>
      <vt:lpstr>Common Loop Algorithms 1</vt:lpstr>
      <vt:lpstr>Common Loop Algorithms 2</vt:lpstr>
      <vt:lpstr>Dry run a program to find the problem</vt:lpstr>
      <vt:lpstr>else used with loops</vt:lpstr>
      <vt:lpstr>While loop Summary</vt:lpstr>
      <vt:lpstr>for loops</vt:lpstr>
      <vt:lpstr>Counting with For loops</vt:lpstr>
      <vt:lpstr>For loops - range() </vt:lpstr>
      <vt:lpstr>For loops - range() </vt:lpstr>
      <vt:lpstr>For loops - range() </vt:lpstr>
      <vt:lpstr>For loops - range() </vt:lpstr>
      <vt:lpstr>Good Examples of for Loops</vt:lpstr>
      <vt:lpstr>While loop vs for loop </vt:lpstr>
      <vt:lpstr>Self-check : Questions 1, 2, 3 &amp; 4 What integer sequence will the following generate?</vt:lpstr>
      <vt:lpstr>Breaking the loop</vt:lpstr>
      <vt:lpstr>break &amp; continue</vt:lpstr>
      <vt:lpstr>Tutorial Exercise 1 - Part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Iteration</dc:title>
  <dc:creator>James</dc:creator>
  <cp:lastModifiedBy>Wendy Purdy</cp:lastModifiedBy>
  <cp:revision>221</cp:revision>
  <dcterms:created xsi:type="dcterms:W3CDTF">2016-11-13T18:59:27Z</dcterms:created>
  <dcterms:modified xsi:type="dcterms:W3CDTF">2019-10-09T19:50:18Z</dcterms:modified>
</cp:coreProperties>
</file>