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58" r:id="rId4"/>
    <p:sldId id="259" r:id="rId5"/>
    <p:sldId id="260" r:id="rId6"/>
    <p:sldId id="263" r:id="rId7"/>
    <p:sldId id="264" r:id="rId8"/>
    <p:sldId id="300" r:id="rId9"/>
    <p:sldId id="303" r:id="rId10"/>
    <p:sldId id="302" r:id="rId11"/>
    <p:sldId id="304" r:id="rId12"/>
    <p:sldId id="267" r:id="rId13"/>
    <p:sldId id="268" r:id="rId14"/>
    <p:sldId id="308" r:id="rId15"/>
    <p:sldId id="280" r:id="rId16"/>
    <p:sldId id="282" r:id="rId17"/>
    <p:sldId id="287" r:id="rId18"/>
    <p:sldId id="288" r:id="rId19"/>
    <p:sldId id="291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127F7-D3E2-4E28-BD2A-2744B9EB6219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3CB880FA-8BE5-42B7-ABF1-7637ED6524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IF</a:t>
          </a:r>
          <a:endParaRPr lang="en-US" dirty="0">
            <a:solidFill>
              <a:schemeClr val="tx1"/>
            </a:solidFill>
          </a:endParaRPr>
        </a:p>
      </dgm:t>
    </dgm:pt>
    <dgm:pt modelId="{E83B06E5-E986-4809-ADD6-F9A73DE78245}" type="parTrans" cxnId="{5FA04C37-2CB9-4B53-B870-32CC88DC8A17}">
      <dgm:prSet/>
      <dgm:spPr/>
      <dgm:t>
        <a:bodyPr/>
        <a:lstStyle/>
        <a:p>
          <a:endParaRPr lang="en-US"/>
        </a:p>
      </dgm:t>
    </dgm:pt>
    <dgm:pt modelId="{6AD30455-FA5A-4E0C-BA71-DF6D582536B7}" type="sibTrans" cxnId="{5FA04C37-2CB9-4B53-B870-32CC88DC8A17}">
      <dgm:prSet/>
      <dgm:spPr/>
      <dgm:t>
        <a:bodyPr/>
        <a:lstStyle/>
        <a:p>
          <a:endParaRPr lang="en-US"/>
        </a:p>
      </dgm:t>
    </dgm:pt>
    <dgm:pt modelId="{1722B51B-1EF8-4835-AAAF-33934A6D29E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THEN</a:t>
          </a:r>
          <a:endParaRPr lang="en-US" dirty="0">
            <a:solidFill>
              <a:schemeClr val="tx1"/>
            </a:solidFill>
          </a:endParaRPr>
        </a:p>
      </dgm:t>
    </dgm:pt>
    <dgm:pt modelId="{58FCA2B3-B998-4A65-94DA-CA766246595E}" type="parTrans" cxnId="{DB24F042-9B95-4277-9A3A-C95F48421522}">
      <dgm:prSet/>
      <dgm:spPr/>
      <dgm:t>
        <a:bodyPr/>
        <a:lstStyle/>
        <a:p>
          <a:endParaRPr lang="en-US"/>
        </a:p>
      </dgm:t>
    </dgm:pt>
    <dgm:pt modelId="{A01D5AF3-620C-48CB-B2E2-DECC6AC1B9F3}" type="sibTrans" cxnId="{DB24F042-9B95-4277-9A3A-C95F48421522}">
      <dgm:prSet/>
      <dgm:spPr/>
      <dgm:t>
        <a:bodyPr/>
        <a:lstStyle/>
        <a:p>
          <a:endParaRPr lang="en-US"/>
        </a:p>
      </dgm:t>
    </dgm:pt>
    <dgm:pt modelId="{85169153-B2F9-46EB-B672-4D0498D6E04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ELSE</a:t>
          </a:r>
          <a:endParaRPr lang="en-US" dirty="0">
            <a:solidFill>
              <a:schemeClr val="tx1"/>
            </a:solidFill>
          </a:endParaRPr>
        </a:p>
      </dgm:t>
    </dgm:pt>
    <dgm:pt modelId="{986093AC-1EC5-4E29-A475-80137B5970A2}" type="parTrans" cxnId="{E24865CA-052E-4D75-8613-58F335A240B3}">
      <dgm:prSet/>
      <dgm:spPr/>
      <dgm:t>
        <a:bodyPr/>
        <a:lstStyle/>
        <a:p>
          <a:endParaRPr lang="en-US"/>
        </a:p>
      </dgm:t>
    </dgm:pt>
    <dgm:pt modelId="{3AE1E281-DA91-489D-B6D3-7D9D15491826}" type="sibTrans" cxnId="{E24865CA-052E-4D75-8613-58F335A240B3}">
      <dgm:prSet/>
      <dgm:spPr/>
      <dgm:t>
        <a:bodyPr/>
        <a:lstStyle/>
        <a:p>
          <a:endParaRPr lang="en-US"/>
        </a:p>
      </dgm:t>
    </dgm:pt>
    <dgm:pt modelId="{AC66B14F-0131-4324-A9B1-56FF0117C2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ENDIF</a:t>
          </a:r>
          <a:endParaRPr lang="en-US" dirty="0">
            <a:solidFill>
              <a:schemeClr val="tx1"/>
            </a:solidFill>
          </a:endParaRPr>
        </a:p>
      </dgm:t>
    </dgm:pt>
    <dgm:pt modelId="{A8CB6270-2879-4B85-9BB2-B2047250CCDF}" type="parTrans" cxnId="{689E6E78-FA40-423A-BE75-73CFE3FC083E}">
      <dgm:prSet/>
      <dgm:spPr/>
      <dgm:t>
        <a:bodyPr/>
        <a:lstStyle/>
        <a:p>
          <a:endParaRPr lang="en-US"/>
        </a:p>
      </dgm:t>
    </dgm:pt>
    <dgm:pt modelId="{E0DBC41C-B04E-4FE3-B940-FF8EE4C2D808}" type="sibTrans" cxnId="{689E6E78-FA40-423A-BE75-73CFE3FC083E}">
      <dgm:prSet/>
      <dgm:spPr/>
      <dgm:t>
        <a:bodyPr/>
        <a:lstStyle/>
        <a:p>
          <a:endParaRPr lang="en-US"/>
        </a:p>
      </dgm:t>
    </dgm:pt>
    <dgm:pt modelId="{883DB997-3180-4359-9600-DEBE7C94D3CE}" type="pres">
      <dgm:prSet presAssocID="{259127F7-D3E2-4E28-BD2A-2744B9EB6219}" presName="Name0" presStyleCnt="0">
        <dgm:presLayoutVars>
          <dgm:dir/>
          <dgm:animLvl val="lvl"/>
          <dgm:resizeHandles val="exact"/>
        </dgm:presLayoutVars>
      </dgm:prSet>
      <dgm:spPr/>
    </dgm:pt>
    <dgm:pt modelId="{8702DB83-6A80-44BE-A7EF-D3E28CD844BA}" type="pres">
      <dgm:prSet presAssocID="{3CB880FA-8BE5-42B7-ABF1-7637ED65248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BFA93-72CD-4605-92A8-2E8836F6274E}" type="pres">
      <dgm:prSet presAssocID="{6AD30455-FA5A-4E0C-BA71-DF6D582536B7}" presName="parTxOnlySpace" presStyleCnt="0"/>
      <dgm:spPr/>
    </dgm:pt>
    <dgm:pt modelId="{F84C1DBD-455B-4446-BFF2-4E3634E6A792}" type="pres">
      <dgm:prSet presAssocID="{1722B51B-1EF8-4835-AAAF-33934A6D29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AB3D3-904D-4443-BFEA-697795076780}" type="pres">
      <dgm:prSet presAssocID="{A01D5AF3-620C-48CB-B2E2-DECC6AC1B9F3}" presName="parTxOnlySpace" presStyleCnt="0"/>
      <dgm:spPr/>
    </dgm:pt>
    <dgm:pt modelId="{9C1E26AF-AFC5-4329-A850-F44FCD4EA3D3}" type="pres">
      <dgm:prSet presAssocID="{85169153-B2F9-46EB-B672-4D0498D6E04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9BF49-11A5-496E-B3AA-CCA1502F23DC}" type="pres">
      <dgm:prSet presAssocID="{3AE1E281-DA91-489D-B6D3-7D9D15491826}" presName="parTxOnlySpace" presStyleCnt="0"/>
      <dgm:spPr/>
    </dgm:pt>
    <dgm:pt modelId="{8C294ABC-AEB5-4448-90F7-653A344ECEFD}" type="pres">
      <dgm:prSet presAssocID="{AC66B14F-0131-4324-A9B1-56FF0117C22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E6E78-FA40-423A-BE75-73CFE3FC083E}" srcId="{259127F7-D3E2-4E28-BD2A-2744B9EB6219}" destId="{AC66B14F-0131-4324-A9B1-56FF0117C22D}" srcOrd="3" destOrd="0" parTransId="{A8CB6270-2879-4B85-9BB2-B2047250CCDF}" sibTransId="{E0DBC41C-B04E-4FE3-B940-FF8EE4C2D808}"/>
    <dgm:cxn modelId="{219E6360-B60F-47B8-A449-B38E0AA27312}" type="presOf" srcId="{AC66B14F-0131-4324-A9B1-56FF0117C22D}" destId="{8C294ABC-AEB5-4448-90F7-653A344ECEFD}" srcOrd="0" destOrd="0" presId="urn:microsoft.com/office/officeart/2005/8/layout/chevron1"/>
    <dgm:cxn modelId="{5FA04C37-2CB9-4B53-B870-32CC88DC8A17}" srcId="{259127F7-D3E2-4E28-BD2A-2744B9EB6219}" destId="{3CB880FA-8BE5-42B7-ABF1-7637ED65248D}" srcOrd="0" destOrd="0" parTransId="{E83B06E5-E986-4809-ADD6-F9A73DE78245}" sibTransId="{6AD30455-FA5A-4E0C-BA71-DF6D582536B7}"/>
    <dgm:cxn modelId="{D764B6F1-B006-4492-8210-78E062D7EC1E}" type="presOf" srcId="{259127F7-D3E2-4E28-BD2A-2744B9EB6219}" destId="{883DB997-3180-4359-9600-DEBE7C94D3CE}" srcOrd="0" destOrd="0" presId="urn:microsoft.com/office/officeart/2005/8/layout/chevron1"/>
    <dgm:cxn modelId="{E24865CA-052E-4D75-8613-58F335A240B3}" srcId="{259127F7-D3E2-4E28-BD2A-2744B9EB6219}" destId="{85169153-B2F9-46EB-B672-4D0498D6E049}" srcOrd="2" destOrd="0" parTransId="{986093AC-1EC5-4E29-A475-80137B5970A2}" sibTransId="{3AE1E281-DA91-489D-B6D3-7D9D15491826}"/>
    <dgm:cxn modelId="{959087E5-5685-42B6-9978-430EC09CF264}" type="presOf" srcId="{85169153-B2F9-46EB-B672-4D0498D6E049}" destId="{9C1E26AF-AFC5-4329-A850-F44FCD4EA3D3}" srcOrd="0" destOrd="0" presId="urn:microsoft.com/office/officeart/2005/8/layout/chevron1"/>
    <dgm:cxn modelId="{BAD01EB3-AB77-45C9-9C51-9F0D7C44016C}" type="presOf" srcId="{1722B51B-1EF8-4835-AAAF-33934A6D29E0}" destId="{F84C1DBD-455B-4446-BFF2-4E3634E6A792}" srcOrd="0" destOrd="0" presId="urn:microsoft.com/office/officeart/2005/8/layout/chevron1"/>
    <dgm:cxn modelId="{3E97E839-7C81-4B7D-88F1-109F546E1118}" type="presOf" srcId="{3CB880FA-8BE5-42B7-ABF1-7637ED65248D}" destId="{8702DB83-6A80-44BE-A7EF-D3E28CD844BA}" srcOrd="0" destOrd="0" presId="urn:microsoft.com/office/officeart/2005/8/layout/chevron1"/>
    <dgm:cxn modelId="{DB24F042-9B95-4277-9A3A-C95F48421522}" srcId="{259127F7-D3E2-4E28-BD2A-2744B9EB6219}" destId="{1722B51B-1EF8-4835-AAAF-33934A6D29E0}" srcOrd="1" destOrd="0" parTransId="{58FCA2B3-B998-4A65-94DA-CA766246595E}" sibTransId="{A01D5AF3-620C-48CB-B2E2-DECC6AC1B9F3}"/>
    <dgm:cxn modelId="{58D249C9-4D88-4F8C-BF69-7C5337B6FFE7}" type="presParOf" srcId="{883DB997-3180-4359-9600-DEBE7C94D3CE}" destId="{8702DB83-6A80-44BE-A7EF-D3E28CD844BA}" srcOrd="0" destOrd="0" presId="urn:microsoft.com/office/officeart/2005/8/layout/chevron1"/>
    <dgm:cxn modelId="{166C810C-E3F3-434F-B3D3-99E8F911A87A}" type="presParOf" srcId="{883DB997-3180-4359-9600-DEBE7C94D3CE}" destId="{742BFA93-72CD-4605-92A8-2E8836F6274E}" srcOrd="1" destOrd="0" presId="urn:microsoft.com/office/officeart/2005/8/layout/chevron1"/>
    <dgm:cxn modelId="{3B5A0D8F-906B-4872-A8D6-2ED9F1D30876}" type="presParOf" srcId="{883DB997-3180-4359-9600-DEBE7C94D3CE}" destId="{F84C1DBD-455B-4446-BFF2-4E3634E6A792}" srcOrd="2" destOrd="0" presId="urn:microsoft.com/office/officeart/2005/8/layout/chevron1"/>
    <dgm:cxn modelId="{71082349-8218-42DD-80AD-D1765A8E7A59}" type="presParOf" srcId="{883DB997-3180-4359-9600-DEBE7C94D3CE}" destId="{B38AB3D3-904D-4443-BFEA-697795076780}" srcOrd="3" destOrd="0" presId="urn:microsoft.com/office/officeart/2005/8/layout/chevron1"/>
    <dgm:cxn modelId="{B14B97B4-F32D-4968-BCA2-2FF1E14072A6}" type="presParOf" srcId="{883DB997-3180-4359-9600-DEBE7C94D3CE}" destId="{9C1E26AF-AFC5-4329-A850-F44FCD4EA3D3}" srcOrd="4" destOrd="0" presId="urn:microsoft.com/office/officeart/2005/8/layout/chevron1"/>
    <dgm:cxn modelId="{67F147A2-1B4E-478C-97EC-C474AAD32B3A}" type="presParOf" srcId="{883DB997-3180-4359-9600-DEBE7C94D3CE}" destId="{D9D9BF49-11A5-496E-B3AA-CCA1502F23DC}" srcOrd="5" destOrd="0" presId="urn:microsoft.com/office/officeart/2005/8/layout/chevron1"/>
    <dgm:cxn modelId="{6B37D308-1DAC-4819-89A3-BFEA60ED242D}" type="presParOf" srcId="{883DB997-3180-4359-9600-DEBE7C94D3CE}" destId="{8C294ABC-AEB5-4448-90F7-653A344ECEF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2A11-8FCD-4CF6-98D9-1FAFA9DF80B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349E-F66C-4F3C-8D22-E5D1B0405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Terminators : show the start and stop points in a process. When used as a Start symbol, terminators depict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sets the process flow into motion.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Input/Output</a:t>
            </a:r>
            <a:r>
              <a:rPr lang="en-US" baseline="0" dirty="0" smtClean="0"/>
              <a:t> : taking input and showing output</a:t>
            </a:r>
          </a:p>
          <a:p>
            <a:r>
              <a:rPr lang="en-US" baseline="0" dirty="0" smtClean="0"/>
              <a:t>3. Process : Any internal operation such as initialization , calculation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349E-F66C-4F3C-8D22-E5D1B0405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	</a:t>
            </a:r>
          </a:p>
          <a:p>
            <a:r>
              <a:rPr lang="en-US" dirty="0" smtClean="0"/>
              <a:t>5. Decision</a:t>
            </a:r>
            <a:r>
              <a:rPr lang="en-US" baseline="0" dirty="0" smtClean="0"/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a question or branch in the process flow. Typically, a Decision  flowchart shape is used when there are 2 options (Yes/No, No/No-Go,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349E-F66C-4F3C-8D22-E5D1B0405D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349E-F66C-4F3C-8D22-E5D1B0405D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Eg: if marks is &gt;50 display PASS if</a:t>
            </a:r>
            <a:r>
              <a:rPr lang="en-US" baseline="0" dirty="0" smtClean="0"/>
              <a:t> &lt;50 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349E-F66C-4F3C-8D22-E5D1B0405D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student</a:t>
            </a:r>
            <a:r>
              <a:rPr lang="en-US" baseline="0" dirty="0" smtClean="0"/>
              <a:t> grade=“P” print the student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C349E-F66C-4F3C-8D22-E5D1B0405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47533-E69A-4AAA-AF13-D0052EE62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36D88D-9861-4568-802F-5DAAA54FD459}" type="datetime1">
              <a:rPr lang="en-US" smtClean="0"/>
              <a:t>10/9/2018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689-CC5C-462C-BA94-10AE537DCD02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985AD9F-5EDC-43A1-BA3C-6AFE54B2386D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B2C-2B5F-4611-8653-8E6920C67F72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2B36-2176-4A72-989B-F6337493EF51}" type="datetime1">
              <a:rPr lang="en-US" smtClean="0"/>
              <a:t>10/9/2018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0A16C85-99E1-441D-880E-11483799DD24}" type="datetime1">
              <a:rPr lang="en-US" smtClean="0"/>
              <a:t>10/9/2018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6D1EE0-ECDD-4A58-BBA1-21416B20DC31}" type="datetime1">
              <a:rPr lang="en-US" smtClean="0"/>
              <a:t>10/9/2018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982A-8EAB-44D1-A63C-92773FD5C2E3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CD35-47DA-4292-B0C3-84B62CF162D6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C134-246D-4276-9E4C-652894C722CA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69C016-491A-44C8-AAA9-DB36FEEC0583}" type="datetime1">
              <a:rPr lang="en-US" smtClean="0"/>
              <a:t>10/9/2018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C0A518-1C91-4D17-8BAF-8B29E89F021E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3C6F6E-0AA5-4742-8415-3FE84E506A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Tutorial </a:t>
            </a:r>
            <a:r>
              <a:rPr lang="en-US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 with Flowcharts and 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F6E-0AA5-4742-8415-3FE84E506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95400" y="1752600"/>
            <a:ext cx="4953000" cy="4953000"/>
            <a:chOff x="1295400" y="1752600"/>
            <a:chExt cx="4953000" cy="4953000"/>
          </a:xfrm>
        </p:grpSpPr>
        <p:sp>
          <p:nvSpPr>
            <p:cNvPr id="5" name="Flowchart: Terminator 4"/>
            <p:cNvSpPr/>
            <p:nvPr/>
          </p:nvSpPr>
          <p:spPr>
            <a:xfrm>
              <a:off x="3079173" y="1752600"/>
              <a:ext cx="1752600" cy="5334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start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2667001" y="2514600"/>
              <a:ext cx="2590800" cy="9144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Get minutes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295400" y="3810000"/>
              <a:ext cx="4953000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Calculate years = minutes/24*60*365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Calculate days=minutes/24*60 % 365</a:t>
              </a: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514600" y="4876800"/>
              <a:ext cx="2590800" cy="9144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Display years, days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2933700" y="6172200"/>
              <a:ext cx="1752600" cy="5334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e</a:t>
              </a:r>
              <a:r>
                <a:rPr lang="en-US" sz="2200" dirty="0" smtClean="0">
                  <a:solidFill>
                    <a:schemeClr val="tx1"/>
                  </a:solidFill>
                </a:rPr>
                <a:t>nd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>
              <a:off x="3962401" y="22860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55473" y="3429000"/>
              <a:ext cx="6928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1"/>
            </p:cNvCxnSpPr>
            <p:nvPr/>
          </p:nvCxnSpPr>
          <p:spPr>
            <a:xfrm>
              <a:off x="3920837" y="4648200"/>
              <a:ext cx="3463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00055" y="5791200"/>
              <a:ext cx="6928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1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selection structure is </a:t>
            </a:r>
            <a:r>
              <a:rPr lang="en-US" dirty="0" smtClean="0"/>
              <a:t>where </a:t>
            </a:r>
            <a:r>
              <a:rPr lang="en-US" dirty="0"/>
              <a:t>statements can </a:t>
            </a:r>
            <a:r>
              <a:rPr lang="en-US" dirty="0" smtClean="0"/>
              <a:t>be executed </a:t>
            </a:r>
            <a:r>
              <a:rPr lang="en-US" dirty="0"/>
              <a:t>or skipped depending on whether a condition evaluates to TRUE or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There are three types of selection structures</a:t>
            </a:r>
          </a:p>
          <a:p>
            <a:pPr lvl="4"/>
            <a:r>
              <a:rPr lang="en-US" dirty="0" smtClean="0"/>
              <a:t>Simple IF – ELSE</a:t>
            </a:r>
          </a:p>
          <a:p>
            <a:pPr lvl="4"/>
            <a:r>
              <a:rPr lang="en-US" dirty="0" smtClean="0"/>
              <a:t>IF (NULL </a:t>
            </a:r>
            <a:r>
              <a:rPr lang="en-US" dirty="0"/>
              <a:t>f</a:t>
            </a:r>
            <a:r>
              <a:rPr lang="en-US" dirty="0" smtClean="0"/>
              <a:t>alse Condition)</a:t>
            </a:r>
          </a:p>
          <a:p>
            <a:pPr lvl="4"/>
            <a:r>
              <a:rPr lang="en-US" dirty="0" smtClean="0"/>
              <a:t>Switch (or Case)</a:t>
            </a:r>
          </a:p>
          <a:p>
            <a:pPr lvl="4"/>
            <a:endParaRPr lang="en-US" dirty="0" smtClean="0"/>
          </a:p>
          <a:p>
            <a:pPr marL="320040" lvl="4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Selections may be extended to</a:t>
            </a:r>
            <a:endParaRPr lang="en-US" sz="2900" dirty="0"/>
          </a:p>
          <a:p>
            <a:pPr lvl="4"/>
            <a:r>
              <a:rPr lang="en-US" dirty="0" smtClean="0"/>
              <a:t>Nested </a:t>
            </a:r>
            <a:r>
              <a:rPr lang="en-US" dirty="0"/>
              <a:t>IF</a:t>
            </a:r>
          </a:p>
          <a:p>
            <a:pPr lvl="4"/>
            <a:r>
              <a:rPr lang="en-US" dirty="0" smtClean="0"/>
              <a:t>Combined IF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sz="4000" dirty="0" smtClean="0"/>
              <a:t>IF-ELSE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581400" y="2743200"/>
            <a:ext cx="2362200" cy="1219200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Condition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4953000"/>
            <a:ext cx="1828800" cy="60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4932218"/>
            <a:ext cx="1828800" cy="60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5943600" y="3352800"/>
            <a:ext cx="609600" cy="15794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2895600" y="3352800"/>
            <a:ext cx="685800" cy="160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7847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(NULL False 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505200" y="2743200"/>
            <a:ext cx="2362200" cy="1219200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Condition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4758750"/>
            <a:ext cx="1828800" cy="60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4284029" y="5704498"/>
            <a:ext cx="731520" cy="3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4288125" y="4360575"/>
            <a:ext cx="79635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8100" y="3976255"/>
            <a:ext cx="1143000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2036" y="2895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3" idx="2"/>
          </p:cNvCxnSpPr>
          <p:nvPr/>
        </p:nvCxnSpPr>
        <p:spPr>
          <a:xfrm flipH="1">
            <a:off x="4689348" y="3352800"/>
            <a:ext cx="1178052" cy="2743200"/>
          </a:xfrm>
          <a:prstGeom prst="bentConnector4">
            <a:avLst>
              <a:gd name="adj1" fmla="val -105428"/>
              <a:gd name="adj2" fmla="val 9969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13</a:t>
            </a:fld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05657" y="6050280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7" idx="4"/>
          </p:cNvCxnSpPr>
          <p:nvPr/>
        </p:nvCxnSpPr>
        <p:spPr>
          <a:xfrm flipH="1">
            <a:off x="4648200" y="6141720"/>
            <a:ext cx="3177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546DF-B522-48A6-977E-11298BD9508C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std_gender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= “female” THEN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Add 1 to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total_females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Add 1 to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total_males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ENDIF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914400" y="1828800"/>
          <a:ext cx="6096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7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2 </a:t>
            </a:r>
            <a:r>
              <a:rPr lang="en-US" sz="3600" dirty="0"/>
              <a:t>- Direction of Numbered NYC Streets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mic Sans MS" pitchFamily="66" charset="0"/>
              </a:rPr>
              <a:t>User inputs </a:t>
            </a:r>
            <a:r>
              <a:rPr lang="en-US" dirty="0">
                <a:latin typeface="Comic Sans MS" pitchFamily="66" charset="0"/>
              </a:rPr>
              <a:t>a street number of a one-way street in New York City, </a:t>
            </a:r>
            <a:r>
              <a:rPr lang="en-US" dirty="0" smtClean="0">
                <a:latin typeface="Comic Sans MS" pitchFamily="66" charset="0"/>
              </a:rPr>
              <a:t>print the direction </a:t>
            </a:r>
            <a:r>
              <a:rPr lang="en-US" dirty="0">
                <a:latin typeface="Comic Sans MS" pitchFamily="66" charset="0"/>
              </a:rPr>
              <a:t>of the street, either eastbound or </a:t>
            </a:r>
            <a:r>
              <a:rPr lang="en-US" dirty="0" smtClean="0">
                <a:latin typeface="Comic Sans MS" pitchFamily="66" charset="0"/>
              </a:rPr>
              <a:t>westbound, to the screen.</a:t>
            </a:r>
          </a:p>
          <a:p>
            <a:pPr marL="0" indent="0" algn="ctr">
              <a:buNone/>
            </a:pPr>
            <a:endParaRPr lang="en-US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mic Sans MS" pitchFamily="66" charset="0"/>
              </a:rPr>
              <a:t>Note:</a:t>
            </a:r>
          </a:p>
          <a:p>
            <a:pPr marL="0" indent="0" algn="ctr">
              <a:buNone/>
            </a:pPr>
            <a:r>
              <a:rPr lang="en-US" dirty="0" smtClean="0">
                <a:latin typeface="Comic Sans MS" pitchFamily="66" charset="0"/>
              </a:rPr>
              <a:t>In </a:t>
            </a:r>
            <a:r>
              <a:rPr lang="en-US" dirty="0">
                <a:latin typeface="Comic Sans MS" pitchFamily="66" charset="0"/>
              </a:rPr>
              <a:t>New York City even numbered streets are Eastbound, odd numbered streets are Westbound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3962400" y="1600200"/>
            <a:ext cx="1371600" cy="457200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3352800" y="2337955"/>
            <a:ext cx="2438400" cy="710045"/>
          </a:xfrm>
          <a:prstGeom prst="flowChartInputOutp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street number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200400" y="3314700"/>
            <a:ext cx="2743200" cy="1143000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street number Even?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495800"/>
            <a:ext cx="17526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irection = eastbound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3600" y="4495800"/>
            <a:ext cx="17526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irection = westbound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572000" y="5257800"/>
            <a:ext cx="118872" cy="1143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>
            <a:off x="3276600" y="5614555"/>
            <a:ext cx="2819400" cy="481445"/>
          </a:xfrm>
          <a:prstGeom prst="flowChartInputOutp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direction</a:t>
            </a:r>
            <a:endParaRPr lang="en-US" dirty="0"/>
          </a:p>
        </p:txBody>
      </p:sp>
      <p:sp>
        <p:nvSpPr>
          <p:cNvPr id="13" name="Flowchart: Terminator 12"/>
          <p:cNvSpPr/>
          <p:nvPr/>
        </p:nvSpPr>
        <p:spPr>
          <a:xfrm>
            <a:off x="3886200" y="6386945"/>
            <a:ext cx="1371600" cy="457200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6" idx="1"/>
          </p:cNvCxnSpPr>
          <p:nvPr/>
        </p:nvCxnSpPr>
        <p:spPr>
          <a:xfrm flipH="1">
            <a:off x="4572000" y="2057400"/>
            <a:ext cx="0" cy="280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0"/>
          </p:cNvCxnSpPr>
          <p:nvPr/>
        </p:nvCxnSpPr>
        <p:spPr>
          <a:xfrm>
            <a:off x="4572000" y="3048000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1"/>
            <a:endCxn id="8" idx="0"/>
          </p:cNvCxnSpPr>
          <p:nvPr/>
        </p:nvCxnSpPr>
        <p:spPr>
          <a:xfrm rot="10800000" flipV="1">
            <a:off x="2019300" y="3886200"/>
            <a:ext cx="1181100" cy="609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0"/>
          </p:cNvCxnSpPr>
          <p:nvPr/>
        </p:nvCxnSpPr>
        <p:spPr>
          <a:xfrm>
            <a:off x="5943600" y="3886200"/>
            <a:ext cx="876300" cy="609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</p:cNvCxnSpPr>
          <p:nvPr/>
        </p:nvCxnSpPr>
        <p:spPr>
          <a:xfrm rot="16200000" flipH="1">
            <a:off x="3152775" y="3895725"/>
            <a:ext cx="285750" cy="2552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10" idx="6"/>
          </p:cNvCxnSpPr>
          <p:nvPr/>
        </p:nvCxnSpPr>
        <p:spPr>
          <a:xfrm rot="5400000">
            <a:off x="5612511" y="4107561"/>
            <a:ext cx="285750" cy="21290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5"/>
            <a:endCxn id="11" idx="1"/>
          </p:cNvCxnSpPr>
          <p:nvPr/>
        </p:nvCxnSpPr>
        <p:spPr>
          <a:xfrm>
            <a:off x="4673464" y="5355361"/>
            <a:ext cx="0" cy="2591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</p:cNvCxnSpPr>
          <p:nvPr/>
        </p:nvCxnSpPr>
        <p:spPr>
          <a:xfrm>
            <a:off x="4689348" y="6096000"/>
            <a:ext cx="1524" cy="290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16</a:t>
            </a:fld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202074" y="3519487"/>
            <a:ext cx="103692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 smtClean="0"/>
              <a:t>False</a:t>
            </a:r>
            <a:endParaRPr lang="de-DE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607559" y="3364272"/>
            <a:ext cx="103692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 smtClean="0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Combined IF statement</a:t>
            </a:r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3132138" y="1916113"/>
            <a:ext cx="2519362" cy="180022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 smtClean="0"/>
              <a:t>if</a:t>
            </a:r>
          </a:p>
          <a:p>
            <a:pPr algn="ctr"/>
            <a:r>
              <a:rPr lang="de-DE" dirty="0" smtClean="0"/>
              <a:t>Student is</a:t>
            </a:r>
            <a:endParaRPr lang="de-DE" dirty="0"/>
          </a:p>
          <a:p>
            <a:pPr algn="ctr"/>
            <a:r>
              <a:rPr lang="de-DE" dirty="0"/>
              <a:t> P/T AND</a:t>
            </a:r>
          </a:p>
          <a:p>
            <a:pPr algn="ctr"/>
            <a:r>
              <a:rPr lang="de-DE" dirty="0"/>
              <a:t>Gender </a:t>
            </a:r>
            <a:r>
              <a:rPr lang="de-DE" dirty="0" smtClean="0"/>
              <a:t>is</a:t>
            </a:r>
            <a:endParaRPr lang="de-DE" dirty="0"/>
          </a:p>
          <a:p>
            <a:pPr algn="ctr"/>
            <a:r>
              <a:rPr lang="de-DE" dirty="0"/>
              <a:t>F ?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3132138" y="4149725"/>
            <a:ext cx="2519362" cy="609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Increment </a:t>
            </a:r>
          </a:p>
          <a:p>
            <a:pPr algn="ctr"/>
            <a:r>
              <a:rPr lang="de-DE" sz="1600"/>
              <a:t>Female_part_time_count</a:t>
            </a:r>
          </a:p>
        </p:txBody>
      </p:sp>
      <p:cxnSp>
        <p:nvCxnSpPr>
          <p:cNvPr id="32773" name="AutoShape 6"/>
          <p:cNvCxnSpPr>
            <a:cxnSpLocks noChangeShapeType="1"/>
            <a:stCxn id="32771" idx="2"/>
            <a:endCxn id="32772" idx="0"/>
          </p:cNvCxnSpPr>
          <p:nvPr/>
        </p:nvCxnSpPr>
        <p:spPr bwMode="auto">
          <a:xfrm>
            <a:off x="4392613" y="3716338"/>
            <a:ext cx="0" cy="43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AutoShape 7"/>
          <p:cNvCxnSpPr>
            <a:cxnSpLocks noChangeShapeType="1"/>
          </p:cNvCxnSpPr>
          <p:nvPr/>
        </p:nvCxnSpPr>
        <p:spPr bwMode="auto">
          <a:xfrm flipH="1">
            <a:off x="4413341" y="2816225"/>
            <a:ext cx="1228202" cy="3223234"/>
          </a:xfrm>
          <a:prstGeom prst="bentConnector4">
            <a:avLst>
              <a:gd name="adj1" fmla="val -156234"/>
              <a:gd name="adj2" fmla="val 993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Line 8"/>
          <p:cNvSpPr>
            <a:spLocks noChangeShapeType="1"/>
          </p:cNvSpPr>
          <p:nvPr/>
        </p:nvSpPr>
        <p:spPr bwMode="auto">
          <a:xfrm>
            <a:off x="4356100" y="4797425"/>
            <a:ext cx="2540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4490001" y="3716338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T</a:t>
            </a: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5998153" y="243984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F</a:t>
            </a:r>
          </a:p>
        </p:txBody>
      </p:sp>
      <p:sp>
        <p:nvSpPr>
          <p:cNvPr id="327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A4F0D1-B978-4E98-91DC-CAD48D2107BF}" type="datetime1">
              <a:rPr lang="en-US" smtClean="0">
                <a:solidFill>
                  <a:srgbClr val="FFFFFF"/>
                </a:solidFill>
              </a:rPr>
              <a:pPr eaLnBrk="1" hangingPunct="1"/>
              <a:t>10/9/2018</a:t>
            </a:fld>
            <a:endParaRPr lang="de-DE" smtClean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889306D-68B5-4BC9-8481-A59944D1682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12" name="Flowchart: Connector 11"/>
          <p:cNvSpPr/>
          <p:nvPr/>
        </p:nvSpPr>
        <p:spPr>
          <a:xfrm>
            <a:off x="4264660" y="5503747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358640" y="5686627"/>
            <a:ext cx="25026" cy="790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Nested IF statement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611188" y="2852738"/>
            <a:ext cx="1223962" cy="6477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400" dirty="0"/>
              <a:t>Increment</a:t>
            </a:r>
          </a:p>
          <a:p>
            <a:pPr algn="ctr"/>
            <a:r>
              <a:rPr lang="de-DE" sz="1400" dirty="0"/>
              <a:t>Counter_A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2195513" y="1341438"/>
            <a:ext cx="1439862" cy="10795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dirty="0" smtClean="0"/>
              <a:t>if</a:t>
            </a:r>
          </a:p>
          <a:p>
            <a:pPr algn="ctr"/>
            <a:r>
              <a:rPr lang="de-DE" sz="1200" dirty="0" smtClean="0"/>
              <a:t>Record</a:t>
            </a:r>
            <a:endParaRPr lang="de-DE" sz="1200" dirty="0"/>
          </a:p>
          <a:p>
            <a:pPr algn="ctr"/>
            <a:r>
              <a:rPr lang="de-DE" sz="1200" dirty="0"/>
              <a:t>Code </a:t>
            </a:r>
            <a:r>
              <a:rPr lang="de-DE" sz="1200" dirty="0" smtClean="0"/>
              <a:t>==`</a:t>
            </a:r>
            <a:r>
              <a:rPr lang="de-DE" sz="1200" dirty="0"/>
              <a:t>A‘</a:t>
            </a:r>
            <a:r>
              <a:rPr lang="de-DE" dirty="0"/>
              <a:t> ?</a:t>
            </a:r>
          </a:p>
        </p:txBody>
      </p:sp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2339975" y="3789363"/>
            <a:ext cx="1223963" cy="6477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400"/>
              <a:t>Increment</a:t>
            </a:r>
          </a:p>
          <a:p>
            <a:pPr algn="ctr"/>
            <a:r>
              <a:rPr lang="de-DE" sz="1400"/>
              <a:t>Counter_B</a:t>
            </a:r>
          </a:p>
        </p:txBody>
      </p:sp>
      <p:sp>
        <p:nvSpPr>
          <p:cNvPr id="33798" name="AutoShape 8"/>
          <p:cNvSpPr>
            <a:spLocks noChangeArrowheads="1"/>
          </p:cNvSpPr>
          <p:nvPr/>
        </p:nvSpPr>
        <p:spPr bwMode="auto">
          <a:xfrm>
            <a:off x="4572000" y="4724400"/>
            <a:ext cx="1223963" cy="6477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400"/>
              <a:t>Increment</a:t>
            </a:r>
          </a:p>
          <a:p>
            <a:pPr algn="ctr"/>
            <a:r>
              <a:rPr lang="de-DE" sz="1400"/>
              <a:t>Counter_C</a:t>
            </a:r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7740650" y="4508500"/>
            <a:ext cx="1223963" cy="6477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400"/>
              <a:t>Increment</a:t>
            </a:r>
          </a:p>
          <a:p>
            <a:pPr algn="ctr"/>
            <a:r>
              <a:rPr lang="de-DE" sz="1400"/>
              <a:t>Error_counter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4211638" y="2492375"/>
            <a:ext cx="1439862" cy="10795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dirty="0" smtClean="0"/>
              <a:t>If </a:t>
            </a:r>
          </a:p>
          <a:p>
            <a:pPr algn="ctr"/>
            <a:r>
              <a:rPr lang="de-DE" sz="1200" dirty="0" smtClean="0"/>
              <a:t>Record</a:t>
            </a:r>
            <a:endParaRPr lang="de-DE" sz="1200" dirty="0"/>
          </a:p>
          <a:p>
            <a:pPr algn="ctr"/>
            <a:r>
              <a:rPr lang="de-DE" sz="1200" dirty="0"/>
              <a:t>Code =</a:t>
            </a:r>
            <a:r>
              <a:rPr lang="de-DE" sz="1200" dirty="0" smtClean="0"/>
              <a:t>=`B‘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>
            <a:off x="6156325" y="3141663"/>
            <a:ext cx="1439863" cy="10795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dirty="0" smtClean="0"/>
              <a:t>If</a:t>
            </a:r>
          </a:p>
          <a:p>
            <a:pPr algn="ctr"/>
            <a:r>
              <a:rPr lang="de-DE" sz="1200" dirty="0" smtClean="0"/>
              <a:t>Record</a:t>
            </a:r>
            <a:endParaRPr lang="de-DE" sz="1200" dirty="0"/>
          </a:p>
          <a:p>
            <a:pPr algn="ctr"/>
            <a:r>
              <a:rPr lang="de-DE" sz="1200" dirty="0"/>
              <a:t>Code </a:t>
            </a:r>
            <a:r>
              <a:rPr lang="de-DE" sz="1200" dirty="0" smtClean="0"/>
              <a:t>==`C‘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33802" name="AutoShape 13"/>
          <p:cNvCxnSpPr>
            <a:cxnSpLocks noChangeShapeType="1"/>
            <a:stCxn id="33795" idx="0"/>
            <a:endCxn id="33796" idx="1"/>
          </p:cNvCxnSpPr>
          <p:nvPr/>
        </p:nvCxnSpPr>
        <p:spPr bwMode="auto">
          <a:xfrm rot="-5400000">
            <a:off x="1223963" y="1881188"/>
            <a:ext cx="971550" cy="971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14"/>
          <p:cNvCxnSpPr>
            <a:cxnSpLocks noChangeShapeType="1"/>
            <a:stCxn id="33796" idx="3"/>
            <a:endCxn id="33800" idx="0"/>
          </p:cNvCxnSpPr>
          <p:nvPr/>
        </p:nvCxnSpPr>
        <p:spPr bwMode="auto">
          <a:xfrm>
            <a:off x="3635375" y="1881188"/>
            <a:ext cx="1296988" cy="611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5"/>
          <p:cNvCxnSpPr>
            <a:cxnSpLocks noChangeShapeType="1"/>
            <a:stCxn id="33800" idx="3"/>
            <a:endCxn id="33801" idx="0"/>
          </p:cNvCxnSpPr>
          <p:nvPr/>
        </p:nvCxnSpPr>
        <p:spPr bwMode="auto">
          <a:xfrm>
            <a:off x="5651500" y="3032125"/>
            <a:ext cx="1225550" cy="109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6"/>
          <p:cNvCxnSpPr>
            <a:cxnSpLocks noChangeShapeType="1"/>
            <a:stCxn id="33800" idx="1"/>
            <a:endCxn id="33797" idx="0"/>
          </p:cNvCxnSpPr>
          <p:nvPr/>
        </p:nvCxnSpPr>
        <p:spPr bwMode="auto">
          <a:xfrm rot="10800000" flipV="1">
            <a:off x="2952750" y="3032125"/>
            <a:ext cx="1258888" cy="7572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7"/>
          <p:cNvCxnSpPr>
            <a:cxnSpLocks noChangeShapeType="1"/>
            <a:stCxn id="33801" idx="1"/>
            <a:endCxn id="33798" idx="0"/>
          </p:cNvCxnSpPr>
          <p:nvPr/>
        </p:nvCxnSpPr>
        <p:spPr bwMode="auto">
          <a:xfrm rot="10800000" flipV="1">
            <a:off x="5184775" y="3681413"/>
            <a:ext cx="971550" cy="10429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8"/>
          <p:cNvCxnSpPr>
            <a:cxnSpLocks noChangeShapeType="1"/>
            <a:stCxn id="33801" idx="3"/>
            <a:endCxn id="33799" idx="0"/>
          </p:cNvCxnSpPr>
          <p:nvPr/>
        </p:nvCxnSpPr>
        <p:spPr bwMode="auto">
          <a:xfrm>
            <a:off x="7596188" y="3681413"/>
            <a:ext cx="757237" cy="827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9"/>
          <p:cNvCxnSpPr>
            <a:cxnSpLocks noChangeShapeType="1"/>
          </p:cNvCxnSpPr>
          <p:nvPr/>
        </p:nvCxnSpPr>
        <p:spPr bwMode="auto">
          <a:xfrm rot="16200000" flipH="1">
            <a:off x="5684405" y="4963159"/>
            <a:ext cx="647700" cy="1619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20"/>
          <p:cNvCxnSpPr>
            <a:cxnSpLocks noChangeShapeType="1"/>
            <a:stCxn id="33799" idx="2"/>
            <a:endCxn id="42" idx="6"/>
          </p:cNvCxnSpPr>
          <p:nvPr/>
        </p:nvCxnSpPr>
        <p:spPr bwMode="auto">
          <a:xfrm rot="5400000">
            <a:off x="7208601" y="4952603"/>
            <a:ext cx="940434" cy="134762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22"/>
          <p:cNvCxnSpPr>
            <a:cxnSpLocks noChangeShapeType="1"/>
            <a:endCxn id="36" idx="6"/>
          </p:cNvCxnSpPr>
          <p:nvPr/>
        </p:nvCxnSpPr>
        <p:spPr bwMode="auto">
          <a:xfrm rot="10800000" flipV="1">
            <a:off x="5527042" y="6188074"/>
            <a:ext cx="1386522" cy="193675"/>
          </a:xfrm>
          <a:prstGeom prst="bentConnector3">
            <a:avLst>
              <a:gd name="adj1" fmla="val 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3"/>
          <p:cNvCxnSpPr>
            <a:cxnSpLocks noChangeShapeType="1"/>
            <a:stCxn id="33797" idx="2"/>
            <a:endCxn id="36" idx="2"/>
          </p:cNvCxnSpPr>
          <p:nvPr/>
        </p:nvCxnSpPr>
        <p:spPr bwMode="auto">
          <a:xfrm rot="16200000" flipH="1">
            <a:off x="3175716" y="4213303"/>
            <a:ext cx="1944687" cy="239220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4"/>
          <p:cNvCxnSpPr>
            <a:cxnSpLocks noChangeShapeType="1"/>
            <a:endCxn id="2" idx="6"/>
          </p:cNvCxnSpPr>
          <p:nvPr/>
        </p:nvCxnSpPr>
        <p:spPr bwMode="auto">
          <a:xfrm rot="10800000" flipV="1">
            <a:off x="2468880" y="6496526"/>
            <a:ext cx="2966722" cy="187802"/>
          </a:xfrm>
          <a:prstGeom prst="bentConnector3">
            <a:avLst>
              <a:gd name="adj1" fmla="val -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5"/>
          <p:cNvCxnSpPr>
            <a:cxnSpLocks noChangeShapeType="1"/>
            <a:endCxn id="2" idx="2"/>
          </p:cNvCxnSpPr>
          <p:nvPr/>
        </p:nvCxnSpPr>
        <p:spPr bwMode="auto">
          <a:xfrm rot="16200000" flipH="1">
            <a:off x="217012" y="4615339"/>
            <a:ext cx="3110865" cy="1027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1619250" y="1538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T</a:t>
            </a:r>
          </a:p>
        </p:txBody>
      </p:sp>
      <p:sp>
        <p:nvSpPr>
          <p:cNvPr id="33815" name="Text Box 27"/>
          <p:cNvSpPr txBox="1">
            <a:spLocks noChangeArrowheads="1"/>
          </p:cNvSpPr>
          <p:nvPr/>
        </p:nvSpPr>
        <p:spPr bwMode="auto">
          <a:xfrm>
            <a:off x="370840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/>
              <a:t>T</a:t>
            </a:r>
          </a:p>
        </p:txBody>
      </p:sp>
      <p:sp>
        <p:nvSpPr>
          <p:cNvPr id="33816" name="Text Box 28"/>
          <p:cNvSpPr txBox="1">
            <a:spLocks noChangeArrowheads="1"/>
          </p:cNvSpPr>
          <p:nvPr/>
        </p:nvSpPr>
        <p:spPr bwMode="auto">
          <a:xfrm>
            <a:off x="5724525" y="3860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/>
              <a:t>T</a:t>
            </a:r>
          </a:p>
        </p:txBody>
      </p:sp>
      <p:sp>
        <p:nvSpPr>
          <p:cNvPr id="33817" name="Text Box 29"/>
          <p:cNvSpPr txBox="1">
            <a:spLocks noChangeArrowheads="1"/>
          </p:cNvSpPr>
          <p:nvPr/>
        </p:nvSpPr>
        <p:spPr bwMode="auto">
          <a:xfrm>
            <a:off x="3924300" y="159623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F</a:t>
            </a:r>
          </a:p>
        </p:txBody>
      </p:sp>
      <p:sp>
        <p:nvSpPr>
          <p:cNvPr id="33818" name="Text Box 30"/>
          <p:cNvSpPr txBox="1">
            <a:spLocks noChangeArrowheads="1"/>
          </p:cNvSpPr>
          <p:nvPr/>
        </p:nvSpPr>
        <p:spPr bwMode="auto">
          <a:xfrm>
            <a:off x="5724525" y="23495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/>
              <a:t>F</a:t>
            </a:r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7812088" y="32131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/>
              <a:t>F</a:t>
            </a:r>
          </a:p>
        </p:txBody>
      </p:sp>
      <p:sp>
        <p:nvSpPr>
          <p:cNvPr id="33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9F6492-DA04-4256-9958-79FE46DD0CA3}" type="datetime1">
              <a:rPr lang="en-US" smtClean="0">
                <a:solidFill>
                  <a:srgbClr val="FFFFFF"/>
                </a:solidFill>
              </a:rPr>
              <a:pPr eaLnBrk="1" hangingPunct="1"/>
              <a:t>10/9/2018</a:t>
            </a:fld>
            <a:endParaRPr lang="de-DE" smtClean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C83DAC-A0D3-4A09-9989-FAC56372FD6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2" name="Flowchart: Connector 1"/>
          <p:cNvSpPr/>
          <p:nvPr/>
        </p:nvSpPr>
        <p:spPr>
          <a:xfrm>
            <a:off x="2286000" y="659288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344162" y="629031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822124" y="600519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Case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132138" y="1916113"/>
            <a:ext cx="2125662" cy="1284287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 smtClean="0"/>
              <a:t>Case of Variable</a:t>
            </a:r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95400" y="3657600"/>
            <a:ext cx="662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4194969" y="3200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5400" y="3657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15325" y="3657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3657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35696" y="3657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4178" y="3352800"/>
            <a:ext cx="113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‘C’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0127" y="3332018"/>
            <a:ext cx="113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‘B’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3304309"/>
            <a:ext cx="113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‘A’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8998" y="3304309"/>
            <a:ext cx="113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 ‘D’</a:t>
            </a:r>
            <a:endParaRPr lang="en-US" sz="1400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15952" y="4114800"/>
            <a:ext cx="1441448" cy="609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 smtClean="0"/>
              <a:t>Statement a</a:t>
            </a:r>
            <a:endParaRPr lang="de-DE" sz="1600" dirty="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2564101" y="4114800"/>
            <a:ext cx="1441448" cy="609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 smtClean="0"/>
              <a:t>Statement b</a:t>
            </a:r>
            <a:endParaRPr lang="de-DE" sz="1600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4841876" y="4114801"/>
            <a:ext cx="1441448" cy="609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 smtClean="0"/>
              <a:t>Statement c</a:t>
            </a:r>
            <a:endParaRPr lang="de-DE" sz="16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238998" y="4128655"/>
            <a:ext cx="1441448" cy="609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 smtClean="0"/>
              <a:t>Statement 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370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flowchart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Flow charting is the first step we take in understanding a process </a:t>
            </a:r>
          </a:p>
          <a:p>
            <a:r>
              <a:rPr lang="en-US" dirty="0" smtClean="0"/>
              <a:t>Flow </a:t>
            </a:r>
            <a:r>
              <a:rPr lang="en-US" dirty="0"/>
              <a:t>charts provide a visual illustration, a picture of the steps the process undergoes to complete it's assigned task  </a:t>
            </a:r>
            <a:endParaRPr lang="en-US" dirty="0" smtClean="0"/>
          </a:p>
          <a:p>
            <a:r>
              <a:rPr lang="en-US" dirty="0"/>
              <a:t>Organized combination of shapes, lines, and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Pricing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In a pharmacy the final price for the medicine is calculated by applying a tax on the barcoded price.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The tax percentages for the medicine categories are as follows: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          Category				tax %</a:t>
            </a: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	A				  2.0	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		B				  2.5	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		C				  3.0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Represent the algorithm in flowchart in calculating the price for medicine, if a customer purchases a dozen of capsules where each is marked at $2.50 in category B.</a:t>
            </a:r>
            <a:endParaRPr lang="en-US" sz="28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in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6 symbols commonly used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 Terminal : 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indicates the start / end </a:t>
            </a:r>
          </a:p>
          <a:p>
            <a:pPr marL="0" indent="0">
              <a:buNone/>
            </a:pPr>
            <a:r>
              <a:rPr lang="en-US" dirty="0" smtClean="0"/>
              <a:t>     of the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Input/ 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Use for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(I/O) operation.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Process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 internal operation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(any processing taking place)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5902036" y="2547752"/>
            <a:ext cx="182880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5798457" y="3886200"/>
            <a:ext cx="2015836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798457" y="5475514"/>
            <a:ext cx="1828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4. Pre-defined Process: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A named process such 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as a sub-routine or a module.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5. </a:t>
            </a:r>
            <a:r>
              <a:rPr lang="en-US" sz="2500" dirty="0" smtClean="0"/>
              <a:t>Decision: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</a:t>
            </a:r>
            <a:r>
              <a:rPr lang="en-US" sz="2500" dirty="0"/>
              <a:t>Decision making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and branching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6. Connector:</a:t>
            </a:r>
          </a:p>
          <a:p>
            <a:pPr marL="0" indent="0">
              <a:buNone/>
            </a:pPr>
            <a:r>
              <a:rPr lang="en-US" sz="2500" dirty="0" smtClean="0"/>
              <a:t>     A jump from one point 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in the flow to another</a:t>
            </a:r>
            <a:endParaRPr lang="en-US" sz="2500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6096000" y="2286000"/>
            <a:ext cx="1828800" cy="8382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6324600" y="3657600"/>
            <a:ext cx="14478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686550" y="5257800"/>
            <a:ext cx="7239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control flow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2286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2438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20574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20574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Structures in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is </a:t>
            </a:r>
            <a:r>
              <a:rPr lang="en-US" dirty="0"/>
              <a:t>a set of instructions that are in </a:t>
            </a:r>
            <a:r>
              <a:rPr lang="en-US" dirty="0" smtClean="0"/>
              <a:t>a logical order</a:t>
            </a:r>
            <a:r>
              <a:rPr lang="en-US" dirty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. one </a:t>
            </a:r>
            <a:r>
              <a:rPr lang="en-US" dirty="0"/>
              <a:t>instruction after the </a:t>
            </a:r>
            <a:r>
              <a:rPr lang="en-US" dirty="0" smtClean="0"/>
              <a:t>other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71750"/>
            <a:ext cx="21812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Example 1 – Calculating Years and Days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latin typeface="Comic Sans MS" pitchFamily="66" charset="0"/>
              </a:rPr>
              <a:t>Write </a:t>
            </a:r>
            <a:r>
              <a:rPr lang="en-US" dirty="0" smtClean="0">
                <a:latin typeface="Comic Sans MS" pitchFamily="66" charset="0"/>
              </a:rPr>
              <a:t>an algorithm to </a:t>
            </a:r>
            <a:r>
              <a:rPr lang="en-US" dirty="0">
                <a:latin typeface="Comic Sans MS" pitchFamily="66" charset="0"/>
              </a:rPr>
              <a:t>convert </a:t>
            </a:r>
            <a:r>
              <a:rPr lang="en-US" dirty="0" smtClean="0">
                <a:latin typeface="Comic Sans MS" pitchFamily="66" charset="0"/>
              </a:rPr>
              <a:t>the input minutes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 smtClean="0">
                <a:latin typeface="Comic Sans MS" pitchFamily="66" charset="0"/>
              </a:rPr>
              <a:t>the number </a:t>
            </a:r>
            <a:r>
              <a:rPr lang="en-US" dirty="0">
                <a:latin typeface="Comic Sans MS" pitchFamily="66" charset="0"/>
              </a:rPr>
              <a:t>of years and days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Comic Sans MS" pitchFamily="66" charset="0"/>
              </a:rPr>
              <a:t>Eg</a:t>
            </a:r>
            <a:r>
              <a:rPr lang="en-US" sz="2700" dirty="0" smtClean="0"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sz="2700" dirty="0" smtClean="0">
                <a:latin typeface="Comic Sans MS" pitchFamily="66" charset="0"/>
              </a:rPr>
              <a:t>Input(mint)  : 527040 (equivalent to </a:t>
            </a:r>
            <a:r>
              <a:rPr lang="en-US" sz="2700" dirty="0">
                <a:latin typeface="Comic Sans MS" pitchFamily="66" charset="0"/>
              </a:rPr>
              <a:t>366 days </a:t>
            </a:r>
            <a:r>
              <a:rPr lang="en-US" sz="2700" dirty="0" smtClean="0">
                <a:latin typeface="Comic Sans MS" pitchFamily="66" charset="0"/>
              </a:rPr>
              <a:t>)</a:t>
            </a:r>
          </a:p>
          <a:p>
            <a:pPr marL="0" indent="0">
              <a:buNone/>
            </a:pPr>
            <a:r>
              <a:rPr lang="en-US" sz="2700" dirty="0" err="1" smtClean="0">
                <a:latin typeface="Comic Sans MS" pitchFamily="66" charset="0"/>
              </a:rPr>
              <a:t>Ouput</a:t>
            </a:r>
            <a:r>
              <a:rPr lang="en-US" sz="2700" dirty="0" smtClean="0">
                <a:latin typeface="Comic Sans MS" pitchFamily="66" charset="0"/>
              </a:rPr>
              <a:t>	  : 1 year 1 day</a:t>
            </a:r>
            <a:endParaRPr lang="en-US" sz="27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C6F6E-0AA5-4742-8415-3FE84E506A12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32062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828800"/>
            <a:ext cx="457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 smtClean="0"/>
              <a:t>Read minutes from the user</a:t>
            </a:r>
          </a:p>
          <a:p>
            <a:pPr marL="342900" indent="-342900">
              <a:buAutoNum type="arabicPeriod"/>
            </a:pPr>
            <a:endParaRPr lang="en-US" sz="2600" dirty="0" smtClean="0"/>
          </a:p>
          <a:p>
            <a:pPr marL="342900" indent="-342900">
              <a:buAutoNum type="arabicPeriod"/>
            </a:pPr>
            <a:r>
              <a:rPr lang="en-US" sz="2600" dirty="0" smtClean="0"/>
              <a:t>Calculate the years as minutes/60*24*365</a:t>
            </a:r>
          </a:p>
          <a:p>
            <a:endParaRPr lang="en-US" sz="2600" dirty="0" smtClean="0"/>
          </a:p>
          <a:p>
            <a:r>
              <a:rPr lang="en-US" sz="2600" dirty="0" smtClean="0"/>
              <a:t>3. Calculate the days as (minutes /60*24) % 365</a:t>
            </a:r>
          </a:p>
          <a:p>
            <a:endParaRPr lang="en-US" sz="2600" dirty="0"/>
          </a:p>
          <a:p>
            <a:r>
              <a:rPr lang="en-US" sz="2600" dirty="0" smtClean="0"/>
              <a:t>4. Display the years, days</a:t>
            </a:r>
          </a:p>
          <a:p>
            <a:pPr marL="342900" indent="-342900"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550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33283</TotalTime>
  <Words>568</Words>
  <Application>Microsoft Office PowerPoint</Application>
  <PresentationFormat>On-screen Show (4:3)</PresentationFormat>
  <Paragraphs>204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Comic Sans MS</vt:lpstr>
      <vt:lpstr>Tw Cen MT</vt:lpstr>
      <vt:lpstr>Wingdings</vt:lpstr>
      <vt:lpstr>Wingdings 2</vt:lpstr>
      <vt:lpstr>Median</vt:lpstr>
      <vt:lpstr>Tutorial 2 Program design</vt:lpstr>
      <vt:lpstr>What is a flowchart </vt:lpstr>
      <vt:lpstr>Symbols in Flowcharts</vt:lpstr>
      <vt:lpstr>PowerPoint Presentation</vt:lpstr>
      <vt:lpstr>PowerPoint Presentation</vt:lpstr>
      <vt:lpstr>Control Structures in an Algorithm</vt:lpstr>
      <vt:lpstr>Sequence</vt:lpstr>
      <vt:lpstr>Example 1 – Calculating Years and Days</vt:lpstr>
      <vt:lpstr>PowerPoint Presentation</vt:lpstr>
      <vt:lpstr>Flowchart</vt:lpstr>
      <vt:lpstr>Selection</vt:lpstr>
      <vt:lpstr>Simple IF-ELSE</vt:lpstr>
      <vt:lpstr>IF (NULL False Condition)</vt:lpstr>
      <vt:lpstr>Pseudocode</vt:lpstr>
      <vt:lpstr>Example 2 - Direction of Numbered NYC Streets</vt:lpstr>
      <vt:lpstr>Solution</vt:lpstr>
      <vt:lpstr>Combined IF statement</vt:lpstr>
      <vt:lpstr>Nested IF statement</vt:lpstr>
      <vt:lpstr>Case Structure</vt:lpstr>
      <vt:lpstr>Example 3 – Pricing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 Program design -Flowcharts</dc:title>
  <dc:creator>Aloka</dc:creator>
  <cp:lastModifiedBy>Aloka Fernando</cp:lastModifiedBy>
  <cp:revision>106</cp:revision>
  <dcterms:created xsi:type="dcterms:W3CDTF">2015-09-09T06:21:22Z</dcterms:created>
  <dcterms:modified xsi:type="dcterms:W3CDTF">2018-10-08T23:30:52Z</dcterms:modified>
</cp:coreProperties>
</file>