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28"/>
  </p:notesMasterIdLst>
  <p:handoutMasterIdLst>
    <p:handoutMasterId r:id="rId29"/>
  </p:handoutMasterIdLst>
  <p:sldIdLst>
    <p:sldId id="274" r:id="rId5"/>
    <p:sldId id="272" r:id="rId6"/>
    <p:sldId id="273" r:id="rId7"/>
    <p:sldId id="256" r:id="rId8"/>
    <p:sldId id="257" r:id="rId9"/>
    <p:sldId id="258" r:id="rId10"/>
    <p:sldId id="259" r:id="rId11"/>
    <p:sldId id="260" r:id="rId12"/>
    <p:sldId id="270" r:id="rId13"/>
    <p:sldId id="266" r:id="rId14"/>
    <p:sldId id="267" r:id="rId15"/>
    <p:sldId id="268" r:id="rId16"/>
    <p:sldId id="269" r:id="rId17"/>
    <p:sldId id="271" r:id="rId18"/>
    <p:sldId id="262" r:id="rId19"/>
    <p:sldId id="263" r:id="rId20"/>
    <p:sldId id="264" r:id="rId21"/>
    <p:sldId id="265" r:id="rId22"/>
    <p:sldId id="275" r:id="rId23"/>
    <p:sldId id="276" r:id="rId24"/>
    <p:sldId id="277" r:id="rId25"/>
    <p:sldId id="278"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What is an Algorithm?</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Definition about an Algorithm</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Control Structures in an Algorithm</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51A6936C-668E-4912-B1B4-BA2D45D3F624}">
      <dgm:prSet phldrT="[Text]"/>
      <dgm:spPr/>
      <dgm:t>
        <a:bodyPr/>
        <a:lstStyle/>
        <a:p>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Ways of Representing </a:t>
          </a:r>
          <a:r>
            <a:rPr lang="en-US" smtClean="0">
              <a:solidFill>
                <a:schemeClr val="tx1"/>
              </a:solidFill>
              <a:latin typeface="Tahoma" panose="020B0604030504040204" pitchFamily="34" charset="0"/>
              <a:ea typeface="Tahoma" panose="020B0604030504040204" pitchFamily="34" charset="0"/>
              <a:cs typeface="Tahoma" panose="020B0604030504040204" pitchFamily="34" charset="0"/>
            </a:rPr>
            <a:t>An </a:t>
          </a:r>
          <a:r>
            <a:rPr lang="en-US" smtClean="0">
              <a:solidFill>
                <a:schemeClr val="tx1"/>
              </a:solidFill>
              <a:latin typeface="Tahoma" panose="020B0604030504040204" pitchFamily="34" charset="0"/>
              <a:ea typeface="Tahoma" panose="020B0604030504040204" pitchFamily="34" charset="0"/>
              <a:cs typeface="Tahoma" panose="020B0604030504040204" pitchFamily="34" charset="0"/>
            </a:rPr>
            <a:t>Algorithm?</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Flowchart</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D8DAFB6-C744-4BD6-B757-393BF647EBB6}">
      <dgm:prSet phldrT="[Text]" custT="1"/>
      <dgm:spPr/>
      <dgm: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Sequence</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C9B44773-68B1-427B-B9CA-0AEA186B621E}" type="sibTrans" cxnId="{56052809-46E4-4445-B520-94004C28BB9D}">
      <dgm:prSet/>
      <dgm:spPr/>
      <dgm:t>
        <a:bodyPr/>
        <a:lstStyle/>
        <a:p>
          <a:endParaRPr lang="en-US"/>
        </a:p>
      </dgm:t>
    </dgm:pt>
    <dgm:pt modelId="{17C1C47E-8D1A-404A-B227-B017391CB5F6}" type="parTrans" cxnId="{56052809-46E4-4445-B520-94004C28BB9D}">
      <dgm:prSet/>
      <dgm:spPr/>
      <dgm:t>
        <a:bodyPr/>
        <a:lstStyle/>
        <a:p>
          <a:endParaRPr lang="en-US"/>
        </a:p>
      </dgm:t>
    </dgm:pt>
    <dgm:pt modelId="{61F85DC9-8FE9-4D94-A843-A1DB2D98E26A}">
      <dgm:prSet phldrT="[Text]" custT="1"/>
      <dgm:spPr/>
      <dgm: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Selection</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BA2EC0BB-3BCF-4311-A091-C6433E867AE1}" type="parTrans" cxnId="{15755F05-81F5-4A4F-91B3-22F24D1E7B7E}">
      <dgm:prSet/>
      <dgm:spPr/>
      <dgm:t>
        <a:bodyPr/>
        <a:lstStyle/>
        <a:p>
          <a:endParaRPr lang="en-US"/>
        </a:p>
      </dgm:t>
    </dgm:pt>
    <dgm:pt modelId="{712807F9-A4A5-4ED7-A728-21EF46FF666C}" type="sibTrans" cxnId="{15755F05-81F5-4A4F-91B3-22F24D1E7B7E}">
      <dgm:prSet/>
      <dgm:spPr/>
      <dgm:t>
        <a:bodyPr/>
        <a:lstStyle/>
        <a:p>
          <a:endParaRPr lang="en-US"/>
        </a:p>
      </dgm:t>
    </dgm:pt>
    <dgm:pt modelId="{87059AD0-CCCE-4B08-B508-2440A6991BF1}">
      <dgm:prSet phldrT="[Text]" custT="1"/>
      <dgm:spPr/>
      <dgm: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Iteration</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53D49BBE-782B-4CE2-895E-7B9AD42C57AF}" type="parTrans" cxnId="{1A526267-360A-4A60-95C3-0C42FB4711E2}">
      <dgm:prSet/>
      <dgm:spPr/>
      <dgm:t>
        <a:bodyPr/>
        <a:lstStyle/>
        <a:p>
          <a:endParaRPr lang="en-US"/>
        </a:p>
      </dgm:t>
    </dgm:pt>
    <dgm:pt modelId="{38D0B24F-CEB9-4DCD-8BB4-B30C9803AD75}" type="sibTrans" cxnId="{1A526267-360A-4A60-95C3-0C42FB4711E2}">
      <dgm:prSet/>
      <dgm:spPr/>
      <dgm:t>
        <a:bodyPr/>
        <a:lstStyle/>
        <a:p>
          <a:endParaRPr lang="en-US"/>
        </a:p>
      </dgm:t>
    </dgm:pt>
    <dgm:pt modelId="{F6B96DB1-413B-4945-B51D-6FFEB456FB25}">
      <dgm:prSet phldrT="[Text]" custT="1"/>
      <dgm:spPr/>
      <dgm: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Pseudocodes</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FAC18756-DF46-4873-8211-65A4C1B30B4D}" type="parTrans" cxnId="{4A64C9CA-9ABA-4DAE-9E4B-1C3D6A950C6E}">
      <dgm:prSet/>
      <dgm:spPr/>
      <dgm:t>
        <a:bodyPr/>
        <a:lstStyle/>
        <a:p>
          <a:endParaRPr lang="en-US"/>
        </a:p>
      </dgm:t>
    </dgm:pt>
    <dgm:pt modelId="{93702C03-92C0-40AB-9B85-46628E75BC7A}" type="sibTrans" cxnId="{4A64C9CA-9ABA-4DAE-9E4B-1C3D6A950C6E}">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3">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3" custScaleY="136332">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3" custScaleY="140986">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3">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3">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CD9CE63F-4E95-4042-87B8-F6266C7EC4A7}" type="presOf" srcId="{F6B96DB1-413B-4945-B51D-6FFEB456FB25}" destId="{A66EBD3D-E7C5-421C-B8B5-728648057DDC}" srcOrd="0" destOrd="1" presId="urn:microsoft.com/office/officeart/2005/8/layout/vList5"/>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678D8DD0-7A9E-45B1-8123-F551541F8F2C}" type="presOf" srcId="{61F85DC9-8FE9-4D94-A843-A1DB2D98E26A}" destId="{329ECF1A-78BE-41CB-B252-8011825B67CD}" srcOrd="0" destOrd="1" presId="urn:microsoft.com/office/officeart/2005/8/layout/vList5"/>
    <dgm:cxn modelId="{A38C1039-CB78-4EBF-844F-7A838983E228}" type="presOf" srcId="{A7F7584C-6CC5-40A2-9566-2842A5DEA97A}" destId="{8A3FE5E4-2689-4041-B2C5-C63BC276A3EF}" srcOrd="0" destOrd="0" presId="urn:microsoft.com/office/officeart/2005/8/layout/vList5"/>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02B1C3C3-F2D2-4C80-8962-E0C9B39A6EF4}" type="presOf" srcId="{0D51337A-31FA-4717-B2BF-9243F96D2B9B}" destId="{3230722F-B757-4673-BD2F-9D4BAB5CEE8D}" srcOrd="0" destOrd="0" presId="urn:microsoft.com/office/officeart/2005/8/layout/vList5"/>
    <dgm:cxn modelId="{0156B966-628A-4D28-9F11-83EBBE321ED8}" type="presOf" srcId="{87059AD0-CCCE-4B08-B508-2440A6991BF1}" destId="{329ECF1A-78BE-41CB-B252-8011825B67CD}" srcOrd="0" destOrd="2" presId="urn:microsoft.com/office/officeart/2005/8/layout/vList5"/>
    <dgm:cxn modelId="{1A526267-360A-4A60-95C3-0C42FB4711E2}" srcId="{A7F7584C-6CC5-40A2-9566-2842A5DEA97A}" destId="{87059AD0-CCCE-4B08-B508-2440A6991BF1}" srcOrd="2" destOrd="0" parTransId="{53D49BBE-782B-4CE2-895E-7B9AD42C57AF}" sibTransId="{38D0B24F-CEB9-4DCD-8BB4-B30C9803AD75}"/>
    <dgm:cxn modelId="{15755F05-81F5-4A4F-91B3-22F24D1E7B7E}" srcId="{A7F7584C-6CC5-40A2-9566-2842A5DEA97A}" destId="{61F85DC9-8FE9-4D94-A843-A1DB2D98E26A}" srcOrd="1" destOrd="0" parTransId="{BA2EC0BB-3BCF-4311-A091-C6433E867AE1}" sibTransId="{712807F9-A4A5-4ED7-A728-21EF46FF666C}"/>
    <dgm:cxn modelId="{56052809-46E4-4445-B520-94004C28BB9D}" srcId="{A7F7584C-6CC5-40A2-9566-2842A5DEA97A}" destId="{9D8DAFB6-C744-4BD6-B757-393BF647EBB6}" srcOrd="0" destOrd="0" parTransId="{17C1C47E-8D1A-404A-B227-B017391CB5F6}" sibTransId="{C9B44773-68B1-427B-B9CA-0AEA186B621E}"/>
    <dgm:cxn modelId="{4A64C9CA-9ABA-4DAE-9E4B-1C3D6A950C6E}" srcId="{51A6936C-668E-4912-B1B4-BA2D45D3F624}" destId="{F6B96DB1-413B-4945-B51D-6FFEB456FB25}" srcOrd="1" destOrd="0" parTransId="{FAC18756-DF46-4873-8211-65A4C1B30B4D}" sibTransId="{93702C03-92C0-40AB-9B85-46628E75BC7A}"/>
    <dgm:cxn modelId="{C65EFE7A-5430-4917-89D2-D70BAF0289E3}" type="presOf" srcId="{2A9B6C90-9B70-4ED8-9084-8651413BB905}" destId="{A66EBD3D-E7C5-421C-B8B5-728648057DDC}"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Sequence</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lgn="just">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A step by step instruction given to solve a problem.</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Selection</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lgn="just">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There is a selection to the given solution for the problem.</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A5DFAD8-E443-4F53-9341-A0903BBBD378}">
      <dgm:prSet phldrT="[Text]"/>
      <dgm:spPr/>
      <dgm:t>
        <a:bodyPr/>
        <a:lstStyle/>
        <a:p>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Iteration</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lgn="just">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The code will repeat multiple times in order to find a solution to the problem.</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67D9928C-CB21-4C45-AF3A-C4977DC013FA}">
      <dgm:prSet phldrT="[Text]"/>
      <dgm:spPr/>
      <dgm:t>
        <a:bodyPr/>
        <a:lstStyle/>
        <a:p>
          <a:pPr algn="just">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The problem is solved from the first step to the last step in order.</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F005C2A8-6EBC-4EFC-8C2E-6E6EA04C72B8}" type="parTrans" cxnId="{BAC0C4ED-823E-4C6D-983C-94BD3A151163}">
      <dgm:prSet/>
      <dgm:spPr/>
      <dgm:t>
        <a:bodyPr/>
        <a:lstStyle/>
        <a:p>
          <a:endParaRPr lang="en-US"/>
        </a:p>
      </dgm:t>
    </dgm:pt>
    <dgm:pt modelId="{28C5E4F3-2C4B-4DAC-A0E8-0DF664EECF03}" type="sibTrans" cxnId="{BAC0C4ED-823E-4C6D-983C-94BD3A151163}">
      <dgm:prSet/>
      <dgm:spPr/>
      <dgm:t>
        <a:bodyPr/>
        <a:lstStyle/>
        <a:p>
          <a:endParaRPr lang="en-US"/>
        </a:p>
      </dgm:t>
    </dgm:pt>
    <dgm:pt modelId="{F2C9B5B9-FBBD-47F8-B87D-4C21CEDFA6F5}">
      <dgm:prSet phldrT="[Text]"/>
      <dgm:spPr/>
      <dgm:t>
        <a:bodyPr/>
        <a:lstStyle/>
        <a:p>
          <a:pPr algn="just">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The Algorithm will continue based on the selection of the user.</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69493FF8-1773-49D3-BD89-C3F34BB91D1F}" type="parTrans" cxnId="{B54012F8-324B-41B8-86E6-4015E7DC75CD}">
      <dgm:prSet/>
      <dgm:spPr/>
      <dgm:t>
        <a:bodyPr/>
        <a:lstStyle/>
        <a:p>
          <a:endParaRPr lang="en-US"/>
        </a:p>
      </dgm:t>
    </dgm:pt>
    <dgm:pt modelId="{5D7B8201-A162-43AF-B023-9504519A12A0}" type="sibTrans" cxnId="{B54012F8-324B-41B8-86E6-4015E7DC75CD}">
      <dgm:prSet/>
      <dgm:spPr/>
      <dgm:t>
        <a:bodyPr/>
        <a:lstStyle/>
        <a:p>
          <a:endParaRPr lang="en-US"/>
        </a:p>
      </dgm:t>
    </dgm:pt>
    <dgm:pt modelId="{A20221E2-4250-4FFA-B794-8DFE3403B0B4}">
      <dgm:prSet phldrT="[Text]"/>
      <dgm:spPr/>
      <dgm:t>
        <a:bodyPr/>
        <a:lstStyle/>
        <a:p>
          <a:pPr algn="just">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The output of the program will also depend on the selection of the user.</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F02E7E08-4E22-4E96-9EC3-8599405ADCE5}" type="parTrans" cxnId="{C435C384-AD73-49AA-B464-610B6A5ACDE7}">
      <dgm:prSet/>
      <dgm:spPr/>
      <dgm:t>
        <a:bodyPr/>
        <a:lstStyle/>
        <a:p>
          <a:endParaRPr lang="en-US"/>
        </a:p>
      </dgm:t>
    </dgm:pt>
    <dgm:pt modelId="{67698580-1165-4866-BE79-2153627A1774}" type="sibTrans" cxnId="{C435C384-AD73-49AA-B464-610B6A5ACDE7}">
      <dgm:prSet/>
      <dgm:spPr/>
      <dgm:t>
        <a:bodyPr/>
        <a:lstStyle/>
        <a:p>
          <a:endParaRPr lang="en-US"/>
        </a:p>
      </dgm:t>
    </dgm:pt>
    <dgm:pt modelId="{85CECA88-F806-49EB-AF1E-C36DA6B7892A}">
      <dgm:prSet phldrT="[Text]"/>
      <dgm:spPr/>
      <dgm:t>
        <a:bodyPr/>
        <a:lstStyle/>
        <a:p>
          <a:pPr algn="l">
            <a:buFont typeface="Wingdings" panose="05000000000000000000" pitchFamily="2" charset="2"/>
            <a:buChar char=""/>
          </a:pPr>
          <a:endParaRPr lang="en-US" dirty="0">
            <a:latin typeface="Tahoma" panose="020B0604030504040204" pitchFamily="34" charset="0"/>
            <a:ea typeface="Tahoma" panose="020B0604030504040204" pitchFamily="34" charset="0"/>
            <a:cs typeface="Tahoma" panose="020B0604030504040204" pitchFamily="34" charset="0"/>
          </a:endParaRPr>
        </a:p>
      </dgm:t>
    </dgm:pt>
    <dgm:pt modelId="{F6CAA16F-4B03-4655-9910-D491F1ADE0C2}" type="parTrans" cxnId="{010AEAA7-5D59-458B-A404-8F914E2237D5}">
      <dgm:prSet/>
      <dgm:spPr/>
      <dgm:t>
        <a:bodyPr/>
        <a:lstStyle/>
        <a:p>
          <a:endParaRPr lang="en-US"/>
        </a:p>
      </dgm:t>
    </dgm:pt>
    <dgm:pt modelId="{E048A1B7-CC3F-49DE-9776-02BBE30CB74C}" type="sibTrans" cxnId="{010AEAA7-5D59-458B-A404-8F914E2237D5}">
      <dgm:prSet/>
      <dgm:spPr/>
      <dgm:t>
        <a:bodyPr/>
        <a:lstStyle/>
        <a:p>
          <a:endParaRPr lang="en-US"/>
        </a:p>
      </dgm:t>
    </dgm:pt>
    <dgm:pt modelId="{AC620F0D-F080-4D75-BB05-BC6A70EE3DD0}">
      <dgm:prSet phldrT="[Text]"/>
      <dgm:spPr/>
      <dgm:t>
        <a:bodyPr/>
        <a:lstStyle/>
        <a:p>
          <a:pPr algn="just">
            <a:buFont typeface="Wingdings" panose="05000000000000000000" pitchFamily="2" charset="2"/>
            <a:buChar char=""/>
          </a:pPr>
          <a:endParaRPr lang="en-US" dirty="0">
            <a:latin typeface="Tahoma" panose="020B0604030504040204" pitchFamily="34" charset="0"/>
            <a:ea typeface="Tahoma" panose="020B0604030504040204" pitchFamily="34" charset="0"/>
            <a:cs typeface="Tahoma" panose="020B0604030504040204" pitchFamily="34" charset="0"/>
          </a:endParaRPr>
        </a:p>
      </dgm:t>
    </dgm:pt>
    <dgm:pt modelId="{2274C5E8-9174-46D9-86C9-5EF36AF83144}" type="parTrans" cxnId="{E27DD4C8-C49D-428B-877A-84A23B6405D3}">
      <dgm:prSet/>
      <dgm:spPr/>
      <dgm:t>
        <a:bodyPr/>
        <a:lstStyle/>
        <a:p>
          <a:endParaRPr lang="en-US"/>
        </a:p>
      </dgm:t>
    </dgm:pt>
    <dgm:pt modelId="{AC130BB4-F2A2-45A9-BE87-940919DD86D2}" type="sibTrans" cxnId="{E27DD4C8-C49D-428B-877A-84A23B6405D3}">
      <dgm:prSet/>
      <dgm:spPr/>
      <dgm:t>
        <a:bodyPr/>
        <a:lstStyle/>
        <a:p>
          <a:endParaRPr lang="en-US"/>
        </a:p>
      </dgm:t>
    </dgm:pt>
    <dgm:pt modelId="{8FA75CCA-4B20-45F9-8DFF-5A6D8AC23DEB}">
      <dgm:prSet phldrT="[Text]"/>
      <dgm:spPr/>
      <dgm:t>
        <a:bodyPr/>
        <a:lstStyle/>
        <a:p>
          <a:pPr algn="just">
            <a:buFont typeface="Wingdings" panose="05000000000000000000" pitchFamily="2" charset="2"/>
            <a:buChar char=""/>
          </a:pPr>
          <a:endParaRPr lang="en-US" dirty="0">
            <a:latin typeface="Tahoma" panose="020B0604030504040204" pitchFamily="34" charset="0"/>
            <a:ea typeface="Tahoma" panose="020B0604030504040204" pitchFamily="34" charset="0"/>
            <a:cs typeface="Tahoma" panose="020B0604030504040204" pitchFamily="34" charset="0"/>
          </a:endParaRPr>
        </a:p>
      </dgm:t>
    </dgm:pt>
    <dgm:pt modelId="{69DDDF4F-E1D6-42C4-A3C6-C7F557CCBCD0}" type="parTrans" cxnId="{B477D05C-D4D8-4273-AE37-AE02BDCB803C}">
      <dgm:prSet/>
      <dgm:spPr/>
      <dgm:t>
        <a:bodyPr/>
        <a:lstStyle/>
        <a:p>
          <a:endParaRPr lang="en-US"/>
        </a:p>
      </dgm:t>
    </dgm:pt>
    <dgm:pt modelId="{93F5D493-E19D-4CC1-A519-1D4B3E1D9BBE}" type="sibTrans" cxnId="{B477D05C-D4D8-4273-AE37-AE02BDCB803C}">
      <dgm:prSet/>
      <dgm:spPr/>
      <dgm:t>
        <a:bodyPr/>
        <a:lstStyle/>
        <a:p>
          <a:endParaRPr lang="en-US"/>
        </a:p>
      </dgm:t>
    </dgm:pt>
    <dgm:pt modelId="{4A71E418-20FA-4662-B9F0-58E18731FB6E}">
      <dgm:prSet phldrT="[Text]"/>
      <dgm:spPr/>
      <dgm:t>
        <a:bodyPr/>
        <a:lstStyle/>
        <a:p>
          <a:pPr algn="just">
            <a:buFont typeface="Wingdings" panose="05000000000000000000" pitchFamily="2" charset="2"/>
            <a:buChar char=""/>
          </a:pPr>
          <a:endParaRPr lang="en-US" dirty="0">
            <a:latin typeface="Tahoma" panose="020B0604030504040204" pitchFamily="34" charset="0"/>
            <a:ea typeface="Tahoma" panose="020B0604030504040204" pitchFamily="34" charset="0"/>
            <a:cs typeface="Tahoma" panose="020B0604030504040204" pitchFamily="34" charset="0"/>
          </a:endParaRPr>
        </a:p>
      </dgm:t>
    </dgm:pt>
    <dgm:pt modelId="{43296F92-B13C-4E6E-95B6-5376F261EC8D}" type="parTrans" cxnId="{CC66BB35-B908-482F-9E03-DAD79339A8AC}">
      <dgm:prSet/>
      <dgm:spPr/>
      <dgm:t>
        <a:bodyPr/>
        <a:lstStyle/>
        <a:p>
          <a:endParaRPr lang="en-US"/>
        </a:p>
      </dgm:t>
    </dgm:pt>
    <dgm:pt modelId="{7A5FB67C-6831-463C-963C-927F26354A97}" type="sibTrans" cxnId="{CC66BB35-B908-482F-9E03-DAD79339A8AC}">
      <dgm:prSet/>
      <dgm:spPr/>
      <dgm:t>
        <a:bodyPr/>
        <a:lstStyle/>
        <a:p>
          <a:endParaRPr lang="en-US"/>
        </a:p>
      </dgm:t>
    </dgm:pt>
    <dgm:pt modelId="{FBEAA741-222A-468B-8CA8-6C17EE107019}">
      <dgm:prSet phldrT="[Text]"/>
      <dgm:spPr/>
      <dgm:t>
        <a:bodyPr/>
        <a:lstStyle/>
        <a:p>
          <a:pPr algn="just">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The solution will iterate until the user is satisfied and then the code will be terminated.</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191C49E1-470C-47C9-A886-3EAED9635CD4}" type="parTrans" cxnId="{CABC307F-0A8A-43C2-8D1E-33F5FAD84F26}">
      <dgm:prSet/>
      <dgm:spPr/>
      <dgm:t>
        <a:bodyPr/>
        <a:lstStyle/>
        <a:p>
          <a:endParaRPr lang="en-US"/>
        </a:p>
      </dgm:t>
    </dgm:pt>
    <dgm:pt modelId="{73FE6C43-45F3-47BA-B96B-00EAA099B1DA}" type="sibTrans" cxnId="{CABC307F-0A8A-43C2-8D1E-33F5FAD84F26}">
      <dgm:prSet/>
      <dgm:spPr/>
      <dgm:t>
        <a:bodyPr/>
        <a:lstStyle/>
        <a:p>
          <a:endParaRPr lang="en-US"/>
        </a:p>
      </dgm:t>
    </dgm:pt>
    <dgm:pt modelId="{4373A3E2-ABE9-47C4-9E9B-7377046EC71B}">
      <dgm:prSet phldrT="[Text]"/>
      <dgm:spPr/>
      <dgm:t>
        <a:bodyPr/>
        <a:lstStyle/>
        <a:p>
          <a:pPr algn="just">
            <a:buFont typeface="Wingdings" panose="05000000000000000000" pitchFamily="2" charset="2"/>
            <a:buChar char=""/>
          </a:pPr>
          <a:endParaRPr lang="en-US" dirty="0">
            <a:latin typeface="Tahoma" panose="020B0604030504040204" pitchFamily="34" charset="0"/>
            <a:ea typeface="Tahoma" panose="020B0604030504040204" pitchFamily="34" charset="0"/>
            <a:cs typeface="Tahoma" panose="020B0604030504040204" pitchFamily="34" charset="0"/>
          </a:endParaRPr>
        </a:p>
      </dgm:t>
    </dgm:pt>
    <dgm:pt modelId="{76275126-E0FD-421D-A502-901F8BCCCC68}" type="parTrans" cxnId="{B8FA2F16-70A0-4639-8C5C-04F5141CAD75}">
      <dgm:prSet/>
      <dgm:spPr/>
      <dgm:t>
        <a:bodyPr/>
        <a:lstStyle/>
        <a:p>
          <a:endParaRPr lang="en-US"/>
        </a:p>
      </dgm:t>
    </dgm:pt>
    <dgm:pt modelId="{3E772F5C-3EA8-4B41-95D3-80B3032AC3BB}" type="sibTrans" cxnId="{B8FA2F16-70A0-4639-8C5C-04F5141CAD75}">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t>
        <a:bodyPr/>
        <a:lstStyle/>
        <a:p>
          <a:endParaRPr lang="en-US"/>
        </a:p>
      </dgm:t>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t>
        <a:bodyPr/>
        <a:lstStyle/>
        <a:p>
          <a:endParaRPr lang="en-US"/>
        </a:p>
      </dgm:t>
    </dgm:pt>
    <dgm:pt modelId="{17CA1487-CDD9-4364-92F6-A11DBDAFE16C}" type="pres">
      <dgm:prSet presAssocID="{6857B86A-DEC1-407C-A1BB-5BF9ACCBCA6A}" presName="desTx" presStyleLbl="alignAccFollowNode1" presStyleIdx="0" presStyleCnt="3">
        <dgm:presLayoutVars>
          <dgm:bulletEnabled val="1"/>
        </dgm:presLayoutVars>
      </dgm:prSet>
      <dgm:spPr/>
      <dgm:t>
        <a:bodyPr/>
        <a:lstStyle/>
        <a:p>
          <a:endParaRPr lang="en-US"/>
        </a:p>
      </dgm:t>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t>
        <a:bodyPr/>
        <a:lstStyle/>
        <a:p>
          <a:endParaRPr lang="en-US"/>
        </a:p>
      </dgm:t>
    </dgm:pt>
    <dgm:pt modelId="{E4FD5043-5612-43C5-B6AE-CCD431549399}" type="pres">
      <dgm:prSet presAssocID="{ABA77F75-8642-4931-8D7E-BE6C6DB9940D}" presName="desTx" presStyleLbl="alignAccFollowNode1" presStyleIdx="1" presStyleCnt="3">
        <dgm:presLayoutVars>
          <dgm:bulletEnabled val="1"/>
        </dgm:presLayoutVars>
      </dgm:prSet>
      <dgm:spPr/>
      <dgm:t>
        <a:bodyPr/>
        <a:lstStyle/>
        <a:p>
          <a:endParaRPr lang="en-US"/>
        </a:p>
      </dgm:t>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t>
        <a:bodyPr/>
        <a:lstStyle/>
        <a:p>
          <a:endParaRPr lang="en-US"/>
        </a:p>
      </dgm:t>
    </dgm:pt>
    <dgm:pt modelId="{EA81ED6A-A7EA-4137-A3DC-D16E79F1B938}" type="pres">
      <dgm:prSet presAssocID="{DA5DFAD8-E443-4F53-9341-A0903BBBD378}" presName="desTx" presStyleLbl="alignAccFollowNode1" presStyleIdx="2" presStyleCnt="3">
        <dgm:presLayoutVars>
          <dgm:bulletEnabled val="1"/>
        </dgm:presLayoutVars>
      </dgm:prSet>
      <dgm:spPr/>
      <dgm:t>
        <a:bodyPr/>
        <a:lstStyle/>
        <a:p>
          <a:endParaRPr lang="en-US"/>
        </a:p>
      </dgm:t>
    </dgm:pt>
  </dgm:ptLst>
  <dgm:cxnLst>
    <dgm:cxn modelId="{D959B3EA-A66A-4B40-901C-93ECD4985A93}" srcId="{CF9FC193-7A05-4631-B681-B56EAB543D38}" destId="{ABA77F75-8642-4931-8D7E-BE6C6DB9940D}" srcOrd="1" destOrd="0" parTransId="{FCF9AE1B-B22B-4F91-BFD8-DDBBF762F128}" sibTransId="{1A095211-ADB0-42CA-9F24-F1BC942872F3}"/>
    <dgm:cxn modelId="{B477D05C-D4D8-4273-AE37-AE02BDCB803C}" srcId="{ABA77F75-8642-4931-8D7E-BE6C6DB9940D}" destId="{8FA75CCA-4B20-45F9-8DFF-5A6D8AC23DEB}" srcOrd="1" destOrd="0" parTransId="{69DDDF4F-E1D6-42C4-A3C6-C7F557CCBCD0}" sibTransId="{93F5D493-E19D-4CC1-A519-1D4B3E1D9BBE}"/>
    <dgm:cxn modelId="{CC66BB35-B908-482F-9E03-DAD79339A8AC}" srcId="{6857B86A-DEC1-407C-A1BB-5BF9ACCBCA6A}" destId="{4A71E418-20FA-4662-B9F0-58E18731FB6E}" srcOrd="1" destOrd="0" parTransId="{43296F92-B13C-4E6E-95B6-5376F261EC8D}" sibTransId="{7A5FB67C-6831-463C-963C-927F26354A97}"/>
    <dgm:cxn modelId="{4CD5FCDD-1F8A-43A3-BD77-CBE3B3864C41}" srcId="{6857B86A-DEC1-407C-A1BB-5BF9ACCBCA6A}" destId="{4C8BFA56-3F75-4CAD-90A3-2F214D699322}" srcOrd="0" destOrd="0" parTransId="{9A6E3B20-A734-4412-84CF-0134D93D4B28}" sibTransId="{7B50916F-B8BA-427F-B9F0-A301E54D7FB3}"/>
    <dgm:cxn modelId="{765D4AFC-C3A4-4F8B-A000-988DC6C44800}" type="presOf" srcId="{6EE89B4E-BAED-4A90-B29D-70AF11256801}" destId="{EA81ED6A-A7EA-4137-A3DC-D16E79F1B938}"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8A2297F4-AF2D-4681-A13A-16973C8A4E8D}" type="presOf" srcId="{8FA75CCA-4B20-45F9-8DFF-5A6D8AC23DEB}" destId="{E4FD5043-5612-43C5-B6AE-CCD431549399}" srcOrd="0" destOrd="1" presId="urn:microsoft.com/office/officeart/2005/8/layout/hList1"/>
    <dgm:cxn modelId="{E4E0D012-8E00-4539-8016-594DAE011404}" type="presOf" srcId="{67D9928C-CB21-4C45-AF3A-C4977DC013FA}" destId="{17CA1487-CDD9-4364-92F6-A11DBDAFE16C}" srcOrd="0" destOrd="2" presId="urn:microsoft.com/office/officeart/2005/8/layout/hList1"/>
    <dgm:cxn modelId="{B54012F8-324B-41B8-86E6-4015E7DC75CD}" srcId="{ABA77F75-8642-4931-8D7E-BE6C6DB9940D}" destId="{F2C9B5B9-FBBD-47F8-B87D-4C21CEDFA6F5}" srcOrd="2" destOrd="0" parTransId="{69493FF8-1773-49D3-BD89-C3F34BB91D1F}" sibTransId="{5D7B8201-A162-43AF-B023-9504519A12A0}"/>
    <dgm:cxn modelId="{CA949A5F-9945-4C59-A233-D70AFFF70BDA}" srcId="{DA5DFAD8-E443-4F53-9341-A0903BBBD378}" destId="{6EE89B4E-BAED-4A90-B29D-70AF11256801}" srcOrd="0" destOrd="0" parTransId="{39BF20C7-31E5-452B-8EA2-17224A13C7FB}" sibTransId="{E71503C3-CFB7-4144-AD9F-7A42A87A3A6B}"/>
    <dgm:cxn modelId="{BF804B91-DA70-4D90-9A01-C8BC2284F23A}" type="presOf" srcId="{4A71E418-20FA-4662-B9F0-58E18731FB6E}" destId="{17CA1487-CDD9-4364-92F6-A11DBDAFE16C}" srcOrd="0" destOrd="1" presId="urn:microsoft.com/office/officeart/2005/8/layout/hList1"/>
    <dgm:cxn modelId="{897110AC-6A0A-4718-B2B8-C2C2AB3CBE70}" type="presOf" srcId="{AC620F0D-F080-4D75-BB05-BC6A70EE3DD0}" destId="{E4FD5043-5612-43C5-B6AE-CCD431549399}" srcOrd="0" destOrd="3" presId="urn:microsoft.com/office/officeart/2005/8/layout/hList1"/>
    <dgm:cxn modelId="{B12F0503-977A-4B5D-8CB7-420B041FF863}" srcId="{CF9FC193-7A05-4631-B681-B56EAB543D38}" destId="{6857B86A-DEC1-407C-A1BB-5BF9ACCBCA6A}" srcOrd="0" destOrd="0" parTransId="{8CA7BF9B-8199-4683-AD57-CB0086659013}" sibTransId="{F087F24E-A7D7-4DCE-B2A7-9B941289621A}"/>
    <dgm:cxn modelId="{4E21C5D3-FA97-4E62-8CC9-01B68E76021E}" type="presOf" srcId="{ABA77F75-8642-4931-8D7E-BE6C6DB9940D}" destId="{055A5EAB-EAE0-4501-8649-31F112FF9AD5}" srcOrd="0" destOrd="0" presId="urn:microsoft.com/office/officeart/2005/8/layout/hList1"/>
    <dgm:cxn modelId="{B8FA2F16-70A0-4639-8C5C-04F5141CAD75}" srcId="{DA5DFAD8-E443-4F53-9341-A0903BBBD378}" destId="{4373A3E2-ABE9-47C4-9E9B-7377046EC71B}" srcOrd="1" destOrd="0" parTransId="{76275126-E0FD-421D-A502-901F8BCCCC68}" sibTransId="{3E772F5C-3EA8-4B41-95D3-80B3032AC3BB}"/>
    <dgm:cxn modelId="{2A048A8A-D3E9-4D78-97F5-CDA37AB1D412}" type="presOf" srcId="{DA5DFAD8-E443-4F53-9341-A0903BBBD378}" destId="{23D06E36-F688-4B37-8BB8-73015E665B0E}" srcOrd="0" destOrd="0" presId="urn:microsoft.com/office/officeart/2005/8/layout/hList1"/>
    <dgm:cxn modelId="{0073D4C3-F488-4F79-B637-186FAECF6BAD}" srcId="{CF9FC193-7A05-4631-B681-B56EAB543D38}" destId="{DA5DFAD8-E443-4F53-9341-A0903BBBD378}" srcOrd="2" destOrd="0" parTransId="{F6012B3B-01B0-4E7C-A363-0177B95D3DD8}" sibTransId="{76D9F54E-47B3-4FE0-B465-AD673964072E}"/>
    <dgm:cxn modelId="{E27DD4C8-C49D-428B-877A-84A23B6405D3}" srcId="{ABA77F75-8642-4931-8D7E-BE6C6DB9940D}" destId="{AC620F0D-F080-4D75-BB05-BC6A70EE3DD0}" srcOrd="3" destOrd="0" parTransId="{2274C5E8-9174-46D9-86C9-5EF36AF83144}" sibTransId="{AC130BB4-F2A2-45A9-BE87-940919DD86D2}"/>
    <dgm:cxn modelId="{C435C384-AD73-49AA-B464-610B6A5ACDE7}" srcId="{ABA77F75-8642-4931-8D7E-BE6C6DB9940D}" destId="{A20221E2-4250-4FFA-B794-8DFE3403B0B4}" srcOrd="4" destOrd="0" parTransId="{F02E7E08-4E22-4E96-9EC3-8599405ADCE5}" sibTransId="{67698580-1165-4866-BE79-2153627A1774}"/>
    <dgm:cxn modelId="{5F12E8B9-000C-441B-B9E7-99ED7A20363B}" type="presOf" srcId="{6857B86A-DEC1-407C-A1BB-5BF9ACCBCA6A}" destId="{F0C1B2C7-0B23-4FE8-AB0F-5877B88532DB}" srcOrd="0" destOrd="0" presId="urn:microsoft.com/office/officeart/2005/8/layout/hList1"/>
    <dgm:cxn modelId="{0DFD7EB7-4513-4029-AAE1-F0A0727C6660}" type="presOf" srcId="{A20221E2-4250-4FFA-B794-8DFE3403B0B4}" destId="{E4FD5043-5612-43C5-B6AE-CCD431549399}" srcOrd="0" destOrd="4" presId="urn:microsoft.com/office/officeart/2005/8/layout/hList1"/>
    <dgm:cxn modelId="{CABC307F-0A8A-43C2-8D1E-33F5FAD84F26}" srcId="{DA5DFAD8-E443-4F53-9341-A0903BBBD378}" destId="{FBEAA741-222A-468B-8CA8-6C17EE107019}" srcOrd="2" destOrd="0" parTransId="{191C49E1-470C-47C9-A886-3EAED9635CD4}" sibTransId="{73FE6C43-45F3-47BA-B96B-00EAA099B1DA}"/>
    <dgm:cxn modelId="{BAC0C4ED-823E-4C6D-983C-94BD3A151163}" srcId="{6857B86A-DEC1-407C-A1BB-5BF9ACCBCA6A}" destId="{67D9928C-CB21-4C45-AF3A-C4977DC013FA}" srcOrd="2" destOrd="0" parTransId="{F005C2A8-6EBC-4EFC-8C2E-6E6EA04C72B8}" sibTransId="{28C5E4F3-2C4B-4DAC-A0E8-0DF664EECF03}"/>
    <dgm:cxn modelId="{78B4456C-EE31-4239-BF1E-5F03E857DC83}" type="presOf" srcId="{85CECA88-F806-49EB-AF1E-C36DA6B7892A}" destId="{EA81ED6A-A7EA-4137-A3DC-D16E79F1B938}" srcOrd="0" destOrd="3" presId="urn:microsoft.com/office/officeart/2005/8/layout/hList1"/>
    <dgm:cxn modelId="{19722EFF-4A38-4FBE-A573-B7665F619921}" type="presOf" srcId="{F2C9B5B9-FBBD-47F8-B87D-4C21CEDFA6F5}" destId="{E4FD5043-5612-43C5-B6AE-CCD431549399}" srcOrd="0" destOrd="2" presId="urn:microsoft.com/office/officeart/2005/8/layout/hList1"/>
    <dgm:cxn modelId="{010AEAA7-5D59-458B-A404-8F914E2237D5}" srcId="{DA5DFAD8-E443-4F53-9341-A0903BBBD378}" destId="{85CECA88-F806-49EB-AF1E-C36DA6B7892A}" srcOrd="3" destOrd="0" parTransId="{F6CAA16F-4B03-4655-9910-D491F1ADE0C2}" sibTransId="{E048A1B7-CC3F-49DE-9776-02BBE30CB74C}"/>
    <dgm:cxn modelId="{D5D61B4C-1312-427C-BDCC-013237D8A488}" srcId="{ABA77F75-8642-4931-8D7E-BE6C6DB9940D}" destId="{611C3B18-07F8-4A66-9682-97E24AEF6014}" srcOrd="0" destOrd="0" parTransId="{5940BF2D-F08A-4150-9A86-173D9242DE8C}" sibTransId="{477660C6-2B6D-4FB8-B9A3-D555E2082C2A}"/>
    <dgm:cxn modelId="{EDA01909-8948-44F2-8FC6-2E84425FC066}" type="presOf" srcId="{4373A3E2-ABE9-47C4-9E9B-7377046EC71B}" destId="{EA81ED6A-A7EA-4137-A3DC-D16E79F1B938}" srcOrd="0" destOrd="1" presId="urn:microsoft.com/office/officeart/2005/8/layout/hList1"/>
    <dgm:cxn modelId="{58D887E9-04DA-4285-827F-DA6F12BD080E}" type="presOf" srcId="{611C3B18-07F8-4A66-9682-97E24AEF6014}" destId="{E4FD5043-5612-43C5-B6AE-CCD431549399}" srcOrd="0" destOrd="0" presId="urn:microsoft.com/office/officeart/2005/8/layout/hList1"/>
    <dgm:cxn modelId="{AAECF784-8F1D-4908-B93D-837F49AB8751}" type="presOf" srcId="{CF9FC193-7A05-4631-B681-B56EAB543D38}" destId="{DE3F77CF-6A8C-4783-A2CE-00E88C4199CB}" srcOrd="0" destOrd="0" presId="urn:microsoft.com/office/officeart/2005/8/layout/hList1"/>
    <dgm:cxn modelId="{B45B6B7D-57B9-41D4-86A2-4215E790DF3C}" type="presOf" srcId="{FBEAA741-222A-468B-8CA8-6C17EE107019}" destId="{EA81ED6A-A7EA-4137-A3DC-D16E79F1B938}" srcOrd="0" destOrd="2"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87400" y="-2607952"/>
          <a:ext cx="897359"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Definition about an Algorithm</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157093"/>
        <a:ext cx="6296035" cy="809749"/>
      </dsp:txXfrm>
    </dsp:sp>
    <dsp:sp modelId="{3230722F-B757-4673-BD2F-9D4BAB5CEE8D}">
      <dsp:nvSpPr>
        <dsp:cNvPr id="0" name=""/>
        <dsp:cNvSpPr/>
      </dsp:nvSpPr>
      <dsp:spPr>
        <a:xfrm>
          <a:off x="0" y="1117"/>
          <a:ext cx="3566160" cy="11216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What is an Algorithm?</a:t>
          </a:r>
          <a:endParaRPr lang="en-US" sz="26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54757" y="55874"/>
        <a:ext cx="3456646" cy="1012185"/>
      </dsp:txXfrm>
    </dsp:sp>
    <dsp:sp modelId="{329ECF1A-78BE-41CB-B252-8011825B67CD}">
      <dsp:nvSpPr>
        <dsp:cNvPr id="0" name=""/>
        <dsp:cNvSpPr/>
      </dsp:nvSpPr>
      <dsp:spPr>
        <a:xfrm rot="5400000">
          <a:off x="6090354" y="-1220212"/>
          <a:ext cx="1265151" cy="632746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Sequence</a:t>
          </a:r>
          <a:endParaRPr lang="en-US" sz="24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1066800">
            <a:lnSpc>
              <a:spcPct val="90000"/>
            </a:lnSpc>
            <a:spcBef>
              <a:spcPct val="0"/>
            </a:spcBef>
            <a:spcAft>
              <a:spcPct val="15000"/>
            </a:spcAft>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Selection</a:t>
          </a:r>
          <a:endParaRPr lang="en-US" sz="24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1066800">
            <a:lnSpc>
              <a:spcPct val="90000"/>
            </a:lnSpc>
            <a:spcBef>
              <a:spcPct val="0"/>
            </a:spcBef>
            <a:spcAft>
              <a:spcPct val="15000"/>
            </a:spcAft>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Iteration</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59198" y="1372704"/>
        <a:ext cx="6265703" cy="1141631"/>
      </dsp:txXfrm>
    </dsp:sp>
    <dsp:sp modelId="{8A3FE5E4-2689-4041-B2C5-C63BC276A3EF}">
      <dsp:nvSpPr>
        <dsp:cNvPr id="0" name=""/>
        <dsp:cNvSpPr/>
      </dsp:nvSpPr>
      <dsp:spPr>
        <a:xfrm>
          <a:off x="0" y="1178901"/>
          <a:ext cx="3559198" cy="15292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Control Structures in an Algorithm</a:t>
          </a:r>
          <a:endParaRPr lang="en-US" sz="26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74651" y="1253552"/>
        <a:ext cx="3409896" cy="1379933"/>
      </dsp:txXfrm>
    </dsp:sp>
    <dsp:sp modelId="{A66EBD3D-E7C5-421C-B8B5-728648057DDC}">
      <dsp:nvSpPr>
        <dsp:cNvPr id="0" name=""/>
        <dsp:cNvSpPr/>
      </dsp:nvSpPr>
      <dsp:spPr>
        <a:xfrm rot="5400000">
          <a:off x="6287400" y="155151"/>
          <a:ext cx="897359"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Flowchart</a:t>
          </a:r>
          <a:endParaRPr lang="en-US" sz="24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1066800">
            <a:lnSpc>
              <a:spcPct val="90000"/>
            </a:lnSpc>
            <a:spcBef>
              <a:spcPct val="0"/>
            </a:spcBef>
            <a:spcAft>
              <a:spcPct val="15000"/>
            </a:spcAft>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Pseudocodes</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2920197"/>
        <a:ext cx="6296035" cy="809749"/>
      </dsp:txXfrm>
    </dsp:sp>
    <dsp:sp modelId="{1C763A21-352A-41D1-A2E2-E305DABA275D}">
      <dsp:nvSpPr>
        <dsp:cNvPr id="0" name=""/>
        <dsp:cNvSpPr/>
      </dsp:nvSpPr>
      <dsp:spPr>
        <a:xfrm>
          <a:off x="0" y="2764221"/>
          <a:ext cx="3566160" cy="11216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Ways of Representing </a:t>
          </a:r>
          <a:r>
            <a:rPr lang="en-US" sz="2600" kern="1200" smtClean="0">
              <a:solidFill>
                <a:schemeClr val="tx1"/>
              </a:solidFill>
              <a:latin typeface="Tahoma" panose="020B0604030504040204" pitchFamily="34" charset="0"/>
              <a:ea typeface="Tahoma" panose="020B0604030504040204" pitchFamily="34" charset="0"/>
              <a:cs typeface="Tahoma" panose="020B0604030504040204" pitchFamily="34" charset="0"/>
            </a:rPr>
            <a:t>An </a:t>
          </a:r>
          <a:r>
            <a:rPr lang="en-US" sz="2600" kern="1200" smtClean="0">
              <a:solidFill>
                <a:schemeClr val="tx1"/>
              </a:solidFill>
              <a:latin typeface="Tahoma" panose="020B0604030504040204" pitchFamily="34" charset="0"/>
              <a:ea typeface="Tahoma" panose="020B0604030504040204" pitchFamily="34" charset="0"/>
              <a:cs typeface="Tahoma" panose="020B0604030504040204" pitchFamily="34" charset="0"/>
            </a:rPr>
            <a:t>Algorithm?</a:t>
          </a:r>
          <a:endParaRPr lang="en-US" sz="26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54757" y="2818978"/>
        <a:ext cx="3456646" cy="10121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53784"/>
          <a:ext cx="3447370"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Sequence</a:t>
          </a:r>
          <a:endPar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535" y="53784"/>
        <a:ext cx="3447370" cy="576000"/>
      </dsp:txXfrm>
    </dsp:sp>
    <dsp:sp modelId="{17CA1487-CDD9-4364-92F6-A11DBDAFE16C}">
      <dsp:nvSpPr>
        <dsp:cNvPr id="0" name=""/>
        <dsp:cNvSpPr/>
      </dsp:nvSpPr>
      <dsp:spPr>
        <a:xfrm>
          <a:off x="3535" y="629784"/>
          <a:ext cx="3447370" cy="380868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just" defTabSz="889000">
            <a:lnSpc>
              <a:spcPct val="90000"/>
            </a:lnSpc>
            <a:spcBef>
              <a:spcPct val="0"/>
            </a:spcBef>
            <a:spcAft>
              <a:spcPct val="15000"/>
            </a:spcAft>
            <a:buFont typeface="Wingdings" panose="05000000000000000000" pitchFamily="2" charset="2"/>
            <a:buChar char="••"/>
          </a:pPr>
          <a:r>
            <a:rPr lang="en-US" sz="2000" kern="1200" dirty="0" smtClean="0">
              <a:latin typeface="Tahoma" panose="020B0604030504040204" pitchFamily="34" charset="0"/>
              <a:ea typeface="Tahoma" panose="020B0604030504040204" pitchFamily="34" charset="0"/>
              <a:cs typeface="Tahoma" panose="020B0604030504040204" pitchFamily="34" charset="0"/>
            </a:rPr>
            <a:t>A step by step instruction given to solve a problem.</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just" defTabSz="889000">
            <a:lnSpc>
              <a:spcPct val="90000"/>
            </a:lnSpc>
            <a:spcBef>
              <a:spcPct val="0"/>
            </a:spcBef>
            <a:spcAft>
              <a:spcPct val="15000"/>
            </a:spcAft>
            <a:buFont typeface="Wingdings" panose="05000000000000000000" pitchFamily="2" charset="2"/>
            <a:buChar char="••"/>
          </a:pP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just" defTabSz="889000">
            <a:lnSpc>
              <a:spcPct val="90000"/>
            </a:lnSpc>
            <a:spcBef>
              <a:spcPct val="0"/>
            </a:spcBef>
            <a:spcAft>
              <a:spcPct val="15000"/>
            </a:spcAft>
            <a:buFont typeface="Wingdings" panose="05000000000000000000" pitchFamily="2" charset="2"/>
            <a:buChar char="••"/>
          </a:pPr>
          <a:r>
            <a:rPr lang="en-US" sz="2000" kern="1200" dirty="0" smtClean="0">
              <a:latin typeface="Tahoma" panose="020B0604030504040204" pitchFamily="34" charset="0"/>
              <a:ea typeface="Tahoma" panose="020B0604030504040204" pitchFamily="34" charset="0"/>
              <a:cs typeface="Tahoma" panose="020B0604030504040204" pitchFamily="34" charset="0"/>
            </a:rPr>
            <a:t>The problem is solved from the first step to the last step in order.</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3535" y="629784"/>
        <a:ext cx="3447370" cy="3808687"/>
      </dsp:txXfrm>
    </dsp:sp>
    <dsp:sp modelId="{055A5EAB-EAE0-4501-8649-31F112FF9AD5}">
      <dsp:nvSpPr>
        <dsp:cNvPr id="0" name=""/>
        <dsp:cNvSpPr/>
      </dsp:nvSpPr>
      <dsp:spPr>
        <a:xfrm>
          <a:off x="3933537" y="53784"/>
          <a:ext cx="3447370"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Selection</a:t>
          </a:r>
          <a:endPar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933537" y="53784"/>
        <a:ext cx="3447370" cy="576000"/>
      </dsp:txXfrm>
    </dsp:sp>
    <dsp:sp modelId="{E4FD5043-5612-43C5-B6AE-CCD431549399}">
      <dsp:nvSpPr>
        <dsp:cNvPr id="0" name=""/>
        <dsp:cNvSpPr/>
      </dsp:nvSpPr>
      <dsp:spPr>
        <a:xfrm>
          <a:off x="3933537" y="629784"/>
          <a:ext cx="3447370" cy="380868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just" defTabSz="889000">
            <a:lnSpc>
              <a:spcPct val="90000"/>
            </a:lnSpc>
            <a:spcBef>
              <a:spcPct val="0"/>
            </a:spcBef>
            <a:spcAft>
              <a:spcPct val="15000"/>
            </a:spcAft>
            <a:buFont typeface="Wingdings" panose="05000000000000000000" pitchFamily="2" charset="2"/>
            <a:buChar char="••"/>
          </a:pPr>
          <a:r>
            <a:rPr lang="en-US" sz="2000" kern="1200" dirty="0" smtClean="0">
              <a:latin typeface="Tahoma" panose="020B0604030504040204" pitchFamily="34" charset="0"/>
              <a:ea typeface="Tahoma" panose="020B0604030504040204" pitchFamily="34" charset="0"/>
              <a:cs typeface="Tahoma" panose="020B0604030504040204" pitchFamily="34" charset="0"/>
            </a:rPr>
            <a:t>There is a selection to the given solution for the problem.</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just" defTabSz="889000">
            <a:lnSpc>
              <a:spcPct val="90000"/>
            </a:lnSpc>
            <a:spcBef>
              <a:spcPct val="0"/>
            </a:spcBef>
            <a:spcAft>
              <a:spcPct val="15000"/>
            </a:spcAft>
            <a:buFont typeface="Wingdings" panose="05000000000000000000" pitchFamily="2" charset="2"/>
            <a:buChar char="••"/>
          </a:pP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just" defTabSz="889000">
            <a:lnSpc>
              <a:spcPct val="90000"/>
            </a:lnSpc>
            <a:spcBef>
              <a:spcPct val="0"/>
            </a:spcBef>
            <a:spcAft>
              <a:spcPct val="15000"/>
            </a:spcAft>
            <a:buFont typeface="Wingdings" panose="05000000000000000000" pitchFamily="2" charset="2"/>
            <a:buChar char="••"/>
          </a:pPr>
          <a:r>
            <a:rPr lang="en-US" sz="2000" kern="1200" dirty="0" smtClean="0">
              <a:latin typeface="Tahoma" panose="020B0604030504040204" pitchFamily="34" charset="0"/>
              <a:ea typeface="Tahoma" panose="020B0604030504040204" pitchFamily="34" charset="0"/>
              <a:cs typeface="Tahoma" panose="020B0604030504040204" pitchFamily="34" charset="0"/>
            </a:rPr>
            <a:t>The Algorithm will continue based on the selection of the user.</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just" defTabSz="889000">
            <a:lnSpc>
              <a:spcPct val="90000"/>
            </a:lnSpc>
            <a:spcBef>
              <a:spcPct val="0"/>
            </a:spcBef>
            <a:spcAft>
              <a:spcPct val="15000"/>
            </a:spcAft>
            <a:buFont typeface="Wingdings" panose="05000000000000000000" pitchFamily="2" charset="2"/>
            <a:buChar char="••"/>
          </a:pP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just" defTabSz="889000">
            <a:lnSpc>
              <a:spcPct val="90000"/>
            </a:lnSpc>
            <a:spcBef>
              <a:spcPct val="0"/>
            </a:spcBef>
            <a:spcAft>
              <a:spcPct val="15000"/>
            </a:spcAft>
            <a:buFont typeface="Wingdings" panose="05000000000000000000" pitchFamily="2" charset="2"/>
            <a:buChar char="••"/>
          </a:pPr>
          <a:r>
            <a:rPr lang="en-US" sz="2000" kern="1200" dirty="0" smtClean="0">
              <a:latin typeface="Tahoma" panose="020B0604030504040204" pitchFamily="34" charset="0"/>
              <a:ea typeface="Tahoma" panose="020B0604030504040204" pitchFamily="34" charset="0"/>
              <a:cs typeface="Tahoma" panose="020B0604030504040204" pitchFamily="34" charset="0"/>
            </a:rPr>
            <a:t>The output of the program will also depend on the selection of the user.</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3933537" y="629784"/>
        <a:ext cx="3447370" cy="3808687"/>
      </dsp:txXfrm>
    </dsp:sp>
    <dsp:sp modelId="{23D06E36-F688-4B37-8BB8-73015E665B0E}">
      <dsp:nvSpPr>
        <dsp:cNvPr id="0" name=""/>
        <dsp:cNvSpPr/>
      </dsp:nvSpPr>
      <dsp:spPr>
        <a:xfrm>
          <a:off x="7863539" y="53784"/>
          <a:ext cx="3447370"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Iteration</a:t>
          </a:r>
          <a:endPar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7863539" y="53784"/>
        <a:ext cx="3447370" cy="576000"/>
      </dsp:txXfrm>
    </dsp:sp>
    <dsp:sp modelId="{EA81ED6A-A7EA-4137-A3DC-D16E79F1B938}">
      <dsp:nvSpPr>
        <dsp:cNvPr id="0" name=""/>
        <dsp:cNvSpPr/>
      </dsp:nvSpPr>
      <dsp:spPr>
        <a:xfrm>
          <a:off x="7863539" y="629784"/>
          <a:ext cx="3447370" cy="380868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just" defTabSz="889000">
            <a:lnSpc>
              <a:spcPct val="90000"/>
            </a:lnSpc>
            <a:spcBef>
              <a:spcPct val="0"/>
            </a:spcBef>
            <a:spcAft>
              <a:spcPct val="15000"/>
            </a:spcAft>
            <a:buFont typeface="Wingdings" panose="05000000000000000000" pitchFamily="2" charset="2"/>
            <a:buChar char="••"/>
          </a:pPr>
          <a:r>
            <a:rPr lang="en-US" sz="2000" kern="1200" dirty="0" smtClean="0">
              <a:latin typeface="Tahoma" panose="020B0604030504040204" pitchFamily="34" charset="0"/>
              <a:ea typeface="Tahoma" panose="020B0604030504040204" pitchFamily="34" charset="0"/>
              <a:cs typeface="Tahoma" panose="020B0604030504040204" pitchFamily="34" charset="0"/>
            </a:rPr>
            <a:t>The code will repeat multiple times in order to find a solution to the problem.</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just" defTabSz="889000">
            <a:lnSpc>
              <a:spcPct val="90000"/>
            </a:lnSpc>
            <a:spcBef>
              <a:spcPct val="0"/>
            </a:spcBef>
            <a:spcAft>
              <a:spcPct val="15000"/>
            </a:spcAft>
            <a:buFont typeface="Wingdings" panose="05000000000000000000" pitchFamily="2" charset="2"/>
            <a:buChar char="••"/>
          </a:pP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just" defTabSz="889000">
            <a:lnSpc>
              <a:spcPct val="90000"/>
            </a:lnSpc>
            <a:spcBef>
              <a:spcPct val="0"/>
            </a:spcBef>
            <a:spcAft>
              <a:spcPct val="15000"/>
            </a:spcAft>
            <a:buFont typeface="Wingdings" panose="05000000000000000000" pitchFamily="2" charset="2"/>
            <a:buChar char="••"/>
          </a:pPr>
          <a:r>
            <a:rPr lang="en-US" sz="2000" kern="1200" dirty="0" smtClean="0">
              <a:latin typeface="Tahoma" panose="020B0604030504040204" pitchFamily="34" charset="0"/>
              <a:ea typeface="Tahoma" panose="020B0604030504040204" pitchFamily="34" charset="0"/>
              <a:cs typeface="Tahoma" panose="020B0604030504040204" pitchFamily="34" charset="0"/>
            </a:rPr>
            <a:t>The solution will iterate until the user is satisfied and then the code will be terminated.</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Font typeface="Wingdings" panose="05000000000000000000" pitchFamily="2" charset="2"/>
            <a:buChar char="••"/>
          </a:pP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7863539" y="629784"/>
        <a:ext cx="3447370" cy="380868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2/15/2020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2/15/2020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2/15/2020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2/15/2020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bbc.co.uk/bitesize/guides/zsf8d2p/revision/3" TargetMode="External"/><Relationship Id="rId2" Type="http://schemas.openxmlformats.org/officeDocument/2006/relationships/hyperlink" Target="https://www.bbc.co.uk/bitesize/guides/zsf8d2p/revision/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bbc.co.uk/bitesize/guides/zy3q7ty/revision/3" TargetMode="External"/><Relationship Id="rId2" Type="http://schemas.openxmlformats.org/officeDocument/2006/relationships/hyperlink" Target="https://www.bbc.co.uk/bitesize/guides/zy3q7ty/revision/2"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bbc.co.uk/bitesize/guides/zg46tfr/revision/4" TargetMode="External"/><Relationship Id="rId2" Type="http://schemas.openxmlformats.org/officeDocument/2006/relationships/hyperlink" Target="https://www.bbc.co.uk/bitesize/guides/zg46tfr/revision/2"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E339B58-6192-407F-A97C-26A535AED3AC}"/>
              </a:ext>
            </a:extLst>
          </p:cNvPr>
          <p:cNvSpPr/>
          <p:nvPr/>
        </p:nvSpPr>
        <p:spPr>
          <a:xfrm>
            <a:off x="575764" y="365492"/>
            <a:ext cx="2911071" cy="1475353"/>
          </a:xfrm>
          <a:prstGeom prst="ellipse">
            <a:avLst/>
          </a:prstGeom>
          <a:gradFill flip="none" rotWithShape="1">
            <a:gsLst>
              <a:gs pos="0">
                <a:schemeClr val="tx2">
                  <a:lumMod val="10000"/>
                </a:schemeClr>
              </a:gs>
              <a:gs pos="100000">
                <a:schemeClr val="accent3">
                  <a:lumMod val="0"/>
                  <a:lumOff val="100000"/>
                </a:schemeClr>
              </a:gs>
              <a:gs pos="100000">
                <a:schemeClr val="accent3">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allelogram 4">
            <a:extLst>
              <a:ext uri="{FF2B5EF4-FFF2-40B4-BE49-F238E27FC236}">
                <a16:creationId xmlns:a16="http://schemas.microsoft.com/office/drawing/2014/main" id="{FD02D8CD-20A6-4D2F-88CA-5A2550F37204}"/>
              </a:ext>
            </a:extLst>
          </p:cNvPr>
          <p:cNvSpPr/>
          <p:nvPr/>
        </p:nvSpPr>
        <p:spPr>
          <a:xfrm>
            <a:off x="456606" y="2855873"/>
            <a:ext cx="3030229" cy="1207039"/>
          </a:xfrm>
          <a:prstGeom prst="parallelogram">
            <a:avLst/>
          </a:prstGeom>
          <a:gradFill flip="none" rotWithShape="1">
            <a:gsLst>
              <a:gs pos="0">
                <a:schemeClr val="tx2">
                  <a:lumMod val="10000"/>
                </a:schemeClr>
              </a:gs>
              <a:gs pos="100000">
                <a:schemeClr val="accent3">
                  <a:lumMod val="0"/>
                  <a:lumOff val="100000"/>
                </a:schemeClr>
              </a:gs>
              <a:gs pos="100000">
                <a:schemeClr val="accent3">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0ADD0E8-A887-413C-9712-8759B8CBE6DB}"/>
              </a:ext>
            </a:extLst>
          </p:cNvPr>
          <p:cNvSpPr txBox="1"/>
          <p:nvPr/>
        </p:nvSpPr>
        <p:spPr>
          <a:xfrm>
            <a:off x="6258757" y="1656179"/>
            <a:ext cx="45719" cy="36933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DC8AC7F6-83E5-4611-AE68-A5D618226FC5}"/>
              </a:ext>
            </a:extLst>
          </p:cNvPr>
          <p:cNvSpPr txBox="1"/>
          <p:nvPr/>
        </p:nvSpPr>
        <p:spPr>
          <a:xfrm>
            <a:off x="1366871" y="784149"/>
            <a:ext cx="1595557" cy="707886"/>
          </a:xfrm>
          <a:prstGeom prst="rect">
            <a:avLst/>
          </a:prstGeom>
          <a:noFill/>
        </p:spPr>
        <p:txBody>
          <a:bodyPr wrap="square" rtlCol="0">
            <a:spAutoFit/>
          </a:bodyPr>
          <a:lstStyle/>
          <a:p>
            <a:r>
              <a:rPr lang="en-US" sz="4000" b="1" i="1" dirty="0">
                <a:latin typeface="Adobe Caslon Pro Bold" panose="0205070206050A020403" pitchFamily="18" charset="0"/>
              </a:rPr>
              <a:t>Start</a:t>
            </a:r>
            <a:endParaRPr lang="en-US" sz="2800" b="1" i="1" dirty="0">
              <a:latin typeface="Adobe Caslon Pro Bold" panose="0205070206050A020403" pitchFamily="18" charset="0"/>
            </a:endParaRPr>
          </a:p>
        </p:txBody>
      </p:sp>
      <p:sp>
        <p:nvSpPr>
          <p:cNvPr id="9" name="TextBox 8">
            <a:extLst>
              <a:ext uri="{FF2B5EF4-FFF2-40B4-BE49-F238E27FC236}">
                <a16:creationId xmlns:a16="http://schemas.microsoft.com/office/drawing/2014/main" id="{0C482C8C-9485-451F-85A4-DD1F1273FEC6}"/>
              </a:ext>
            </a:extLst>
          </p:cNvPr>
          <p:cNvSpPr txBox="1"/>
          <p:nvPr/>
        </p:nvSpPr>
        <p:spPr>
          <a:xfrm>
            <a:off x="575761" y="2962796"/>
            <a:ext cx="2911070" cy="954107"/>
          </a:xfrm>
          <a:prstGeom prst="rect">
            <a:avLst/>
          </a:prstGeom>
          <a:noFill/>
        </p:spPr>
        <p:txBody>
          <a:bodyPr wrap="square" rtlCol="0">
            <a:spAutoFit/>
          </a:bodyPr>
          <a:lstStyle/>
          <a:p>
            <a:pPr algn="ctr"/>
            <a:r>
              <a:rPr lang="en-US" sz="2800" dirty="0"/>
              <a:t>Print “Welcome to Programming”</a:t>
            </a:r>
          </a:p>
        </p:txBody>
      </p:sp>
      <p:sp>
        <p:nvSpPr>
          <p:cNvPr id="14" name="Arrow: Down 13">
            <a:extLst>
              <a:ext uri="{FF2B5EF4-FFF2-40B4-BE49-F238E27FC236}">
                <a16:creationId xmlns:a16="http://schemas.microsoft.com/office/drawing/2014/main" id="{6261634F-1512-4F98-A244-C29FCABE79F8}"/>
              </a:ext>
            </a:extLst>
          </p:cNvPr>
          <p:cNvSpPr/>
          <p:nvPr/>
        </p:nvSpPr>
        <p:spPr>
          <a:xfrm>
            <a:off x="1745550" y="1947462"/>
            <a:ext cx="571500" cy="826085"/>
          </a:xfrm>
          <a:prstGeom prst="downArrow">
            <a:avLst/>
          </a:prstGeom>
          <a:gradFill flip="none" rotWithShape="1">
            <a:gsLst>
              <a:gs pos="0">
                <a:schemeClr val="tx2">
                  <a:lumMod val="10000"/>
                </a:schemeClr>
              </a:gs>
              <a:gs pos="100000">
                <a:schemeClr val="accent3">
                  <a:lumMod val="0"/>
                  <a:lumOff val="100000"/>
                </a:schemeClr>
              </a:gs>
              <a:gs pos="100000">
                <a:schemeClr val="accent3">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99A7951-E8DB-4F56-8B69-2D5A2C64B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149" y="772547"/>
            <a:ext cx="8059477" cy="4894828"/>
          </a:xfrm>
          <a:prstGeom prst="rect">
            <a:avLst/>
          </a:prstGeom>
        </p:spPr>
      </p:pic>
      <p:sp>
        <p:nvSpPr>
          <p:cNvPr id="2" name="Rectangle 1"/>
          <p:cNvSpPr/>
          <p:nvPr/>
        </p:nvSpPr>
        <p:spPr>
          <a:xfrm>
            <a:off x="9383792" y="5819390"/>
            <a:ext cx="2808208" cy="923330"/>
          </a:xfrm>
          <a:prstGeom prst="rect">
            <a:avLst/>
          </a:prstGeom>
          <a:noFill/>
        </p:spPr>
        <p:txBody>
          <a:bodyPr wrap="square" lIns="91440" tIns="45720" rIns="91440" bIns="45720">
            <a:spAutoFit/>
          </a:bodyPr>
          <a:lstStyle/>
          <a:p>
            <a:pPr algn="ctr"/>
            <a:r>
              <a:rPr lang="en-US" sz="5400" b="0" cap="none" spc="0" dirty="0" smtClean="0">
                <a:ln w="0"/>
                <a:gradFill>
                  <a:gsLst>
                    <a:gs pos="21000">
                      <a:srgbClr val="53575C"/>
                    </a:gs>
                    <a:gs pos="88000">
                      <a:srgbClr val="C5C7CA"/>
                    </a:gs>
                  </a:gsLst>
                  <a:lin ang="5400000"/>
                </a:gradFill>
                <a:effectLst/>
                <a:latin typeface="Agency FB" panose="020B0503020202020204" pitchFamily="34" charset="0"/>
              </a:rPr>
              <a:t>-Bro Army-</a:t>
            </a:r>
            <a:endParaRPr lang="en-US" sz="5400" b="0" cap="none" spc="0" dirty="0">
              <a:ln w="0"/>
              <a:gradFill>
                <a:gsLst>
                  <a:gs pos="21000">
                    <a:srgbClr val="53575C"/>
                  </a:gs>
                  <a:gs pos="88000">
                    <a:srgbClr val="C5C7CA"/>
                  </a:gs>
                </a:gsLst>
                <a:lin ang="5400000"/>
              </a:gradFill>
              <a:effectLst/>
              <a:latin typeface="Agency FB" panose="020B0503020202020204" pitchFamily="34" charset="0"/>
            </a:endParaRPr>
          </a:p>
        </p:txBody>
      </p:sp>
      <p:sp>
        <p:nvSpPr>
          <p:cNvPr id="18" name="Arrow: Down 13">
            <a:extLst>
              <a:ext uri="{FF2B5EF4-FFF2-40B4-BE49-F238E27FC236}">
                <a16:creationId xmlns:a16="http://schemas.microsoft.com/office/drawing/2014/main" id="{6261634F-1512-4F98-A244-C29FCABE79F8}"/>
              </a:ext>
            </a:extLst>
          </p:cNvPr>
          <p:cNvSpPr/>
          <p:nvPr/>
        </p:nvSpPr>
        <p:spPr>
          <a:xfrm>
            <a:off x="1745550" y="4145238"/>
            <a:ext cx="571500" cy="826085"/>
          </a:xfrm>
          <a:prstGeom prst="downArrow">
            <a:avLst/>
          </a:prstGeom>
          <a:gradFill flip="none" rotWithShape="1">
            <a:gsLst>
              <a:gs pos="0">
                <a:schemeClr val="tx2">
                  <a:lumMod val="10000"/>
                </a:schemeClr>
              </a:gs>
              <a:gs pos="100000">
                <a:schemeClr val="accent3">
                  <a:lumMod val="0"/>
                  <a:lumOff val="100000"/>
                </a:schemeClr>
              </a:gs>
              <a:gs pos="100000">
                <a:schemeClr val="accent3">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E339B58-6192-407F-A97C-26A535AED3AC}"/>
              </a:ext>
            </a:extLst>
          </p:cNvPr>
          <p:cNvSpPr/>
          <p:nvPr/>
        </p:nvSpPr>
        <p:spPr>
          <a:xfrm>
            <a:off x="575761" y="5084372"/>
            <a:ext cx="2911071" cy="1475353"/>
          </a:xfrm>
          <a:prstGeom prst="ellipse">
            <a:avLst/>
          </a:prstGeom>
          <a:gradFill flip="none" rotWithShape="1">
            <a:gsLst>
              <a:gs pos="0">
                <a:schemeClr val="tx2">
                  <a:lumMod val="10000"/>
                </a:schemeClr>
              </a:gs>
              <a:gs pos="100000">
                <a:schemeClr val="accent3">
                  <a:lumMod val="0"/>
                  <a:lumOff val="100000"/>
                </a:schemeClr>
              </a:gs>
              <a:gs pos="100000">
                <a:schemeClr val="accent3">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A34CEF9-B8DD-4A91-83B6-4F38B7189380}"/>
              </a:ext>
            </a:extLst>
          </p:cNvPr>
          <p:cNvSpPr txBox="1"/>
          <p:nvPr/>
        </p:nvSpPr>
        <p:spPr>
          <a:xfrm>
            <a:off x="1366871" y="5573168"/>
            <a:ext cx="1641168" cy="830997"/>
          </a:xfrm>
          <a:prstGeom prst="rect">
            <a:avLst/>
          </a:prstGeom>
          <a:noFill/>
        </p:spPr>
        <p:txBody>
          <a:bodyPr wrap="square" rtlCol="0">
            <a:spAutoFit/>
          </a:bodyPr>
          <a:lstStyle/>
          <a:p>
            <a:r>
              <a:rPr lang="en-US" sz="4800" b="1" i="1" dirty="0" smtClean="0">
                <a:latin typeface="Adobe Caslon Pro Bold" panose="0205070206050A020403" pitchFamily="18" charset="0"/>
              </a:rPr>
              <a:t>End </a:t>
            </a:r>
            <a:r>
              <a:rPr lang="en-US" dirty="0" smtClean="0"/>
              <a:t> </a:t>
            </a:r>
            <a:endParaRPr lang="en-US" dirty="0"/>
          </a:p>
        </p:txBody>
      </p:sp>
    </p:spTree>
    <p:extLst>
      <p:ext uri="{BB962C8B-B14F-4D97-AF65-F5344CB8AC3E}">
        <p14:creationId xmlns:p14="http://schemas.microsoft.com/office/powerpoint/2010/main" val="791276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3C785F-0BF2-4D50-949D-EEE1FFB08D84}"/>
              </a:ext>
            </a:extLst>
          </p:cNvPr>
          <p:cNvSpPr txBox="1"/>
          <p:nvPr/>
        </p:nvSpPr>
        <p:spPr>
          <a:xfrm>
            <a:off x="2052856" y="392477"/>
            <a:ext cx="10901778" cy="1313895"/>
          </a:xfrm>
          <a:prstGeom prst="rect">
            <a:avLst/>
          </a:prstGeom>
          <a:noFill/>
        </p:spPr>
        <p:txBody>
          <a:bodyPr wrap="square" rtlCol="0">
            <a:spAutoFit/>
          </a:bodyPr>
          <a:lstStyle/>
          <a:p>
            <a:r>
              <a:rPr lang="en-US" sz="6600" dirty="0"/>
              <a:t>WHAT IS A </a:t>
            </a:r>
            <a:r>
              <a:rPr lang="en-US" sz="6600" dirty="0" smtClean="0"/>
              <a:t>FLOWCHART</a:t>
            </a:r>
            <a:r>
              <a:rPr lang="en-US" sz="8000" dirty="0" smtClean="0"/>
              <a:t>?</a:t>
            </a:r>
            <a:endParaRPr lang="en-US" sz="8000" dirty="0"/>
          </a:p>
        </p:txBody>
      </p:sp>
      <p:sp>
        <p:nvSpPr>
          <p:cNvPr id="5" name="TextBox 4">
            <a:extLst>
              <a:ext uri="{FF2B5EF4-FFF2-40B4-BE49-F238E27FC236}">
                <a16:creationId xmlns:a16="http://schemas.microsoft.com/office/drawing/2014/main" id="{17BA0610-18A4-4D7E-8687-A5A0BF8E30B6}"/>
              </a:ext>
            </a:extLst>
          </p:cNvPr>
          <p:cNvSpPr txBox="1"/>
          <p:nvPr/>
        </p:nvSpPr>
        <p:spPr>
          <a:xfrm>
            <a:off x="2157359" y="2126736"/>
            <a:ext cx="4453336" cy="3139321"/>
          </a:xfrm>
          <a:prstGeom prst="rect">
            <a:avLst/>
          </a:prstGeom>
          <a:noFill/>
        </p:spPr>
        <p:txBody>
          <a:bodyPr wrap="square" rtlCol="0" anchor="ctr">
            <a:spAutoFit/>
          </a:bodyPr>
          <a:lstStyle/>
          <a:p>
            <a:pPr algn="just"/>
            <a:r>
              <a:rPr lang="en-US" dirty="0"/>
              <a:t>A </a:t>
            </a:r>
            <a:r>
              <a:rPr lang="en-US" b="1" dirty="0">
                <a:solidFill>
                  <a:srgbClr val="FF0000"/>
                </a:solidFill>
              </a:rPr>
              <a:t>flowchart</a:t>
            </a:r>
            <a:r>
              <a:rPr lang="en-US" dirty="0"/>
              <a:t> is a formalized graphic representation of a logic sequence.  The purpose of a flowchart is to provide people with a common language or reference point when dealing with a project or process.  You can also use them to define and analyze a process, build a step-by-step picture of it, and then standardize or improve it. Each step is represented by a symbol and connecting lines show the step-by-step progression through the task.</a:t>
            </a:r>
          </a:p>
        </p:txBody>
      </p:sp>
      <p:pic>
        <p:nvPicPr>
          <p:cNvPr id="7" name="Picture 6">
            <a:extLst>
              <a:ext uri="{FF2B5EF4-FFF2-40B4-BE49-F238E27FC236}">
                <a16:creationId xmlns:a16="http://schemas.microsoft.com/office/drawing/2014/main" id="{47AC3E43-2B57-478F-B1B2-0D2B4BCD2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4677" y="1926439"/>
            <a:ext cx="3571875" cy="3800475"/>
          </a:xfrm>
          <a:prstGeom prst="rect">
            <a:avLst/>
          </a:prstGeom>
        </p:spPr>
      </p:pic>
      <p:sp>
        <p:nvSpPr>
          <p:cNvPr id="2" name="TextBox 1">
            <a:extLst>
              <a:ext uri="{FF2B5EF4-FFF2-40B4-BE49-F238E27FC236}">
                <a16:creationId xmlns:a16="http://schemas.microsoft.com/office/drawing/2014/main" id="{89D010B5-93B4-4425-84EC-45779BB28161}"/>
              </a:ext>
            </a:extLst>
          </p:cNvPr>
          <p:cNvSpPr txBox="1"/>
          <p:nvPr/>
        </p:nvSpPr>
        <p:spPr>
          <a:xfrm>
            <a:off x="7998344" y="5946981"/>
            <a:ext cx="2724539" cy="369332"/>
          </a:xfrm>
          <a:prstGeom prst="rect">
            <a:avLst/>
          </a:prstGeom>
          <a:noFill/>
        </p:spPr>
        <p:txBody>
          <a:bodyPr wrap="square" rtlCol="0">
            <a:spAutoFit/>
          </a:bodyPr>
          <a:lstStyle/>
          <a:p>
            <a:r>
              <a:rPr lang="en-US" b="1" dirty="0"/>
              <a:t>Figure 1 </a:t>
            </a:r>
          </a:p>
        </p:txBody>
      </p:sp>
    </p:spTree>
    <p:extLst>
      <p:ext uri="{BB962C8B-B14F-4D97-AF65-F5344CB8AC3E}">
        <p14:creationId xmlns:p14="http://schemas.microsoft.com/office/powerpoint/2010/main" val="2874490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4B025E-913A-4A0B-A1DE-A0C3BA7265A9}"/>
              </a:ext>
            </a:extLst>
          </p:cNvPr>
          <p:cNvSpPr txBox="1"/>
          <p:nvPr/>
        </p:nvSpPr>
        <p:spPr>
          <a:xfrm>
            <a:off x="1208040" y="347866"/>
            <a:ext cx="7945514" cy="1323439"/>
          </a:xfrm>
          <a:prstGeom prst="rect">
            <a:avLst/>
          </a:prstGeom>
          <a:noFill/>
        </p:spPr>
        <p:txBody>
          <a:bodyPr wrap="square" rtlCol="0">
            <a:spAutoFit/>
          </a:bodyPr>
          <a:lstStyle/>
          <a:p>
            <a:r>
              <a:rPr lang="en-US" sz="8000" dirty="0"/>
              <a:t>Sequence ? </a:t>
            </a:r>
          </a:p>
        </p:txBody>
      </p:sp>
      <p:sp>
        <p:nvSpPr>
          <p:cNvPr id="2" name="TextBox 1">
            <a:extLst>
              <a:ext uri="{FF2B5EF4-FFF2-40B4-BE49-F238E27FC236}">
                <a16:creationId xmlns:a16="http://schemas.microsoft.com/office/drawing/2014/main" id="{AAA1CF25-768B-475E-9F22-A85C4423A51A}"/>
              </a:ext>
            </a:extLst>
          </p:cNvPr>
          <p:cNvSpPr txBox="1"/>
          <p:nvPr/>
        </p:nvSpPr>
        <p:spPr>
          <a:xfrm>
            <a:off x="1800223" y="2107420"/>
            <a:ext cx="5261621" cy="1200329"/>
          </a:xfrm>
          <a:prstGeom prst="rect">
            <a:avLst/>
          </a:prstGeom>
          <a:noFill/>
        </p:spPr>
        <p:txBody>
          <a:bodyPr wrap="square" rtlCol="0">
            <a:spAutoFit/>
          </a:bodyPr>
          <a:lstStyle/>
          <a:p>
            <a:pPr algn="just"/>
            <a:r>
              <a:rPr lang="en-US" dirty="0"/>
              <a:t>In a computer program or an algorithm, sequence involves simple steps which are to be executed one after the other. The steps are executed in the same order in which they are written.</a:t>
            </a:r>
          </a:p>
        </p:txBody>
      </p:sp>
      <p:sp>
        <p:nvSpPr>
          <p:cNvPr id="3" name="TextBox 2">
            <a:extLst>
              <a:ext uri="{FF2B5EF4-FFF2-40B4-BE49-F238E27FC236}">
                <a16:creationId xmlns:a16="http://schemas.microsoft.com/office/drawing/2014/main" id="{865B9152-7C58-4A6F-B9B0-88B0300CE9B4}"/>
              </a:ext>
            </a:extLst>
          </p:cNvPr>
          <p:cNvSpPr txBox="1"/>
          <p:nvPr/>
        </p:nvSpPr>
        <p:spPr>
          <a:xfrm>
            <a:off x="1800223" y="3743864"/>
            <a:ext cx="5355889" cy="646331"/>
          </a:xfrm>
          <a:prstGeom prst="rect">
            <a:avLst/>
          </a:prstGeom>
          <a:noFill/>
        </p:spPr>
        <p:txBody>
          <a:bodyPr wrap="square" rtlCol="0">
            <a:spAutoFit/>
          </a:bodyPr>
          <a:lstStyle/>
          <a:p>
            <a:pPr algn="just"/>
            <a:r>
              <a:rPr lang="en-US" dirty="0"/>
              <a:t>Have a look at the example on the right. Set of instructions to add two numbers and display the answer.</a:t>
            </a:r>
          </a:p>
        </p:txBody>
      </p:sp>
      <p:pic>
        <p:nvPicPr>
          <p:cNvPr id="7" name="Picture 2" descr="enter image description here">
            <a:extLst>
              <a:ext uri="{FF2B5EF4-FFF2-40B4-BE49-F238E27FC236}">
                <a16:creationId xmlns:a16="http://schemas.microsoft.com/office/drawing/2014/main" id="{D8F4BB4A-BAFA-46C0-8280-C2BA1DC40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3987" y="1281529"/>
            <a:ext cx="2009775" cy="4591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B69A5B-FE12-4CC7-A9ED-CFADD2C535C7}"/>
              </a:ext>
            </a:extLst>
          </p:cNvPr>
          <p:cNvSpPr txBox="1"/>
          <p:nvPr/>
        </p:nvSpPr>
        <p:spPr>
          <a:xfrm>
            <a:off x="8856509" y="6135814"/>
            <a:ext cx="3004458" cy="369332"/>
          </a:xfrm>
          <a:prstGeom prst="rect">
            <a:avLst/>
          </a:prstGeom>
          <a:noFill/>
        </p:spPr>
        <p:txBody>
          <a:bodyPr wrap="square" rtlCol="0">
            <a:spAutoFit/>
          </a:bodyPr>
          <a:lstStyle/>
          <a:p>
            <a:r>
              <a:rPr lang="en-US" b="1" dirty="0"/>
              <a:t>Figure 2 </a:t>
            </a:r>
          </a:p>
        </p:txBody>
      </p:sp>
    </p:spTree>
    <p:extLst>
      <p:ext uri="{BB962C8B-B14F-4D97-AF65-F5344CB8AC3E}">
        <p14:creationId xmlns:p14="http://schemas.microsoft.com/office/powerpoint/2010/main" val="1513907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4B025E-913A-4A0B-A1DE-A0C3BA7265A9}"/>
              </a:ext>
            </a:extLst>
          </p:cNvPr>
          <p:cNvSpPr txBox="1"/>
          <p:nvPr/>
        </p:nvSpPr>
        <p:spPr>
          <a:xfrm>
            <a:off x="1711606" y="363956"/>
            <a:ext cx="7945514" cy="1323439"/>
          </a:xfrm>
          <a:prstGeom prst="rect">
            <a:avLst/>
          </a:prstGeom>
          <a:noFill/>
        </p:spPr>
        <p:txBody>
          <a:bodyPr wrap="square" rtlCol="0">
            <a:spAutoFit/>
          </a:bodyPr>
          <a:lstStyle/>
          <a:p>
            <a:r>
              <a:rPr lang="en-US" sz="8000" dirty="0"/>
              <a:t>Selection ?</a:t>
            </a:r>
          </a:p>
        </p:txBody>
      </p:sp>
      <p:sp>
        <p:nvSpPr>
          <p:cNvPr id="2" name="TextBox 1">
            <a:extLst>
              <a:ext uri="{FF2B5EF4-FFF2-40B4-BE49-F238E27FC236}">
                <a16:creationId xmlns:a16="http://schemas.microsoft.com/office/drawing/2014/main" id="{AAA1CF25-768B-475E-9F22-A85C4423A51A}"/>
              </a:ext>
            </a:extLst>
          </p:cNvPr>
          <p:cNvSpPr txBox="1"/>
          <p:nvPr/>
        </p:nvSpPr>
        <p:spPr>
          <a:xfrm>
            <a:off x="1120954" y="2273653"/>
            <a:ext cx="5261621" cy="1508289"/>
          </a:xfrm>
          <a:prstGeom prst="rect">
            <a:avLst/>
          </a:prstGeom>
          <a:noFill/>
        </p:spPr>
        <p:txBody>
          <a:bodyPr wrap="square" rtlCol="0">
            <a:spAutoFit/>
          </a:bodyPr>
          <a:lstStyle/>
          <a:p>
            <a:pPr algn="just"/>
            <a:r>
              <a:rPr lang="en-US" dirty="0"/>
              <a:t>Selection is used in a computer program or an algorithm to determine which particular step or set of steps is to be executed. You can give conditions that can be used when choosing specific paths depending on possibilities.</a:t>
            </a:r>
          </a:p>
        </p:txBody>
      </p:sp>
      <p:sp>
        <p:nvSpPr>
          <p:cNvPr id="3" name="TextBox 2">
            <a:extLst>
              <a:ext uri="{FF2B5EF4-FFF2-40B4-BE49-F238E27FC236}">
                <a16:creationId xmlns:a16="http://schemas.microsoft.com/office/drawing/2014/main" id="{865B9152-7C58-4A6F-B9B0-88B0300CE9B4}"/>
              </a:ext>
            </a:extLst>
          </p:cNvPr>
          <p:cNvSpPr txBox="1"/>
          <p:nvPr/>
        </p:nvSpPr>
        <p:spPr>
          <a:xfrm>
            <a:off x="1120954" y="4445122"/>
            <a:ext cx="5355889" cy="646331"/>
          </a:xfrm>
          <a:prstGeom prst="rect">
            <a:avLst/>
          </a:prstGeom>
          <a:noFill/>
        </p:spPr>
        <p:txBody>
          <a:bodyPr wrap="square" rtlCol="0">
            <a:spAutoFit/>
          </a:bodyPr>
          <a:lstStyle/>
          <a:p>
            <a:pPr algn="just"/>
            <a:r>
              <a:rPr lang="en-US" dirty="0"/>
              <a:t>Here is an example of a selection on what you would do during a rainy day and a one that’s not.</a:t>
            </a:r>
          </a:p>
        </p:txBody>
      </p:sp>
      <p:pic>
        <p:nvPicPr>
          <p:cNvPr id="5" name="Picture 4">
            <a:extLst>
              <a:ext uri="{FF2B5EF4-FFF2-40B4-BE49-F238E27FC236}">
                <a16:creationId xmlns:a16="http://schemas.microsoft.com/office/drawing/2014/main" id="{175CC8A6-4D46-4FB2-AD0B-D656C4108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320" y="2290712"/>
            <a:ext cx="3372321" cy="2800741"/>
          </a:xfrm>
          <a:prstGeom prst="rect">
            <a:avLst/>
          </a:prstGeom>
        </p:spPr>
      </p:pic>
      <p:sp>
        <p:nvSpPr>
          <p:cNvPr id="4" name="TextBox 3">
            <a:extLst>
              <a:ext uri="{FF2B5EF4-FFF2-40B4-BE49-F238E27FC236}">
                <a16:creationId xmlns:a16="http://schemas.microsoft.com/office/drawing/2014/main" id="{2AF36522-EA8D-4369-8806-23B4632D7EE1}"/>
              </a:ext>
            </a:extLst>
          </p:cNvPr>
          <p:cNvSpPr txBox="1"/>
          <p:nvPr/>
        </p:nvSpPr>
        <p:spPr>
          <a:xfrm>
            <a:off x="8490793" y="5325438"/>
            <a:ext cx="2332653" cy="369332"/>
          </a:xfrm>
          <a:prstGeom prst="rect">
            <a:avLst/>
          </a:prstGeom>
          <a:noFill/>
        </p:spPr>
        <p:txBody>
          <a:bodyPr wrap="square" rtlCol="0">
            <a:spAutoFit/>
          </a:bodyPr>
          <a:lstStyle/>
          <a:p>
            <a:r>
              <a:rPr lang="en-US" b="1" dirty="0"/>
              <a:t>Figure 3 </a:t>
            </a:r>
          </a:p>
        </p:txBody>
      </p:sp>
    </p:spTree>
    <p:extLst>
      <p:ext uri="{BB962C8B-B14F-4D97-AF65-F5344CB8AC3E}">
        <p14:creationId xmlns:p14="http://schemas.microsoft.com/office/powerpoint/2010/main" val="3462252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4B025E-913A-4A0B-A1DE-A0C3BA7265A9}"/>
              </a:ext>
            </a:extLst>
          </p:cNvPr>
          <p:cNvSpPr txBox="1"/>
          <p:nvPr/>
        </p:nvSpPr>
        <p:spPr>
          <a:xfrm>
            <a:off x="1711606" y="350374"/>
            <a:ext cx="7945514" cy="1323439"/>
          </a:xfrm>
          <a:prstGeom prst="rect">
            <a:avLst/>
          </a:prstGeom>
          <a:noFill/>
        </p:spPr>
        <p:txBody>
          <a:bodyPr wrap="square" rtlCol="0">
            <a:spAutoFit/>
          </a:bodyPr>
          <a:lstStyle/>
          <a:p>
            <a:r>
              <a:rPr lang="en-US" sz="8000" dirty="0"/>
              <a:t>Repetition ?</a:t>
            </a:r>
          </a:p>
        </p:txBody>
      </p:sp>
      <p:sp>
        <p:nvSpPr>
          <p:cNvPr id="2" name="TextBox 1">
            <a:extLst>
              <a:ext uri="{FF2B5EF4-FFF2-40B4-BE49-F238E27FC236}">
                <a16:creationId xmlns:a16="http://schemas.microsoft.com/office/drawing/2014/main" id="{AAA1CF25-768B-475E-9F22-A85C4423A51A}"/>
              </a:ext>
            </a:extLst>
          </p:cNvPr>
          <p:cNvSpPr txBox="1"/>
          <p:nvPr/>
        </p:nvSpPr>
        <p:spPr>
          <a:xfrm>
            <a:off x="1711606" y="2194917"/>
            <a:ext cx="5261621" cy="2308324"/>
          </a:xfrm>
          <a:prstGeom prst="rect">
            <a:avLst/>
          </a:prstGeom>
          <a:noFill/>
        </p:spPr>
        <p:txBody>
          <a:bodyPr wrap="square" rtlCol="0">
            <a:spAutoFit/>
          </a:bodyPr>
          <a:lstStyle/>
          <a:p>
            <a:pPr algn="just"/>
            <a:r>
              <a:rPr lang="en-US" dirty="0"/>
              <a:t>Repetition allows for a portion of an algorithm or computer program to be executed any number of times dependent on some condition being met. An occurrence of repetition is usually known as a loop. Each of these loops have a termination condition that stops the repetition. </a:t>
            </a:r>
          </a:p>
          <a:p>
            <a:r>
              <a:rPr lang="en-US" dirty="0"/>
              <a:t/>
            </a:r>
            <a:br>
              <a:rPr lang="en-US" dirty="0"/>
            </a:br>
            <a:endParaRPr lang="en-US" dirty="0"/>
          </a:p>
        </p:txBody>
      </p:sp>
      <p:sp>
        <p:nvSpPr>
          <p:cNvPr id="3" name="TextBox 2">
            <a:extLst>
              <a:ext uri="{FF2B5EF4-FFF2-40B4-BE49-F238E27FC236}">
                <a16:creationId xmlns:a16="http://schemas.microsoft.com/office/drawing/2014/main" id="{865B9152-7C58-4A6F-B9B0-88B0300CE9B4}"/>
              </a:ext>
            </a:extLst>
          </p:cNvPr>
          <p:cNvSpPr txBox="1"/>
          <p:nvPr/>
        </p:nvSpPr>
        <p:spPr>
          <a:xfrm>
            <a:off x="1711606" y="4393609"/>
            <a:ext cx="5355889" cy="369332"/>
          </a:xfrm>
          <a:prstGeom prst="rect">
            <a:avLst/>
          </a:prstGeom>
          <a:noFill/>
        </p:spPr>
        <p:txBody>
          <a:bodyPr wrap="square" rtlCol="0">
            <a:spAutoFit/>
          </a:bodyPr>
          <a:lstStyle/>
          <a:p>
            <a:r>
              <a:rPr lang="en-US" dirty="0"/>
              <a:t>Here is an example for a repetition or a loop.</a:t>
            </a:r>
          </a:p>
        </p:txBody>
      </p:sp>
      <p:pic>
        <p:nvPicPr>
          <p:cNvPr id="1026" name="Picture 2" descr="enter image description here">
            <a:extLst>
              <a:ext uri="{FF2B5EF4-FFF2-40B4-BE49-F238E27FC236}">
                <a16:creationId xmlns:a16="http://schemas.microsoft.com/office/drawing/2014/main" id="{F8A60155-8E7B-4A6E-BEE6-17190F023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4153" y="1550336"/>
            <a:ext cx="2657475" cy="4352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F93425-F051-4B04-8FAF-2C51CC00F6D2}"/>
              </a:ext>
            </a:extLst>
          </p:cNvPr>
          <p:cNvSpPr txBox="1"/>
          <p:nvPr/>
        </p:nvSpPr>
        <p:spPr>
          <a:xfrm>
            <a:off x="8792547" y="5903261"/>
            <a:ext cx="1390261" cy="369332"/>
          </a:xfrm>
          <a:prstGeom prst="rect">
            <a:avLst/>
          </a:prstGeom>
          <a:noFill/>
        </p:spPr>
        <p:txBody>
          <a:bodyPr wrap="square" rtlCol="0">
            <a:spAutoFit/>
          </a:bodyPr>
          <a:lstStyle/>
          <a:p>
            <a:r>
              <a:rPr lang="en-US" b="1" dirty="0"/>
              <a:t>Figure 4 </a:t>
            </a:r>
          </a:p>
        </p:txBody>
      </p:sp>
    </p:spTree>
    <p:extLst>
      <p:ext uri="{BB962C8B-B14F-4D97-AF65-F5344CB8AC3E}">
        <p14:creationId xmlns:p14="http://schemas.microsoft.com/office/powerpoint/2010/main" val="201106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smtClean="0">
                <a:latin typeface="Rockwell" panose="02060603020205020403" pitchFamily="18" charset="0"/>
              </a:rPr>
              <a:t>Pseudocodes</a:t>
            </a:r>
            <a:endParaRPr lang="en-US" sz="5400" dirty="0">
              <a:latin typeface="Rockwell" panose="02060603020205020403" pitchFamily="18" charset="0"/>
            </a:endParaRPr>
          </a:p>
        </p:txBody>
      </p:sp>
    </p:spTree>
    <p:extLst>
      <p:ext uri="{BB962C8B-B14F-4D97-AF65-F5344CB8AC3E}">
        <p14:creationId xmlns:p14="http://schemas.microsoft.com/office/powerpoint/2010/main" val="28244576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Pseudocodes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418599" y="2214653"/>
            <a:ext cx="5921239" cy="3541714"/>
          </a:xfrm>
        </p:spPr>
        <p:txBody>
          <a:bodyPr>
            <a:normAutofit/>
          </a:bodyPr>
          <a:lstStyle/>
          <a:p>
            <a:pPr lvl="1" algn="just"/>
            <a:r>
              <a:rPr lang="en-US" dirty="0"/>
              <a:t>Pseudocode is an informal high-level description of the operating principle of a computer program or other algorithm. It uses the structural conventions of a normal programming language, but is intended for human reading rather than machine reading</a:t>
            </a:r>
            <a:r>
              <a:rPr lang="en-US" dirty="0" smtClean="0"/>
              <a:t>.</a:t>
            </a:r>
          </a:p>
          <a:p>
            <a:pPr marL="2286000" lvl="5" indent="0" algn="just">
              <a:buNone/>
            </a:pPr>
            <a:r>
              <a:rPr lang="en-US" sz="1800" dirty="0" smtClean="0">
                <a:latin typeface="Tahoma" panose="020B0604030504040204" pitchFamily="34" charset="0"/>
                <a:ea typeface="Tahoma" panose="020B0604030504040204" pitchFamily="34" charset="0"/>
                <a:cs typeface="Tahoma" panose="020B0604030504040204" pitchFamily="34" charset="0"/>
              </a:rPr>
              <a:t>			-Wikipedia-</a:t>
            </a:r>
            <a:endParaRPr lang="en-US" sz="18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0879" y="1592846"/>
            <a:ext cx="4106532" cy="5107284"/>
          </a:xfrm>
          <a:prstGeom prst="rect">
            <a:avLst/>
          </a:prstGeom>
        </p:spPr>
      </p:pic>
    </p:spTree>
    <p:extLst>
      <p:ext uri="{BB962C8B-B14F-4D97-AF65-F5344CB8AC3E}">
        <p14:creationId xmlns:p14="http://schemas.microsoft.com/office/powerpoint/2010/main" val="2919556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7715"/>
            <a:ext cx="9905998" cy="1478570"/>
          </a:xfrm>
        </p:spPr>
        <p:txBody>
          <a:bodyPr>
            <a:normAutofit/>
          </a:bodyPr>
          <a:lstStyle/>
          <a:p>
            <a:r>
              <a:rPr lang="en-US" sz="4000" dirty="0" err="1" smtClean="0"/>
              <a:t>pseudocodeS</a:t>
            </a:r>
            <a:endParaRPr lang="en-US" sz="4000" dirty="0"/>
          </a:p>
        </p:txBody>
      </p:sp>
      <p:sp>
        <p:nvSpPr>
          <p:cNvPr id="3" name="Content Placeholder 2"/>
          <p:cNvSpPr>
            <a:spLocks noGrp="1"/>
          </p:cNvSpPr>
          <p:nvPr>
            <p:ph idx="1"/>
          </p:nvPr>
        </p:nvSpPr>
        <p:spPr>
          <a:xfrm>
            <a:off x="1036909" y="701570"/>
            <a:ext cx="9907294" cy="2245375"/>
          </a:xfrm>
        </p:spPr>
        <p:txBody>
          <a:bodyPr>
            <a:normAutofit/>
          </a:bodyPr>
          <a:lstStyle/>
          <a:p>
            <a:pPr marL="2286000" lvl="5" indent="0">
              <a:buNone/>
            </a:pPr>
            <a:endParaRPr lang="en-US" sz="900" dirty="0" smtClean="0"/>
          </a:p>
          <a:p>
            <a:pPr marL="0" indent="0">
              <a:lnSpc>
                <a:spcPct val="100000"/>
              </a:lnSpc>
              <a:buNone/>
            </a:pPr>
            <a:r>
              <a:rPr lang="en-US" sz="3200" u="sng" dirty="0" smtClean="0"/>
              <a:t>Sequence</a:t>
            </a:r>
            <a:r>
              <a:rPr lang="en-US" dirty="0" smtClean="0"/>
              <a:t> </a:t>
            </a:r>
          </a:p>
          <a:p>
            <a:pPr>
              <a:lnSpc>
                <a:spcPct val="100000"/>
              </a:lnSpc>
            </a:pPr>
            <a:r>
              <a:rPr lang="en-US" dirty="0" smtClean="0"/>
              <a:t>When </a:t>
            </a:r>
            <a:r>
              <a:rPr lang="en-US" dirty="0"/>
              <a:t>designing algorithms, it is important to make sure that all the steps are presented in the correct order. This is known as </a:t>
            </a:r>
            <a:r>
              <a:rPr lang="en-US" dirty="0" smtClean="0"/>
              <a:t>sequencing.</a:t>
            </a:r>
          </a:p>
          <a:p>
            <a:pPr marL="0" indent="0" algn="ctr">
              <a:buNone/>
            </a:pPr>
            <a:endParaRPr lang="en-US" u="sng" dirty="0"/>
          </a:p>
        </p:txBody>
      </p:sp>
      <p:sp>
        <p:nvSpPr>
          <p:cNvPr id="5" name="TextBox 4"/>
          <p:cNvSpPr txBox="1"/>
          <p:nvPr/>
        </p:nvSpPr>
        <p:spPr>
          <a:xfrm>
            <a:off x="1558833" y="2517981"/>
            <a:ext cx="7715794"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err="1" smtClean="0"/>
              <a:t>eg</a:t>
            </a:r>
            <a:r>
              <a:rPr lang="en-US" dirty="0" smtClean="0"/>
              <a:t> :</a:t>
            </a:r>
          </a:p>
          <a:p>
            <a:pPr marL="742950" lvl="1" indent="-285750">
              <a:buFont typeface="Wingdings" panose="05000000000000000000" pitchFamily="2" charset="2"/>
              <a:buChar char="§"/>
            </a:pPr>
            <a:r>
              <a:rPr lang="en-US" dirty="0"/>
              <a:t>ask how old the dog is in human years</a:t>
            </a:r>
          </a:p>
          <a:p>
            <a:pPr marL="742950" lvl="1" indent="-285750">
              <a:buFont typeface="Wingdings" panose="05000000000000000000" pitchFamily="2" charset="2"/>
              <a:buChar char="§"/>
            </a:pPr>
            <a:r>
              <a:rPr lang="en-US" dirty="0"/>
              <a:t>multiply human years by seven to find out how old the dog is in dog years</a:t>
            </a:r>
          </a:p>
          <a:p>
            <a:pPr marL="742950" lvl="1" indent="-285750">
              <a:buFont typeface="Wingdings" panose="05000000000000000000" pitchFamily="2" charset="2"/>
              <a:buChar char="§"/>
            </a:pPr>
            <a:r>
              <a:rPr lang="en-US" dirty="0"/>
              <a:t>print the answer on the screen</a:t>
            </a:r>
          </a:p>
          <a:p>
            <a:endParaRPr lang="en-US" dirty="0"/>
          </a:p>
          <a:p>
            <a:endParaRPr lang="en-US" dirty="0"/>
          </a:p>
        </p:txBody>
      </p:sp>
      <p:sp>
        <p:nvSpPr>
          <p:cNvPr id="6" name="TextBox 5"/>
          <p:cNvSpPr txBox="1"/>
          <p:nvPr/>
        </p:nvSpPr>
        <p:spPr>
          <a:xfrm>
            <a:off x="2554671" y="3753235"/>
            <a:ext cx="5495108" cy="1477328"/>
          </a:xfrm>
          <a:prstGeom prst="rect">
            <a:avLst/>
          </a:prstGeom>
          <a:noFill/>
        </p:spPr>
        <p:txBody>
          <a:bodyPr wrap="square" rtlCol="0">
            <a:spAutoFit/>
          </a:bodyPr>
          <a:lstStyle/>
          <a:p>
            <a:r>
              <a:rPr lang="en-US" dirty="0">
                <a:solidFill>
                  <a:schemeClr val="bg2">
                    <a:lumMod val="40000"/>
                    <a:lumOff val="60000"/>
                  </a:schemeClr>
                </a:solidFill>
                <a:latin typeface="+mj-lt"/>
              </a:rPr>
              <a:t>OUTPUT 'How old is your dog</a:t>
            </a:r>
            <a:r>
              <a:rPr lang="en-US" dirty="0" smtClean="0">
                <a:solidFill>
                  <a:schemeClr val="bg2">
                    <a:lumMod val="40000"/>
                    <a:lumOff val="60000"/>
                  </a:schemeClr>
                </a:solidFill>
                <a:latin typeface="+mj-lt"/>
              </a:rPr>
              <a:t>?‘</a:t>
            </a:r>
          </a:p>
          <a:p>
            <a:r>
              <a:rPr lang="en-US" dirty="0" smtClean="0">
                <a:solidFill>
                  <a:schemeClr val="bg2">
                    <a:lumMod val="40000"/>
                    <a:lumOff val="60000"/>
                  </a:schemeClr>
                </a:solidFill>
                <a:latin typeface="+mj-lt"/>
              </a:rPr>
              <a:t>INPUT </a:t>
            </a:r>
            <a:r>
              <a:rPr lang="en-US" dirty="0">
                <a:solidFill>
                  <a:schemeClr val="bg2">
                    <a:lumMod val="40000"/>
                    <a:lumOff val="60000"/>
                  </a:schemeClr>
                </a:solidFill>
                <a:latin typeface="+mj-lt"/>
              </a:rPr>
              <a:t>user inputs their dog's age in human years </a:t>
            </a:r>
            <a:endParaRPr lang="en-US" dirty="0" smtClean="0">
              <a:solidFill>
                <a:schemeClr val="bg2">
                  <a:lumMod val="40000"/>
                  <a:lumOff val="60000"/>
                </a:schemeClr>
              </a:solidFill>
              <a:latin typeface="+mj-lt"/>
            </a:endParaRPr>
          </a:p>
          <a:p>
            <a:r>
              <a:rPr lang="en-US" dirty="0" smtClean="0">
                <a:solidFill>
                  <a:schemeClr val="bg2">
                    <a:lumMod val="40000"/>
                    <a:lumOff val="60000"/>
                  </a:schemeClr>
                </a:solidFill>
                <a:latin typeface="+mj-lt"/>
              </a:rPr>
              <a:t>STORE </a:t>
            </a:r>
            <a:r>
              <a:rPr lang="en-US" dirty="0">
                <a:solidFill>
                  <a:schemeClr val="bg2">
                    <a:lumMod val="40000"/>
                    <a:lumOff val="60000"/>
                  </a:schemeClr>
                </a:solidFill>
                <a:latin typeface="+mj-lt"/>
              </a:rPr>
              <a:t>the user's input in the </a:t>
            </a:r>
            <a:r>
              <a:rPr lang="en-US" dirty="0" err="1">
                <a:solidFill>
                  <a:schemeClr val="bg2">
                    <a:lumMod val="40000"/>
                    <a:lumOff val="60000"/>
                  </a:schemeClr>
                </a:solidFill>
                <a:latin typeface="+mj-lt"/>
              </a:rPr>
              <a:t>human_years</a:t>
            </a:r>
            <a:r>
              <a:rPr lang="en-US" dirty="0">
                <a:solidFill>
                  <a:schemeClr val="bg2">
                    <a:lumMod val="40000"/>
                    <a:lumOff val="60000"/>
                  </a:schemeClr>
                </a:solidFill>
                <a:latin typeface="+mj-lt"/>
              </a:rPr>
              <a:t> variable  </a:t>
            </a:r>
            <a:r>
              <a:rPr lang="en-US" dirty="0" smtClean="0">
                <a:solidFill>
                  <a:schemeClr val="bg2">
                    <a:lumMod val="40000"/>
                    <a:lumOff val="60000"/>
                  </a:schemeClr>
                </a:solidFill>
                <a:latin typeface="+mj-lt"/>
              </a:rPr>
              <a:t>                        	    </a:t>
            </a:r>
            <a:r>
              <a:rPr lang="en-US" dirty="0" err="1" smtClean="0">
                <a:solidFill>
                  <a:schemeClr val="bg2">
                    <a:lumMod val="40000"/>
                    <a:lumOff val="60000"/>
                  </a:schemeClr>
                </a:solidFill>
                <a:latin typeface="+mj-lt"/>
              </a:rPr>
              <a:t>dog_years</a:t>
            </a:r>
            <a:r>
              <a:rPr lang="en-US" dirty="0" smtClean="0">
                <a:solidFill>
                  <a:schemeClr val="bg2">
                    <a:lumMod val="40000"/>
                    <a:lumOff val="60000"/>
                  </a:schemeClr>
                </a:solidFill>
                <a:latin typeface="+mj-lt"/>
              </a:rPr>
              <a:t> </a:t>
            </a:r>
            <a:r>
              <a:rPr lang="en-US" dirty="0">
                <a:solidFill>
                  <a:schemeClr val="bg2">
                    <a:lumMod val="40000"/>
                    <a:lumOff val="60000"/>
                  </a:schemeClr>
                </a:solidFill>
                <a:latin typeface="+mj-lt"/>
              </a:rPr>
              <a:t>= </a:t>
            </a:r>
            <a:r>
              <a:rPr lang="en-US" dirty="0" err="1">
                <a:solidFill>
                  <a:schemeClr val="bg2">
                    <a:lumMod val="40000"/>
                    <a:lumOff val="60000"/>
                  </a:schemeClr>
                </a:solidFill>
                <a:latin typeface="+mj-lt"/>
              </a:rPr>
              <a:t>human_years</a:t>
            </a:r>
            <a:r>
              <a:rPr lang="en-US" dirty="0">
                <a:solidFill>
                  <a:schemeClr val="bg2">
                    <a:lumMod val="40000"/>
                    <a:lumOff val="60000"/>
                  </a:schemeClr>
                </a:solidFill>
                <a:latin typeface="+mj-lt"/>
              </a:rPr>
              <a:t> * 7 </a:t>
            </a:r>
            <a:endParaRPr lang="en-US" dirty="0" smtClean="0">
              <a:solidFill>
                <a:schemeClr val="bg2">
                  <a:lumMod val="40000"/>
                  <a:lumOff val="60000"/>
                </a:schemeClr>
              </a:solidFill>
              <a:latin typeface="+mj-lt"/>
            </a:endParaRPr>
          </a:p>
          <a:p>
            <a:r>
              <a:rPr lang="en-US" dirty="0" smtClean="0">
                <a:solidFill>
                  <a:schemeClr val="bg2">
                    <a:lumMod val="40000"/>
                    <a:lumOff val="60000"/>
                  </a:schemeClr>
                </a:solidFill>
                <a:latin typeface="+mj-lt"/>
              </a:rPr>
              <a:t>OUTPUT </a:t>
            </a:r>
            <a:r>
              <a:rPr lang="en-US" dirty="0">
                <a:solidFill>
                  <a:schemeClr val="bg2">
                    <a:lumMod val="40000"/>
                    <a:lumOff val="60000"/>
                  </a:schemeClr>
                </a:solidFill>
                <a:latin typeface="+mj-lt"/>
              </a:rPr>
              <a:t>'In dog years, your dog is aged' + </a:t>
            </a:r>
            <a:r>
              <a:rPr lang="en-US" dirty="0" err="1">
                <a:solidFill>
                  <a:schemeClr val="bg2">
                    <a:lumMod val="40000"/>
                    <a:lumOff val="60000"/>
                  </a:schemeClr>
                </a:solidFill>
                <a:latin typeface="+mj-lt"/>
              </a:rPr>
              <a:t>dog_years</a:t>
            </a:r>
            <a:endParaRPr lang="en-US" dirty="0">
              <a:solidFill>
                <a:schemeClr val="bg2">
                  <a:lumMod val="40000"/>
                  <a:lumOff val="60000"/>
                </a:schemeClr>
              </a:solidFill>
              <a:latin typeface="+mj-lt"/>
            </a:endParaRPr>
          </a:p>
        </p:txBody>
      </p:sp>
      <p:sp>
        <p:nvSpPr>
          <p:cNvPr id="7" name="Right Arrow 6"/>
          <p:cNvSpPr/>
          <p:nvPr/>
        </p:nvSpPr>
        <p:spPr>
          <a:xfrm rot="10800000">
            <a:off x="7682488" y="4320627"/>
            <a:ext cx="653143" cy="211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60952" y="4189438"/>
            <a:ext cx="2020389" cy="400110"/>
          </a:xfrm>
          <a:prstGeom prst="rect">
            <a:avLst/>
          </a:prstGeom>
          <a:noFill/>
        </p:spPr>
        <p:txBody>
          <a:bodyPr wrap="square" rtlCol="0">
            <a:spAutoFit/>
          </a:bodyPr>
          <a:lstStyle/>
          <a:p>
            <a:r>
              <a:rPr lang="en-US" sz="2000" b="1" i="1" dirty="0">
                <a:solidFill>
                  <a:schemeClr val="bg2">
                    <a:lumMod val="60000"/>
                    <a:lumOff val="40000"/>
                  </a:schemeClr>
                </a:solidFill>
              </a:rPr>
              <a:t>pseudocode</a:t>
            </a:r>
            <a:endParaRPr lang="en-US" sz="2000" i="1" dirty="0">
              <a:solidFill>
                <a:schemeClr val="bg2">
                  <a:lumMod val="60000"/>
                  <a:lumOff val="40000"/>
                </a:schemeClr>
              </a:solidFill>
            </a:endParaRPr>
          </a:p>
        </p:txBody>
      </p:sp>
      <p:sp>
        <p:nvSpPr>
          <p:cNvPr id="9" name="TextBox 8"/>
          <p:cNvSpPr txBox="1"/>
          <p:nvPr/>
        </p:nvSpPr>
        <p:spPr>
          <a:xfrm>
            <a:off x="1141412" y="5230563"/>
            <a:ext cx="5695406" cy="646331"/>
          </a:xfrm>
          <a:prstGeom prst="rect">
            <a:avLst/>
          </a:prstGeom>
          <a:noFill/>
        </p:spPr>
        <p:txBody>
          <a:bodyPr wrap="square" rtlCol="0">
            <a:spAutoFit/>
          </a:bodyPr>
          <a:lstStyle/>
          <a:p>
            <a:r>
              <a:rPr lang="en-US" dirty="0" smtClean="0">
                <a:hlinkClick r:id="rId2"/>
              </a:rPr>
              <a:t>https</a:t>
            </a:r>
            <a:r>
              <a:rPr lang="en-US" dirty="0">
                <a:hlinkClick r:id="rId2"/>
              </a:rPr>
              <a:t>://www.bbc.co.uk/bitesize/guides/zsf8d2p/revision/1</a:t>
            </a:r>
            <a:r>
              <a:rPr lang="en-US" dirty="0" smtClean="0">
                <a:hlinkClick r:id="rId3"/>
              </a:rPr>
              <a:t>,https</a:t>
            </a:r>
            <a:r>
              <a:rPr lang="en-US" dirty="0">
                <a:hlinkClick r:id="rId3"/>
              </a:rPr>
              <a:t>://www.bbc.co.uk/bitesize/guides/zsf8d2p/revision/3</a:t>
            </a:r>
            <a:endParaRPr lang="en-US" dirty="0"/>
          </a:p>
        </p:txBody>
      </p:sp>
    </p:spTree>
    <p:extLst>
      <p:ext uri="{BB962C8B-B14F-4D97-AF65-F5344CB8AC3E}">
        <p14:creationId xmlns:p14="http://schemas.microsoft.com/office/powerpoint/2010/main" val="542451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63360" y="341267"/>
            <a:ext cx="9453428" cy="2062103"/>
          </a:xfrm>
          <a:prstGeom prst="rect">
            <a:avLst/>
          </a:prstGeom>
          <a:noFill/>
        </p:spPr>
        <p:txBody>
          <a:bodyPr wrap="square" rtlCol="0">
            <a:spAutoFit/>
          </a:bodyPr>
          <a:lstStyle/>
          <a:p>
            <a:r>
              <a:rPr lang="en-US" sz="3200" dirty="0" smtClean="0"/>
              <a:t>							</a:t>
            </a:r>
            <a:r>
              <a:rPr lang="en-US" sz="3200" u="sng" dirty="0" smtClean="0"/>
              <a:t>Selection</a:t>
            </a:r>
          </a:p>
          <a:p>
            <a:endParaRPr lang="en-US" sz="500" u="sng" dirty="0" smtClean="0"/>
          </a:p>
          <a:p>
            <a:endParaRPr lang="en-US" sz="1000" u="sng" dirty="0" smtClean="0"/>
          </a:p>
          <a:p>
            <a:pPr marL="457200" indent="-457200">
              <a:buFont typeface="Arial" panose="020B0604020202020204" pitchFamily="34" charset="0"/>
              <a:buChar char="•"/>
            </a:pPr>
            <a:r>
              <a:rPr lang="en-US" sz="2400" dirty="0"/>
              <a:t>When designing algorithms, there are many steps where decisions must be made. This decision is known as </a:t>
            </a:r>
            <a:r>
              <a:rPr lang="en-US" sz="2400" dirty="0" smtClean="0"/>
              <a:t>selection.</a:t>
            </a:r>
            <a:endParaRPr lang="en-US" sz="2400" u="sng" dirty="0" smtClean="0"/>
          </a:p>
          <a:p>
            <a:pPr marL="457200" indent="-457200">
              <a:buFont typeface="Arial" panose="020B0604020202020204" pitchFamily="34" charset="0"/>
              <a:buChar char="•"/>
            </a:pPr>
            <a:endParaRPr lang="en-US" sz="3200" u="sng" dirty="0"/>
          </a:p>
        </p:txBody>
      </p:sp>
      <p:sp>
        <p:nvSpPr>
          <p:cNvPr id="7" name="TextBox 6"/>
          <p:cNvSpPr txBox="1"/>
          <p:nvPr/>
        </p:nvSpPr>
        <p:spPr>
          <a:xfrm>
            <a:off x="1863360" y="2049779"/>
            <a:ext cx="3187611"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err="1"/>
              <a:t>e</a:t>
            </a:r>
            <a:r>
              <a:rPr lang="en-US" dirty="0" err="1" smtClean="0"/>
              <a:t>g</a:t>
            </a:r>
            <a:r>
              <a:rPr lang="en-US" dirty="0" smtClean="0"/>
              <a:t> :</a:t>
            </a:r>
          </a:p>
          <a:p>
            <a:pPr marL="285750" indent="-285750" algn="just">
              <a:buFont typeface="Wingdings" panose="05000000000000000000" pitchFamily="2" charset="2"/>
              <a:buChar char="§"/>
            </a:pPr>
            <a:r>
              <a:rPr lang="en-US" dirty="0"/>
              <a:t>ask how old the dog is in human years</a:t>
            </a:r>
          </a:p>
          <a:p>
            <a:pPr marL="285750" indent="-285750" algn="just">
              <a:buFont typeface="Wingdings" panose="05000000000000000000" pitchFamily="2" charset="2"/>
              <a:buChar char="§"/>
            </a:pPr>
            <a:r>
              <a:rPr lang="en-US" dirty="0"/>
              <a:t>multiply human years by seven to find out how old the dog is in dog years</a:t>
            </a:r>
          </a:p>
          <a:p>
            <a:pPr marL="285750" indent="-285750" algn="just">
              <a:buFont typeface="Wingdings" panose="05000000000000000000" pitchFamily="2" charset="2"/>
              <a:buChar char="§"/>
            </a:pPr>
            <a:r>
              <a:rPr lang="en-US" dirty="0"/>
              <a:t>print the answer on the screen</a:t>
            </a:r>
          </a:p>
          <a:p>
            <a:pPr marL="285750" indent="-285750" algn="just">
              <a:buFont typeface="Wingdings" panose="05000000000000000000" pitchFamily="2" charset="2"/>
              <a:buChar char="§"/>
            </a:pPr>
            <a:r>
              <a:rPr lang="en-US" dirty="0"/>
              <a:t>ask how old you are</a:t>
            </a:r>
          </a:p>
          <a:p>
            <a:pPr marL="285750" indent="-285750" algn="just">
              <a:buFont typeface="Wingdings" panose="05000000000000000000" pitchFamily="2" charset="2"/>
              <a:buChar char="§"/>
            </a:pPr>
            <a:r>
              <a:rPr lang="en-US" dirty="0"/>
              <a:t>if the dog’s age in dog years is older than your age, say ‘Your dog is older than you!’</a:t>
            </a:r>
          </a:p>
          <a:p>
            <a:pPr marL="285750" indent="-285750" algn="just">
              <a:buFont typeface="Wingdings" panose="05000000000000000000" pitchFamily="2" charset="2"/>
              <a:buChar char="§"/>
            </a:pPr>
            <a:r>
              <a:rPr lang="en-US" dirty="0"/>
              <a:t>otherwise, say ‘Your dog is not older than you.’</a:t>
            </a:r>
          </a:p>
          <a:p>
            <a:pPr marL="285750" indent="-285750" algn="just">
              <a:buFont typeface="Wingdings" panose="05000000000000000000" pitchFamily="2" charset="2"/>
              <a:buChar char="§"/>
            </a:pPr>
            <a:endParaRPr lang="en-US" dirty="0"/>
          </a:p>
        </p:txBody>
      </p:sp>
      <p:sp>
        <p:nvSpPr>
          <p:cNvPr id="8" name="TextBox 7"/>
          <p:cNvSpPr txBox="1"/>
          <p:nvPr/>
        </p:nvSpPr>
        <p:spPr>
          <a:xfrm>
            <a:off x="6590074" y="2511444"/>
            <a:ext cx="5443130" cy="3046988"/>
          </a:xfrm>
          <a:prstGeom prst="rect">
            <a:avLst/>
          </a:prstGeom>
          <a:noFill/>
        </p:spPr>
        <p:txBody>
          <a:bodyPr wrap="square" rtlCol="0">
            <a:spAutoFit/>
          </a:bodyPr>
          <a:lstStyle/>
          <a:p>
            <a:pPr algn="just"/>
            <a:r>
              <a:rPr lang="en-US" sz="1600" dirty="0">
                <a:solidFill>
                  <a:schemeClr val="accent1">
                    <a:lumMod val="60000"/>
                    <a:lumOff val="40000"/>
                  </a:schemeClr>
                </a:solidFill>
              </a:rPr>
              <a:t>OUTPUT 'How old is your dog?' </a:t>
            </a:r>
            <a:endParaRPr lang="en-US" sz="1600" dirty="0" smtClean="0">
              <a:solidFill>
                <a:schemeClr val="accent1">
                  <a:lumMod val="60000"/>
                  <a:lumOff val="40000"/>
                </a:schemeClr>
              </a:solidFill>
            </a:endParaRPr>
          </a:p>
          <a:p>
            <a:pPr algn="just"/>
            <a:r>
              <a:rPr lang="en-US" sz="1600" dirty="0" smtClean="0">
                <a:solidFill>
                  <a:schemeClr val="accent1">
                    <a:lumMod val="60000"/>
                    <a:lumOff val="40000"/>
                  </a:schemeClr>
                </a:solidFill>
              </a:rPr>
              <a:t>INPUT </a:t>
            </a:r>
            <a:r>
              <a:rPr lang="en-US" sz="1600" dirty="0">
                <a:solidFill>
                  <a:schemeClr val="accent1">
                    <a:lumMod val="60000"/>
                    <a:lumOff val="40000"/>
                  </a:schemeClr>
                </a:solidFill>
              </a:rPr>
              <a:t>user inputs their dog's age in human years </a:t>
            </a:r>
            <a:endParaRPr lang="en-US" sz="1600" dirty="0" smtClean="0">
              <a:solidFill>
                <a:schemeClr val="accent1">
                  <a:lumMod val="60000"/>
                  <a:lumOff val="40000"/>
                </a:schemeClr>
              </a:solidFill>
            </a:endParaRPr>
          </a:p>
          <a:p>
            <a:pPr algn="just"/>
            <a:r>
              <a:rPr lang="en-US" sz="1600" dirty="0" smtClean="0">
                <a:solidFill>
                  <a:schemeClr val="accent1">
                    <a:lumMod val="60000"/>
                    <a:lumOff val="40000"/>
                  </a:schemeClr>
                </a:solidFill>
              </a:rPr>
              <a:t>STORE </a:t>
            </a:r>
            <a:r>
              <a:rPr lang="en-US" sz="1600" dirty="0">
                <a:solidFill>
                  <a:schemeClr val="accent1">
                    <a:lumMod val="60000"/>
                    <a:lumOff val="40000"/>
                  </a:schemeClr>
                </a:solidFill>
              </a:rPr>
              <a:t>the user's input in the </a:t>
            </a:r>
            <a:r>
              <a:rPr lang="en-US" sz="1600" dirty="0" err="1">
                <a:solidFill>
                  <a:schemeClr val="accent1">
                    <a:lumMod val="60000"/>
                    <a:lumOff val="40000"/>
                  </a:schemeClr>
                </a:solidFill>
              </a:rPr>
              <a:t>human_years</a:t>
            </a:r>
            <a:r>
              <a:rPr lang="en-US" sz="1600" dirty="0">
                <a:solidFill>
                  <a:schemeClr val="accent1">
                    <a:lumMod val="60000"/>
                    <a:lumOff val="40000"/>
                  </a:schemeClr>
                </a:solidFill>
              </a:rPr>
              <a:t> variable </a:t>
            </a:r>
            <a:endParaRPr lang="en-US" sz="1600" dirty="0" smtClean="0">
              <a:solidFill>
                <a:schemeClr val="accent1">
                  <a:lumMod val="60000"/>
                  <a:lumOff val="40000"/>
                </a:schemeClr>
              </a:solidFill>
            </a:endParaRPr>
          </a:p>
          <a:p>
            <a:pPr algn="just"/>
            <a:r>
              <a:rPr lang="en-US" sz="1600" dirty="0">
                <a:solidFill>
                  <a:schemeClr val="accent1">
                    <a:lumMod val="60000"/>
                    <a:lumOff val="40000"/>
                  </a:schemeClr>
                </a:solidFill>
              </a:rPr>
              <a:t> </a:t>
            </a:r>
            <a:r>
              <a:rPr lang="en-US" sz="1600" dirty="0" smtClean="0">
                <a:solidFill>
                  <a:schemeClr val="accent1">
                    <a:lumMod val="60000"/>
                    <a:lumOff val="40000"/>
                  </a:schemeClr>
                </a:solidFill>
              </a:rPr>
              <a:t>          </a:t>
            </a:r>
            <a:r>
              <a:rPr lang="en-US" sz="1600" dirty="0" err="1" smtClean="0">
                <a:solidFill>
                  <a:schemeClr val="accent1">
                    <a:lumMod val="60000"/>
                    <a:lumOff val="40000"/>
                  </a:schemeClr>
                </a:solidFill>
              </a:rPr>
              <a:t>dog_years</a:t>
            </a:r>
            <a:r>
              <a:rPr lang="en-US" sz="1600" dirty="0" smtClean="0">
                <a:solidFill>
                  <a:schemeClr val="accent1">
                    <a:lumMod val="60000"/>
                    <a:lumOff val="40000"/>
                  </a:schemeClr>
                </a:solidFill>
              </a:rPr>
              <a:t> </a:t>
            </a:r>
            <a:r>
              <a:rPr lang="en-US" sz="1600" dirty="0">
                <a:solidFill>
                  <a:schemeClr val="accent1">
                    <a:lumMod val="60000"/>
                    <a:lumOff val="40000"/>
                  </a:schemeClr>
                </a:solidFill>
              </a:rPr>
              <a:t>= </a:t>
            </a:r>
            <a:r>
              <a:rPr lang="en-US" sz="1600" dirty="0" err="1">
                <a:solidFill>
                  <a:schemeClr val="accent1">
                    <a:lumMod val="60000"/>
                    <a:lumOff val="40000"/>
                  </a:schemeClr>
                </a:solidFill>
              </a:rPr>
              <a:t>human_years</a:t>
            </a:r>
            <a:r>
              <a:rPr lang="en-US" sz="1600" dirty="0">
                <a:solidFill>
                  <a:schemeClr val="accent1">
                    <a:lumMod val="60000"/>
                    <a:lumOff val="40000"/>
                  </a:schemeClr>
                </a:solidFill>
              </a:rPr>
              <a:t> * 7 </a:t>
            </a:r>
            <a:endParaRPr lang="en-US" sz="1600" dirty="0" smtClean="0">
              <a:solidFill>
                <a:schemeClr val="accent1">
                  <a:lumMod val="60000"/>
                  <a:lumOff val="40000"/>
                </a:schemeClr>
              </a:solidFill>
            </a:endParaRPr>
          </a:p>
          <a:p>
            <a:pPr algn="just"/>
            <a:r>
              <a:rPr lang="en-US" sz="1600" dirty="0" smtClean="0">
                <a:solidFill>
                  <a:schemeClr val="accent1">
                    <a:lumMod val="60000"/>
                    <a:lumOff val="40000"/>
                  </a:schemeClr>
                </a:solidFill>
              </a:rPr>
              <a:t>OUTPUT </a:t>
            </a:r>
            <a:r>
              <a:rPr lang="en-US" sz="1600" dirty="0">
                <a:solidFill>
                  <a:schemeClr val="accent1">
                    <a:lumMod val="60000"/>
                    <a:lumOff val="40000"/>
                  </a:schemeClr>
                </a:solidFill>
              </a:rPr>
              <a:t>'In dog years, your dog is aged ' + </a:t>
            </a:r>
            <a:r>
              <a:rPr lang="en-US" sz="1600" dirty="0" err="1">
                <a:solidFill>
                  <a:schemeClr val="accent1">
                    <a:lumMod val="60000"/>
                    <a:lumOff val="40000"/>
                  </a:schemeClr>
                </a:solidFill>
              </a:rPr>
              <a:t>dog_years</a:t>
            </a:r>
            <a:r>
              <a:rPr lang="en-US" sz="1600" dirty="0">
                <a:solidFill>
                  <a:schemeClr val="accent1">
                    <a:lumMod val="60000"/>
                    <a:lumOff val="40000"/>
                  </a:schemeClr>
                </a:solidFill>
              </a:rPr>
              <a:t> </a:t>
            </a:r>
            <a:endParaRPr lang="en-US" sz="1600" dirty="0" smtClean="0">
              <a:solidFill>
                <a:schemeClr val="accent1">
                  <a:lumMod val="60000"/>
                  <a:lumOff val="40000"/>
                </a:schemeClr>
              </a:solidFill>
            </a:endParaRPr>
          </a:p>
          <a:p>
            <a:pPr algn="just"/>
            <a:r>
              <a:rPr lang="en-US" sz="1600" dirty="0" smtClean="0">
                <a:solidFill>
                  <a:schemeClr val="accent1">
                    <a:lumMod val="60000"/>
                    <a:lumOff val="40000"/>
                  </a:schemeClr>
                </a:solidFill>
              </a:rPr>
              <a:t>OUTPUT </a:t>
            </a:r>
            <a:r>
              <a:rPr lang="en-US" sz="1600" dirty="0">
                <a:solidFill>
                  <a:schemeClr val="accent1">
                    <a:lumMod val="60000"/>
                    <a:lumOff val="40000"/>
                  </a:schemeClr>
                </a:solidFill>
              </a:rPr>
              <a:t>'How old are you?' </a:t>
            </a:r>
            <a:endParaRPr lang="en-US" sz="1600" dirty="0" smtClean="0">
              <a:solidFill>
                <a:schemeClr val="accent1">
                  <a:lumMod val="60000"/>
                  <a:lumOff val="40000"/>
                </a:schemeClr>
              </a:solidFill>
            </a:endParaRPr>
          </a:p>
          <a:p>
            <a:pPr algn="just"/>
            <a:r>
              <a:rPr lang="en-US" sz="1600" dirty="0" smtClean="0">
                <a:solidFill>
                  <a:schemeClr val="accent1">
                    <a:lumMod val="60000"/>
                    <a:lumOff val="40000"/>
                  </a:schemeClr>
                </a:solidFill>
              </a:rPr>
              <a:t>INPUT </a:t>
            </a:r>
            <a:r>
              <a:rPr lang="en-US" sz="1600" dirty="0">
                <a:solidFill>
                  <a:schemeClr val="accent1">
                    <a:lumMod val="60000"/>
                    <a:lumOff val="40000"/>
                  </a:schemeClr>
                </a:solidFill>
              </a:rPr>
              <a:t>user inputs their age </a:t>
            </a:r>
            <a:endParaRPr lang="en-US" sz="1600" dirty="0" smtClean="0">
              <a:solidFill>
                <a:schemeClr val="accent1">
                  <a:lumMod val="60000"/>
                  <a:lumOff val="40000"/>
                </a:schemeClr>
              </a:solidFill>
            </a:endParaRPr>
          </a:p>
          <a:p>
            <a:pPr algn="just"/>
            <a:r>
              <a:rPr lang="en-US" sz="1600" dirty="0" smtClean="0">
                <a:solidFill>
                  <a:schemeClr val="accent1">
                    <a:lumMod val="60000"/>
                    <a:lumOff val="40000"/>
                  </a:schemeClr>
                </a:solidFill>
              </a:rPr>
              <a:t>STORE </a:t>
            </a:r>
            <a:r>
              <a:rPr lang="en-US" sz="1600" dirty="0">
                <a:solidFill>
                  <a:schemeClr val="accent1">
                    <a:lumMod val="60000"/>
                    <a:lumOff val="40000"/>
                  </a:schemeClr>
                </a:solidFill>
              </a:rPr>
              <a:t>the user's input in the </a:t>
            </a:r>
            <a:r>
              <a:rPr lang="en-US" sz="1600" dirty="0" err="1">
                <a:solidFill>
                  <a:schemeClr val="accent1">
                    <a:lumMod val="60000"/>
                    <a:lumOff val="40000"/>
                  </a:schemeClr>
                </a:solidFill>
              </a:rPr>
              <a:t>user_age</a:t>
            </a:r>
            <a:r>
              <a:rPr lang="en-US" sz="1600" dirty="0">
                <a:solidFill>
                  <a:schemeClr val="accent1">
                    <a:lumMod val="60000"/>
                    <a:lumOff val="40000"/>
                  </a:schemeClr>
                </a:solidFill>
              </a:rPr>
              <a:t> variable </a:t>
            </a:r>
            <a:endParaRPr lang="en-US" sz="1600" dirty="0" smtClean="0">
              <a:solidFill>
                <a:schemeClr val="accent1">
                  <a:lumMod val="60000"/>
                  <a:lumOff val="40000"/>
                </a:schemeClr>
              </a:solidFill>
            </a:endParaRPr>
          </a:p>
          <a:p>
            <a:pPr algn="just"/>
            <a:r>
              <a:rPr lang="en-US" sz="1600" dirty="0" smtClean="0">
                <a:solidFill>
                  <a:schemeClr val="accent1">
                    <a:lumMod val="60000"/>
                    <a:lumOff val="40000"/>
                  </a:schemeClr>
                </a:solidFill>
              </a:rPr>
              <a:t>IF </a:t>
            </a:r>
            <a:r>
              <a:rPr lang="en-US" sz="1600" dirty="0" err="1">
                <a:solidFill>
                  <a:schemeClr val="accent1">
                    <a:lumMod val="60000"/>
                    <a:lumOff val="40000"/>
                  </a:schemeClr>
                </a:solidFill>
              </a:rPr>
              <a:t>dog_years</a:t>
            </a:r>
            <a:r>
              <a:rPr lang="en-US" sz="1600" dirty="0">
                <a:solidFill>
                  <a:schemeClr val="accent1">
                    <a:lumMod val="60000"/>
                    <a:lumOff val="40000"/>
                  </a:schemeClr>
                </a:solidFill>
              </a:rPr>
              <a:t> &gt; </a:t>
            </a:r>
            <a:r>
              <a:rPr lang="en-US" sz="1600" dirty="0" err="1">
                <a:solidFill>
                  <a:schemeClr val="accent1">
                    <a:lumMod val="60000"/>
                    <a:lumOff val="40000"/>
                  </a:schemeClr>
                </a:solidFill>
              </a:rPr>
              <a:t>user_age</a:t>
            </a:r>
            <a:r>
              <a:rPr lang="en-US" sz="1600" dirty="0">
                <a:solidFill>
                  <a:schemeClr val="accent1">
                    <a:lumMod val="60000"/>
                    <a:lumOff val="40000"/>
                  </a:schemeClr>
                </a:solidFill>
              </a:rPr>
              <a:t> THEN </a:t>
            </a:r>
            <a:endParaRPr lang="en-US" sz="1600" dirty="0" smtClean="0">
              <a:solidFill>
                <a:schemeClr val="accent1">
                  <a:lumMod val="60000"/>
                  <a:lumOff val="40000"/>
                </a:schemeClr>
              </a:solidFill>
            </a:endParaRPr>
          </a:p>
          <a:p>
            <a:pPr algn="just"/>
            <a:r>
              <a:rPr lang="en-US" sz="1600" dirty="0" smtClean="0">
                <a:solidFill>
                  <a:schemeClr val="accent1">
                    <a:lumMod val="60000"/>
                    <a:lumOff val="40000"/>
                  </a:schemeClr>
                </a:solidFill>
              </a:rPr>
              <a:t>      OUTPUT </a:t>
            </a:r>
            <a:r>
              <a:rPr lang="en-US" sz="1600" dirty="0">
                <a:solidFill>
                  <a:schemeClr val="accent1">
                    <a:lumMod val="60000"/>
                    <a:lumOff val="40000"/>
                  </a:schemeClr>
                </a:solidFill>
              </a:rPr>
              <a:t>'Your dog is older than you!' </a:t>
            </a:r>
            <a:endParaRPr lang="en-US" sz="1600" dirty="0" smtClean="0">
              <a:solidFill>
                <a:schemeClr val="accent1">
                  <a:lumMod val="60000"/>
                  <a:lumOff val="40000"/>
                </a:schemeClr>
              </a:solidFill>
            </a:endParaRPr>
          </a:p>
          <a:p>
            <a:pPr algn="just"/>
            <a:r>
              <a:rPr lang="en-US" sz="1600" dirty="0" smtClean="0">
                <a:solidFill>
                  <a:schemeClr val="accent1">
                    <a:lumMod val="60000"/>
                    <a:lumOff val="40000"/>
                  </a:schemeClr>
                </a:solidFill>
              </a:rPr>
              <a:t>ELSE </a:t>
            </a:r>
          </a:p>
          <a:p>
            <a:pPr algn="just"/>
            <a:r>
              <a:rPr lang="en-US" sz="1600" dirty="0" smtClean="0">
                <a:solidFill>
                  <a:schemeClr val="accent1">
                    <a:lumMod val="60000"/>
                    <a:lumOff val="40000"/>
                  </a:schemeClr>
                </a:solidFill>
              </a:rPr>
              <a:t>      OUTPUT </a:t>
            </a:r>
            <a:r>
              <a:rPr lang="en-US" sz="1600" dirty="0">
                <a:solidFill>
                  <a:schemeClr val="accent1">
                    <a:lumMod val="60000"/>
                    <a:lumOff val="40000"/>
                  </a:schemeClr>
                </a:solidFill>
              </a:rPr>
              <a:t>'Your dog is not older than you.'</a:t>
            </a:r>
          </a:p>
        </p:txBody>
      </p:sp>
      <p:sp>
        <p:nvSpPr>
          <p:cNvPr id="9" name="Right Arrow 8"/>
          <p:cNvSpPr/>
          <p:nvPr/>
        </p:nvSpPr>
        <p:spPr>
          <a:xfrm>
            <a:off x="5468982" y="3669987"/>
            <a:ext cx="888275" cy="322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283788" y="3265794"/>
            <a:ext cx="1576252" cy="369332"/>
          </a:xfrm>
          <a:prstGeom prst="rect">
            <a:avLst/>
          </a:prstGeom>
          <a:noFill/>
        </p:spPr>
        <p:txBody>
          <a:bodyPr wrap="square" rtlCol="0">
            <a:spAutoFit/>
          </a:bodyPr>
          <a:lstStyle/>
          <a:p>
            <a:r>
              <a:rPr lang="en-US" b="1" i="1" dirty="0">
                <a:solidFill>
                  <a:schemeClr val="bg2">
                    <a:lumMod val="75000"/>
                  </a:schemeClr>
                </a:solidFill>
              </a:rPr>
              <a:t>pseudocode</a:t>
            </a:r>
          </a:p>
        </p:txBody>
      </p:sp>
      <p:sp>
        <p:nvSpPr>
          <p:cNvPr id="12" name="TextBox 11"/>
          <p:cNvSpPr txBox="1"/>
          <p:nvPr/>
        </p:nvSpPr>
        <p:spPr>
          <a:xfrm>
            <a:off x="2341448" y="5754402"/>
            <a:ext cx="5651863" cy="646331"/>
          </a:xfrm>
          <a:prstGeom prst="rect">
            <a:avLst/>
          </a:prstGeom>
          <a:noFill/>
        </p:spPr>
        <p:txBody>
          <a:bodyPr wrap="square" rtlCol="0">
            <a:spAutoFit/>
          </a:bodyPr>
          <a:lstStyle/>
          <a:p>
            <a:r>
              <a:rPr lang="en-US" dirty="0">
                <a:hlinkClick r:id="rId2"/>
              </a:rPr>
              <a:t>https://</a:t>
            </a:r>
            <a:r>
              <a:rPr lang="en-US" dirty="0" smtClean="0">
                <a:hlinkClick r:id="rId2"/>
              </a:rPr>
              <a:t>www.bbc.co.uk/bitesize/guides/zy3q7ty/revision/2</a:t>
            </a:r>
            <a:endParaRPr lang="en-US" dirty="0" smtClean="0"/>
          </a:p>
          <a:p>
            <a:r>
              <a:rPr lang="en-US" dirty="0">
                <a:hlinkClick r:id="rId3"/>
              </a:rPr>
              <a:t>https://www.bbc.co.uk/bitesize/guides/zy3q7ty/revision/3</a:t>
            </a:r>
            <a:endParaRPr lang="en-US" dirty="0"/>
          </a:p>
        </p:txBody>
      </p:sp>
    </p:spTree>
    <p:extLst>
      <p:ext uri="{BB962C8B-B14F-4D97-AF65-F5344CB8AC3E}">
        <p14:creationId xmlns:p14="http://schemas.microsoft.com/office/powerpoint/2010/main" val="1536689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7908" y="148047"/>
            <a:ext cx="9657806" cy="1692771"/>
          </a:xfrm>
          <a:prstGeom prst="rect">
            <a:avLst/>
          </a:prstGeom>
          <a:noFill/>
        </p:spPr>
        <p:txBody>
          <a:bodyPr wrap="square" rtlCol="0">
            <a:spAutoFit/>
          </a:bodyPr>
          <a:lstStyle/>
          <a:p>
            <a:r>
              <a:rPr lang="en-US" sz="3200" b="1" u="sng" dirty="0" smtClean="0"/>
              <a:t>Iteration</a:t>
            </a:r>
          </a:p>
          <a:p>
            <a:pPr marL="342900" indent="-342900">
              <a:buFont typeface="Arial" panose="020B0604020202020204" pitchFamily="34" charset="0"/>
              <a:buChar char="•"/>
            </a:pPr>
            <a:r>
              <a:rPr lang="en-US" sz="2400" dirty="0"/>
              <a:t>When designing algorithms, there may be some steps that need repeating. This is known as </a:t>
            </a:r>
            <a:r>
              <a:rPr lang="en-US" sz="2400" dirty="0" smtClean="0"/>
              <a:t>iteration.</a:t>
            </a:r>
            <a:endParaRPr lang="en-US" sz="2400" b="1" u="sng" dirty="0" smtClean="0"/>
          </a:p>
          <a:p>
            <a:endParaRPr lang="en-US" sz="2400" dirty="0"/>
          </a:p>
        </p:txBody>
      </p:sp>
      <p:sp>
        <p:nvSpPr>
          <p:cNvPr id="3" name="TextBox 2"/>
          <p:cNvSpPr txBox="1"/>
          <p:nvPr/>
        </p:nvSpPr>
        <p:spPr>
          <a:xfrm>
            <a:off x="1907177" y="1471748"/>
            <a:ext cx="5808617"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err="1"/>
              <a:t>e</a:t>
            </a:r>
            <a:r>
              <a:rPr lang="en-US" dirty="0" err="1" smtClean="0"/>
              <a:t>g</a:t>
            </a:r>
            <a:r>
              <a:rPr lang="en-US" dirty="0" smtClean="0"/>
              <a:t> :</a:t>
            </a:r>
          </a:p>
          <a:p>
            <a:pPr marL="285750" indent="-285750">
              <a:buFont typeface="Wingdings" panose="05000000000000000000" pitchFamily="2" charset="2"/>
              <a:buChar char="§"/>
            </a:pPr>
            <a:r>
              <a:rPr lang="en-US" dirty="0"/>
              <a:t>set </a:t>
            </a:r>
            <a:r>
              <a:rPr lang="en-US" dirty="0" err="1"/>
              <a:t>number_of_teeth_cleaned</a:t>
            </a:r>
            <a:r>
              <a:rPr lang="en-US" dirty="0"/>
              <a:t> to 0</a:t>
            </a:r>
          </a:p>
          <a:p>
            <a:pPr marL="285750" indent="-285750">
              <a:buFont typeface="Wingdings" panose="05000000000000000000" pitchFamily="2" charset="2"/>
              <a:buChar char="§"/>
            </a:pPr>
            <a:r>
              <a:rPr lang="en-US" dirty="0"/>
              <a:t>put toothpaste on toothbrush</a:t>
            </a:r>
          </a:p>
          <a:p>
            <a:pPr marL="285750" indent="-285750">
              <a:buFont typeface="Wingdings" panose="05000000000000000000" pitchFamily="2" charset="2"/>
              <a:buChar char="§"/>
            </a:pPr>
            <a:r>
              <a:rPr lang="en-US" dirty="0"/>
              <a:t>use toothbrush to clean a tooth</a:t>
            </a:r>
          </a:p>
          <a:p>
            <a:pPr marL="285750" indent="-285750">
              <a:buFont typeface="Wingdings" panose="05000000000000000000" pitchFamily="2" charset="2"/>
              <a:buChar char="§"/>
            </a:pPr>
            <a:r>
              <a:rPr lang="en-US" dirty="0"/>
              <a:t>increase </a:t>
            </a:r>
            <a:r>
              <a:rPr lang="en-US" dirty="0" err="1"/>
              <a:t>number_of_teeth_cleaned</a:t>
            </a:r>
            <a:r>
              <a:rPr lang="en-US" dirty="0"/>
              <a:t> by 1</a:t>
            </a:r>
          </a:p>
          <a:p>
            <a:pPr marL="285750" indent="-285750">
              <a:buFont typeface="Wingdings" panose="05000000000000000000" pitchFamily="2" charset="2"/>
              <a:buChar char="§"/>
            </a:pPr>
            <a:r>
              <a:rPr lang="en-US" dirty="0"/>
              <a:t>if </a:t>
            </a:r>
            <a:r>
              <a:rPr lang="en-US" dirty="0" err="1"/>
              <a:t>number_of_teeth_cleaned</a:t>
            </a:r>
            <a:r>
              <a:rPr lang="en-US" dirty="0"/>
              <a:t> &lt; 32 then go back to step 3</a:t>
            </a:r>
          </a:p>
          <a:p>
            <a:pPr marL="285750" indent="-285750">
              <a:buFont typeface="Wingdings" panose="05000000000000000000" pitchFamily="2" charset="2"/>
              <a:buChar char="§"/>
            </a:pPr>
            <a:r>
              <a:rPr lang="en-US" dirty="0"/>
              <a:t>rinse toothbrush</a:t>
            </a:r>
          </a:p>
          <a:p>
            <a:pPr marL="285750" indent="-285750">
              <a:buFont typeface="Wingdings" panose="05000000000000000000" pitchFamily="2" charset="2"/>
              <a:buChar char="§"/>
            </a:pPr>
            <a:endParaRPr lang="en-US" dirty="0"/>
          </a:p>
        </p:txBody>
      </p:sp>
      <p:sp>
        <p:nvSpPr>
          <p:cNvPr id="4" name="TextBox 3"/>
          <p:cNvSpPr txBox="1"/>
          <p:nvPr/>
        </p:nvSpPr>
        <p:spPr>
          <a:xfrm>
            <a:off x="2455818" y="3422468"/>
            <a:ext cx="5843452" cy="2031325"/>
          </a:xfrm>
          <a:prstGeom prst="rect">
            <a:avLst/>
          </a:prstGeom>
          <a:noFill/>
        </p:spPr>
        <p:txBody>
          <a:bodyPr wrap="square" rtlCol="0">
            <a:spAutoFit/>
          </a:bodyPr>
          <a:lstStyle/>
          <a:p>
            <a:r>
              <a:rPr lang="en-US" dirty="0" err="1">
                <a:solidFill>
                  <a:schemeClr val="accent1">
                    <a:lumMod val="60000"/>
                    <a:lumOff val="40000"/>
                  </a:schemeClr>
                </a:solidFill>
              </a:rPr>
              <a:t>number_of_teeth_cleaned</a:t>
            </a:r>
            <a:r>
              <a:rPr lang="en-US" dirty="0">
                <a:solidFill>
                  <a:schemeClr val="accent1">
                    <a:lumMod val="60000"/>
                    <a:lumOff val="40000"/>
                  </a:schemeClr>
                </a:solidFill>
              </a:rPr>
              <a:t> = 0 </a:t>
            </a:r>
            <a:endParaRPr lang="en-US" dirty="0" smtClean="0">
              <a:solidFill>
                <a:schemeClr val="accent1">
                  <a:lumMod val="60000"/>
                  <a:lumOff val="40000"/>
                </a:schemeClr>
              </a:solidFill>
            </a:endParaRPr>
          </a:p>
          <a:p>
            <a:r>
              <a:rPr lang="en-US" dirty="0" smtClean="0">
                <a:solidFill>
                  <a:schemeClr val="accent1">
                    <a:lumMod val="60000"/>
                    <a:lumOff val="40000"/>
                  </a:schemeClr>
                </a:solidFill>
              </a:rPr>
              <a:t>put </a:t>
            </a:r>
            <a:r>
              <a:rPr lang="en-US" dirty="0">
                <a:solidFill>
                  <a:schemeClr val="accent1">
                    <a:lumMod val="60000"/>
                    <a:lumOff val="40000"/>
                  </a:schemeClr>
                </a:solidFill>
              </a:rPr>
              <a:t>toothpaste on toothbrush </a:t>
            </a:r>
            <a:endParaRPr lang="en-US" dirty="0" smtClean="0">
              <a:solidFill>
                <a:schemeClr val="accent1">
                  <a:lumMod val="60000"/>
                  <a:lumOff val="40000"/>
                </a:schemeClr>
              </a:solidFill>
            </a:endParaRPr>
          </a:p>
          <a:p>
            <a:r>
              <a:rPr lang="en-US" dirty="0" smtClean="0">
                <a:solidFill>
                  <a:schemeClr val="accent1">
                    <a:lumMod val="60000"/>
                    <a:lumOff val="40000"/>
                  </a:schemeClr>
                </a:solidFill>
              </a:rPr>
              <a:t>REPEAT </a:t>
            </a:r>
          </a:p>
          <a:p>
            <a:r>
              <a:rPr lang="en-US" dirty="0">
                <a:solidFill>
                  <a:schemeClr val="accent1">
                    <a:lumMod val="60000"/>
                    <a:lumOff val="40000"/>
                  </a:schemeClr>
                </a:solidFill>
              </a:rPr>
              <a:t> </a:t>
            </a:r>
            <a:r>
              <a:rPr lang="en-US" dirty="0" smtClean="0">
                <a:solidFill>
                  <a:schemeClr val="accent1">
                    <a:lumMod val="60000"/>
                    <a:lumOff val="40000"/>
                  </a:schemeClr>
                </a:solidFill>
              </a:rPr>
              <a:t>  procedure </a:t>
            </a:r>
            <a:r>
              <a:rPr lang="en-US" dirty="0" err="1">
                <a:solidFill>
                  <a:schemeClr val="accent1">
                    <a:lumMod val="60000"/>
                    <a:lumOff val="40000"/>
                  </a:schemeClr>
                </a:solidFill>
              </a:rPr>
              <a:t>clean_tooth</a:t>
            </a:r>
            <a:r>
              <a:rPr lang="en-US" dirty="0">
                <a:solidFill>
                  <a:schemeClr val="accent1">
                    <a:lumMod val="60000"/>
                    <a:lumOff val="40000"/>
                  </a:schemeClr>
                </a:solidFill>
              </a:rPr>
              <a:t> </a:t>
            </a:r>
            <a:endParaRPr lang="en-US" dirty="0" smtClean="0">
              <a:solidFill>
                <a:schemeClr val="accent1">
                  <a:lumMod val="60000"/>
                  <a:lumOff val="40000"/>
                </a:schemeClr>
              </a:solidFill>
            </a:endParaRPr>
          </a:p>
          <a:p>
            <a:r>
              <a:rPr lang="en-US" dirty="0">
                <a:solidFill>
                  <a:schemeClr val="accent1">
                    <a:lumMod val="60000"/>
                    <a:lumOff val="40000"/>
                  </a:schemeClr>
                </a:solidFill>
              </a:rPr>
              <a:t> </a:t>
            </a:r>
            <a:r>
              <a:rPr lang="en-US" dirty="0" smtClean="0">
                <a:solidFill>
                  <a:schemeClr val="accent1">
                    <a:lumMod val="60000"/>
                    <a:lumOff val="40000"/>
                  </a:schemeClr>
                </a:solidFill>
              </a:rPr>
              <a:t>  </a:t>
            </a:r>
            <a:r>
              <a:rPr lang="en-US" dirty="0" err="1" smtClean="0">
                <a:solidFill>
                  <a:schemeClr val="accent1">
                    <a:lumMod val="60000"/>
                    <a:lumOff val="40000"/>
                  </a:schemeClr>
                </a:solidFill>
              </a:rPr>
              <a:t>number_of_teeth_cleaned</a:t>
            </a:r>
            <a:r>
              <a:rPr lang="en-US" dirty="0" smtClean="0">
                <a:solidFill>
                  <a:schemeClr val="accent1">
                    <a:lumMod val="60000"/>
                    <a:lumOff val="40000"/>
                  </a:schemeClr>
                </a:solidFill>
              </a:rPr>
              <a:t> </a:t>
            </a:r>
            <a:r>
              <a:rPr lang="en-US" dirty="0">
                <a:solidFill>
                  <a:schemeClr val="accent1">
                    <a:lumMod val="60000"/>
                    <a:lumOff val="40000"/>
                  </a:schemeClr>
                </a:solidFill>
              </a:rPr>
              <a:t>= </a:t>
            </a:r>
            <a:r>
              <a:rPr lang="en-US" dirty="0" err="1">
                <a:solidFill>
                  <a:schemeClr val="accent1">
                    <a:lumMod val="60000"/>
                    <a:lumOff val="40000"/>
                  </a:schemeClr>
                </a:solidFill>
              </a:rPr>
              <a:t>number_of_teeth_cleaned</a:t>
            </a:r>
            <a:r>
              <a:rPr lang="en-US" dirty="0">
                <a:solidFill>
                  <a:schemeClr val="accent1">
                    <a:lumMod val="60000"/>
                    <a:lumOff val="40000"/>
                  </a:schemeClr>
                </a:solidFill>
              </a:rPr>
              <a:t> + 1 UNTIL </a:t>
            </a:r>
            <a:r>
              <a:rPr lang="en-US" dirty="0" err="1">
                <a:solidFill>
                  <a:schemeClr val="accent1">
                    <a:lumMod val="60000"/>
                    <a:lumOff val="40000"/>
                  </a:schemeClr>
                </a:solidFill>
              </a:rPr>
              <a:t>number_of_teeth_cleaned</a:t>
            </a:r>
            <a:r>
              <a:rPr lang="en-US" dirty="0">
                <a:solidFill>
                  <a:schemeClr val="accent1">
                    <a:lumMod val="60000"/>
                    <a:lumOff val="40000"/>
                  </a:schemeClr>
                </a:solidFill>
              </a:rPr>
              <a:t> = 32 </a:t>
            </a:r>
            <a:endParaRPr lang="en-US" dirty="0" smtClean="0">
              <a:solidFill>
                <a:schemeClr val="accent1">
                  <a:lumMod val="60000"/>
                  <a:lumOff val="40000"/>
                </a:schemeClr>
              </a:solidFill>
            </a:endParaRPr>
          </a:p>
          <a:p>
            <a:r>
              <a:rPr lang="en-US" dirty="0" smtClean="0">
                <a:solidFill>
                  <a:schemeClr val="accent1">
                    <a:lumMod val="60000"/>
                    <a:lumOff val="40000"/>
                  </a:schemeClr>
                </a:solidFill>
              </a:rPr>
              <a:t>rinse </a:t>
            </a:r>
            <a:r>
              <a:rPr lang="en-US" dirty="0">
                <a:solidFill>
                  <a:schemeClr val="accent1">
                    <a:lumMod val="60000"/>
                    <a:lumOff val="40000"/>
                  </a:schemeClr>
                </a:solidFill>
              </a:rPr>
              <a:t>toothbrush</a:t>
            </a:r>
          </a:p>
        </p:txBody>
      </p:sp>
      <p:sp>
        <p:nvSpPr>
          <p:cNvPr id="5" name="Right Arrow 4"/>
          <p:cNvSpPr/>
          <p:nvPr/>
        </p:nvSpPr>
        <p:spPr>
          <a:xfrm rot="10800000">
            <a:off x="8399419" y="4150747"/>
            <a:ext cx="896983"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396551" y="4068798"/>
            <a:ext cx="1532708" cy="369332"/>
          </a:xfrm>
          <a:prstGeom prst="rect">
            <a:avLst/>
          </a:prstGeom>
          <a:noFill/>
        </p:spPr>
        <p:txBody>
          <a:bodyPr wrap="square" rtlCol="0">
            <a:spAutoFit/>
          </a:bodyPr>
          <a:lstStyle/>
          <a:p>
            <a:r>
              <a:rPr lang="en-US" b="1" dirty="0">
                <a:solidFill>
                  <a:schemeClr val="accent1">
                    <a:lumMod val="60000"/>
                    <a:lumOff val="40000"/>
                  </a:schemeClr>
                </a:solidFill>
              </a:rPr>
              <a:t>pseudocode</a:t>
            </a:r>
            <a:endParaRPr lang="en-US" dirty="0">
              <a:solidFill>
                <a:schemeClr val="accent1">
                  <a:lumMod val="60000"/>
                  <a:lumOff val="40000"/>
                </a:schemeClr>
              </a:solidFill>
            </a:endParaRPr>
          </a:p>
        </p:txBody>
      </p:sp>
      <p:sp>
        <p:nvSpPr>
          <p:cNvPr id="7" name="TextBox 6"/>
          <p:cNvSpPr txBox="1"/>
          <p:nvPr/>
        </p:nvSpPr>
        <p:spPr>
          <a:xfrm>
            <a:off x="1227908" y="5741176"/>
            <a:ext cx="6662059" cy="646331"/>
          </a:xfrm>
          <a:prstGeom prst="rect">
            <a:avLst/>
          </a:prstGeom>
          <a:noFill/>
        </p:spPr>
        <p:txBody>
          <a:bodyPr wrap="square" rtlCol="0">
            <a:spAutoFit/>
          </a:bodyPr>
          <a:lstStyle/>
          <a:p>
            <a:r>
              <a:rPr lang="en-US" dirty="0">
                <a:hlinkClick r:id="rId2"/>
              </a:rPr>
              <a:t>https://</a:t>
            </a:r>
            <a:r>
              <a:rPr lang="en-US" dirty="0" smtClean="0">
                <a:hlinkClick r:id="rId2"/>
              </a:rPr>
              <a:t>www.bbc.co.uk/bitesize/guides/zg46tfr/revision/2</a:t>
            </a:r>
            <a:endParaRPr lang="en-US" dirty="0" smtClean="0"/>
          </a:p>
          <a:p>
            <a:r>
              <a:rPr lang="en-US" dirty="0">
                <a:hlinkClick r:id="rId3"/>
              </a:rPr>
              <a:t>https://www.bbc.co.uk/bitesize/guides/zg46tfr/revision/4</a:t>
            </a:r>
            <a:endParaRPr lang="en-US" dirty="0"/>
          </a:p>
        </p:txBody>
      </p:sp>
    </p:spTree>
    <p:extLst>
      <p:ext uri="{BB962C8B-B14F-4D97-AF65-F5344CB8AC3E}">
        <p14:creationId xmlns:p14="http://schemas.microsoft.com/office/powerpoint/2010/main" val="1754122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smtClean="0">
                <a:latin typeface="Rockwell" panose="02060603020205020403" pitchFamily="18" charset="0"/>
              </a:rPr>
              <a:t>Examples &amp; Summary</a:t>
            </a:r>
            <a:endParaRPr lang="en-US" sz="5400" dirty="0">
              <a:latin typeface="Rockwell" panose="02060603020205020403" pitchFamily="18" charset="0"/>
            </a:endParaRPr>
          </a:p>
        </p:txBody>
      </p:sp>
    </p:spTree>
    <p:extLst>
      <p:ext uri="{BB962C8B-B14F-4D97-AF65-F5344CB8AC3E}">
        <p14:creationId xmlns:p14="http://schemas.microsoft.com/office/powerpoint/2010/main" val="1876576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spc="600" dirty="0" smtClean="0">
                <a:effectLst>
                  <a:outerShdw blurRad="38100" dist="38100" dir="2700000" algn="tl">
                    <a:srgbClr val="000000">
                      <a:alpha val="43137"/>
                    </a:srgbClr>
                  </a:outerShdw>
                </a:effectLst>
              </a:rPr>
              <a:t>What is a problem?</a:t>
            </a:r>
            <a:endParaRPr lang="en-US" sz="4800" b="1" u="sng" spc="600"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726894" y="1965249"/>
            <a:ext cx="10515600" cy="4701784"/>
          </a:xfrm>
        </p:spPr>
        <p:txBody>
          <a:bodyPr>
            <a:normAutofit fontScale="85000" lnSpcReduction="20000"/>
          </a:bodyPr>
          <a:lstStyle/>
          <a:p>
            <a:r>
              <a:rPr lang="en-US" sz="3300" dirty="0" smtClean="0">
                <a:latin typeface="Adobe Devanagari" panose="02040503050201020203" pitchFamily="18" charset="0"/>
                <a:cs typeface="Adobe Devanagari" panose="02040503050201020203" pitchFamily="18" charset="0"/>
              </a:rPr>
              <a:t>A </a:t>
            </a:r>
            <a:r>
              <a:rPr lang="en-US" sz="3300" dirty="0" smtClean="0">
                <a:solidFill>
                  <a:srgbClr val="C00000"/>
                </a:solidFill>
                <a:latin typeface="Adobe Devanagari" panose="02040503050201020203" pitchFamily="18" charset="0"/>
                <a:cs typeface="Adobe Devanagari" panose="02040503050201020203" pitchFamily="18" charset="0"/>
              </a:rPr>
              <a:t>problem</a:t>
            </a:r>
            <a:r>
              <a:rPr lang="en-US" sz="3300" dirty="0" smtClean="0">
                <a:latin typeface="Adobe Devanagari" panose="02040503050201020203" pitchFamily="18" charset="0"/>
                <a:cs typeface="Adobe Devanagari" panose="02040503050201020203" pitchFamily="18" charset="0"/>
              </a:rPr>
              <a:t> is a puzzle that requires </a:t>
            </a:r>
            <a:r>
              <a:rPr lang="en-US" sz="3300" u="sng" dirty="0" smtClean="0">
                <a:solidFill>
                  <a:srgbClr val="FFFF00"/>
                </a:solidFill>
                <a:latin typeface="Adobe Devanagari" panose="02040503050201020203" pitchFamily="18" charset="0"/>
                <a:cs typeface="Adobe Devanagari" panose="02040503050201020203" pitchFamily="18" charset="0"/>
              </a:rPr>
              <a:t>logical thought</a:t>
            </a:r>
            <a:r>
              <a:rPr lang="en-US" sz="3300" dirty="0" smtClean="0">
                <a:solidFill>
                  <a:srgbClr val="FFFF00"/>
                </a:solidFill>
                <a:latin typeface="Adobe Devanagari" panose="02040503050201020203" pitchFamily="18" charset="0"/>
                <a:cs typeface="Adobe Devanagari" panose="02040503050201020203" pitchFamily="18" charset="0"/>
              </a:rPr>
              <a:t> </a:t>
            </a:r>
            <a:r>
              <a:rPr lang="en-US" sz="3300" dirty="0" smtClean="0">
                <a:latin typeface="Adobe Devanagari" panose="02040503050201020203" pitchFamily="18" charset="0"/>
                <a:cs typeface="Adobe Devanagari" panose="02040503050201020203" pitchFamily="18" charset="0"/>
              </a:rPr>
              <a:t>or </a:t>
            </a:r>
            <a:r>
              <a:rPr lang="en-US" sz="3300" u="sng" dirty="0" smtClean="0">
                <a:solidFill>
                  <a:srgbClr val="FFFF00"/>
                </a:solidFill>
                <a:latin typeface="Adobe Devanagari" panose="02040503050201020203" pitchFamily="18" charset="0"/>
                <a:cs typeface="Adobe Devanagari" panose="02040503050201020203" pitchFamily="18" charset="0"/>
              </a:rPr>
              <a:t>mathematics</a:t>
            </a:r>
            <a:r>
              <a:rPr lang="en-US" sz="3300" dirty="0" smtClean="0">
                <a:solidFill>
                  <a:srgbClr val="0070C0"/>
                </a:solidFill>
                <a:latin typeface="Adobe Devanagari" panose="02040503050201020203" pitchFamily="18" charset="0"/>
                <a:cs typeface="Adobe Devanagari" panose="02040503050201020203" pitchFamily="18" charset="0"/>
              </a:rPr>
              <a:t> </a:t>
            </a:r>
            <a:r>
              <a:rPr lang="en-US" sz="3300" dirty="0" smtClean="0">
                <a:latin typeface="Adobe Devanagari" panose="02040503050201020203" pitchFamily="18" charset="0"/>
                <a:cs typeface="Adobe Devanagari" panose="02040503050201020203" pitchFamily="18" charset="0"/>
              </a:rPr>
              <a:t>to solve it.</a:t>
            </a:r>
          </a:p>
          <a:p>
            <a:pPr marL="0" indent="0">
              <a:buNone/>
            </a:pPr>
            <a:r>
              <a:rPr lang="en-US" sz="3300" dirty="0" smtClean="0">
                <a:latin typeface="Adobe Devanagari" panose="02040503050201020203" pitchFamily="18" charset="0"/>
                <a:cs typeface="Adobe Devanagari" panose="02040503050201020203" pitchFamily="18" charset="0"/>
              </a:rPr>
              <a:t>	</a:t>
            </a:r>
            <a:r>
              <a:rPr lang="en-US" dirty="0" smtClean="0">
                <a:latin typeface="Adobe Devanagari" panose="02040503050201020203" pitchFamily="18" charset="0"/>
                <a:cs typeface="Adobe Devanagari" panose="02040503050201020203" pitchFamily="18" charset="0"/>
              </a:rPr>
              <a:t>-Taken from Collins Dictionary(https://www.collinsdictionary.com/dictionary/english/problem )</a:t>
            </a:r>
          </a:p>
          <a:p>
            <a:r>
              <a:rPr lang="en-US" sz="3300" dirty="0" smtClean="0">
                <a:latin typeface="Adobe Devanagari" panose="02040503050201020203" pitchFamily="18" charset="0"/>
                <a:cs typeface="Adobe Devanagari" panose="02040503050201020203" pitchFamily="18" charset="0"/>
              </a:rPr>
              <a:t>In this presentation we only talk about the problems that are solved by using algorithms.</a:t>
            </a:r>
          </a:p>
          <a:p>
            <a:endParaRPr lang="en-US" sz="1800" dirty="0" smtClean="0"/>
          </a:p>
          <a:p>
            <a:endParaRPr lang="en-US" sz="1800" dirty="0"/>
          </a:p>
          <a:p>
            <a:endParaRPr lang="en-US" sz="1800" dirty="0" smtClean="0"/>
          </a:p>
          <a:p>
            <a:endParaRPr lang="en-US" sz="1800" dirty="0"/>
          </a:p>
          <a:p>
            <a:pPr marL="0" indent="0">
              <a:buNone/>
            </a:pPr>
            <a:r>
              <a:rPr lang="en-US" sz="1800" dirty="0" smtClean="0"/>
              <a:t>					</a:t>
            </a:r>
            <a:r>
              <a:rPr lang="en-US" sz="1800" dirty="0"/>
              <a:t>	</a:t>
            </a:r>
            <a:r>
              <a:rPr lang="en-US" sz="1800" dirty="0" smtClean="0"/>
              <a:t>Figure 1.1        </a:t>
            </a:r>
          </a:p>
          <a:p>
            <a:pPr marL="3657600" lvl="8" indent="0">
              <a:buNone/>
            </a:pPr>
            <a:r>
              <a:rPr lang="en-US" sz="2000" dirty="0"/>
              <a:t> </a:t>
            </a:r>
            <a:r>
              <a:rPr lang="en-US" sz="2000" dirty="0" smtClean="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5407" y="4316141"/>
            <a:ext cx="5397087" cy="23508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4121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293" y="313718"/>
            <a:ext cx="2768736" cy="652933"/>
          </a:xfrm>
        </p:spPr>
        <p:txBody>
          <a:bodyPr/>
          <a:lstStyle/>
          <a:p>
            <a:r>
              <a:rPr lang="en-US" dirty="0" smtClean="0">
                <a:solidFill>
                  <a:srgbClr val="FFC000"/>
                </a:solidFill>
              </a:rPr>
              <a:t>Sequence</a:t>
            </a:r>
            <a:endParaRPr lang="en-US" dirty="0">
              <a:solidFill>
                <a:srgbClr val="FFC000"/>
              </a:solidFill>
            </a:endParaRPr>
          </a:p>
        </p:txBody>
      </p:sp>
      <p:sp>
        <p:nvSpPr>
          <p:cNvPr id="3" name="Content Placeholder 2"/>
          <p:cNvSpPr>
            <a:spLocks noGrp="1"/>
          </p:cNvSpPr>
          <p:nvPr>
            <p:ph idx="1"/>
          </p:nvPr>
        </p:nvSpPr>
        <p:spPr>
          <a:xfrm>
            <a:off x="1876991" y="2356666"/>
            <a:ext cx="5268097" cy="3541714"/>
          </a:xfrm>
        </p:spPr>
        <p:txBody>
          <a:bodyPr/>
          <a:lstStyle/>
          <a:p>
            <a:pPr marL="0" indent="0">
              <a:buNone/>
            </a:pPr>
            <a:r>
              <a:rPr lang="en-US" dirty="0" smtClean="0"/>
              <a:t>CALCULATE_TOTAL</a:t>
            </a:r>
          </a:p>
          <a:p>
            <a:pPr marL="0" indent="0">
              <a:buNone/>
            </a:pPr>
            <a:r>
              <a:rPr lang="en-US" dirty="0" smtClean="0"/>
              <a:t>1.GET num1,num2,num3</a:t>
            </a:r>
          </a:p>
          <a:p>
            <a:pPr marL="0" indent="0">
              <a:buNone/>
            </a:pPr>
            <a:r>
              <a:rPr lang="en-US" dirty="0" smtClean="0"/>
              <a:t>2.CALCULATE Total=num1+num2+num3</a:t>
            </a:r>
          </a:p>
          <a:p>
            <a:pPr marL="0" indent="0">
              <a:buNone/>
            </a:pPr>
            <a:r>
              <a:rPr lang="en-US" dirty="0" smtClean="0"/>
              <a:t>3.PRINT Total</a:t>
            </a:r>
            <a:endParaRPr lang="en-US" dirty="0"/>
          </a:p>
        </p:txBody>
      </p:sp>
      <p:sp>
        <p:nvSpPr>
          <p:cNvPr id="4" name="Oval 3"/>
          <p:cNvSpPr/>
          <p:nvPr/>
        </p:nvSpPr>
        <p:spPr>
          <a:xfrm>
            <a:off x="8969830" y="52665"/>
            <a:ext cx="1750422" cy="104235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Start</a:t>
            </a:r>
            <a:endParaRPr lang="en-US" dirty="0"/>
          </a:p>
        </p:txBody>
      </p:sp>
      <p:sp>
        <p:nvSpPr>
          <p:cNvPr id="6" name="Rectangle 5"/>
          <p:cNvSpPr/>
          <p:nvPr/>
        </p:nvSpPr>
        <p:spPr>
          <a:xfrm>
            <a:off x="1324293" y="1060434"/>
            <a:ext cx="6758581" cy="584775"/>
          </a:xfrm>
          <a:prstGeom prst="rect">
            <a:avLst/>
          </a:prstGeom>
        </p:spPr>
        <p:txBody>
          <a:bodyPr wrap="none">
            <a:spAutoFit/>
          </a:bodyPr>
          <a:lstStyle/>
          <a:p>
            <a:r>
              <a:rPr lang="en-US" sz="3200" b="1" i="1" dirty="0">
                <a:latin typeface="Adobe Myungjo Std M" panose="02020600000000000000" pitchFamily="18" charset="-128"/>
                <a:ea typeface="Adobe Myungjo Std M" panose="02020600000000000000" pitchFamily="18" charset="-128"/>
              </a:rPr>
              <a:t>Example 1 : Adding 3 Numbers</a:t>
            </a:r>
          </a:p>
        </p:txBody>
      </p:sp>
      <p:sp>
        <p:nvSpPr>
          <p:cNvPr id="7" name="Flowchart: Data 6"/>
          <p:cNvSpPr/>
          <p:nvPr/>
        </p:nvSpPr>
        <p:spPr>
          <a:xfrm>
            <a:off x="8821784" y="1444198"/>
            <a:ext cx="2177142" cy="923109"/>
          </a:xfrm>
          <a:prstGeom prst="flowChartInputOutp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Input num1,</a:t>
            </a:r>
          </a:p>
          <a:p>
            <a:pPr algn="ctr"/>
            <a:r>
              <a:rPr lang="en-US" dirty="0"/>
              <a:t>n</a:t>
            </a:r>
            <a:r>
              <a:rPr lang="en-US" dirty="0" smtClean="0"/>
              <a:t>um2,num3</a:t>
            </a:r>
            <a:endParaRPr lang="en-US" dirty="0"/>
          </a:p>
        </p:txBody>
      </p:sp>
      <p:sp>
        <p:nvSpPr>
          <p:cNvPr id="8" name="Flowchart: Process 7"/>
          <p:cNvSpPr/>
          <p:nvPr/>
        </p:nvSpPr>
        <p:spPr>
          <a:xfrm>
            <a:off x="8582299" y="2698138"/>
            <a:ext cx="2525484" cy="115824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Total=num1+num2+num3</a:t>
            </a:r>
            <a:endParaRPr lang="en-US" dirty="0"/>
          </a:p>
        </p:txBody>
      </p:sp>
      <p:sp>
        <p:nvSpPr>
          <p:cNvPr id="10" name="Flowchart: Data 9"/>
          <p:cNvSpPr/>
          <p:nvPr/>
        </p:nvSpPr>
        <p:spPr>
          <a:xfrm>
            <a:off x="8826139" y="4213525"/>
            <a:ext cx="2177142" cy="923109"/>
          </a:xfrm>
          <a:prstGeom prst="flowChartInputOutp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Print Total</a:t>
            </a:r>
            <a:endParaRPr lang="en-US" dirty="0"/>
          </a:p>
        </p:txBody>
      </p:sp>
      <p:sp>
        <p:nvSpPr>
          <p:cNvPr id="12" name="Oval 11"/>
          <p:cNvSpPr/>
          <p:nvPr/>
        </p:nvSpPr>
        <p:spPr>
          <a:xfrm>
            <a:off x="8969830" y="5480623"/>
            <a:ext cx="1750422" cy="104235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End</a:t>
            </a:r>
            <a:endParaRPr lang="en-US" dirty="0"/>
          </a:p>
        </p:txBody>
      </p:sp>
      <p:sp>
        <p:nvSpPr>
          <p:cNvPr id="13" name="Down Arrow 12"/>
          <p:cNvSpPr/>
          <p:nvPr/>
        </p:nvSpPr>
        <p:spPr>
          <a:xfrm>
            <a:off x="9731829" y="1161360"/>
            <a:ext cx="357051" cy="28283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Down Arrow 13"/>
          <p:cNvSpPr/>
          <p:nvPr/>
        </p:nvSpPr>
        <p:spPr>
          <a:xfrm>
            <a:off x="9731829" y="2400716"/>
            <a:ext cx="357051" cy="28283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Down Arrow 14"/>
          <p:cNvSpPr/>
          <p:nvPr/>
        </p:nvSpPr>
        <p:spPr>
          <a:xfrm>
            <a:off x="9731829" y="3897278"/>
            <a:ext cx="357051" cy="28283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Down Arrow 15"/>
          <p:cNvSpPr/>
          <p:nvPr/>
        </p:nvSpPr>
        <p:spPr>
          <a:xfrm>
            <a:off x="9744892" y="5183201"/>
            <a:ext cx="357051" cy="28283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016118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1082" y="382163"/>
            <a:ext cx="2359433" cy="747259"/>
          </a:xfrm>
        </p:spPr>
        <p:txBody>
          <a:bodyPr/>
          <a:lstStyle/>
          <a:p>
            <a:r>
              <a:rPr lang="en-US" dirty="0" smtClean="0">
                <a:solidFill>
                  <a:srgbClr val="FFC000"/>
                </a:solidFill>
              </a:rPr>
              <a:t>Selection</a:t>
            </a:r>
            <a:endParaRPr lang="en-US" dirty="0">
              <a:solidFill>
                <a:srgbClr val="FFC000"/>
              </a:solidFill>
            </a:endParaRPr>
          </a:p>
        </p:txBody>
      </p:sp>
      <p:sp>
        <p:nvSpPr>
          <p:cNvPr id="3" name="Content Placeholder 2"/>
          <p:cNvSpPr>
            <a:spLocks noGrp="1"/>
          </p:cNvSpPr>
          <p:nvPr>
            <p:ph idx="1"/>
          </p:nvPr>
        </p:nvSpPr>
        <p:spPr>
          <a:xfrm>
            <a:off x="1420088" y="2037806"/>
            <a:ext cx="5929948" cy="3942307"/>
          </a:xfrm>
        </p:spPr>
        <p:txBody>
          <a:bodyPr/>
          <a:lstStyle/>
          <a:p>
            <a:pPr marL="0" indent="0">
              <a:buNone/>
            </a:pPr>
            <a:r>
              <a:rPr lang="en-US" dirty="0" smtClean="0"/>
              <a:t>DETERMINE_THE_GRADE</a:t>
            </a:r>
          </a:p>
          <a:p>
            <a:pPr marL="0" indent="0">
              <a:buNone/>
            </a:pPr>
            <a:r>
              <a:rPr lang="en-US" dirty="0" smtClean="0"/>
              <a:t>1.GET Marks</a:t>
            </a:r>
          </a:p>
          <a:p>
            <a:pPr marL="0" indent="0">
              <a:buNone/>
            </a:pPr>
            <a:r>
              <a:rPr lang="en-US" dirty="0" smtClean="0"/>
              <a:t>2.IF Marks &gt;= 50 then:</a:t>
            </a:r>
          </a:p>
          <a:p>
            <a:pPr marL="0" indent="0">
              <a:buNone/>
            </a:pPr>
            <a:r>
              <a:rPr lang="en-US" dirty="0"/>
              <a:t>	</a:t>
            </a:r>
            <a:r>
              <a:rPr lang="en-US" dirty="0" smtClean="0"/>
              <a:t>DISPLAY “Pass”</a:t>
            </a:r>
          </a:p>
          <a:p>
            <a:pPr marL="0" indent="0">
              <a:buNone/>
            </a:pPr>
            <a:r>
              <a:rPr lang="en-US" dirty="0" smtClean="0"/>
              <a:t>ELSE:</a:t>
            </a:r>
          </a:p>
          <a:p>
            <a:pPr marL="0" indent="0">
              <a:buNone/>
            </a:pPr>
            <a:r>
              <a:rPr lang="en-US" dirty="0"/>
              <a:t>	</a:t>
            </a:r>
            <a:r>
              <a:rPr lang="en-US" dirty="0" smtClean="0"/>
              <a:t>Display “Fail”</a:t>
            </a:r>
            <a:endParaRPr lang="en-US" dirty="0"/>
          </a:p>
        </p:txBody>
      </p:sp>
      <p:pic>
        <p:nvPicPr>
          <p:cNvPr id="1026" name="Picture 2" descr="Difference Between Pseudocode and Flow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256" y="2037806"/>
            <a:ext cx="4356917" cy="44205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11082" y="1129422"/>
            <a:ext cx="10232572" cy="584775"/>
          </a:xfrm>
          <a:prstGeom prst="rect">
            <a:avLst/>
          </a:prstGeom>
        </p:spPr>
        <p:txBody>
          <a:bodyPr wrap="square">
            <a:spAutoFit/>
          </a:bodyPr>
          <a:lstStyle/>
          <a:p>
            <a:r>
              <a:rPr lang="en-US" sz="3200" b="1" i="1" dirty="0">
                <a:latin typeface="Adobe Myungjo Std M" panose="02020600000000000000" pitchFamily="18" charset="-128"/>
                <a:ea typeface="Adobe Myungjo Std M" panose="02020600000000000000" pitchFamily="18" charset="-128"/>
              </a:rPr>
              <a:t>Example </a:t>
            </a:r>
            <a:r>
              <a:rPr lang="en-US" sz="3200" b="1" i="1" dirty="0" smtClean="0">
                <a:latin typeface="Adobe Myungjo Std M" panose="02020600000000000000" pitchFamily="18" charset="-128"/>
                <a:ea typeface="Adobe Myungjo Std M" panose="02020600000000000000" pitchFamily="18" charset="-128"/>
              </a:rPr>
              <a:t>2 :Determine if Pass or Fail </a:t>
            </a:r>
            <a:endParaRPr lang="en-US" sz="3200" b="1" i="1" dirty="0">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869611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22427"/>
            <a:ext cx="2193970" cy="853231"/>
          </a:xfrm>
        </p:spPr>
        <p:txBody>
          <a:bodyPr/>
          <a:lstStyle/>
          <a:p>
            <a:r>
              <a:rPr lang="en-US" dirty="0" smtClean="0">
                <a:solidFill>
                  <a:srgbClr val="FFC000"/>
                </a:solidFill>
              </a:rPr>
              <a:t>Iteration</a:t>
            </a:r>
            <a:endParaRPr lang="en-US" dirty="0">
              <a:solidFill>
                <a:srgbClr val="FFC000"/>
              </a:solidFill>
            </a:endParaRPr>
          </a:p>
        </p:txBody>
      </p:sp>
      <p:sp>
        <p:nvSpPr>
          <p:cNvPr id="3" name="Content Placeholder 2"/>
          <p:cNvSpPr>
            <a:spLocks noGrp="1"/>
          </p:cNvSpPr>
          <p:nvPr>
            <p:ph idx="1"/>
          </p:nvPr>
        </p:nvSpPr>
        <p:spPr>
          <a:xfrm>
            <a:off x="1507172" y="2371408"/>
            <a:ext cx="4789125" cy="4290650"/>
          </a:xfrm>
        </p:spPr>
        <p:txBody>
          <a:bodyPr>
            <a:normAutofit/>
          </a:bodyPr>
          <a:lstStyle/>
          <a:p>
            <a:pPr marL="0" indent="0">
              <a:buNone/>
            </a:pPr>
            <a:r>
              <a:rPr lang="en-US" sz="2000" dirty="0" smtClean="0"/>
              <a:t>CALCULATE_AVERAGE_MARKS</a:t>
            </a:r>
          </a:p>
          <a:p>
            <a:pPr marL="0" indent="0">
              <a:buNone/>
            </a:pPr>
            <a:r>
              <a:rPr lang="en-US" sz="2000" dirty="0" smtClean="0"/>
              <a:t>1.GET </a:t>
            </a:r>
            <a:r>
              <a:rPr lang="en-US" sz="2000" dirty="0" err="1" smtClean="0"/>
              <a:t>StudentCount</a:t>
            </a:r>
            <a:endParaRPr lang="en-US" sz="2000" dirty="0" smtClean="0"/>
          </a:p>
          <a:p>
            <a:pPr marL="0" indent="0">
              <a:buNone/>
            </a:pPr>
            <a:r>
              <a:rPr lang="en-US" sz="2000" dirty="0" smtClean="0"/>
              <a:t>2.WHILE </a:t>
            </a:r>
            <a:r>
              <a:rPr lang="en-US" sz="2000" dirty="0" err="1" smtClean="0"/>
              <a:t>StudentCount</a:t>
            </a:r>
            <a:r>
              <a:rPr lang="en-US" sz="2000" dirty="0" smtClean="0"/>
              <a:t>&gt;=1:</a:t>
            </a:r>
          </a:p>
          <a:p>
            <a:pPr marL="0" indent="0">
              <a:buNone/>
            </a:pPr>
            <a:r>
              <a:rPr lang="en-US" sz="2000" dirty="0"/>
              <a:t>	</a:t>
            </a:r>
            <a:r>
              <a:rPr lang="en-US" sz="2000" dirty="0" smtClean="0"/>
              <a:t>INPUT Marks</a:t>
            </a:r>
          </a:p>
          <a:p>
            <a:pPr marL="0" indent="0">
              <a:buNone/>
            </a:pPr>
            <a:r>
              <a:rPr lang="en-US" sz="2000" dirty="0"/>
              <a:t>	</a:t>
            </a:r>
            <a:r>
              <a:rPr lang="en-US" sz="2000" dirty="0" smtClean="0"/>
              <a:t>CALCULATE Total=</a:t>
            </a:r>
            <a:r>
              <a:rPr lang="en-US" sz="2000" dirty="0" err="1" smtClean="0"/>
              <a:t>Total+Marks</a:t>
            </a:r>
            <a:endParaRPr lang="en-US" sz="2000" dirty="0" smtClean="0"/>
          </a:p>
          <a:p>
            <a:pPr marL="0" indent="0">
              <a:buNone/>
            </a:pPr>
            <a:r>
              <a:rPr lang="en-US" sz="2000" dirty="0"/>
              <a:t>	</a:t>
            </a:r>
            <a:r>
              <a:rPr lang="en-US" sz="2000" dirty="0" err="1" smtClean="0"/>
              <a:t>StudentCount</a:t>
            </a:r>
            <a:r>
              <a:rPr lang="en-US" sz="2000" dirty="0" smtClean="0"/>
              <a:t>=</a:t>
            </a:r>
            <a:r>
              <a:rPr lang="en-US" sz="2000" dirty="0"/>
              <a:t> </a:t>
            </a:r>
            <a:r>
              <a:rPr lang="en-US" sz="2000" dirty="0" smtClean="0"/>
              <a:t>StudentCount-1</a:t>
            </a:r>
          </a:p>
          <a:p>
            <a:pPr marL="0" indent="0">
              <a:buNone/>
            </a:pPr>
            <a:r>
              <a:rPr lang="en-US" sz="2000" dirty="0" smtClean="0"/>
              <a:t>3.CALCULATE Average=Total/</a:t>
            </a:r>
            <a:r>
              <a:rPr lang="en-US" sz="2000" dirty="0"/>
              <a:t> </a:t>
            </a:r>
            <a:r>
              <a:rPr lang="en-US" sz="2000" dirty="0" err="1" smtClean="0"/>
              <a:t>StudentCount</a:t>
            </a:r>
            <a:endParaRPr lang="en-US" sz="2000" dirty="0" smtClean="0"/>
          </a:p>
          <a:p>
            <a:pPr marL="0" indent="0">
              <a:buNone/>
            </a:pPr>
            <a:r>
              <a:rPr lang="en-US" sz="2000" dirty="0" smtClean="0"/>
              <a:t>4.PRINT Average</a:t>
            </a:r>
          </a:p>
        </p:txBody>
      </p:sp>
      <p:sp>
        <p:nvSpPr>
          <p:cNvPr id="4" name="TextBox 3"/>
          <p:cNvSpPr txBox="1"/>
          <p:nvPr/>
        </p:nvSpPr>
        <p:spPr>
          <a:xfrm>
            <a:off x="1324292" y="1698171"/>
            <a:ext cx="95205" cy="369332"/>
          </a:xfrm>
          <a:prstGeom prst="rect">
            <a:avLst/>
          </a:prstGeom>
          <a:noFill/>
        </p:spPr>
        <p:txBody>
          <a:bodyPr wrap="square" rtlCol="0">
            <a:spAutoFit/>
          </a:bodyPr>
          <a:lstStyle/>
          <a:p>
            <a:endParaRPr lang="en-US" dirty="0"/>
          </a:p>
        </p:txBody>
      </p:sp>
      <p:sp>
        <p:nvSpPr>
          <p:cNvPr id="5" name="Rectangle 4"/>
          <p:cNvSpPr/>
          <p:nvPr/>
        </p:nvSpPr>
        <p:spPr>
          <a:xfrm>
            <a:off x="827905" y="1261848"/>
            <a:ext cx="10232572" cy="584775"/>
          </a:xfrm>
          <a:prstGeom prst="rect">
            <a:avLst/>
          </a:prstGeom>
        </p:spPr>
        <p:txBody>
          <a:bodyPr wrap="square">
            <a:spAutoFit/>
          </a:bodyPr>
          <a:lstStyle/>
          <a:p>
            <a:r>
              <a:rPr lang="en-US" sz="3200" b="1" i="1" dirty="0">
                <a:latin typeface="Adobe Myungjo Std M" panose="02020600000000000000" pitchFamily="18" charset="-128"/>
                <a:ea typeface="Adobe Myungjo Std M" panose="02020600000000000000" pitchFamily="18" charset="-128"/>
              </a:rPr>
              <a:t>Example </a:t>
            </a:r>
            <a:r>
              <a:rPr lang="en-US" sz="3200" b="1" i="1" dirty="0" smtClean="0">
                <a:latin typeface="Adobe Myungjo Std M" panose="02020600000000000000" pitchFamily="18" charset="-128"/>
                <a:ea typeface="Adobe Myungjo Std M" panose="02020600000000000000" pitchFamily="18" charset="-128"/>
              </a:rPr>
              <a:t>3 :Calculate Class Average</a:t>
            </a:r>
            <a:endParaRPr lang="en-US" sz="3200" b="1" i="1" dirty="0">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3195234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1386" y="209215"/>
            <a:ext cx="3206049" cy="861939"/>
          </a:xfrm>
        </p:spPr>
        <p:txBody>
          <a:bodyPr>
            <a:normAutofit/>
          </a:bodyPr>
          <a:lstStyle/>
          <a:p>
            <a:r>
              <a:rPr lang="en-US" b="1" i="1" dirty="0" smtClean="0">
                <a:solidFill>
                  <a:srgbClr val="FFC000"/>
                </a:solidFill>
              </a:rPr>
              <a:t>Thank You</a:t>
            </a:r>
            <a:endParaRPr lang="en-US" b="1" i="1" dirty="0">
              <a:solidFill>
                <a:srgbClr val="FFC000"/>
              </a:solidFill>
            </a:endParaRPr>
          </a:p>
        </p:txBody>
      </p:sp>
      <p:sp>
        <p:nvSpPr>
          <p:cNvPr id="3" name="Content Placeholder 2"/>
          <p:cNvSpPr>
            <a:spLocks noGrp="1"/>
          </p:cNvSpPr>
          <p:nvPr>
            <p:ph idx="1"/>
          </p:nvPr>
        </p:nvSpPr>
        <p:spPr>
          <a:xfrm>
            <a:off x="1141410" y="1733006"/>
            <a:ext cx="9905999" cy="5582194"/>
          </a:xfrm>
        </p:spPr>
        <p:txBody>
          <a:bodyPr/>
          <a:lstStyle/>
          <a:p>
            <a:r>
              <a:rPr lang="en-US" dirty="0" smtClean="0"/>
              <a:t>Done by:</a:t>
            </a:r>
          </a:p>
          <a:p>
            <a:pPr>
              <a:buFont typeface="Wingdings" panose="05000000000000000000" pitchFamily="2" charset="2"/>
              <a:buChar char="Ø"/>
            </a:pPr>
            <a:r>
              <a:rPr lang="en-US" dirty="0" err="1" smtClean="0"/>
              <a:t>Vihanga</a:t>
            </a:r>
            <a:r>
              <a:rPr lang="en-US" dirty="0" smtClean="0"/>
              <a:t> </a:t>
            </a:r>
            <a:r>
              <a:rPr lang="en-US" dirty="0" err="1" smtClean="0"/>
              <a:t>Fernanado</a:t>
            </a:r>
            <a:r>
              <a:rPr lang="en-US" dirty="0" smtClean="0"/>
              <a:t>.</a:t>
            </a:r>
          </a:p>
          <a:p>
            <a:pPr>
              <a:buFont typeface="Wingdings" panose="05000000000000000000" pitchFamily="2" charset="2"/>
              <a:buChar char="Ø"/>
            </a:pPr>
            <a:r>
              <a:rPr lang="en-US" dirty="0" smtClean="0"/>
              <a:t>Thevindu Rajapakse.</a:t>
            </a:r>
          </a:p>
          <a:p>
            <a:pPr>
              <a:buFont typeface="Wingdings" panose="05000000000000000000" pitchFamily="2" charset="2"/>
              <a:buChar char="Ø"/>
            </a:pPr>
            <a:r>
              <a:rPr lang="en-US" dirty="0" err="1" smtClean="0"/>
              <a:t>Pasindu</a:t>
            </a:r>
            <a:r>
              <a:rPr lang="en-US" dirty="0" smtClean="0"/>
              <a:t> </a:t>
            </a:r>
            <a:r>
              <a:rPr lang="en-US" dirty="0" err="1" smtClean="0"/>
              <a:t>Peiris</a:t>
            </a:r>
            <a:r>
              <a:rPr lang="en-US" dirty="0" smtClean="0"/>
              <a:t>.</a:t>
            </a:r>
          </a:p>
          <a:p>
            <a:pPr>
              <a:buFont typeface="Wingdings" panose="05000000000000000000" pitchFamily="2" charset="2"/>
              <a:buChar char="Ø"/>
            </a:pPr>
            <a:r>
              <a:rPr lang="en-US" dirty="0" smtClean="0"/>
              <a:t>Hamza Hassan.</a:t>
            </a:r>
          </a:p>
          <a:p>
            <a:pPr>
              <a:buFont typeface="Wingdings" panose="05000000000000000000" pitchFamily="2" charset="2"/>
              <a:buChar char="Ø"/>
            </a:pPr>
            <a:r>
              <a:rPr lang="en-US" dirty="0" err="1" smtClean="0"/>
              <a:t>Lashan</a:t>
            </a:r>
            <a:r>
              <a:rPr lang="en-US" dirty="0" smtClean="0"/>
              <a:t> </a:t>
            </a:r>
            <a:r>
              <a:rPr lang="en-US" dirty="0" err="1" smtClean="0"/>
              <a:t>Mendis</a:t>
            </a:r>
            <a:r>
              <a:rPr lang="en-US" dirty="0" smtClean="0"/>
              <a:t>.</a:t>
            </a:r>
            <a:endParaRPr lang="en-US" dirty="0"/>
          </a:p>
        </p:txBody>
      </p:sp>
    </p:spTree>
    <p:extLst>
      <p:ext uri="{BB962C8B-B14F-4D97-AF65-F5344CB8AC3E}">
        <p14:creationId xmlns:p14="http://schemas.microsoft.com/office/powerpoint/2010/main" val="1445641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2955" y="87296"/>
            <a:ext cx="9905998" cy="1478570"/>
          </a:xfrm>
        </p:spPr>
        <p:txBody>
          <a:bodyPr>
            <a:normAutofit fontScale="90000"/>
          </a:bodyPr>
          <a:lstStyle/>
          <a:p>
            <a:pPr algn="ctr"/>
            <a:r>
              <a:rPr lang="en-US" sz="5400" b="1" u="sng" spc="600" dirty="0" smtClean="0">
                <a:effectLst>
                  <a:outerShdw blurRad="38100" dist="38100" dir="2700000" algn="tl">
                    <a:srgbClr val="000000">
                      <a:alpha val="43137"/>
                    </a:srgbClr>
                  </a:outerShdw>
                </a:effectLst>
              </a:rPr>
              <a:t>HOW TO SOLVE A PROBLEM</a:t>
            </a:r>
            <a:endParaRPr lang="en-US" sz="5400" b="1" u="sng" spc="600"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1114339" y="1483132"/>
            <a:ext cx="9905999" cy="3541714"/>
          </a:xfrm>
        </p:spPr>
        <p:txBody>
          <a:bodyPr/>
          <a:lstStyle/>
          <a:p>
            <a:pPr marL="514350" indent="-514350">
              <a:buFont typeface="+mj-lt"/>
              <a:buAutoNum type="arabicPeriod"/>
            </a:pPr>
            <a:r>
              <a:rPr lang="en-US" dirty="0" smtClean="0"/>
              <a:t>Identify the problem.</a:t>
            </a:r>
          </a:p>
          <a:p>
            <a:pPr marL="514350" indent="-514350">
              <a:buFont typeface="+mj-lt"/>
              <a:buAutoNum type="arabicPeriod"/>
            </a:pPr>
            <a:r>
              <a:rPr lang="en-US" dirty="0" smtClean="0"/>
              <a:t>Make some hypothesizes</a:t>
            </a:r>
          </a:p>
          <a:p>
            <a:pPr marL="514350" indent="-514350">
              <a:buFont typeface="+mj-lt"/>
              <a:buAutoNum type="arabicPeriod"/>
            </a:pPr>
            <a:r>
              <a:rPr lang="en-US" dirty="0" smtClean="0"/>
              <a:t>Test those hypothesizes and note down the results of them</a:t>
            </a:r>
          </a:p>
          <a:p>
            <a:pPr marL="514350" indent="-514350">
              <a:buFont typeface="+mj-lt"/>
              <a:buAutoNum type="arabicPeriod"/>
            </a:pPr>
            <a:r>
              <a:rPr lang="en-US" dirty="0" smtClean="0"/>
              <a:t>Analyze the results</a:t>
            </a:r>
          </a:p>
          <a:p>
            <a:pPr marL="514350" indent="-514350">
              <a:buFont typeface="+mj-lt"/>
              <a:buAutoNum type="arabicPeriod"/>
            </a:pPr>
            <a:r>
              <a:rPr lang="en-US" dirty="0" smtClean="0"/>
              <a:t>Arriving to a conclusion.</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2316" y="4529797"/>
            <a:ext cx="3577236" cy="207752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8846" y="4129493"/>
            <a:ext cx="4659564" cy="2477830"/>
          </a:xfrm>
          <a:prstGeom prst="rect">
            <a:avLst/>
          </a:prstGeom>
        </p:spPr>
      </p:pic>
    </p:spTree>
    <p:extLst>
      <p:ext uri="{BB962C8B-B14F-4D97-AF65-F5344CB8AC3E}">
        <p14:creationId xmlns:p14="http://schemas.microsoft.com/office/powerpoint/2010/main" val="657032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smtClean="0">
                <a:latin typeface="Rockwell" panose="02060603020205020403" pitchFamily="18" charset="0"/>
              </a:rPr>
              <a:t>Algorithms</a:t>
            </a:r>
            <a:endParaRPr lang="en-US" sz="5400" dirty="0">
              <a:latin typeface="Rockwell" panose="02060603020205020403" pitchFamily="18" charset="0"/>
            </a:endParaRP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19493" y="235340"/>
            <a:ext cx="9905998" cy="1478570"/>
          </a:xfrm>
        </p:spPr>
        <p:txBody>
          <a:bodyPr>
            <a:normAutofit/>
          </a:bodyPr>
          <a:lstStyle/>
          <a:p>
            <a:r>
              <a:rPr lang="en-US" sz="4400" dirty="0" smtClean="0">
                <a:latin typeface="Rockwell" panose="02060603020205020403" pitchFamily="18" charset="0"/>
              </a:rPr>
              <a:t>Algorithms</a:t>
            </a:r>
            <a:endParaRPr lang="en-US" sz="4400" dirty="0">
              <a:latin typeface="Rockwell" panose="02060603020205020403" pitchFamily="18" charset="0"/>
            </a:endParaRPr>
          </a:p>
        </p:txBody>
      </p:sp>
      <p:graphicFrame>
        <p:nvGraphicFramePr>
          <p:cNvPr id="8" name="Content Placeholder 3">
            <a:extLst>
              <a:ext uri="{FF2B5EF4-FFF2-40B4-BE49-F238E27FC236}">
                <a16:creationId xmlns:a16="http://schemas.microsoft.com/office/drawing/2014/main" id="{8D4F1745-A55E-4835-88EB-BC637121B608}"/>
              </a:ext>
              <a:ext uri="{C183D7F6-B498-43B3-948B-1728B52AA6E4}">
                <adec:decorative xmlns="" xmlns:adec="http://schemas.microsoft.com/office/drawing/2017/decorative" val="1"/>
              </a:ext>
            </a:extLst>
          </p:cNvPr>
          <p:cNvGraphicFramePr>
            <a:graphicFrameLocks/>
          </p:cNvGraphicFramePr>
          <p:nvPr>
            <p:extLst>
              <p:ext uri="{D42A27DB-BD31-4B8C-83A1-F6EECF244321}">
                <p14:modId xmlns:p14="http://schemas.microsoft.com/office/powerpoint/2010/main" val="3830843931"/>
              </p:ext>
            </p:extLst>
          </p:nvPr>
        </p:nvGraphicFramePr>
        <p:xfrm>
          <a:off x="1019491" y="1904160"/>
          <a:ext cx="9906000" cy="3887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What is an Algorithm?</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249487"/>
            <a:ext cx="9905999" cy="1887084"/>
          </a:xfrm>
        </p:spPr>
        <p:txBody>
          <a:bodyPr/>
          <a:lstStyle/>
          <a:p>
            <a:r>
              <a:rPr lang="en-US" dirty="0" smtClean="0"/>
              <a:t>An Algorithm </a:t>
            </a:r>
            <a:r>
              <a:rPr lang="en-US" dirty="0"/>
              <a:t>is a method to show the steps in solving a problem. </a:t>
            </a:r>
          </a:p>
          <a:p>
            <a:r>
              <a:rPr lang="en-US" dirty="0" smtClean="0"/>
              <a:t>An Algorithm </a:t>
            </a:r>
            <a:r>
              <a:rPr lang="en-US" dirty="0"/>
              <a:t>is a step-by-step procedure for solving a </a:t>
            </a:r>
            <a:r>
              <a:rPr lang="en-US" dirty="0" smtClean="0"/>
              <a:t>problem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343" y="3826943"/>
            <a:ext cx="5042263" cy="2734389"/>
          </a:xfrm>
          <a:prstGeom prst="rect">
            <a:avLst/>
          </a:prstGeom>
        </p:spPr>
      </p:pic>
    </p:spTree>
    <p:extLst>
      <p:ext uri="{BB962C8B-B14F-4D97-AF65-F5344CB8AC3E}">
        <p14:creationId xmlns:p14="http://schemas.microsoft.com/office/powerpoint/2010/main" val="2172179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775063" y="244050"/>
            <a:ext cx="11652068" cy="1478570"/>
          </a:xfrm>
        </p:spPr>
        <p:txBody>
          <a:bodyPr>
            <a:normAutofit/>
          </a:bodyPr>
          <a:lstStyle/>
          <a:p>
            <a:pPr lvl="0"/>
            <a:r>
              <a:rPr lang="en-US" sz="4400" dirty="0">
                <a:latin typeface="Tahoma" panose="020B0604030504040204" pitchFamily="34" charset="0"/>
                <a:ea typeface="Tahoma" panose="020B0604030504040204" pitchFamily="34" charset="0"/>
                <a:cs typeface="Tahoma" panose="020B0604030504040204" pitchFamily="34" charset="0"/>
              </a:rPr>
              <a:t>Control Structures in an </a:t>
            </a:r>
            <a:r>
              <a:rPr lang="en-US" sz="4400" dirty="0" smtClean="0">
                <a:latin typeface="Tahoma" panose="020B0604030504040204" pitchFamily="34" charset="0"/>
                <a:ea typeface="Tahoma" panose="020B0604030504040204" pitchFamily="34" charset="0"/>
                <a:cs typeface="Tahoma" panose="020B0604030504040204" pitchFamily="34" charset="0"/>
              </a:rPr>
              <a:t>Algorithm</a:t>
            </a:r>
            <a:endParaRPr lang="en-US" sz="4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46683621"/>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0" y="836232"/>
            <a:ext cx="9905998" cy="1478570"/>
          </a:xfrm>
        </p:spPr>
        <p:txBody>
          <a:bodyPr>
            <a:normAutofit/>
          </a:bodyPr>
          <a:lstStyle/>
          <a:p>
            <a:r>
              <a:rPr lang="en-US" sz="4400" dirty="0" smtClean="0">
                <a:latin typeface="Rockwell" panose="02060603020205020403" pitchFamily="18" charset="0"/>
              </a:rPr>
              <a:t>Ways of representing an Algorithm</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759719" y="2728458"/>
            <a:ext cx="4878389" cy="3541714"/>
          </a:xfrm>
        </p:spPr>
        <p:txBody>
          <a:bodyPr>
            <a:normAutofit/>
          </a:bodyPr>
          <a:lstStyle/>
          <a:p>
            <a:pPr lvl="1"/>
            <a:r>
              <a:rPr lang="en-US" sz="2400" dirty="0" smtClean="0">
                <a:latin typeface="Tahoma" panose="020B0604030504040204" pitchFamily="34" charset="0"/>
                <a:ea typeface="Tahoma" panose="020B0604030504040204" pitchFamily="34" charset="0"/>
                <a:cs typeface="Tahoma" panose="020B0604030504040204" pitchFamily="34" charset="0"/>
              </a:rPr>
              <a:t>Flowcharts.</a:t>
            </a:r>
          </a:p>
          <a:p>
            <a:pPr lvl="1"/>
            <a:endParaRPr lang="en-US" sz="2400" dirty="0" smtClean="0">
              <a:latin typeface="Tahoma" panose="020B0604030504040204" pitchFamily="34" charset="0"/>
              <a:ea typeface="Tahoma" panose="020B0604030504040204" pitchFamily="34" charset="0"/>
              <a:cs typeface="Tahoma" panose="020B0604030504040204" pitchFamily="34" charset="0"/>
            </a:endParaRPr>
          </a:p>
          <a:p>
            <a:pPr lvl="1"/>
            <a:r>
              <a:rPr lang="en-US" sz="2400" dirty="0" smtClean="0">
                <a:latin typeface="Tahoma" panose="020B0604030504040204" pitchFamily="34" charset="0"/>
                <a:ea typeface="Tahoma" panose="020B0604030504040204" pitchFamily="34" charset="0"/>
                <a:cs typeface="Tahoma" panose="020B0604030504040204" pitchFamily="34" charset="0"/>
              </a:rPr>
              <a:t>Pseudocodes.</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98410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smtClean="0">
                <a:latin typeface="Rockwell" panose="02060603020205020403" pitchFamily="18" charset="0"/>
              </a:rPr>
              <a:t>Flowcharts</a:t>
            </a:r>
            <a:endParaRPr lang="en-US" sz="5400" dirty="0">
              <a:latin typeface="Rockwell" panose="02060603020205020403" pitchFamily="18" charset="0"/>
            </a:endParaRPr>
          </a:p>
        </p:txBody>
      </p:sp>
    </p:spTree>
    <p:extLst>
      <p:ext uri="{BB962C8B-B14F-4D97-AF65-F5344CB8AC3E}">
        <p14:creationId xmlns:p14="http://schemas.microsoft.com/office/powerpoint/2010/main" val="1725103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purl.org/dc/dcmitype/"/>
    <ds:schemaRef ds:uri="71af3243-3dd4-4a8d-8c0d-dd76da1f02a5"/>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16c05727-aa75-4e4a-9b5f-8a80a1165891"/>
    <ds:schemaRef ds:uri="http://www.w3.org/XML/1998/namespace"/>
    <ds:schemaRef ds:uri="http://purl.org/dc/te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1095</Words>
  <Application>Microsoft Office PowerPoint</Application>
  <PresentationFormat>Widescreen</PresentationFormat>
  <Paragraphs>166</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Adobe Myungjo Std M</vt:lpstr>
      <vt:lpstr>Adobe Caslon Pro Bold</vt:lpstr>
      <vt:lpstr>Adobe Devanagari</vt:lpstr>
      <vt:lpstr>Agency FB</vt:lpstr>
      <vt:lpstr>Arial</vt:lpstr>
      <vt:lpstr>Calibri</vt:lpstr>
      <vt:lpstr>Rockwell</vt:lpstr>
      <vt:lpstr>Tahoma</vt:lpstr>
      <vt:lpstr>Trebuchet MS</vt:lpstr>
      <vt:lpstr>Tw Cen MT</vt:lpstr>
      <vt:lpstr>Wingdings</vt:lpstr>
      <vt:lpstr>Circuit</vt:lpstr>
      <vt:lpstr>PowerPoint Presentation</vt:lpstr>
      <vt:lpstr>What is a problem?</vt:lpstr>
      <vt:lpstr>HOW TO SOLVE A PROBLEM</vt:lpstr>
      <vt:lpstr>Algorithms</vt:lpstr>
      <vt:lpstr>Algorithms</vt:lpstr>
      <vt:lpstr>What is an Algorithm?</vt:lpstr>
      <vt:lpstr>Control Structures in an Algorithm</vt:lpstr>
      <vt:lpstr>Ways of representing an Algorithm</vt:lpstr>
      <vt:lpstr>Flowcharts</vt:lpstr>
      <vt:lpstr>PowerPoint Presentation</vt:lpstr>
      <vt:lpstr>PowerPoint Presentation</vt:lpstr>
      <vt:lpstr>PowerPoint Presentation</vt:lpstr>
      <vt:lpstr>PowerPoint Presentation</vt:lpstr>
      <vt:lpstr>Pseudocodes</vt:lpstr>
      <vt:lpstr>Pseudocodes</vt:lpstr>
      <vt:lpstr>pseudocodeS</vt:lpstr>
      <vt:lpstr>PowerPoint Presentation</vt:lpstr>
      <vt:lpstr>PowerPoint Presentation</vt:lpstr>
      <vt:lpstr>Examples &amp; Summary</vt:lpstr>
      <vt:lpstr>Sequence</vt:lpstr>
      <vt:lpstr>Selection</vt:lpstr>
      <vt:lpstr>Iteration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2020-02-07T01:37:34Z</dcterms:created>
  <dcterms:modified xsi:type="dcterms:W3CDTF">2020-02-15T05:13:00Z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