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3" r:id="rId13"/>
    <p:sldId id="269" r:id="rId14"/>
    <p:sldId id="274" r:id="rId15"/>
    <p:sldId id="277" r:id="rId16"/>
    <p:sldId id="278" r:id="rId17"/>
    <p:sldId id="279" r:id="rId18"/>
    <p:sldId id="280" r:id="rId19"/>
    <p:sldId id="281" r:id="rId20"/>
    <p:sldId id="282" r:id="rId21"/>
    <p:sldId id="283" r:id="rId22"/>
    <p:sldId id="270" r:id="rId23"/>
    <p:sldId id="284" r:id="rId24"/>
    <p:sldId id="285" r:id="rId25"/>
    <p:sldId id="286" r:id="rId26"/>
    <p:sldId id="271" r:id="rId27"/>
    <p:sldId id="287" r:id="rId28"/>
    <p:sldId id="272"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1"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312137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BAFEC-1049-40B2-A409-E937002AF148}"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201641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309774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808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165933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1985608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3723734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3820218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69569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251898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80290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BAFEC-1049-40B2-A409-E937002AF148}"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196743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6BAFEC-1049-40B2-A409-E937002AF148}"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412016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253122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150895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6BAFEC-1049-40B2-A409-E937002AF148}" type="datetimeFigureOut">
              <a:rPr lang="en-IN" smtClean="0"/>
              <a:t>17-12-2020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28108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BAFEC-1049-40B2-A409-E937002AF148}"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C2829A-C5A0-4EEA-8F0C-244A06E76AF7}" type="slidenum">
              <a:rPr lang="en-IN" smtClean="0"/>
              <a:t>‹#›</a:t>
            </a:fld>
            <a:endParaRPr lang="en-IN"/>
          </a:p>
        </p:txBody>
      </p:sp>
    </p:spTree>
    <p:extLst>
      <p:ext uri="{BB962C8B-B14F-4D97-AF65-F5344CB8AC3E}">
        <p14:creationId xmlns:p14="http://schemas.microsoft.com/office/powerpoint/2010/main" val="368611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6BAFEC-1049-40B2-A409-E937002AF148}" type="datetimeFigureOut">
              <a:rPr lang="en-IN" smtClean="0"/>
              <a:t>17-12-2020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C2829A-C5A0-4EEA-8F0C-244A06E76AF7}" type="slidenum">
              <a:rPr lang="en-IN" smtClean="0"/>
              <a:t>‹#›</a:t>
            </a:fld>
            <a:endParaRPr lang="en-IN"/>
          </a:p>
        </p:txBody>
      </p:sp>
    </p:spTree>
    <p:extLst>
      <p:ext uri="{BB962C8B-B14F-4D97-AF65-F5344CB8AC3E}">
        <p14:creationId xmlns:p14="http://schemas.microsoft.com/office/powerpoint/2010/main" val="28397242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lmentbisaillon/fake-and-real-news-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45A1-3FBF-402C-81D2-1D6059361A52}"/>
              </a:ext>
            </a:extLst>
          </p:cNvPr>
          <p:cNvSpPr>
            <a:spLocks noGrp="1"/>
          </p:cNvSpPr>
          <p:nvPr>
            <p:ph type="ctrTitle"/>
          </p:nvPr>
        </p:nvSpPr>
        <p:spPr>
          <a:xfrm>
            <a:off x="1154955" y="709128"/>
            <a:ext cx="8825658" cy="4749280"/>
          </a:xfrm>
        </p:spPr>
        <p:txBody>
          <a:bodyPr/>
          <a:lstStyle/>
          <a:p>
            <a:r>
              <a:rPr lang="en-IN" sz="4800" b="1" dirty="0">
                <a:effectLst/>
                <a:latin typeface="Calibri" panose="020F0502020204030204" pitchFamily="34" charset="0"/>
                <a:ea typeface="Times New Roman" panose="02020603050405020304" pitchFamily="18" charset="0"/>
                <a:cs typeface="Times New Roman" panose="02020603050405020304" pitchFamily="18" charset="0"/>
              </a:rPr>
              <a:t>A MACHINE LEARNING APPROACH TO FAKE NEWS DETECTION USING BIDIRECTIONAL LSTM AND NLP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2CB394D-6654-4250-B95B-19CF0DE76718}"/>
              </a:ext>
            </a:extLst>
          </p:cNvPr>
          <p:cNvSpPr>
            <a:spLocks noGrp="1"/>
          </p:cNvSpPr>
          <p:nvPr>
            <p:ph type="subTitle" idx="1"/>
          </p:nvPr>
        </p:nvSpPr>
        <p:spPr>
          <a:xfrm>
            <a:off x="8528179" y="5337109"/>
            <a:ext cx="3928187" cy="1446245"/>
          </a:xfrm>
        </p:spPr>
        <p:txBody>
          <a:bodyPr>
            <a:normAutofit/>
          </a:bodyPr>
          <a:lstStyle/>
          <a:p>
            <a:r>
              <a:rPr lang="en-US" dirty="0"/>
              <a:t>By- vineet kumar</a:t>
            </a:r>
          </a:p>
          <a:p>
            <a:r>
              <a:rPr lang="en-US" dirty="0"/>
              <a:t>03216401517</a:t>
            </a:r>
          </a:p>
          <a:p>
            <a:r>
              <a:rPr lang="en-IN" dirty="0"/>
              <a:t>IT- 7</a:t>
            </a:r>
            <a:r>
              <a:rPr lang="en-IN" baseline="30000" dirty="0"/>
              <a:t>th</a:t>
            </a:r>
            <a:r>
              <a:rPr lang="en-IN" dirty="0"/>
              <a:t> semester</a:t>
            </a:r>
          </a:p>
          <a:p>
            <a:endParaRPr lang="en-IN" dirty="0"/>
          </a:p>
          <a:p>
            <a:endParaRPr lang="en-IN" dirty="0"/>
          </a:p>
        </p:txBody>
      </p:sp>
    </p:spTree>
    <p:extLst>
      <p:ext uri="{BB962C8B-B14F-4D97-AF65-F5344CB8AC3E}">
        <p14:creationId xmlns:p14="http://schemas.microsoft.com/office/powerpoint/2010/main" val="195036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05</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IN" b="1" i="0" dirty="0">
                <a:solidFill>
                  <a:srgbClr val="000000"/>
                </a:solidFill>
                <a:effectLst/>
                <a:latin typeface="Helvetica Neue"/>
              </a:rPr>
              <a:t>VISUALIZE CLEANED UP DATASET </a:t>
            </a:r>
          </a:p>
          <a:p>
            <a:pPr marL="0" indent="0">
              <a:buNone/>
            </a:pPr>
            <a:endParaRPr lang="en-IN" b="1" i="0" dirty="0">
              <a:solidFill>
                <a:srgbClr val="000000"/>
              </a:solidFill>
              <a:effectLst/>
              <a:latin typeface="Helvetica Neue"/>
            </a:endParaRPr>
          </a:p>
          <a:p>
            <a:pPr marL="0" indent="0">
              <a:buNone/>
            </a:pPr>
            <a:r>
              <a:rPr lang="en-IN" dirty="0"/>
              <a:t>We used seaborn(</a:t>
            </a:r>
            <a:r>
              <a:rPr lang="en-IN" dirty="0" err="1"/>
              <a:t>sns</a:t>
            </a:r>
            <a:r>
              <a:rPr lang="en-IN" dirty="0"/>
              <a:t>), countplot to see how many subjects do we have e.g. politics news, world news etc. </a:t>
            </a:r>
          </a:p>
          <a:p>
            <a:pPr marL="0" indent="0">
              <a:buNone/>
            </a:pPr>
            <a:r>
              <a:rPr lang="en-IN" dirty="0"/>
              <a:t>Then we used </a:t>
            </a:r>
            <a:r>
              <a:rPr lang="en-IN" dirty="0" err="1"/>
              <a:t>wordcloud</a:t>
            </a:r>
            <a:r>
              <a:rPr lang="en-IN" dirty="0"/>
              <a:t> (powerful visualization tool for text data) to see the most occurring words in fake and true news </a:t>
            </a:r>
          </a:p>
          <a:p>
            <a:pPr marL="0" indent="0">
              <a:buNone/>
            </a:pPr>
            <a:r>
              <a:rPr lang="en-IN" dirty="0"/>
              <a:t>Such visualization are very productive and efficient in explaining the essential features of the model to the customer</a:t>
            </a:r>
          </a:p>
          <a:p>
            <a:pPr marL="0" indent="0">
              <a:buNone/>
            </a:pPr>
            <a:r>
              <a:rPr lang="en-IN" dirty="0"/>
              <a:t>Then we used nltk tokenization on ‘</a:t>
            </a:r>
            <a:r>
              <a:rPr lang="en-IN" dirty="0" err="1"/>
              <a:t>clean_joined</a:t>
            </a:r>
            <a:r>
              <a:rPr lang="en-IN" dirty="0"/>
              <a:t>’ to tokenize and got every single unique word separately </a:t>
            </a:r>
          </a:p>
          <a:p>
            <a:pPr marL="0" indent="0">
              <a:buNone/>
            </a:pPr>
            <a:r>
              <a:rPr lang="en-IN" dirty="0"/>
              <a:t>Similarly, we found out the maximum length of words in the cleaned </a:t>
            </a:r>
            <a:r>
              <a:rPr lang="en-IN" dirty="0" err="1"/>
              <a:t>dataframe</a:t>
            </a:r>
            <a:r>
              <a:rPr lang="en-IN" dirty="0"/>
              <a:t> </a:t>
            </a:r>
          </a:p>
          <a:p>
            <a:pPr marL="0" indent="0">
              <a:buNone/>
            </a:pPr>
            <a:r>
              <a:rPr lang="en-IN" dirty="0"/>
              <a:t>Then we used plotly express to show data dynamically</a:t>
            </a:r>
          </a:p>
          <a:p>
            <a:pPr marL="0" indent="0">
              <a:buNone/>
            </a:pPr>
            <a:r>
              <a:rPr lang="en-IN" dirty="0"/>
              <a:t> </a:t>
            </a: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73794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06</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US" b="1" i="0" dirty="0">
                <a:solidFill>
                  <a:srgbClr val="000000"/>
                </a:solidFill>
                <a:effectLst/>
                <a:latin typeface="Helvetica Neue"/>
              </a:rPr>
              <a:t>PREPARE THE DATA BY PERFORMING TOKENIZATION AND PADDING</a:t>
            </a:r>
          </a:p>
          <a:p>
            <a:pPr marL="0" indent="0">
              <a:buNone/>
            </a:pPr>
            <a:endParaRPr lang="en-IN" b="1" dirty="0">
              <a:solidFill>
                <a:srgbClr val="000000"/>
              </a:solidFill>
              <a:latin typeface="Helvetica Neue"/>
            </a:endParaRPr>
          </a:p>
          <a:p>
            <a:pPr marL="0" indent="0">
              <a:buNone/>
            </a:pPr>
            <a:r>
              <a:rPr lang="en-IN" dirty="0"/>
              <a:t>We feed this integer i.e. text data is tokenized and feed it to our AI model</a:t>
            </a: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4" name="Picture 3">
            <a:extLst>
              <a:ext uri="{FF2B5EF4-FFF2-40B4-BE49-F238E27FC236}">
                <a16:creationId xmlns:a16="http://schemas.microsoft.com/office/drawing/2014/main" id="{98F251A6-5921-4948-AEB4-2FA9980909BA}"/>
              </a:ext>
            </a:extLst>
          </p:cNvPr>
          <p:cNvPicPr>
            <a:picLocks noChangeAspect="1"/>
          </p:cNvPicPr>
          <p:nvPr/>
        </p:nvPicPr>
        <p:blipFill>
          <a:blip r:embed="rId2"/>
          <a:stretch>
            <a:fillRect/>
          </a:stretch>
        </p:blipFill>
        <p:spPr>
          <a:xfrm>
            <a:off x="559837" y="2313519"/>
            <a:ext cx="9414589" cy="4217209"/>
          </a:xfrm>
          <a:prstGeom prst="rect">
            <a:avLst/>
          </a:prstGeom>
        </p:spPr>
      </p:pic>
    </p:spTree>
    <p:extLst>
      <p:ext uri="{BB962C8B-B14F-4D97-AF65-F5344CB8AC3E}">
        <p14:creationId xmlns:p14="http://schemas.microsoft.com/office/powerpoint/2010/main" val="200974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06</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US" b="1" i="0" dirty="0">
                <a:solidFill>
                  <a:srgbClr val="000000"/>
                </a:solidFill>
                <a:effectLst/>
                <a:latin typeface="Helvetica Neue"/>
              </a:rPr>
              <a:t>PREPARE THE DATA BY PERFORMING TOKENIZATION AND PADDING</a:t>
            </a:r>
          </a:p>
          <a:p>
            <a:pPr marL="0" indent="0">
              <a:buNone/>
            </a:pPr>
            <a:endParaRPr lang="en-IN" dirty="0"/>
          </a:p>
          <a:p>
            <a:pPr marL="0" indent="0">
              <a:buNone/>
            </a:pPr>
            <a:r>
              <a:rPr lang="en-IN" dirty="0"/>
              <a:t>We used scikit i.e. </a:t>
            </a:r>
            <a:r>
              <a:rPr lang="en-IN" dirty="0" err="1"/>
              <a:t>sklearn.model_selection</a:t>
            </a:r>
            <a:r>
              <a:rPr lang="en-IN" dirty="0"/>
              <a:t> and imported </a:t>
            </a:r>
            <a:r>
              <a:rPr lang="en-IN" dirty="0" err="1"/>
              <a:t>train_test_split</a:t>
            </a:r>
            <a:r>
              <a:rPr lang="en-IN" dirty="0"/>
              <a:t> to split our data in training and testing data sets i.e. 20% for testing and 80% for training</a:t>
            </a:r>
          </a:p>
          <a:p>
            <a:pPr marL="0" indent="0">
              <a:buNone/>
            </a:pPr>
            <a:r>
              <a:rPr lang="en-IN" dirty="0"/>
              <a:t>So, that the ML model is able to generalize not memorize</a:t>
            </a:r>
          </a:p>
          <a:p>
            <a:pPr marL="0" indent="0">
              <a:buNone/>
            </a:pPr>
            <a:r>
              <a:rPr lang="en-IN" dirty="0"/>
              <a:t>Then, we created a tokenizer to tokenize the words</a:t>
            </a:r>
          </a:p>
          <a:p>
            <a:pPr marL="0" indent="0">
              <a:buNone/>
            </a:pPr>
            <a:r>
              <a:rPr lang="en-IN" dirty="0" err="1"/>
              <a:t>Fit_on_texts</a:t>
            </a:r>
            <a:r>
              <a:rPr lang="en-IN" dirty="0"/>
              <a:t> assign vocabulary i.e. create index for the words</a:t>
            </a:r>
          </a:p>
          <a:p>
            <a:pPr marL="0" indent="0">
              <a:buNone/>
            </a:pPr>
            <a:r>
              <a:rPr lang="en-IN" dirty="0" err="1"/>
              <a:t>Text_to_sequences</a:t>
            </a:r>
            <a:r>
              <a:rPr lang="en-IN" dirty="0"/>
              <a:t> do the actual words by converting text into bunch of integers</a:t>
            </a:r>
          </a:p>
          <a:p>
            <a:pPr marL="0" indent="0">
              <a:buNone/>
            </a:pPr>
            <a:r>
              <a:rPr lang="en-IN" dirty="0"/>
              <a:t>We performed padding to make sure every sequence is of same length i.e. </a:t>
            </a:r>
            <a:r>
              <a:rPr lang="en-IN" dirty="0" err="1"/>
              <a:t>max_len</a:t>
            </a:r>
            <a:endParaRPr lang="en-IN" dirty="0"/>
          </a:p>
          <a:p>
            <a:pPr marL="0" indent="0">
              <a:buNone/>
            </a:pPr>
            <a:r>
              <a:rPr lang="en-IN" dirty="0"/>
              <a:t>Note: what we saw in max word length in </a:t>
            </a:r>
            <a:r>
              <a:rPr lang="en-IN" dirty="0" err="1"/>
              <a:t>dataframe</a:t>
            </a:r>
            <a:endParaRPr lang="en-IN" dirty="0"/>
          </a:p>
          <a:p>
            <a:pPr marL="0" indent="0">
              <a:buNone/>
            </a:pPr>
            <a:r>
              <a:rPr lang="en-IN" dirty="0"/>
              <a:t>Then padding add 0 at the end of empty datasets to complete it to the </a:t>
            </a:r>
            <a:r>
              <a:rPr lang="en-IN" dirty="0" err="1"/>
              <a:t>max_length</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2334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07</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US" b="1" i="0" dirty="0">
                <a:solidFill>
                  <a:srgbClr val="000000"/>
                </a:solidFill>
                <a:effectLst/>
                <a:latin typeface="Helvetica Neue"/>
              </a:rPr>
              <a:t>UNDERSTAND THE THEORY AND INTUITION BEHIND RECURRENT NEURAL  NETWORKS AND LSTM</a:t>
            </a:r>
          </a:p>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4" name="Picture 3">
            <a:extLst>
              <a:ext uri="{FF2B5EF4-FFF2-40B4-BE49-F238E27FC236}">
                <a16:creationId xmlns:a16="http://schemas.microsoft.com/office/drawing/2014/main" id="{B5C1CEF5-CC4E-4755-97B7-24C2DD1EBA8D}"/>
              </a:ext>
            </a:extLst>
          </p:cNvPr>
          <p:cNvPicPr>
            <a:picLocks noChangeAspect="1"/>
          </p:cNvPicPr>
          <p:nvPr/>
        </p:nvPicPr>
        <p:blipFill>
          <a:blip r:embed="rId2"/>
          <a:stretch>
            <a:fillRect/>
          </a:stretch>
        </p:blipFill>
        <p:spPr>
          <a:xfrm>
            <a:off x="514350" y="1665673"/>
            <a:ext cx="8741617" cy="4878001"/>
          </a:xfrm>
          <a:prstGeom prst="rect">
            <a:avLst/>
          </a:prstGeom>
        </p:spPr>
      </p:pic>
    </p:spTree>
    <p:extLst>
      <p:ext uri="{BB962C8B-B14F-4D97-AF65-F5344CB8AC3E}">
        <p14:creationId xmlns:p14="http://schemas.microsoft.com/office/powerpoint/2010/main" val="248719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CF20A6-1D51-4059-AF05-E7BD29260317}"/>
              </a:ext>
            </a:extLst>
          </p:cNvPr>
          <p:cNvPicPr>
            <a:picLocks noChangeAspect="1"/>
          </p:cNvPicPr>
          <p:nvPr/>
        </p:nvPicPr>
        <p:blipFill>
          <a:blip r:embed="rId2"/>
          <a:stretch>
            <a:fillRect/>
          </a:stretch>
        </p:blipFill>
        <p:spPr>
          <a:xfrm>
            <a:off x="627483" y="947029"/>
            <a:ext cx="9570876" cy="5362991"/>
          </a:xfrm>
          <a:prstGeom prst="rect">
            <a:avLst/>
          </a:prstGeom>
        </p:spPr>
      </p:pic>
    </p:spTree>
    <p:extLst>
      <p:ext uri="{BB962C8B-B14F-4D97-AF65-F5344CB8AC3E}">
        <p14:creationId xmlns:p14="http://schemas.microsoft.com/office/powerpoint/2010/main" val="428955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A99DF-4E2D-4797-94AE-5FDB9644FD32}"/>
              </a:ext>
            </a:extLst>
          </p:cNvPr>
          <p:cNvPicPr>
            <a:picLocks noChangeAspect="1"/>
          </p:cNvPicPr>
          <p:nvPr/>
        </p:nvPicPr>
        <p:blipFill>
          <a:blip r:embed="rId2"/>
          <a:stretch>
            <a:fillRect/>
          </a:stretch>
        </p:blipFill>
        <p:spPr>
          <a:xfrm>
            <a:off x="436303" y="865428"/>
            <a:ext cx="9864693" cy="5481331"/>
          </a:xfrm>
          <a:prstGeom prst="rect">
            <a:avLst/>
          </a:prstGeom>
        </p:spPr>
      </p:pic>
    </p:spTree>
    <p:extLst>
      <p:ext uri="{BB962C8B-B14F-4D97-AF65-F5344CB8AC3E}">
        <p14:creationId xmlns:p14="http://schemas.microsoft.com/office/powerpoint/2010/main" val="31655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0BD62-80B7-4544-85B2-6572BFF26185}"/>
              </a:ext>
            </a:extLst>
          </p:cNvPr>
          <p:cNvPicPr>
            <a:picLocks noChangeAspect="1"/>
          </p:cNvPicPr>
          <p:nvPr/>
        </p:nvPicPr>
        <p:blipFill>
          <a:blip r:embed="rId2"/>
          <a:stretch>
            <a:fillRect/>
          </a:stretch>
        </p:blipFill>
        <p:spPr>
          <a:xfrm>
            <a:off x="388872" y="847006"/>
            <a:ext cx="9809487" cy="5354450"/>
          </a:xfrm>
          <a:prstGeom prst="rect">
            <a:avLst/>
          </a:prstGeom>
        </p:spPr>
      </p:pic>
    </p:spTree>
    <p:extLst>
      <p:ext uri="{BB962C8B-B14F-4D97-AF65-F5344CB8AC3E}">
        <p14:creationId xmlns:p14="http://schemas.microsoft.com/office/powerpoint/2010/main" val="212742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FBF13B-1693-4F0D-BE6D-27D25C0944E0}"/>
              </a:ext>
            </a:extLst>
          </p:cNvPr>
          <p:cNvPicPr>
            <a:picLocks noChangeAspect="1"/>
          </p:cNvPicPr>
          <p:nvPr/>
        </p:nvPicPr>
        <p:blipFill>
          <a:blip r:embed="rId2"/>
          <a:stretch>
            <a:fillRect/>
          </a:stretch>
        </p:blipFill>
        <p:spPr>
          <a:xfrm>
            <a:off x="525236" y="893070"/>
            <a:ext cx="9729107" cy="5411605"/>
          </a:xfrm>
          <a:prstGeom prst="rect">
            <a:avLst/>
          </a:prstGeom>
        </p:spPr>
      </p:pic>
    </p:spTree>
    <p:extLst>
      <p:ext uri="{BB962C8B-B14F-4D97-AF65-F5344CB8AC3E}">
        <p14:creationId xmlns:p14="http://schemas.microsoft.com/office/powerpoint/2010/main" val="194812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3E518-1052-4932-8529-A0CDB332E09D}"/>
              </a:ext>
            </a:extLst>
          </p:cNvPr>
          <p:cNvPicPr>
            <a:picLocks noChangeAspect="1"/>
          </p:cNvPicPr>
          <p:nvPr/>
        </p:nvPicPr>
        <p:blipFill>
          <a:blip r:embed="rId2"/>
          <a:stretch>
            <a:fillRect/>
          </a:stretch>
        </p:blipFill>
        <p:spPr>
          <a:xfrm>
            <a:off x="426196" y="877077"/>
            <a:ext cx="9871806" cy="5540731"/>
          </a:xfrm>
          <a:prstGeom prst="rect">
            <a:avLst/>
          </a:prstGeom>
        </p:spPr>
      </p:pic>
    </p:spTree>
    <p:extLst>
      <p:ext uri="{BB962C8B-B14F-4D97-AF65-F5344CB8AC3E}">
        <p14:creationId xmlns:p14="http://schemas.microsoft.com/office/powerpoint/2010/main" val="45273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1AC54B-A845-4ED5-B195-5C85BA32C66E}"/>
              </a:ext>
            </a:extLst>
          </p:cNvPr>
          <p:cNvPicPr>
            <a:picLocks noChangeAspect="1"/>
          </p:cNvPicPr>
          <p:nvPr/>
        </p:nvPicPr>
        <p:blipFill>
          <a:blip r:embed="rId2"/>
          <a:stretch>
            <a:fillRect/>
          </a:stretch>
        </p:blipFill>
        <p:spPr>
          <a:xfrm>
            <a:off x="586759" y="905496"/>
            <a:ext cx="9592939" cy="5319188"/>
          </a:xfrm>
          <a:prstGeom prst="rect">
            <a:avLst/>
          </a:prstGeom>
        </p:spPr>
      </p:pic>
    </p:spTree>
    <p:extLst>
      <p:ext uri="{BB962C8B-B14F-4D97-AF65-F5344CB8AC3E}">
        <p14:creationId xmlns:p14="http://schemas.microsoft.com/office/powerpoint/2010/main" val="225907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E48C-376C-44BF-9251-B2A8D14E4B00}"/>
              </a:ext>
            </a:extLst>
          </p:cNvPr>
          <p:cNvSpPr>
            <a:spLocks noGrp="1"/>
          </p:cNvSpPr>
          <p:nvPr>
            <p:ph type="title"/>
          </p:nvPr>
        </p:nvSpPr>
        <p:spPr/>
        <p:txBody>
          <a:bodyPr/>
          <a:lstStyle/>
          <a:p>
            <a:r>
              <a:rPr lang="en-IN" sz="5400" dirty="0">
                <a:effectLst/>
                <a:latin typeface="Calibri" panose="020F0502020204030204" pitchFamily="34" charset="0"/>
                <a:ea typeface="Times New Roman" panose="02020603050405020304" pitchFamily="18" charset="0"/>
                <a:cs typeface="Times New Roman" panose="02020603050405020304" pitchFamily="18" charset="0"/>
              </a:rPr>
              <a:t>ABSTRACT</a:t>
            </a:r>
            <a:br>
              <a:rPr lang="en-IN" sz="5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ED9D1DBE-4241-4AF8-812D-69B1C7BD0B08}"/>
              </a:ext>
            </a:extLst>
          </p:cNvPr>
          <p:cNvSpPr>
            <a:spLocks noGrp="1"/>
          </p:cNvSpPr>
          <p:nvPr>
            <p:ph idx="1"/>
          </p:nvPr>
        </p:nvSpPr>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Deep learning is a new name for an approach to artificial intelligence called neural networks, which have been going in and out of fashion for more than 70 years. Neural networks were first proposed in 1944 by Warren McCullough and Walter Pitts, two University of Chicago researchers who moved to MIT in 1952 as founding members of what’s sometimes called the first cognitive science department.</a:t>
            </a:r>
          </a:p>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Neural nets are a means of doing machine learning, in which a computer learns to perform some task by analysing training examples. Usually, the examples have been hand-labelled in advance. An object recognition system, for instance, might be fed thousands of labelled images of cars, houses, coffee cups, and so on, and it would find visual patterns in the images that consistently correlate with particular labels. </a:t>
            </a:r>
          </a:p>
          <a:p>
            <a:endParaRPr lang="en-IN" dirty="0"/>
          </a:p>
        </p:txBody>
      </p:sp>
    </p:spTree>
    <p:extLst>
      <p:ext uri="{BB962C8B-B14F-4D97-AF65-F5344CB8AC3E}">
        <p14:creationId xmlns:p14="http://schemas.microsoft.com/office/powerpoint/2010/main" val="413828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82163-57F2-4406-A007-CEDBC7DE149E}"/>
              </a:ext>
            </a:extLst>
          </p:cNvPr>
          <p:cNvPicPr>
            <a:picLocks noChangeAspect="1"/>
          </p:cNvPicPr>
          <p:nvPr/>
        </p:nvPicPr>
        <p:blipFill>
          <a:blip r:embed="rId2"/>
          <a:stretch>
            <a:fillRect/>
          </a:stretch>
        </p:blipFill>
        <p:spPr>
          <a:xfrm>
            <a:off x="611349" y="914400"/>
            <a:ext cx="9440509" cy="5352952"/>
          </a:xfrm>
          <a:prstGeom prst="rect">
            <a:avLst/>
          </a:prstGeom>
        </p:spPr>
      </p:pic>
    </p:spTree>
    <p:extLst>
      <p:ext uri="{BB962C8B-B14F-4D97-AF65-F5344CB8AC3E}">
        <p14:creationId xmlns:p14="http://schemas.microsoft.com/office/powerpoint/2010/main" val="201994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141C6E-4CF6-4F56-90F8-BF3D0BE6584B}"/>
              </a:ext>
            </a:extLst>
          </p:cNvPr>
          <p:cNvPicPr>
            <a:picLocks noChangeAspect="1"/>
          </p:cNvPicPr>
          <p:nvPr/>
        </p:nvPicPr>
        <p:blipFill>
          <a:blip r:embed="rId2"/>
          <a:stretch>
            <a:fillRect/>
          </a:stretch>
        </p:blipFill>
        <p:spPr>
          <a:xfrm>
            <a:off x="477417" y="895739"/>
            <a:ext cx="9832587" cy="5446647"/>
          </a:xfrm>
          <a:prstGeom prst="rect">
            <a:avLst/>
          </a:prstGeom>
        </p:spPr>
      </p:pic>
    </p:spTree>
    <p:extLst>
      <p:ext uri="{BB962C8B-B14F-4D97-AF65-F5344CB8AC3E}">
        <p14:creationId xmlns:p14="http://schemas.microsoft.com/office/powerpoint/2010/main" val="383805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08</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US" b="1" i="0" dirty="0">
                <a:solidFill>
                  <a:srgbClr val="000000"/>
                </a:solidFill>
                <a:effectLst/>
                <a:latin typeface="Helvetica Neue"/>
              </a:rPr>
              <a:t>UNDERSTAND THE INTUITION BEHIND LONG SHORT TERM MEMORY (LSTM) NETWORKS</a:t>
            </a:r>
          </a:p>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4" name="Picture 3">
            <a:extLst>
              <a:ext uri="{FF2B5EF4-FFF2-40B4-BE49-F238E27FC236}">
                <a16:creationId xmlns:a16="http://schemas.microsoft.com/office/drawing/2014/main" id="{C0CEB84D-0DB8-4731-BA1F-8E1539F96765}"/>
              </a:ext>
            </a:extLst>
          </p:cNvPr>
          <p:cNvPicPr>
            <a:picLocks noChangeAspect="1"/>
          </p:cNvPicPr>
          <p:nvPr/>
        </p:nvPicPr>
        <p:blipFill>
          <a:blip r:embed="rId2"/>
          <a:stretch>
            <a:fillRect/>
          </a:stretch>
        </p:blipFill>
        <p:spPr>
          <a:xfrm>
            <a:off x="581026" y="1631298"/>
            <a:ext cx="8702934" cy="4907613"/>
          </a:xfrm>
          <a:prstGeom prst="rect">
            <a:avLst/>
          </a:prstGeom>
        </p:spPr>
      </p:pic>
    </p:spTree>
    <p:extLst>
      <p:ext uri="{BB962C8B-B14F-4D97-AF65-F5344CB8AC3E}">
        <p14:creationId xmlns:p14="http://schemas.microsoft.com/office/powerpoint/2010/main" val="1741907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5" name="Picture 4">
            <a:extLst>
              <a:ext uri="{FF2B5EF4-FFF2-40B4-BE49-F238E27FC236}">
                <a16:creationId xmlns:a16="http://schemas.microsoft.com/office/drawing/2014/main" id="{8CEB3CA0-E0DF-4010-B287-29A02F148890}"/>
              </a:ext>
            </a:extLst>
          </p:cNvPr>
          <p:cNvPicPr>
            <a:picLocks noChangeAspect="1"/>
          </p:cNvPicPr>
          <p:nvPr/>
        </p:nvPicPr>
        <p:blipFill>
          <a:blip r:embed="rId2"/>
          <a:stretch>
            <a:fillRect/>
          </a:stretch>
        </p:blipFill>
        <p:spPr>
          <a:xfrm>
            <a:off x="534177" y="830424"/>
            <a:ext cx="9751383" cy="5413699"/>
          </a:xfrm>
          <a:prstGeom prst="rect">
            <a:avLst/>
          </a:prstGeom>
        </p:spPr>
      </p:pic>
    </p:spTree>
    <p:extLst>
      <p:ext uri="{BB962C8B-B14F-4D97-AF65-F5344CB8AC3E}">
        <p14:creationId xmlns:p14="http://schemas.microsoft.com/office/powerpoint/2010/main" val="33701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6" name="Picture 5">
            <a:extLst>
              <a:ext uri="{FF2B5EF4-FFF2-40B4-BE49-F238E27FC236}">
                <a16:creationId xmlns:a16="http://schemas.microsoft.com/office/drawing/2014/main" id="{2F7FC3A8-869F-4DFC-AD94-404E3324D6FE}"/>
              </a:ext>
            </a:extLst>
          </p:cNvPr>
          <p:cNvPicPr>
            <a:picLocks noChangeAspect="1"/>
          </p:cNvPicPr>
          <p:nvPr/>
        </p:nvPicPr>
        <p:blipFill>
          <a:blip r:embed="rId2"/>
          <a:stretch>
            <a:fillRect/>
          </a:stretch>
        </p:blipFill>
        <p:spPr>
          <a:xfrm>
            <a:off x="466532" y="774441"/>
            <a:ext cx="9754602" cy="5512739"/>
          </a:xfrm>
          <a:prstGeom prst="rect">
            <a:avLst/>
          </a:prstGeom>
        </p:spPr>
      </p:pic>
    </p:spTree>
    <p:extLst>
      <p:ext uri="{BB962C8B-B14F-4D97-AF65-F5344CB8AC3E}">
        <p14:creationId xmlns:p14="http://schemas.microsoft.com/office/powerpoint/2010/main" val="236279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4" name="Picture 3">
            <a:extLst>
              <a:ext uri="{FF2B5EF4-FFF2-40B4-BE49-F238E27FC236}">
                <a16:creationId xmlns:a16="http://schemas.microsoft.com/office/drawing/2014/main" id="{09C073D3-D7A9-4A3B-B1D0-52182A5E9578}"/>
              </a:ext>
            </a:extLst>
          </p:cNvPr>
          <p:cNvPicPr>
            <a:picLocks noChangeAspect="1"/>
          </p:cNvPicPr>
          <p:nvPr/>
        </p:nvPicPr>
        <p:blipFill>
          <a:blip r:embed="rId2"/>
          <a:stretch>
            <a:fillRect/>
          </a:stretch>
        </p:blipFill>
        <p:spPr>
          <a:xfrm>
            <a:off x="575290" y="858416"/>
            <a:ext cx="9726997" cy="5400189"/>
          </a:xfrm>
          <a:prstGeom prst="rect">
            <a:avLst/>
          </a:prstGeom>
        </p:spPr>
      </p:pic>
    </p:spTree>
    <p:extLst>
      <p:ext uri="{BB962C8B-B14F-4D97-AF65-F5344CB8AC3E}">
        <p14:creationId xmlns:p14="http://schemas.microsoft.com/office/powerpoint/2010/main" val="5051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09</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US" b="1" i="0" dirty="0">
                <a:solidFill>
                  <a:srgbClr val="000000"/>
                </a:solidFill>
                <a:effectLst/>
                <a:latin typeface="Helvetica Neue"/>
              </a:rPr>
              <a:t>BUILD AND TRAIN THE MODEL</a:t>
            </a:r>
          </a:p>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pic>
        <p:nvPicPr>
          <p:cNvPr id="4" name="Picture 3">
            <a:extLst>
              <a:ext uri="{FF2B5EF4-FFF2-40B4-BE49-F238E27FC236}">
                <a16:creationId xmlns:a16="http://schemas.microsoft.com/office/drawing/2014/main" id="{C94CCAD0-E2B9-4D95-A03C-E9E2D78E29B6}"/>
              </a:ext>
            </a:extLst>
          </p:cNvPr>
          <p:cNvPicPr>
            <a:picLocks noChangeAspect="1"/>
          </p:cNvPicPr>
          <p:nvPr/>
        </p:nvPicPr>
        <p:blipFill>
          <a:blip r:embed="rId2"/>
          <a:stretch>
            <a:fillRect/>
          </a:stretch>
        </p:blipFill>
        <p:spPr>
          <a:xfrm>
            <a:off x="656642" y="1645779"/>
            <a:ext cx="9756321" cy="4801674"/>
          </a:xfrm>
          <a:prstGeom prst="rect">
            <a:avLst/>
          </a:prstGeom>
        </p:spPr>
      </p:pic>
    </p:spTree>
    <p:extLst>
      <p:ext uri="{BB962C8B-B14F-4D97-AF65-F5344CB8AC3E}">
        <p14:creationId xmlns:p14="http://schemas.microsoft.com/office/powerpoint/2010/main" val="270816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pPr marL="0" indent="0">
              <a:buNone/>
            </a:pPr>
            <a:endParaRPr lang="en-US"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sp>
        <p:nvSpPr>
          <p:cNvPr id="5" name="TextBox 4">
            <a:extLst>
              <a:ext uri="{FF2B5EF4-FFF2-40B4-BE49-F238E27FC236}">
                <a16:creationId xmlns:a16="http://schemas.microsoft.com/office/drawing/2014/main" id="{C7BF48C7-0036-45BC-AAD0-D996D4D52ED6}"/>
              </a:ext>
            </a:extLst>
          </p:cNvPr>
          <p:cNvSpPr txBox="1"/>
          <p:nvPr/>
        </p:nvSpPr>
        <p:spPr>
          <a:xfrm>
            <a:off x="466532" y="905069"/>
            <a:ext cx="9834466" cy="5632311"/>
          </a:xfrm>
          <a:prstGeom prst="rect">
            <a:avLst/>
          </a:prstGeom>
          <a:noFill/>
        </p:spPr>
        <p:txBody>
          <a:bodyPr wrap="square">
            <a:spAutoFit/>
          </a:bodyPr>
          <a:lstStyle/>
          <a:p>
            <a:pPr marL="0" indent="0">
              <a:buNone/>
            </a:pPr>
            <a:r>
              <a:rPr lang="en-IN" dirty="0"/>
              <a:t>By implementing embedding layer we reduce our computational power requirement</a:t>
            </a:r>
          </a:p>
          <a:p>
            <a:pPr marL="0" indent="0">
              <a:buNone/>
            </a:pPr>
            <a:endParaRPr lang="en-IN" dirty="0"/>
          </a:p>
          <a:p>
            <a:pPr marL="0" indent="0">
              <a:buNone/>
            </a:pPr>
            <a:r>
              <a:rPr lang="en-IN" dirty="0"/>
              <a:t>Then, we added our model i.e. model=sequential()</a:t>
            </a:r>
          </a:p>
          <a:p>
            <a:pPr marL="0" indent="0">
              <a:buNone/>
            </a:pPr>
            <a:endParaRPr lang="en-IN" dirty="0"/>
          </a:p>
          <a:p>
            <a:pPr marL="0" indent="0">
              <a:buNone/>
            </a:pPr>
            <a:r>
              <a:rPr lang="en-IN" dirty="0"/>
              <a:t>Then, embedding layer i.e. </a:t>
            </a:r>
            <a:r>
              <a:rPr lang="en-US" dirty="0" err="1"/>
              <a:t>model.add</a:t>
            </a:r>
            <a:r>
              <a:rPr lang="en-US" dirty="0"/>
              <a:t>(Embedding(</a:t>
            </a:r>
            <a:r>
              <a:rPr lang="en-US" dirty="0" err="1"/>
              <a:t>total_words</a:t>
            </a:r>
            <a:r>
              <a:rPr lang="en-US" dirty="0"/>
              <a:t>, </a:t>
            </a:r>
            <a:r>
              <a:rPr lang="en-US" dirty="0" err="1"/>
              <a:t>output_dim</a:t>
            </a:r>
            <a:r>
              <a:rPr lang="en-US" dirty="0"/>
              <a:t> = 128)), where 128 is the dimensions</a:t>
            </a:r>
          </a:p>
          <a:p>
            <a:pPr marL="0" indent="0">
              <a:buNone/>
            </a:pPr>
            <a:endParaRPr lang="en-US" dirty="0"/>
          </a:p>
          <a:p>
            <a:pPr marL="0" indent="0">
              <a:buNone/>
            </a:pPr>
            <a:r>
              <a:rPr lang="en-US" dirty="0"/>
              <a:t>Then we added Bidirectional LSTM i.e. </a:t>
            </a:r>
            <a:r>
              <a:rPr lang="en-US" dirty="0" err="1"/>
              <a:t>model.add</a:t>
            </a:r>
            <a:r>
              <a:rPr lang="en-US" dirty="0"/>
              <a:t>(Bidirectional(LSTM(128))), with 128 neurons</a:t>
            </a:r>
          </a:p>
          <a:p>
            <a:pPr marL="0" indent="0">
              <a:buNone/>
            </a:pPr>
            <a:endParaRPr lang="en-US" dirty="0"/>
          </a:p>
          <a:p>
            <a:pPr marL="0" indent="0">
              <a:buNone/>
            </a:pPr>
            <a:r>
              <a:rPr lang="en-US" dirty="0"/>
              <a:t>Then, we added Feed Forward Neural Network layer</a:t>
            </a:r>
          </a:p>
          <a:p>
            <a:pPr marL="0" indent="0">
              <a:buNone/>
            </a:pPr>
            <a:endParaRPr lang="en-US" dirty="0"/>
          </a:p>
          <a:p>
            <a:pPr marL="0" indent="0">
              <a:buNone/>
            </a:pPr>
            <a:r>
              <a:rPr lang="en-US" dirty="0"/>
              <a:t>Note: the output of dense_7 is 1 because we are doing binary classification</a:t>
            </a:r>
          </a:p>
          <a:p>
            <a:pPr marL="0" indent="0">
              <a:buNone/>
            </a:pPr>
            <a:endParaRPr lang="en-US" dirty="0"/>
          </a:p>
          <a:p>
            <a:pPr marL="0" indent="0">
              <a:buNone/>
            </a:pPr>
            <a:r>
              <a:rPr lang="en-US" dirty="0"/>
              <a:t>Then, we converted our training output into array for ease</a:t>
            </a:r>
          </a:p>
          <a:p>
            <a:pPr marL="0" indent="0">
              <a:buNone/>
            </a:pPr>
            <a:endParaRPr lang="en-IN" dirty="0"/>
          </a:p>
          <a:p>
            <a:pPr marL="0" indent="0">
              <a:buNone/>
            </a:pPr>
            <a:r>
              <a:rPr lang="en-IN" dirty="0"/>
              <a:t>Then, we performed model training where, </a:t>
            </a:r>
          </a:p>
          <a:p>
            <a:pPr marL="0" indent="0">
              <a:buNone/>
            </a:pPr>
            <a:r>
              <a:rPr lang="en-IN" dirty="0" err="1"/>
              <a:t>Padded_train</a:t>
            </a:r>
            <a:r>
              <a:rPr lang="en-IN" dirty="0"/>
              <a:t> was our input and </a:t>
            </a:r>
            <a:r>
              <a:rPr lang="en-IN" dirty="0" err="1"/>
              <a:t>y_train</a:t>
            </a:r>
            <a:r>
              <a:rPr lang="en-IN" dirty="0"/>
              <a:t> our output</a:t>
            </a:r>
          </a:p>
          <a:p>
            <a:pPr marL="0" indent="0">
              <a:buNone/>
            </a:pPr>
            <a:r>
              <a:rPr lang="en-IN" dirty="0"/>
              <a:t>With </a:t>
            </a:r>
            <a:r>
              <a:rPr lang="en-IN" dirty="0" err="1"/>
              <a:t>validation_split</a:t>
            </a:r>
            <a:r>
              <a:rPr lang="en-IN" dirty="0"/>
              <a:t> to10% and epochs to 2</a:t>
            </a:r>
          </a:p>
          <a:p>
            <a:pPr marL="0" indent="0">
              <a:buNone/>
            </a:pPr>
            <a:endParaRPr lang="en-IN" dirty="0"/>
          </a:p>
        </p:txBody>
      </p:sp>
    </p:spTree>
    <p:extLst>
      <p:ext uri="{BB962C8B-B14F-4D97-AF65-F5344CB8AC3E}">
        <p14:creationId xmlns:p14="http://schemas.microsoft.com/office/powerpoint/2010/main" val="238622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10</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IN" b="1" i="0" dirty="0">
                <a:solidFill>
                  <a:srgbClr val="000000"/>
                </a:solidFill>
                <a:effectLst/>
                <a:latin typeface="Helvetica Neue"/>
              </a:rPr>
              <a:t>ASSESS TRAINED MODEL PERFORMANCE</a:t>
            </a:r>
          </a:p>
          <a:p>
            <a:pPr marL="0" indent="0">
              <a:buNone/>
            </a:pPr>
            <a:endParaRPr lang="en-US" b="1" i="0" dirty="0">
              <a:solidFill>
                <a:srgbClr val="000000"/>
              </a:solidFill>
              <a:effectLst/>
              <a:latin typeface="Helvetica Neue"/>
            </a:endParaRPr>
          </a:p>
          <a:p>
            <a:pPr marL="0" indent="0">
              <a:buNone/>
            </a:pPr>
            <a:r>
              <a:rPr lang="en-US" dirty="0"/>
              <a:t>Achieved 98% accuracy in the training data </a:t>
            </a:r>
          </a:p>
          <a:p>
            <a:pPr marL="0" indent="0">
              <a:buNone/>
            </a:pPr>
            <a:r>
              <a:rPr lang="en-US" dirty="0"/>
              <a:t>Since we used sigmoid output function the prediction will be in probability </a:t>
            </a:r>
          </a:p>
          <a:p>
            <a:pPr marL="0" indent="0">
              <a:buNone/>
            </a:pPr>
            <a:r>
              <a:rPr lang="en-US" dirty="0"/>
              <a:t>We set the threshold that if predictions are greater than 0.5 then its class if less than 0.5 then class 0 </a:t>
            </a:r>
          </a:p>
          <a:p>
            <a:pPr marL="0" indent="0">
              <a:buNone/>
            </a:pPr>
            <a:r>
              <a:rPr lang="en-US" dirty="0"/>
              <a:t>Using  confusion matrix we found out our misclassification</a:t>
            </a:r>
            <a:endParaRPr lang="en-IN" b="1" i="0" dirty="0">
              <a:solidFill>
                <a:srgbClr val="000000"/>
              </a:solidFill>
              <a:effectLst/>
              <a:latin typeface="Helvetica Neue"/>
            </a:endParaRPr>
          </a:p>
          <a:p>
            <a:pPr marL="0" indent="0">
              <a:buNone/>
            </a:pPr>
            <a:endParaRPr lang="en-IN" b="1" i="0" dirty="0">
              <a:solidFill>
                <a:srgbClr val="000000"/>
              </a:solidFill>
              <a:effectLst/>
              <a:latin typeface="Helvetica Neue"/>
            </a:endParaRPr>
          </a:p>
          <a:p>
            <a:pPr marL="0" indent="0">
              <a:buNone/>
            </a:pPr>
            <a:endParaRPr lang="en-US"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4184328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276A7-AF09-4D17-9F77-95CBB93AF141}"/>
              </a:ext>
            </a:extLst>
          </p:cNvPr>
          <p:cNvSpPr>
            <a:spLocks noGrp="1"/>
          </p:cNvSpPr>
          <p:nvPr>
            <p:ph idx="1"/>
          </p:nvPr>
        </p:nvSpPr>
        <p:spPr/>
        <p:txBody>
          <a:bodyPr/>
          <a:lstStyle/>
          <a:p>
            <a:r>
              <a:rPr lang="en-US" dirty="0"/>
              <a:t>Thank You</a:t>
            </a:r>
            <a:endParaRPr lang="en-IN" dirty="0"/>
          </a:p>
        </p:txBody>
      </p:sp>
    </p:spTree>
    <p:extLst>
      <p:ext uri="{BB962C8B-B14F-4D97-AF65-F5344CB8AC3E}">
        <p14:creationId xmlns:p14="http://schemas.microsoft.com/office/powerpoint/2010/main" val="391599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7F30-384A-46EF-AB7D-E3AA1AD9748A}"/>
              </a:ext>
            </a:extLst>
          </p:cNvPr>
          <p:cNvSpPr>
            <a:spLocks noGrp="1"/>
          </p:cNvSpPr>
          <p:nvPr>
            <p:ph type="title"/>
          </p:nvPr>
        </p:nvSpPr>
        <p:spPr/>
        <p:txBody>
          <a:bodyPr/>
          <a:lstStyle/>
          <a:p>
            <a:r>
              <a:rPr lang="en-IN" sz="5400" dirty="0">
                <a:effectLst/>
                <a:latin typeface="Calibri" panose="020F0502020204030204" pitchFamily="34" charset="0"/>
                <a:ea typeface="Times New Roman" panose="02020603050405020304" pitchFamily="18" charset="0"/>
                <a:cs typeface="Times New Roman" panose="02020603050405020304" pitchFamily="18" charset="0"/>
              </a:rPr>
              <a:t>ABSTRACT</a:t>
            </a:r>
            <a:endParaRPr lang="en-IN" sz="5400" dirty="0"/>
          </a:p>
        </p:txBody>
      </p:sp>
      <p:sp>
        <p:nvSpPr>
          <p:cNvPr id="3" name="Content Placeholder 2">
            <a:extLst>
              <a:ext uri="{FF2B5EF4-FFF2-40B4-BE49-F238E27FC236}">
                <a16:creationId xmlns:a16="http://schemas.microsoft.com/office/drawing/2014/main" id="{6795F1AF-4473-491E-B611-95360754C4E5}"/>
              </a:ext>
            </a:extLst>
          </p:cNvPr>
          <p:cNvSpPr>
            <a:spLocks noGrp="1"/>
          </p:cNvSpPr>
          <p:nvPr>
            <p:ph idx="1"/>
          </p:nvPr>
        </p:nvSpPr>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Modelled loosely on the human brain, a neural net consists of thousands or even millions of simple processing nodes that are densely interconnected. Most of today’s neural nets are organized into layers of nodes, and they’re “feed-forward,” meaning that data moves through them in only one direction. An individual node might be connected to several nodes in the layer beneath it, from which it receives data, and several nodes in the layer above it, to which it sends data.</a:t>
            </a:r>
          </a:p>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There are several approaches to handle the problem of misinformation on social media. Statistical techniques are used to identify the correlation between various features of the information, analysing the originator of the information, analysing patterns of dissemination. Machine learning algorithms are used for classification of unreliable content and analysing the accounts that share such content. Various approaches focus on developing techniques for authentication of information and on specific case studies as well.</a:t>
            </a:r>
          </a:p>
          <a:p>
            <a:endParaRPr lang="en-IN" dirty="0"/>
          </a:p>
        </p:txBody>
      </p:sp>
    </p:spTree>
    <p:extLst>
      <p:ext uri="{BB962C8B-B14F-4D97-AF65-F5344CB8AC3E}">
        <p14:creationId xmlns:p14="http://schemas.microsoft.com/office/powerpoint/2010/main" val="201800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DC6E-AD27-468A-9429-3BD6D3EB56F3}"/>
              </a:ext>
            </a:extLst>
          </p:cNvPr>
          <p:cNvSpPr>
            <a:spLocks noGrp="1"/>
          </p:cNvSpPr>
          <p:nvPr>
            <p:ph type="title"/>
          </p:nvPr>
        </p:nvSpPr>
        <p:spPr/>
        <p:txBody>
          <a:bodyPr/>
          <a:lstStyle/>
          <a:p>
            <a:r>
              <a:rPr lang="en-IN" sz="5400" dirty="0">
                <a:effectLst/>
                <a:latin typeface="Calibri" panose="020F0502020204030204" pitchFamily="34" charset="0"/>
                <a:ea typeface="Times New Roman" panose="02020603050405020304" pitchFamily="18" charset="0"/>
                <a:cs typeface="Times New Roman" panose="02020603050405020304" pitchFamily="18" charset="0"/>
              </a:rPr>
              <a:t>INTRODUCTION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B4FE5D-A6DE-4472-A860-51AC5CCF4A4B}"/>
              </a:ext>
            </a:extLst>
          </p:cNvPr>
          <p:cNvSpPr>
            <a:spLocks noGrp="1"/>
          </p:cNvSpPr>
          <p:nvPr>
            <p:ph idx="1"/>
          </p:nvPr>
        </p:nvSpPr>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Fake news has been around as long as human civilisation, but it has been turbo-charged by digital technology and the transformation of the global media landscape. Nevertheless, defenders of fact and truth still have weapons to help uphold integrity in the social, political and economic environments.</a:t>
            </a:r>
          </a:p>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problem of “fake news” and misinformation appears to be a substantial problem in India. However, unlike the United States, where the focus is mostly on foreign based misinformation campaigns, India has more of a domestic misinformation problem involving major political parties and associated “cyber-army” groups. There is no specific provision in Indian law that specifically deals with fake news. However, there are several offenses in India’s Penal Code that criminalize certain forms of speech that may be relevant to fake news and may apply to online or social media content, including the crimes of sedition and promoting enmity between different groups.</a:t>
            </a:r>
          </a:p>
          <a:p>
            <a:endParaRPr lang="en-IN" dirty="0"/>
          </a:p>
        </p:txBody>
      </p:sp>
    </p:spTree>
    <p:extLst>
      <p:ext uri="{BB962C8B-B14F-4D97-AF65-F5344CB8AC3E}">
        <p14:creationId xmlns:p14="http://schemas.microsoft.com/office/powerpoint/2010/main" val="242979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F1C8-7FDF-4F7E-8D6D-E957E6B6B4E4}"/>
              </a:ext>
            </a:extLst>
          </p:cNvPr>
          <p:cNvSpPr>
            <a:spLocks noGrp="1"/>
          </p:cNvSpPr>
          <p:nvPr>
            <p:ph type="title"/>
          </p:nvPr>
        </p:nvSpPr>
        <p:spPr/>
        <p:txBody>
          <a:bodyPr/>
          <a:lstStyle/>
          <a:p>
            <a:r>
              <a:rPr lang="en-IN" sz="5400" dirty="0">
                <a:effectLst/>
                <a:latin typeface="Calibri" panose="020F0502020204030204" pitchFamily="34" charset="0"/>
                <a:ea typeface="Times New Roman" panose="02020603050405020304" pitchFamily="18" charset="0"/>
                <a:cs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id="{E97E66C4-DD13-4755-ACE5-9510F3C622C1}"/>
              </a:ext>
            </a:extLst>
          </p:cNvPr>
          <p:cNvSpPr>
            <a:spLocks noGrp="1"/>
          </p:cNvSpPr>
          <p:nvPr>
            <p:ph idx="1"/>
          </p:nvPr>
        </p:nvSpPr>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India is facing information wars of an unprecedented nature and scale. Indians are bombarded with fake news and divisive propaganda on a near-constant basis from a wide range of sources, from television news to global platforms like Facebook and WhatsApp.</a:t>
            </a:r>
          </a:p>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Fake news detection problem is a binary classification problem. The proposed solution detects fake news by determining whether the information present in the article is correct on the basis of quantifying the bias of a written news article and by analysing the relationship between the news article headline and article body. </a:t>
            </a:r>
          </a:p>
          <a:p>
            <a:endParaRPr lang="en-IN" dirty="0"/>
          </a:p>
        </p:txBody>
      </p:sp>
    </p:spTree>
    <p:extLst>
      <p:ext uri="{BB962C8B-B14F-4D97-AF65-F5344CB8AC3E}">
        <p14:creationId xmlns:p14="http://schemas.microsoft.com/office/powerpoint/2010/main" val="373085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1C98-53AC-48D6-A183-99A28B7B13BE}"/>
              </a:ext>
            </a:extLst>
          </p:cNvPr>
          <p:cNvSpPr>
            <a:spLocks noGrp="1"/>
          </p:cNvSpPr>
          <p:nvPr>
            <p:ph type="title"/>
          </p:nvPr>
        </p:nvSpPr>
        <p:spPr/>
        <p:txBody>
          <a:bodyPr/>
          <a:lstStyle/>
          <a:p>
            <a:r>
              <a:rPr lang="en-US" dirty="0"/>
              <a:t>PROPOSED WORK</a:t>
            </a:r>
            <a:endParaRPr lang="en-IN" dirty="0"/>
          </a:p>
        </p:txBody>
      </p:sp>
      <p:sp>
        <p:nvSpPr>
          <p:cNvPr id="3" name="Content Placeholder 2">
            <a:extLst>
              <a:ext uri="{FF2B5EF4-FFF2-40B4-BE49-F238E27FC236}">
                <a16:creationId xmlns:a16="http://schemas.microsoft.com/office/drawing/2014/main" id="{882E83CF-4536-4B92-B317-6B2EA5D8D17E}"/>
              </a:ext>
            </a:extLst>
          </p:cNvPr>
          <p:cNvSpPr>
            <a:spLocks noGrp="1"/>
          </p:cNvSpPr>
          <p:nvPr>
            <p:ph idx="1"/>
          </p:nvPr>
        </p:nvSpPr>
        <p:spPr>
          <a:xfrm>
            <a:off x="373224" y="1380931"/>
            <a:ext cx="11346025" cy="4867469"/>
          </a:xfrm>
        </p:spPr>
        <p:txBody>
          <a:bodyPr/>
          <a:lstStyle/>
          <a:p>
            <a:r>
              <a:rPr lang="en-US" b="1" i="0" dirty="0">
                <a:solidFill>
                  <a:srgbClr val="000000"/>
                </a:solidFill>
                <a:effectLst/>
                <a:latin typeface="Helvetica Neue"/>
              </a:rPr>
              <a:t>STEP 01: </a:t>
            </a:r>
          </a:p>
          <a:p>
            <a:pPr marL="0" indent="0">
              <a:buNone/>
            </a:pPr>
            <a:r>
              <a:rPr lang="en-US" b="1" i="0" dirty="0">
                <a:solidFill>
                  <a:srgbClr val="000000"/>
                </a:solidFill>
                <a:effectLst/>
                <a:latin typeface="Helvetica Neue"/>
              </a:rPr>
              <a:t>     UNDERSTAND THE PROBLEM STATMENT AND BUSINESS CASE</a:t>
            </a:r>
          </a:p>
          <a:p>
            <a:endParaRPr lang="en-IN" dirty="0"/>
          </a:p>
        </p:txBody>
      </p:sp>
      <p:pic>
        <p:nvPicPr>
          <p:cNvPr id="7" name="Picture 6">
            <a:extLst>
              <a:ext uri="{FF2B5EF4-FFF2-40B4-BE49-F238E27FC236}">
                <a16:creationId xmlns:a16="http://schemas.microsoft.com/office/drawing/2014/main" id="{F3160C29-6DBA-4135-B163-6F2BD302BEC2}"/>
              </a:ext>
            </a:extLst>
          </p:cNvPr>
          <p:cNvPicPr>
            <a:picLocks noChangeAspect="1"/>
          </p:cNvPicPr>
          <p:nvPr/>
        </p:nvPicPr>
        <p:blipFill>
          <a:blip r:embed="rId2"/>
          <a:stretch>
            <a:fillRect/>
          </a:stretch>
        </p:blipFill>
        <p:spPr>
          <a:xfrm>
            <a:off x="748480" y="2322120"/>
            <a:ext cx="8899373" cy="4353749"/>
          </a:xfrm>
          <a:prstGeom prst="rect">
            <a:avLst/>
          </a:prstGeom>
        </p:spPr>
      </p:pic>
    </p:spTree>
    <p:extLst>
      <p:ext uri="{BB962C8B-B14F-4D97-AF65-F5344CB8AC3E}">
        <p14:creationId xmlns:p14="http://schemas.microsoft.com/office/powerpoint/2010/main" val="149305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a:t>
            </a:r>
            <a:r>
              <a:rPr lang="en-US" b="1" i="0" dirty="0">
                <a:solidFill>
                  <a:srgbClr val="000000"/>
                </a:solidFill>
                <a:effectLst/>
                <a:latin typeface="Helvetica Neue"/>
              </a:rPr>
              <a:t>2: </a:t>
            </a:r>
          </a:p>
          <a:p>
            <a:pPr marL="0" indent="0">
              <a:buNone/>
            </a:pPr>
            <a:r>
              <a:rPr lang="en-US" b="1" dirty="0">
                <a:solidFill>
                  <a:srgbClr val="000000"/>
                </a:solidFill>
                <a:latin typeface="Helvetica Neue"/>
              </a:rPr>
              <a:t>     </a:t>
            </a:r>
            <a:r>
              <a:rPr lang="en-US" b="1" i="0" dirty="0">
                <a:solidFill>
                  <a:srgbClr val="000000"/>
                </a:solidFill>
                <a:effectLst/>
                <a:latin typeface="Helvetica Neue"/>
              </a:rPr>
              <a:t>IMPORT LIBRARIES AND DATASETS</a:t>
            </a:r>
          </a:p>
          <a:p>
            <a:r>
              <a:rPr lang="en-IN" dirty="0"/>
              <a:t>Data Set- Consists of two csv files i.e. true.csv and fake.csv </a:t>
            </a:r>
          </a:p>
          <a:p>
            <a:pPr marL="0" indent="0">
              <a:buNone/>
            </a:pPr>
            <a:r>
              <a:rPr lang="en-IN" dirty="0"/>
              <a:t> </a:t>
            </a:r>
            <a:r>
              <a:rPr lang="en-IN" dirty="0">
                <a:hlinkClick r:id="rId2"/>
              </a:rPr>
              <a:t>https://www.kaggle.com/clmentbisaillon/fake-and-real-news-dataset</a:t>
            </a:r>
            <a:endParaRPr lang="en-IN" dirty="0"/>
          </a:p>
          <a:p>
            <a:r>
              <a:rPr lang="en-IN" dirty="0"/>
              <a:t>Installed a series of libraries</a:t>
            </a:r>
          </a:p>
          <a:p>
            <a:r>
              <a:rPr lang="en-IN" dirty="0"/>
              <a:t>Plotly- to perform interactive data visualization</a:t>
            </a:r>
          </a:p>
          <a:p>
            <a:r>
              <a:rPr lang="en-IN" dirty="0"/>
              <a:t>NLP libraries e.g.- genism, workcloud etc</a:t>
            </a:r>
          </a:p>
          <a:p>
            <a:r>
              <a:rPr lang="en-IN" dirty="0"/>
              <a:t>nltk- NLP tool</a:t>
            </a:r>
          </a:p>
          <a:p>
            <a:r>
              <a:rPr lang="en-IN" dirty="0"/>
              <a:t>Pandas- for data frame manipulation</a:t>
            </a:r>
          </a:p>
          <a:p>
            <a:r>
              <a:rPr lang="en-IN" dirty="0"/>
              <a:t>NumPy- numerical analysis</a:t>
            </a:r>
          </a:p>
          <a:p>
            <a:r>
              <a:rPr lang="en-IN" dirty="0"/>
              <a:t>Matplotlib, seaborn- data visualization</a:t>
            </a:r>
          </a:p>
          <a:p>
            <a:r>
              <a:rPr lang="en-IN" dirty="0"/>
              <a:t>TensorFlow 2.0- Google's framework to build, trade and deploy AL(ML) models</a:t>
            </a:r>
          </a:p>
          <a:p>
            <a:r>
              <a:rPr lang="en-IN" dirty="0"/>
              <a:t>Keras 2.0- to build our LSTM network</a:t>
            </a:r>
          </a:p>
        </p:txBody>
      </p:sp>
    </p:spTree>
    <p:extLst>
      <p:ext uri="{BB962C8B-B14F-4D97-AF65-F5344CB8AC3E}">
        <p14:creationId xmlns:p14="http://schemas.microsoft.com/office/powerpoint/2010/main" val="81582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03</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US" b="1" i="0" dirty="0">
                <a:solidFill>
                  <a:srgbClr val="000000"/>
                </a:solidFill>
                <a:effectLst/>
                <a:latin typeface="Helvetica Neue"/>
              </a:rPr>
              <a:t>PERFORM EXPLORATORY DATA ANALYSIS (FEATURE ENGINEERING)</a:t>
            </a:r>
          </a:p>
          <a:p>
            <a:pPr marL="0" indent="0">
              <a:buNone/>
            </a:pPr>
            <a:endParaRPr lang="en-US" b="1" i="0" dirty="0">
              <a:solidFill>
                <a:srgbClr val="000000"/>
              </a:solidFill>
              <a:effectLst/>
              <a:latin typeface="Helvetica Neue"/>
            </a:endParaRPr>
          </a:p>
          <a:p>
            <a:r>
              <a:rPr lang="en-IN" dirty="0"/>
              <a:t>Now, we will add new column i.e. </a:t>
            </a:r>
            <a:r>
              <a:rPr lang="en-IN" dirty="0" err="1"/>
              <a:t>isfake</a:t>
            </a:r>
            <a:endParaRPr lang="en-IN" dirty="0"/>
          </a:p>
          <a:p>
            <a:r>
              <a:rPr lang="en-IN" dirty="0"/>
              <a:t>combine two df(Data Frame) together to create one single df using pandas as pd</a:t>
            </a:r>
          </a:p>
          <a:p>
            <a:r>
              <a:rPr lang="en-IN" dirty="0"/>
              <a:t>Then we will reset index , that goes from 0 to 44898 ( no. of samples in df_true + no. of samples in df_false )</a:t>
            </a:r>
          </a:p>
          <a:p>
            <a:r>
              <a:rPr lang="en-IN" dirty="0"/>
              <a:t>Then we dropped date column using drop because all we are </a:t>
            </a:r>
            <a:r>
              <a:rPr lang="en-IN" dirty="0" err="1"/>
              <a:t>gonna</a:t>
            </a:r>
            <a:r>
              <a:rPr lang="en-IN" dirty="0"/>
              <a:t> leverage is title and text</a:t>
            </a:r>
          </a:p>
          <a:p>
            <a:r>
              <a:rPr lang="en-IN" dirty="0"/>
              <a:t>Then we combined the title and the text into one massive text (original column) and will feed it to the LSTM to train the model</a:t>
            </a:r>
          </a:p>
          <a:p>
            <a:pPr marL="0" indent="0">
              <a:buNone/>
            </a:pPr>
            <a:endParaRPr lang="en-IN" dirty="0"/>
          </a:p>
          <a:p>
            <a:pPr marL="0" indent="0">
              <a:buNone/>
            </a:pPr>
            <a:endParaRPr lang="en-US"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366531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F4437-7F75-4C83-B71D-C16326BA73AB}"/>
              </a:ext>
            </a:extLst>
          </p:cNvPr>
          <p:cNvSpPr>
            <a:spLocks noGrp="1"/>
          </p:cNvSpPr>
          <p:nvPr>
            <p:ph idx="1"/>
          </p:nvPr>
        </p:nvSpPr>
        <p:spPr>
          <a:xfrm>
            <a:off x="466532" y="410547"/>
            <a:ext cx="10944808" cy="6046237"/>
          </a:xfrm>
        </p:spPr>
        <p:txBody>
          <a:bodyPr/>
          <a:lstStyle/>
          <a:p>
            <a:r>
              <a:rPr lang="en-US" b="1" dirty="0">
                <a:solidFill>
                  <a:srgbClr val="000000"/>
                </a:solidFill>
                <a:latin typeface="Helvetica Neue"/>
              </a:rPr>
              <a:t>STEP 04</a:t>
            </a:r>
            <a:r>
              <a:rPr lang="en-US" b="1" i="0" dirty="0">
                <a:solidFill>
                  <a:srgbClr val="000000"/>
                </a:solidFill>
                <a:effectLst/>
                <a:latin typeface="Helvetica Neue"/>
              </a:rPr>
              <a:t>: </a:t>
            </a:r>
          </a:p>
          <a:p>
            <a:pPr marL="0" indent="0">
              <a:buNone/>
            </a:pPr>
            <a:r>
              <a:rPr lang="en-US" b="1" dirty="0">
                <a:solidFill>
                  <a:srgbClr val="000000"/>
                </a:solidFill>
                <a:latin typeface="Helvetica Neue"/>
              </a:rPr>
              <a:t>     </a:t>
            </a:r>
            <a:r>
              <a:rPr lang="en-IN" b="1" i="0" dirty="0">
                <a:solidFill>
                  <a:srgbClr val="000000"/>
                </a:solidFill>
                <a:effectLst/>
                <a:latin typeface="Helvetica Neue"/>
              </a:rPr>
              <a:t>PERFORM DATA CLEANING</a:t>
            </a:r>
          </a:p>
          <a:p>
            <a:pPr marL="0" indent="0">
              <a:buNone/>
            </a:pPr>
            <a:endParaRPr lang="en-IN" b="1" i="0" dirty="0">
              <a:solidFill>
                <a:srgbClr val="000000"/>
              </a:solidFill>
              <a:effectLst/>
              <a:latin typeface="Helvetica Neue"/>
            </a:endParaRPr>
          </a:p>
          <a:p>
            <a:r>
              <a:rPr lang="en-US" dirty="0"/>
              <a:t>We downloaded the stop words in English language</a:t>
            </a:r>
          </a:p>
          <a:p>
            <a:r>
              <a:rPr lang="en-US" dirty="0"/>
              <a:t>The NLTK corpus is a massive dump of all kinds of natural language data sets</a:t>
            </a:r>
          </a:p>
          <a:p>
            <a:r>
              <a:rPr lang="en-US" dirty="0"/>
              <a:t>We removed all the neutral/stop words from our data frame e.g. a, the, etc.</a:t>
            </a:r>
          </a:p>
          <a:p>
            <a:r>
              <a:rPr lang="en-US" dirty="0"/>
              <a:t>To actually removed the stop words by creating a preprocessor function, that took in text data ( here genism library is used for NLP ), if token(word) is not in it i.e. stop words and token length is greater than 3, then we want that word in our data frame</a:t>
            </a:r>
          </a:p>
          <a:p>
            <a:r>
              <a:rPr lang="en-US" dirty="0"/>
              <a:t>Then we applied preprocessor to our ‘original’ column and created new ‘clean’ column that contains no stop words</a:t>
            </a:r>
          </a:p>
          <a:p>
            <a:r>
              <a:rPr lang="en-US" dirty="0"/>
              <a:t>Then, we calculated the total words present in the data set</a:t>
            </a:r>
          </a:p>
          <a:p>
            <a:r>
              <a:rPr lang="en-US" dirty="0"/>
              <a:t>Then, we obtained the unique ones only using set function and joined it using lambda and stored that in new column ‘</a:t>
            </a:r>
            <a:r>
              <a:rPr lang="en-US" dirty="0" err="1"/>
              <a:t>clean_joined</a:t>
            </a:r>
            <a:r>
              <a:rPr lang="en-US" dirty="0"/>
              <a: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237842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1163</TotalTime>
  <Words>1545</Words>
  <Application>Microsoft Office PowerPoint</Application>
  <PresentationFormat>Widescreen</PresentationFormat>
  <Paragraphs>138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Helvetica Neue</vt:lpstr>
      <vt:lpstr>Wingdings 3</vt:lpstr>
      <vt:lpstr>Ion</vt:lpstr>
      <vt:lpstr>A MACHINE LEARNING APPROACH TO FAKE NEWS DETECTION USING BIDIRECTIONAL LSTM AND NLP  </vt:lpstr>
      <vt:lpstr>ABSTRACT </vt:lpstr>
      <vt:lpstr>ABSTRACT</vt:lpstr>
      <vt:lpstr>INTRODUCTION </vt:lpstr>
      <vt:lpstr>INTRODUCTION</vt:lpstr>
      <vt:lpstr>PROPOSED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FAKE NEWS DETECTION USING BIDIRECTIONAL LSTM AND NLP  </dc:title>
  <dc:creator>vineet kumar</dc:creator>
  <cp:lastModifiedBy>vineet kumar</cp:lastModifiedBy>
  <cp:revision>35</cp:revision>
  <dcterms:created xsi:type="dcterms:W3CDTF">2020-12-17T10:04:55Z</dcterms:created>
  <dcterms:modified xsi:type="dcterms:W3CDTF">2020-12-18T05:28:17Z</dcterms:modified>
</cp:coreProperties>
</file>