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70" r:id="rId12"/>
    <p:sldId id="265" r:id="rId13"/>
    <p:sldId id="266" r:id="rId14"/>
    <p:sldId id="267" r:id="rId15"/>
    <p:sldId id="268" r:id="rId16"/>
    <p:sldId id="271" r:id="rId1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3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26A084-BB9D-44C2-8C8D-18DAC94C7544}"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110075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6A084-BB9D-44C2-8C8D-18DAC94C7544}"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257398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6A084-BB9D-44C2-8C8D-18DAC94C7544}"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23923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6A084-BB9D-44C2-8C8D-18DAC94C7544}"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163782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6A084-BB9D-44C2-8C8D-18DAC94C7544}" type="datetimeFigureOut">
              <a:rPr lang="en-IN" smtClean="0"/>
              <a:t>20-11-2021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47218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26A084-BB9D-44C2-8C8D-18DAC94C7544}" type="datetimeFigureOut">
              <a:rPr lang="en-IN" smtClean="0"/>
              <a:t>20-11-2021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238926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26A084-BB9D-44C2-8C8D-18DAC94C7544}" type="datetimeFigureOut">
              <a:rPr lang="en-IN" smtClean="0"/>
              <a:t>20-11-2021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250998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26A084-BB9D-44C2-8C8D-18DAC94C7544}" type="datetimeFigureOut">
              <a:rPr lang="en-IN" smtClean="0"/>
              <a:t>20-11-2021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350369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6A084-BB9D-44C2-8C8D-18DAC94C7544}" type="datetimeFigureOut">
              <a:rPr lang="en-IN" smtClean="0"/>
              <a:t>20-11-2021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267469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26A084-BB9D-44C2-8C8D-18DAC94C7544}" type="datetimeFigureOut">
              <a:rPr lang="en-IN" smtClean="0"/>
              <a:t>20-11-2021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28293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26A084-BB9D-44C2-8C8D-18DAC94C7544}" type="datetimeFigureOut">
              <a:rPr lang="en-IN" smtClean="0"/>
              <a:t>20-11-2021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65DF65-ABCB-4D0F-8159-A1F236DD3ADC}" type="slidenum">
              <a:rPr lang="en-IN" smtClean="0"/>
              <a:t>‹#›</a:t>
            </a:fld>
            <a:endParaRPr lang="en-IN"/>
          </a:p>
        </p:txBody>
      </p:sp>
    </p:spTree>
    <p:extLst>
      <p:ext uri="{BB962C8B-B14F-4D97-AF65-F5344CB8AC3E}">
        <p14:creationId xmlns:p14="http://schemas.microsoft.com/office/powerpoint/2010/main" val="10974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6A084-BB9D-44C2-8C8D-18DAC94C7544}" type="datetimeFigureOut">
              <a:rPr lang="en-IN" smtClean="0"/>
              <a:t>20-11-2021</a:t>
            </a:fld>
            <a:endParaRPr lang="en-I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5DF65-ABCB-4D0F-8159-A1F236DD3ADC}" type="slidenum">
              <a:rPr lang="en-IN" smtClean="0"/>
              <a:t>‹#›</a:t>
            </a:fld>
            <a:endParaRPr lang="en-IN"/>
          </a:p>
        </p:txBody>
      </p:sp>
    </p:spTree>
    <p:extLst>
      <p:ext uri="{BB962C8B-B14F-4D97-AF65-F5344CB8AC3E}">
        <p14:creationId xmlns:p14="http://schemas.microsoft.com/office/powerpoint/2010/main" val="2149807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E314-4181-49F9-A2AE-B7AA0811F834}"/>
              </a:ext>
            </a:extLst>
          </p:cNvPr>
          <p:cNvSpPr>
            <a:spLocks noGrp="1"/>
          </p:cNvSpPr>
          <p:nvPr>
            <p:ph type="ctrTitle"/>
          </p:nvPr>
        </p:nvSpPr>
        <p:spPr>
          <a:xfrm>
            <a:off x="298580" y="653143"/>
            <a:ext cx="8892462" cy="2576902"/>
          </a:xfrm>
        </p:spPr>
        <p:txBody>
          <a:bodyPr>
            <a:normAutofit/>
          </a:bodyPr>
          <a:lstStyle/>
          <a:p>
            <a:r>
              <a:rPr lang="en-IN" sz="2600" b="1" dirty="0"/>
              <a:t>REPORT FOR VOICE ASSISTANT</a:t>
            </a:r>
            <a:br>
              <a:rPr lang="en-IN" sz="2600" b="1" dirty="0"/>
            </a:br>
            <a:r>
              <a:rPr lang="en-IN" sz="1625" dirty="0"/>
              <a:t>As a project work for Course</a:t>
            </a:r>
            <a:br>
              <a:rPr lang="en-IN" sz="1625" dirty="0"/>
            </a:br>
            <a:r>
              <a:rPr lang="en-IN" sz="2600" b="1" dirty="0"/>
              <a:t>PYTHON PROGRAMMING (INT213)</a:t>
            </a:r>
            <a:br>
              <a:rPr lang="en-IN" sz="2600" b="1" dirty="0"/>
            </a:br>
            <a:br>
              <a:rPr lang="en-IN" sz="2600" b="1" dirty="0"/>
            </a:br>
            <a:r>
              <a:rPr lang="en-IN" sz="2600" b="1" dirty="0"/>
              <a:t>--------------------------------------------------</a:t>
            </a:r>
            <a:br>
              <a:rPr lang="en-IN" sz="2600" b="1" dirty="0"/>
            </a:br>
            <a:br>
              <a:rPr lang="en-IN" sz="2275" b="1" dirty="0"/>
            </a:br>
            <a:endParaRPr lang="en-IN" sz="2600" b="1" dirty="0"/>
          </a:p>
        </p:txBody>
      </p:sp>
      <p:sp>
        <p:nvSpPr>
          <p:cNvPr id="3" name="Subtitle 2">
            <a:extLst>
              <a:ext uri="{FF2B5EF4-FFF2-40B4-BE49-F238E27FC236}">
                <a16:creationId xmlns:a16="http://schemas.microsoft.com/office/drawing/2014/main" id="{27C3B66C-B0CE-454A-AF83-245A24252C95}"/>
              </a:ext>
            </a:extLst>
          </p:cNvPr>
          <p:cNvSpPr>
            <a:spLocks noGrp="1"/>
          </p:cNvSpPr>
          <p:nvPr>
            <p:ph type="subTitle" idx="1"/>
          </p:nvPr>
        </p:nvSpPr>
        <p:spPr>
          <a:xfrm>
            <a:off x="2487775" y="2533261"/>
            <a:ext cx="9713364" cy="4324739"/>
          </a:xfrm>
        </p:spPr>
        <p:txBody>
          <a:bodyPr>
            <a:normAutofit/>
          </a:bodyPr>
          <a:lstStyle/>
          <a:p>
            <a:pPr algn="l"/>
            <a:r>
              <a:rPr lang="en-IN" sz="2000" dirty="0"/>
              <a:t>Name                            :   Vivek Sharma</a:t>
            </a:r>
            <a:br>
              <a:rPr lang="en-IN" sz="2000" dirty="0"/>
            </a:br>
            <a:r>
              <a:rPr lang="en-IN" sz="2000" dirty="0"/>
              <a:t>Registration Number : 12013688</a:t>
            </a:r>
            <a:br>
              <a:rPr lang="en-IN" sz="2000" dirty="0"/>
            </a:br>
            <a:r>
              <a:rPr lang="en-IN" sz="2000" dirty="0"/>
              <a:t>Name                            : Harsh Gautam</a:t>
            </a:r>
            <a:br>
              <a:rPr lang="en-IN" sz="2000" dirty="0"/>
            </a:br>
            <a:r>
              <a:rPr lang="en-IN" sz="2000" dirty="0"/>
              <a:t>Registration Number : 12004120</a:t>
            </a:r>
            <a:br>
              <a:rPr lang="en-IN" sz="2000" dirty="0"/>
            </a:br>
            <a:r>
              <a:rPr lang="en-IN" sz="2000" dirty="0"/>
              <a:t>Program                       : CSE </a:t>
            </a:r>
            <a:r>
              <a:rPr lang="en-IN" sz="2000" dirty="0" err="1"/>
              <a:t>B.tech</a:t>
            </a:r>
            <a:br>
              <a:rPr lang="en-IN" sz="2000" dirty="0"/>
            </a:br>
            <a:r>
              <a:rPr lang="en-IN" sz="2000" dirty="0"/>
              <a:t>Semester                     : Third</a:t>
            </a:r>
            <a:br>
              <a:rPr lang="en-IN" sz="2000" dirty="0"/>
            </a:br>
            <a:r>
              <a:rPr lang="en-IN" sz="2000" dirty="0"/>
              <a:t>School                          : School of Computer Engineering</a:t>
            </a:r>
            <a:br>
              <a:rPr lang="en-IN" sz="2000" dirty="0"/>
            </a:br>
            <a:r>
              <a:rPr lang="en-IN" sz="2000" dirty="0"/>
              <a:t>Name of University   : Lovely Professional University</a:t>
            </a:r>
          </a:p>
          <a:p>
            <a:pPr algn="l"/>
            <a:r>
              <a:rPr lang="en-IN" sz="2000" dirty="0"/>
              <a:t>Date of submission   : 20</a:t>
            </a:r>
            <a:r>
              <a:rPr lang="en-IN" sz="2000" baseline="30000" dirty="0"/>
              <a:t>th</a:t>
            </a:r>
            <a:r>
              <a:rPr lang="en-IN" sz="2000" dirty="0"/>
              <a:t> November 2021</a:t>
            </a:r>
          </a:p>
          <a:p>
            <a:pPr algn="l"/>
            <a:r>
              <a:rPr lang="en-IN" sz="2000" dirty="0"/>
              <a:t>  </a:t>
            </a:r>
          </a:p>
        </p:txBody>
      </p:sp>
      <p:pic>
        <p:nvPicPr>
          <p:cNvPr id="6" name="Picture 5">
            <a:extLst>
              <a:ext uri="{FF2B5EF4-FFF2-40B4-BE49-F238E27FC236}">
                <a16:creationId xmlns:a16="http://schemas.microsoft.com/office/drawing/2014/main" id="{A5FA51FF-A188-497A-802C-7A6B67A2A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823" y="5372489"/>
            <a:ext cx="3609975" cy="1266825"/>
          </a:xfrm>
          <a:prstGeom prst="rect">
            <a:avLst/>
          </a:prstGeom>
        </p:spPr>
      </p:pic>
    </p:spTree>
    <p:extLst>
      <p:ext uri="{BB962C8B-B14F-4D97-AF65-F5344CB8AC3E}">
        <p14:creationId xmlns:p14="http://schemas.microsoft.com/office/powerpoint/2010/main" val="1848775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075F-17BF-4CCB-8020-A573F04D5387}"/>
              </a:ext>
            </a:extLst>
          </p:cNvPr>
          <p:cNvSpPr>
            <a:spLocks noGrp="1"/>
          </p:cNvSpPr>
          <p:nvPr>
            <p:ph type="title"/>
          </p:nvPr>
        </p:nvSpPr>
        <p:spPr/>
        <p:txBody>
          <a:bodyPr/>
          <a:lstStyle/>
          <a:p>
            <a:r>
              <a:rPr lang="en-US" b="1" dirty="0"/>
              <a:t>Advantages:</a:t>
            </a:r>
            <a:endParaRPr lang="en-IN" b="1" dirty="0"/>
          </a:p>
        </p:txBody>
      </p:sp>
      <p:sp>
        <p:nvSpPr>
          <p:cNvPr id="3" name="Content Placeholder 2">
            <a:extLst>
              <a:ext uri="{FF2B5EF4-FFF2-40B4-BE49-F238E27FC236}">
                <a16:creationId xmlns:a16="http://schemas.microsoft.com/office/drawing/2014/main" id="{36315E64-DD26-4673-AA37-0F514C9EC8B0}"/>
              </a:ext>
            </a:extLst>
          </p:cNvPr>
          <p:cNvSpPr>
            <a:spLocks noGrp="1"/>
          </p:cNvSpPr>
          <p:nvPr>
            <p:ph idx="1"/>
          </p:nvPr>
        </p:nvSpPr>
        <p:spPr/>
        <p:txBody>
          <a:bodyPr/>
          <a:lstStyle/>
          <a:p>
            <a:r>
              <a:rPr lang="en-US" dirty="0"/>
              <a:t>Save Time</a:t>
            </a:r>
          </a:p>
          <a:p>
            <a:r>
              <a:rPr lang="en-US" dirty="0"/>
              <a:t>Hand-Free Operations</a:t>
            </a:r>
          </a:p>
          <a:p>
            <a:r>
              <a:rPr lang="en-US" dirty="0"/>
              <a:t>Give Voice Commands and get output</a:t>
            </a:r>
          </a:p>
          <a:p>
            <a:endParaRPr lang="en-US" dirty="0"/>
          </a:p>
          <a:p>
            <a:pPr marL="0" indent="0">
              <a:buNone/>
            </a:pPr>
            <a:r>
              <a:rPr lang="en-IN" sz="4400" b="1" dirty="0"/>
              <a:t>Some Basic Knowledge:</a:t>
            </a:r>
          </a:p>
          <a:p>
            <a:pPr marL="0" indent="0">
              <a:buNone/>
            </a:pPr>
            <a:r>
              <a:rPr lang="en-IN" sz="2400" dirty="0"/>
              <a:t>What are Modules</a:t>
            </a:r>
          </a:p>
          <a:p>
            <a:pPr marL="0" indent="0">
              <a:buNone/>
            </a:pPr>
            <a:r>
              <a:rPr lang="en-US" sz="1600" b="0" i="0" dirty="0">
                <a:solidFill>
                  <a:srgbClr val="202124"/>
                </a:solidFill>
                <a:effectLst/>
                <a:latin typeface="arial" panose="020B0604020202020204" pitchFamily="34" charset="0"/>
              </a:rPr>
              <a:t>A Python module is </a:t>
            </a:r>
            <a:r>
              <a:rPr lang="en-US" sz="1600" b="1" i="0" dirty="0">
                <a:solidFill>
                  <a:srgbClr val="202124"/>
                </a:solidFill>
                <a:effectLst/>
                <a:latin typeface="arial" panose="020B0604020202020204" pitchFamily="34" charset="0"/>
              </a:rPr>
              <a:t>a file containing Python definitions and statements</a:t>
            </a:r>
            <a:r>
              <a:rPr lang="en-US" sz="1600" b="0" i="0" dirty="0">
                <a:solidFill>
                  <a:srgbClr val="202124"/>
                </a:solidFill>
                <a:effectLst/>
                <a:latin typeface="arial" panose="020B0604020202020204" pitchFamily="34" charset="0"/>
              </a:rPr>
              <a:t>. A module can define functions, classes, and variables. A module can also include runnable code. Grouping related code into a module makes the code easier to understand and use. It also makes the code logically organized</a:t>
            </a:r>
            <a:endParaRPr lang="en-IN" sz="2400" dirty="0"/>
          </a:p>
        </p:txBody>
      </p:sp>
    </p:spTree>
    <p:extLst>
      <p:ext uri="{BB962C8B-B14F-4D97-AF65-F5344CB8AC3E}">
        <p14:creationId xmlns:p14="http://schemas.microsoft.com/office/powerpoint/2010/main" val="242146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B95F1-BEF9-443E-9DCF-6085D3ECC452}"/>
              </a:ext>
            </a:extLst>
          </p:cNvPr>
          <p:cNvSpPr>
            <a:spLocks noGrp="1"/>
          </p:cNvSpPr>
          <p:nvPr>
            <p:ph idx="1"/>
          </p:nvPr>
        </p:nvSpPr>
        <p:spPr>
          <a:xfrm>
            <a:off x="587780" y="709127"/>
            <a:ext cx="8730440" cy="5080247"/>
          </a:xfrm>
        </p:spPr>
        <p:txBody>
          <a:bodyPr>
            <a:normAutofit/>
          </a:bodyPr>
          <a:lstStyle/>
          <a:p>
            <a:pPr marL="0" indent="0">
              <a:buNone/>
            </a:pPr>
            <a:r>
              <a:rPr lang="en-US" dirty="0"/>
              <a:t>What is AI ?</a:t>
            </a:r>
          </a:p>
          <a:p>
            <a:pPr marL="0" indent="0">
              <a:buNone/>
            </a:pPr>
            <a:r>
              <a:rPr lang="en-US" sz="1800" b="0" i="0" dirty="0">
                <a:solidFill>
                  <a:srgbClr val="202124"/>
                </a:solidFill>
                <a:effectLst/>
                <a:latin typeface="arial" panose="020B0604020202020204" pitchFamily="34" charset="0"/>
              </a:rPr>
              <a:t>Artificial intelligence is </a:t>
            </a:r>
            <a:r>
              <a:rPr lang="en-US" sz="1800" b="1" i="0" dirty="0">
                <a:solidFill>
                  <a:srgbClr val="202124"/>
                </a:solidFill>
                <a:effectLst/>
                <a:latin typeface="arial" panose="020B0604020202020204" pitchFamily="34" charset="0"/>
              </a:rPr>
              <a:t>the simulation of human intelligence processes by machines</a:t>
            </a:r>
            <a:r>
              <a:rPr lang="en-US" sz="1800" b="0" i="0" dirty="0">
                <a:solidFill>
                  <a:srgbClr val="202124"/>
                </a:solidFill>
                <a:effectLst/>
                <a:latin typeface="arial" panose="020B0604020202020204" pitchFamily="34" charset="0"/>
              </a:rPr>
              <a:t>, especially computer systems. Specific applications of AI include expert systems, natural language processing, speech recognition and machine vision</a:t>
            </a:r>
          </a:p>
          <a:p>
            <a:pPr marL="0" indent="0">
              <a:buNone/>
            </a:pPr>
            <a:endParaRPr lang="en-US" sz="1800" dirty="0">
              <a:solidFill>
                <a:srgbClr val="202124"/>
              </a:solidFill>
              <a:latin typeface="arial" panose="020B0604020202020204" pitchFamily="34" charset="0"/>
            </a:endParaRPr>
          </a:p>
          <a:p>
            <a:pPr marL="0" indent="0">
              <a:buNone/>
            </a:pPr>
            <a:r>
              <a:rPr lang="en-US" sz="2400" b="1" dirty="0">
                <a:solidFill>
                  <a:srgbClr val="202124"/>
                </a:solidFill>
                <a:latin typeface="arial" panose="020B0604020202020204" pitchFamily="34" charset="0"/>
              </a:rPr>
              <a:t> About Python :</a:t>
            </a:r>
          </a:p>
          <a:p>
            <a:pPr marL="0" indent="0">
              <a:buNone/>
            </a:pPr>
            <a:r>
              <a:rPr lang="en-US" sz="1600" b="0" i="0" dirty="0">
                <a:solidFill>
                  <a:srgbClr val="202124"/>
                </a:solidFill>
                <a:effectLst/>
                <a:latin typeface="arial" panose="020B0604020202020204" pitchFamily="34" charset="0"/>
              </a:rPr>
              <a:t>Python is </a:t>
            </a:r>
            <a:r>
              <a:rPr lang="en-US" sz="1600" b="1" i="0" dirty="0">
                <a:solidFill>
                  <a:srgbClr val="202124"/>
                </a:solidFill>
                <a:effectLst/>
                <a:latin typeface="arial" panose="020B0604020202020204" pitchFamily="34" charset="0"/>
              </a:rPr>
              <a:t>an interpreted, object-oriented, high-level programming language with dynamic semantics</a:t>
            </a:r>
            <a:r>
              <a:rPr lang="en-US" sz="1600" b="0" i="0" dirty="0">
                <a:solidFill>
                  <a:srgbClr val="202124"/>
                </a:solidFill>
                <a:effectLst/>
                <a:latin typeface="arial" panose="020B0604020202020204" pitchFamily="34" charset="0"/>
              </a:rPr>
              <a:t>. ... Python's simple, easy to learn syntax emphasizes readability and therefore reduces the cost of program maintenance. Python supports modules and packages, which encourages program modularity and code reuse</a:t>
            </a:r>
          </a:p>
          <a:p>
            <a:pPr marL="0" indent="0">
              <a:buNone/>
            </a:pPr>
            <a:endParaRPr lang="en-US" sz="1600" dirty="0">
              <a:solidFill>
                <a:srgbClr val="202124"/>
              </a:solidFill>
              <a:latin typeface="arial" panose="020B0604020202020204" pitchFamily="34" charset="0"/>
            </a:endParaRPr>
          </a:p>
          <a:p>
            <a:pPr marL="0" indent="0">
              <a:buNone/>
            </a:pPr>
            <a:r>
              <a:rPr lang="en-US" sz="2400" b="1" dirty="0">
                <a:solidFill>
                  <a:srgbClr val="202124"/>
                </a:solidFill>
              </a:rPr>
              <a:t>Conclusion:</a:t>
            </a:r>
          </a:p>
          <a:p>
            <a:pPr marL="0" indent="0">
              <a:buNone/>
            </a:pPr>
            <a:r>
              <a:rPr lang="en-US" sz="1700" dirty="0">
                <a:solidFill>
                  <a:srgbClr val="202124"/>
                </a:solidFill>
              </a:rPr>
              <a:t>The world is moving towards technology to create things that can make our work easy and save time  thinking of that our team created a voice assistant that save your time by doing some part of your work on just your voice command .</a:t>
            </a:r>
            <a:endParaRPr lang="en-US" sz="1800" dirty="0">
              <a:solidFill>
                <a:srgbClr val="202124"/>
              </a:solidFill>
              <a:latin typeface="arial" panose="020B0604020202020204" pitchFamily="34" charset="0"/>
            </a:endParaRPr>
          </a:p>
        </p:txBody>
      </p:sp>
    </p:spTree>
    <p:extLst>
      <p:ext uri="{BB962C8B-B14F-4D97-AF65-F5344CB8AC3E}">
        <p14:creationId xmlns:p14="http://schemas.microsoft.com/office/powerpoint/2010/main" val="41822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09201-48BB-49FE-83C6-04F56088BBE7}"/>
              </a:ext>
            </a:extLst>
          </p:cNvPr>
          <p:cNvSpPr>
            <a:spLocks noGrp="1"/>
          </p:cNvSpPr>
          <p:nvPr>
            <p:ph idx="1"/>
          </p:nvPr>
        </p:nvSpPr>
        <p:spPr>
          <a:xfrm>
            <a:off x="681037" y="324485"/>
            <a:ext cx="8543925" cy="4351338"/>
          </a:xfrm>
        </p:spPr>
        <p:txBody>
          <a:bodyPr/>
          <a:lstStyle/>
          <a:p>
            <a:r>
              <a:rPr lang="en-US" dirty="0"/>
              <a:t>Code</a:t>
            </a:r>
          </a:p>
        </p:txBody>
      </p:sp>
      <p:pic>
        <p:nvPicPr>
          <p:cNvPr id="5" name="Picture 4" descr="A screenshot of a computer&#10;&#10;Description automatically generated">
            <a:extLst>
              <a:ext uri="{FF2B5EF4-FFF2-40B4-BE49-F238E27FC236}">
                <a16:creationId xmlns:a16="http://schemas.microsoft.com/office/drawing/2014/main" id="{5B2DD6C8-05C5-4566-B7FB-B6E96FFFC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 y="805815"/>
            <a:ext cx="9326880" cy="5246370"/>
          </a:xfrm>
          <a:prstGeom prst="rect">
            <a:avLst/>
          </a:prstGeom>
        </p:spPr>
      </p:pic>
    </p:spTree>
    <p:extLst>
      <p:ext uri="{BB962C8B-B14F-4D97-AF65-F5344CB8AC3E}">
        <p14:creationId xmlns:p14="http://schemas.microsoft.com/office/powerpoint/2010/main" val="138274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0ACFF1A-2C30-4BD0-878A-4B512F804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40" y="858679"/>
            <a:ext cx="9138919" cy="5140642"/>
          </a:xfrm>
          <a:prstGeom prst="rect">
            <a:avLst/>
          </a:prstGeom>
        </p:spPr>
      </p:pic>
    </p:spTree>
    <p:extLst>
      <p:ext uri="{BB962C8B-B14F-4D97-AF65-F5344CB8AC3E}">
        <p14:creationId xmlns:p14="http://schemas.microsoft.com/office/powerpoint/2010/main" val="100405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F863439-250E-47F6-8D4D-54020F385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0" y="799385"/>
            <a:ext cx="9349740" cy="5259229"/>
          </a:xfrm>
          <a:prstGeom prst="rect">
            <a:avLst/>
          </a:prstGeom>
        </p:spPr>
      </p:pic>
    </p:spTree>
    <p:extLst>
      <p:ext uri="{BB962C8B-B14F-4D97-AF65-F5344CB8AC3E}">
        <p14:creationId xmlns:p14="http://schemas.microsoft.com/office/powerpoint/2010/main" val="184568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9D0B4FD-EC1E-4633-BE43-AF5C23136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818673"/>
            <a:ext cx="9281160" cy="5220653"/>
          </a:xfrm>
          <a:prstGeom prst="rect">
            <a:avLst/>
          </a:prstGeom>
        </p:spPr>
      </p:pic>
    </p:spTree>
    <p:extLst>
      <p:ext uri="{BB962C8B-B14F-4D97-AF65-F5344CB8AC3E}">
        <p14:creationId xmlns:p14="http://schemas.microsoft.com/office/powerpoint/2010/main" val="257542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E730-9420-4872-B7D8-3EDEDB97CBF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A89D170-C4E1-4D7B-AEA3-4D1E336B05F0}"/>
              </a:ext>
            </a:extLst>
          </p:cNvPr>
          <p:cNvSpPr>
            <a:spLocks noGrp="1"/>
          </p:cNvSpPr>
          <p:nvPr>
            <p:ph idx="1"/>
          </p:nvPr>
        </p:nvSpPr>
        <p:spPr/>
        <p:txBody>
          <a:bodyPr/>
          <a:lstStyle/>
          <a:p>
            <a:r>
              <a:rPr lang="en-US" dirty="0" err="1"/>
              <a:t>Youtube</a:t>
            </a:r>
            <a:endParaRPr lang="en-US" dirty="0"/>
          </a:p>
          <a:p>
            <a:r>
              <a:rPr lang="en-US" dirty="0" err="1"/>
              <a:t>Unschool</a:t>
            </a:r>
            <a:endParaRPr lang="en-US" dirty="0"/>
          </a:p>
          <a:p>
            <a:r>
              <a:rPr lang="en-US" dirty="0" err="1"/>
              <a:t>HackerRank</a:t>
            </a:r>
            <a:r>
              <a:rPr lang="en-US" dirty="0"/>
              <a:t> </a:t>
            </a:r>
          </a:p>
          <a:p>
            <a:r>
              <a:rPr lang="en-US" dirty="0"/>
              <a:t>Coursera</a:t>
            </a:r>
            <a:endParaRPr lang="en-IN" dirty="0"/>
          </a:p>
        </p:txBody>
      </p:sp>
    </p:spTree>
    <p:extLst>
      <p:ext uri="{BB962C8B-B14F-4D97-AF65-F5344CB8AC3E}">
        <p14:creationId xmlns:p14="http://schemas.microsoft.com/office/powerpoint/2010/main" val="211768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4DFD-25C8-471D-ADBA-A54A07055F18}"/>
              </a:ext>
            </a:extLst>
          </p:cNvPr>
          <p:cNvSpPr>
            <a:spLocks noGrp="1"/>
          </p:cNvSpPr>
          <p:nvPr>
            <p:ph type="title"/>
          </p:nvPr>
        </p:nvSpPr>
        <p:spPr>
          <a:xfrm>
            <a:off x="681037" y="0"/>
            <a:ext cx="8543925" cy="1325563"/>
          </a:xfrm>
        </p:spPr>
        <p:txBody>
          <a:bodyPr/>
          <a:lstStyle/>
          <a:p>
            <a:pPr algn="ctr"/>
            <a:r>
              <a:rPr lang="en-IN" b="1" dirty="0"/>
              <a:t>Voice Assistant</a:t>
            </a:r>
            <a:br>
              <a:rPr lang="en-IN" b="1" dirty="0"/>
            </a:br>
            <a:r>
              <a:rPr lang="en-IN" sz="3200" dirty="0"/>
              <a:t>20</a:t>
            </a:r>
            <a:r>
              <a:rPr lang="en-IN" sz="3200" baseline="30000" dirty="0"/>
              <a:t>th</a:t>
            </a:r>
            <a:r>
              <a:rPr lang="en-IN" sz="3200" dirty="0"/>
              <a:t> November 2021</a:t>
            </a:r>
          </a:p>
        </p:txBody>
      </p:sp>
      <p:sp>
        <p:nvSpPr>
          <p:cNvPr id="3" name="Content Placeholder 2">
            <a:extLst>
              <a:ext uri="{FF2B5EF4-FFF2-40B4-BE49-F238E27FC236}">
                <a16:creationId xmlns:a16="http://schemas.microsoft.com/office/drawing/2014/main" id="{A29FC1C5-39F0-4F53-9D9B-07D3ADF4C995}"/>
              </a:ext>
            </a:extLst>
          </p:cNvPr>
          <p:cNvSpPr>
            <a:spLocks noGrp="1"/>
          </p:cNvSpPr>
          <p:nvPr>
            <p:ph idx="1"/>
          </p:nvPr>
        </p:nvSpPr>
        <p:spPr>
          <a:xfrm>
            <a:off x="182880" y="955040"/>
            <a:ext cx="9621520" cy="5902960"/>
          </a:xfrm>
        </p:spPr>
        <p:txBody>
          <a:bodyPr>
            <a:normAutofit fontScale="92500" lnSpcReduction="20000"/>
          </a:bodyPr>
          <a:lstStyle/>
          <a:p>
            <a:pPr marL="0" indent="0">
              <a:buNone/>
            </a:pPr>
            <a:endParaRPr lang="en-IN" dirty="0"/>
          </a:p>
          <a:p>
            <a:pPr algn="l"/>
            <a:r>
              <a:rPr lang="en-US" b="1" i="0" dirty="0">
                <a:solidFill>
                  <a:srgbClr val="000000"/>
                </a:solidFill>
                <a:effectLst/>
                <a:latin typeface="pt sans" panose="020B0604020202020204" pitchFamily="34" charset="0"/>
              </a:rPr>
              <a:t>Abstract</a:t>
            </a:r>
          </a:p>
          <a:p>
            <a:pPr algn="l"/>
            <a:r>
              <a:rPr lang="en-US" sz="2300" b="0" i="0" dirty="0">
                <a:solidFill>
                  <a:srgbClr val="000000"/>
                </a:solidFill>
                <a:effectLst/>
              </a:rPr>
              <a:t>In this modern era, day to day life became smarter and interlinked with technology. We already know some voice assistance like google, Siri. etc.  This project works on voice input and give output on the screen. The main agenda of our voice assistance makes people smart and give instant and computed results. The voice assistance takes the voice input through our microphone (Bluetooth and wired microphone) and it converts our voice into computer understandable language gives the required solutions and answers which are asked by the user. This assistance connects with the world wide web to provide results that the user has questioned. Natural Language Processing algorithm helps computer machines to engage in communication using natural human language in many forms.</a:t>
            </a:r>
          </a:p>
          <a:p>
            <a:pPr algn="l"/>
            <a:endParaRPr lang="en-US" sz="2200" i="0" dirty="0">
              <a:solidFill>
                <a:srgbClr val="000000"/>
              </a:solidFill>
              <a:effectLst/>
            </a:endParaRPr>
          </a:p>
          <a:p>
            <a:r>
              <a:rPr lang="en-IN" b="1" i="0" dirty="0">
                <a:solidFill>
                  <a:srgbClr val="000000"/>
                </a:solidFill>
                <a:effectLst/>
                <a:latin typeface="pt sans" panose="020B0503020203020204" pitchFamily="34" charset="0"/>
              </a:rPr>
              <a:t>Introduction</a:t>
            </a:r>
          </a:p>
          <a:p>
            <a:r>
              <a:rPr lang="en-US" sz="2300" b="0" i="0" dirty="0">
                <a:solidFill>
                  <a:srgbClr val="000000"/>
                </a:solidFill>
                <a:effectLst/>
              </a:rPr>
              <a:t>Virtual assistants are software programs that help you ease your day to day tasks, such as showing weather reports, creating remainders, making shopping lists etc. They can take commands via text (online chatbots) or by voice. Voice-based intelligent assistants need an invoking word or wake word to activate the listener, followed by the command. We have so many virtual assistants, such as Apple’s Siri, Amazon’s Alexa and Microsoft’s Cortana.</a:t>
            </a:r>
            <a:endParaRPr lang="en-IN" sz="2300" b="1" i="0" dirty="0">
              <a:solidFill>
                <a:srgbClr val="000000"/>
              </a:solidFill>
              <a:effectLst/>
            </a:endParaRPr>
          </a:p>
          <a:p>
            <a:endParaRPr lang="en-IN" dirty="0"/>
          </a:p>
        </p:txBody>
      </p:sp>
    </p:spTree>
    <p:extLst>
      <p:ext uri="{BB962C8B-B14F-4D97-AF65-F5344CB8AC3E}">
        <p14:creationId xmlns:p14="http://schemas.microsoft.com/office/powerpoint/2010/main" val="327502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FB5B1-1665-4A9B-B6EC-6846B6879A72}"/>
              </a:ext>
            </a:extLst>
          </p:cNvPr>
          <p:cNvSpPr>
            <a:spLocks noGrp="1"/>
          </p:cNvSpPr>
          <p:nvPr>
            <p:ph idx="1"/>
          </p:nvPr>
        </p:nvSpPr>
        <p:spPr>
          <a:xfrm>
            <a:off x="853440" y="538480"/>
            <a:ext cx="8666480" cy="5222239"/>
          </a:xfrm>
        </p:spPr>
        <p:txBody>
          <a:bodyPr/>
          <a:lstStyle/>
          <a:p>
            <a:r>
              <a:rPr lang="en-US" dirty="0"/>
              <a:t>Acknowledgement</a:t>
            </a:r>
          </a:p>
          <a:p>
            <a:r>
              <a:rPr lang="en-US" sz="1800" dirty="0"/>
              <a:t>I would like to thank my mentor - Prof. Sagar Pande for his advice and inputs on this project. Many thanks to my friends and seniors as well, who spent countless hours to listen and provide feedbacks.</a:t>
            </a:r>
          </a:p>
          <a:p>
            <a:endParaRPr lang="en-US" sz="1800" dirty="0"/>
          </a:p>
          <a:p>
            <a:r>
              <a:rPr lang="en-US" dirty="0"/>
              <a:t>Context</a:t>
            </a:r>
          </a:p>
          <a:p>
            <a:r>
              <a:rPr lang="en-US" sz="1800" dirty="0"/>
              <a:t>This project has been done as part of my course for the B.TECH CSE at Lovely Professional University. Supervised by Sagar Pande Sir, I have two months to fulfil the requirements in order to succeed the module. </a:t>
            </a:r>
          </a:p>
          <a:p>
            <a:pPr marL="0" indent="0">
              <a:buNone/>
            </a:pPr>
            <a:endParaRPr lang="en-US" sz="2400" dirty="0"/>
          </a:p>
          <a:p>
            <a:endParaRPr lang="en-US" sz="2400" dirty="0"/>
          </a:p>
        </p:txBody>
      </p:sp>
    </p:spTree>
    <p:extLst>
      <p:ext uri="{BB962C8B-B14F-4D97-AF65-F5344CB8AC3E}">
        <p14:creationId xmlns:p14="http://schemas.microsoft.com/office/powerpoint/2010/main" val="419166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73C4-1F42-4B05-8EB9-B4A5C2A9D4A8}"/>
              </a:ext>
            </a:extLst>
          </p:cNvPr>
          <p:cNvSpPr>
            <a:spLocks noGrp="1"/>
          </p:cNvSpPr>
          <p:nvPr>
            <p:ph type="title"/>
          </p:nvPr>
        </p:nvSpPr>
        <p:spPr>
          <a:xfrm>
            <a:off x="681037" y="111967"/>
            <a:ext cx="8543925" cy="1325563"/>
          </a:xfrm>
        </p:spPr>
        <p:txBody>
          <a:bodyPr/>
          <a:lstStyle/>
          <a:p>
            <a:pPr algn="ctr"/>
            <a:r>
              <a:rPr lang="en-US" dirty="0"/>
              <a:t>Team Members</a:t>
            </a:r>
            <a:endParaRPr lang="en-IN" dirty="0"/>
          </a:p>
        </p:txBody>
      </p:sp>
      <p:sp>
        <p:nvSpPr>
          <p:cNvPr id="3" name="Content Placeholder 2">
            <a:extLst>
              <a:ext uri="{FF2B5EF4-FFF2-40B4-BE49-F238E27FC236}">
                <a16:creationId xmlns:a16="http://schemas.microsoft.com/office/drawing/2014/main" id="{DEFE7D2D-A95E-40A2-80FE-F0FBEA324399}"/>
              </a:ext>
            </a:extLst>
          </p:cNvPr>
          <p:cNvSpPr>
            <a:spLocks noGrp="1"/>
          </p:cNvSpPr>
          <p:nvPr>
            <p:ph idx="1"/>
          </p:nvPr>
        </p:nvSpPr>
        <p:spPr>
          <a:xfrm>
            <a:off x="1287625" y="1212980"/>
            <a:ext cx="9769150" cy="5533053"/>
          </a:xfrm>
        </p:spPr>
        <p:txBody>
          <a:bodyPr>
            <a:normAutofit/>
          </a:bodyPr>
          <a:lstStyle/>
          <a:p>
            <a:r>
              <a:rPr lang="en-US" dirty="0"/>
              <a:t>Team Leader:</a:t>
            </a:r>
          </a:p>
          <a:p>
            <a:pPr marL="0" indent="0">
              <a:buNone/>
            </a:pPr>
            <a:r>
              <a:rPr lang="en-US" dirty="0"/>
              <a:t>    Vivek </a:t>
            </a:r>
          </a:p>
          <a:p>
            <a:pPr marL="0" indent="0">
              <a:buNone/>
            </a:pPr>
            <a:r>
              <a:rPr lang="en-US" dirty="0"/>
              <a:t>    </a:t>
            </a:r>
            <a:r>
              <a:rPr lang="en-US" sz="1800" dirty="0"/>
              <a:t>Contribution:</a:t>
            </a:r>
          </a:p>
          <a:p>
            <a:pPr>
              <a:buFont typeface="Wingdings" panose="05000000000000000000" pitchFamily="2" charset="2"/>
              <a:buChar char="Ø"/>
            </a:pPr>
            <a:r>
              <a:rPr lang="en-US" sz="1800" dirty="0"/>
              <a:t>Coding</a:t>
            </a:r>
          </a:p>
          <a:p>
            <a:pPr>
              <a:buFont typeface="Wingdings" panose="05000000000000000000" pitchFamily="2" charset="2"/>
              <a:buChar char="Ø"/>
            </a:pPr>
            <a:r>
              <a:rPr lang="en-US" sz="1800" dirty="0"/>
              <a:t>Idea</a:t>
            </a:r>
          </a:p>
          <a:p>
            <a:pPr>
              <a:buFont typeface="Wingdings" panose="05000000000000000000" pitchFamily="2" charset="2"/>
              <a:buChar char="Ø"/>
            </a:pPr>
            <a:r>
              <a:rPr lang="en-US" sz="1800" dirty="0"/>
              <a:t>Research</a:t>
            </a:r>
          </a:p>
          <a:p>
            <a:pPr>
              <a:buFont typeface="Wingdings" panose="05000000000000000000" pitchFamily="2" charset="2"/>
              <a:buChar char="Ø"/>
            </a:pPr>
            <a:endParaRPr lang="en-US" sz="1800" dirty="0"/>
          </a:p>
          <a:p>
            <a:pPr marL="0" indent="0">
              <a:buNone/>
            </a:pPr>
            <a:r>
              <a:rPr lang="en-IN" dirty="0"/>
              <a:t>    Harsh </a:t>
            </a:r>
          </a:p>
          <a:p>
            <a:pPr marL="0" indent="0">
              <a:buNone/>
            </a:pPr>
            <a:r>
              <a:rPr lang="en-IN" dirty="0"/>
              <a:t>     </a:t>
            </a:r>
            <a:r>
              <a:rPr lang="en-IN" sz="2100" dirty="0"/>
              <a:t>Contribution:</a:t>
            </a:r>
          </a:p>
          <a:p>
            <a:pPr>
              <a:buFont typeface="Wingdings" panose="05000000000000000000" pitchFamily="2" charset="2"/>
              <a:buChar char="Ø"/>
            </a:pPr>
            <a:r>
              <a:rPr lang="en-IN" sz="2100" dirty="0"/>
              <a:t>Idea</a:t>
            </a:r>
          </a:p>
          <a:p>
            <a:pPr>
              <a:buFont typeface="Wingdings" panose="05000000000000000000" pitchFamily="2" charset="2"/>
              <a:buChar char="Ø"/>
            </a:pPr>
            <a:r>
              <a:rPr lang="en-IN" sz="2100" dirty="0"/>
              <a:t>Testing</a:t>
            </a:r>
          </a:p>
          <a:p>
            <a:pPr>
              <a:buFont typeface="Wingdings" panose="05000000000000000000" pitchFamily="2" charset="2"/>
              <a:buChar char="Ø"/>
            </a:pPr>
            <a:r>
              <a:rPr lang="en-IN" sz="2100" dirty="0"/>
              <a:t>Coding</a:t>
            </a:r>
          </a:p>
          <a:p>
            <a:pPr marL="0" indent="0">
              <a:buNone/>
            </a:pPr>
            <a:endParaRPr lang="en-IN" dirty="0"/>
          </a:p>
        </p:txBody>
      </p:sp>
    </p:spTree>
    <p:extLst>
      <p:ext uri="{BB962C8B-B14F-4D97-AF65-F5344CB8AC3E}">
        <p14:creationId xmlns:p14="http://schemas.microsoft.com/office/powerpoint/2010/main" val="46630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F070C9-237F-4F50-9502-5DC00F608628}"/>
              </a:ext>
            </a:extLst>
          </p:cNvPr>
          <p:cNvSpPr>
            <a:spLocks noGrp="1"/>
          </p:cNvSpPr>
          <p:nvPr>
            <p:ph type="title"/>
          </p:nvPr>
        </p:nvSpPr>
        <p:spPr>
          <a:xfrm>
            <a:off x="379651" y="2235835"/>
            <a:ext cx="9334500" cy="4334508"/>
          </a:xfrm>
        </p:spPr>
        <p:txBody>
          <a:bodyPr>
            <a:normAutofit/>
          </a:bodyPr>
          <a:lstStyle/>
          <a:p>
            <a:r>
              <a:rPr lang="en-IN" sz="3200" dirty="0"/>
              <a:t>                                    LIBRARIES USED</a:t>
            </a:r>
            <a:br>
              <a:rPr lang="en-IN" sz="3200" dirty="0"/>
            </a:br>
            <a:r>
              <a:rPr lang="en-IN" sz="2400" b="1" dirty="0">
                <a:latin typeface="+mn-lt"/>
              </a:rPr>
              <a:t>Pyttsx3</a:t>
            </a:r>
            <a:r>
              <a:rPr lang="en-IN" sz="3200" dirty="0"/>
              <a:t> :</a:t>
            </a:r>
            <a:br>
              <a:rPr lang="en-IN" sz="3200" dirty="0"/>
            </a:br>
            <a:r>
              <a:rPr lang="en-US" sz="1800" b="1" i="0" dirty="0">
                <a:solidFill>
                  <a:srgbClr val="273239"/>
                </a:solidFill>
                <a:effectLst/>
                <a:latin typeface="+mn-lt"/>
              </a:rPr>
              <a:t>pyttsx3</a:t>
            </a:r>
            <a:r>
              <a:rPr lang="en-US" sz="1800" b="0" i="0" dirty="0">
                <a:solidFill>
                  <a:srgbClr val="273239"/>
                </a:solidFill>
                <a:effectLst/>
                <a:latin typeface="+mn-lt"/>
              </a:rPr>
              <a:t> is a text-to-speech conversion library in Python. Unlike alternative libraries, it works offline and is compatible with both Python 2 and 3. An application invokes the pyttsx3.init() factory function to get a reference to a pyttsx3. Engine instance. it is a very easy to use tool which converts the entered text into speech.</a:t>
            </a:r>
            <a:br>
              <a:rPr lang="en-US" sz="1800" b="0" i="0" dirty="0">
                <a:solidFill>
                  <a:srgbClr val="273239"/>
                </a:solidFill>
                <a:effectLst/>
                <a:latin typeface="+mn-lt"/>
              </a:rPr>
            </a:br>
            <a:br>
              <a:rPr lang="en-IN" sz="3200" dirty="0"/>
            </a:br>
            <a:r>
              <a:rPr lang="en-IN" sz="2400" b="1" i="0" dirty="0">
                <a:solidFill>
                  <a:srgbClr val="273239"/>
                </a:solidFill>
                <a:effectLst/>
                <a:latin typeface="+mn-lt"/>
              </a:rPr>
              <a:t>Speech Recognition :</a:t>
            </a:r>
            <a:br>
              <a:rPr lang="en-IN" sz="1000" b="1" i="0" dirty="0">
                <a:solidFill>
                  <a:srgbClr val="273239"/>
                </a:solidFill>
                <a:effectLst/>
                <a:latin typeface="sofia-pro"/>
              </a:rPr>
            </a:br>
            <a:r>
              <a:rPr lang="en-US" sz="1800" b="0" i="0" dirty="0">
                <a:solidFill>
                  <a:srgbClr val="273239"/>
                </a:solidFill>
                <a:effectLst/>
                <a:latin typeface="+mn-lt"/>
              </a:rPr>
              <a:t>Speech Recognition is an important feature in several applications used such as home automation, artificial intelligence, etc. This article aims to provide an introduction on how to make use of the </a:t>
            </a:r>
            <a:r>
              <a:rPr lang="en-US" sz="1800" b="0" i="0" dirty="0" err="1">
                <a:solidFill>
                  <a:srgbClr val="273239"/>
                </a:solidFill>
                <a:effectLst/>
                <a:latin typeface="+mn-lt"/>
              </a:rPr>
              <a:t>SpeechRecognition</a:t>
            </a:r>
            <a:r>
              <a:rPr lang="en-US" sz="1800" b="0" i="0" dirty="0">
                <a:solidFill>
                  <a:srgbClr val="273239"/>
                </a:solidFill>
                <a:effectLst/>
                <a:latin typeface="+mn-lt"/>
              </a:rPr>
              <a:t> library of Python. This is useful as it can be used on microcontrollers such as </a:t>
            </a:r>
            <a:r>
              <a:rPr lang="en-US" sz="1800" b="0" i="0" dirty="0" err="1">
                <a:solidFill>
                  <a:srgbClr val="273239"/>
                </a:solidFill>
                <a:effectLst/>
                <a:latin typeface="+mn-lt"/>
              </a:rPr>
              <a:t>Raspberri</a:t>
            </a:r>
            <a:r>
              <a:rPr lang="en-US" sz="1800" b="0" i="0" dirty="0">
                <a:solidFill>
                  <a:srgbClr val="273239"/>
                </a:solidFill>
                <a:effectLst/>
                <a:latin typeface="+mn-lt"/>
              </a:rPr>
              <a:t> </a:t>
            </a:r>
            <a:r>
              <a:rPr lang="en-US" sz="1800" b="0" i="0" dirty="0" err="1">
                <a:solidFill>
                  <a:srgbClr val="273239"/>
                </a:solidFill>
                <a:effectLst/>
                <a:latin typeface="+mn-lt"/>
              </a:rPr>
              <a:t>Pis</a:t>
            </a:r>
            <a:r>
              <a:rPr lang="en-US" sz="1800" b="0" i="0" dirty="0">
                <a:solidFill>
                  <a:srgbClr val="273239"/>
                </a:solidFill>
                <a:effectLst/>
                <a:latin typeface="+mn-lt"/>
              </a:rPr>
              <a:t> with the help of an external microphone</a:t>
            </a:r>
            <a:r>
              <a:rPr lang="en-US" sz="1000" b="0" i="0" dirty="0">
                <a:solidFill>
                  <a:srgbClr val="273239"/>
                </a:solidFill>
                <a:effectLst/>
                <a:latin typeface="urw-din"/>
              </a:rPr>
              <a:t>.</a:t>
            </a:r>
            <a:br>
              <a:rPr lang="en-US" sz="1000" b="0" i="0" dirty="0">
                <a:solidFill>
                  <a:srgbClr val="273239"/>
                </a:solidFill>
                <a:effectLst/>
                <a:latin typeface="urw-din"/>
              </a:rPr>
            </a:br>
            <a:endParaRPr lang="en-IN" sz="1800" dirty="0">
              <a:latin typeface="+mn-lt"/>
            </a:endParaRPr>
          </a:p>
        </p:txBody>
      </p:sp>
      <p:sp>
        <p:nvSpPr>
          <p:cNvPr id="3" name="Content Placeholder 2">
            <a:extLst>
              <a:ext uri="{FF2B5EF4-FFF2-40B4-BE49-F238E27FC236}">
                <a16:creationId xmlns:a16="http://schemas.microsoft.com/office/drawing/2014/main" id="{E7D37169-3BC8-423B-BDD0-7D1D8528E649}"/>
              </a:ext>
            </a:extLst>
          </p:cNvPr>
          <p:cNvSpPr>
            <a:spLocks noGrp="1"/>
          </p:cNvSpPr>
          <p:nvPr>
            <p:ph type="body" idx="1"/>
          </p:nvPr>
        </p:nvSpPr>
        <p:spPr>
          <a:xfrm>
            <a:off x="774939" y="954725"/>
            <a:ext cx="8543925" cy="1500187"/>
          </a:xfrm>
        </p:spPr>
        <p:txBody>
          <a:bodyPr>
            <a:normAutofit fontScale="92500" lnSpcReduction="10000"/>
          </a:bodyPr>
          <a:lstStyle/>
          <a:p>
            <a:r>
              <a:rPr lang="en-IN" dirty="0"/>
              <a:t>PRE-REQUISITES</a:t>
            </a:r>
          </a:p>
          <a:p>
            <a:pPr marL="0" indent="0">
              <a:buNone/>
            </a:pPr>
            <a:r>
              <a:rPr lang="en-IN" dirty="0"/>
              <a:t>  </a:t>
            </a:r>
            <a:r>
              <a:rPr lang="en-IN" sz="2000" dirty="0"/>
              <a:t>• Python Interpreter </a:t>
            </a:r>
          </a:p>
          <a:p>
            <a:pPr marL="0" indent="0">
              <a:buNone/>
            </a:pPr>
            <a:r>
              <a:rPr lang="en-IN" sz="2000" dirty="0"/>
              <a:t>  • </a:t>
            </a:r>
            <a:r>
              <a:rPr lang="en-IN" sz="2000" dirty="0" err="1"/>
              <a:t>Pycharm</a:t>
            </a:r>
            <a:r>
              <a:rPr lang="en-IN" sz="2000" dirty="0"/>
              <a:t> or VS Code </a:t>
            </a:r>
          </a:p>
          <a:p>
            <a:pPr marL="0" indent="0">
              <a:buNone/>
            </a:pPr>
            <a:r>
              <a:rPr lang="en-IN" sz="2000" dirty="0"/>
              <a:t>  • Internet connection</a:t>
            </a:r>
          </a:p>
        </p:txBody>
      </p:sp>
    </p:spTree>
    <p:extLst>
      <p:ext uri="{BB962C8B-B14F-4D97-AF65-F5344CB8AC3E}">
        <p14:creationId xmlns:p14="http://schemas.microsoft.com/office/powerpoint/2010/main" val="177432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A42A39-8827-4A73-BF0C-A6C513934F25}"/>
              </a:ext>
            </a:extLst>
          </p:cNvPr>
          <p:cNvSpPr>
            <a:spLocks noGrp="1"/>
          </p:cNvSpPr>
          <p:nvPr>
            <p:ph type="subTitle" idx="1"/>
          </p:nvPr>
        </p:nvSpPr>
        <p:spPr>
          <a:xfrm>
            <a:off x="849630" y="1376998"/>
            <a:ext cx="8370570" cy="4604702"/>
          </a:xfrm>
        </p:spPr>
        <p:txBody>
          <a:bodyPr>
            <a:normAutofit/>
          </a:bodyPr>
          <a:lstStyle/>
          <a:p>
            <a:pPr algn="l"/>
            <a:r>
              <a:rPr lang="en-US" b="1" i="0" dirty="0">
                <a:solidFill>
                  <a:srgbClr val="273239"/>
                </a:solidFill>
                <a:effectLst/>
              </a:rPr>
              <a:t>Datetime:</a:t>
            </a:r>
            <a:br>
              <a:rPr lang="en-US" sz="1100" b="0" i="0" dirty="0">
                <a:solidFill>
                  <a:srgbClr val="273239"/>
                </a:solidFill>
                <a:effectLst/>
                <a:latin typeface="urw-din"/>
              </a:rPr>
            </a:br>
            <a:r>
              <a:rPr lang="en-US" sz="1600" b="0" i="0" dirty="0">
                <a:solidFill>
                  <a:srgbClr val="273239"/>
                </a:solidFill>
                <a:effectLst/>
                <a:latin typeface="+mn-lt"/>
              </a:rPr>
              <a:t>In Python, date and time are not a data type of their own, but a module named </a:t>
            </a:r>
            <a:r>
              <a:rPr lang="en-US" sz="1600" b="1" i="0" dirty="0">
                <a:solidFill>
                  <a:srgbClr val="273239"/>
                </a:solidFill>
                <a:effectLst/>
                <a:latin typeface="+mn-lt"/>
              </a:rPr>
              <a:t>datetime</a:t>
            </a:r>
            <a:r>
              <a:rPr lang="en-US" sz="1600" b="0" i="0" dirty="0">
                <a:solidFill>
                  <a:srgbClr val="273239"/>
                </a:solidFill>
                <a:effectLst/>
                <a:latin typeface="+mn-lt"/>
              </a:rPr>
              <a:t> can be imported to work with the date as well as time. </a:t>
            </a:r>
            <a:r>
              <a:rPr lang="en-US" sz="1600" b="1" i="0" dirty="0">
                <a:solidFill>
                  <a:srgbClr val="273239"/>
                </a:solidFill>
                <a:effectLst/>
                <a:latin typeface="+mn-lt"/>
              </a:rPr>
              <a:t>Python Datetime module</a:t>
            </a:r>
            <a:r>
              <a:rPr lang="en-US" sz="1600" b="0" i="0" dirty="0">
                <a:solidFill>
                  <a:srgbClr val="273239"/>
                </a:solidFill>
                <a:effectLst/>
                <a:latin typeface="+mn-lt"/>
              </a:rPr>
              <a:t> comes built into Python, so there is no need to install it externally.</a:t>
            </a:r>
          </a:p>
          <a:p>
            <a:pPr algn="l"/>
            <a:endParaRPr lang="en-US" sz="1600" b="0" i="0" dirty="0">
              <a:solidFill>
                <a:srgbClr val="273239"/>
              </a:solidFill>
              <a:effectLst/>
              <a:latin typeface="+mn-lt"/>
            </a:endParaRPr>
          </a:p>
          <a:p>
            <a:pPr algn="l"/>
            <a:r>
              <a:rPr lang="en-US" b="1" dirty="0">
                <a:solidFill>
                  <a:srgbClr val="273239"/>
                </a:solidFill>
              </a:rPr>
              <a:t>Wikipedia:</a:t>
            </a:r>
          </a:p>
          <a:p>
            <a:pPr algn="l" fontAlgn="base"/>
            <a:r>
              <a:rPr lang="en-US" sz="1600" b="1" i="0" dirty="0">
                <a:solidFill>
                  <a:srgbClr val="273239"/>
                </a:solidFill>
                <a:effectLst/>
              </a:rPr>
              <a:t>Wikipedia</a:t>
            </a:r>
            <a:r>
              <a:rPr lang="en-US" sz="1600" b="0" i="0" dirty="0">
                <a:solidFill>
                  <a:srgbClr val="273239"/>
                </a:solidFill>
                <a:effectLst/>
              </a:rPr>
              <a:t> is a multilingual online encyclopedia created and maintained as an open collaboration project by a community of volunteer editors using a wiki-based editing system.</a:t>
            </a:r>
            <a:br>
              <a:rPr lang="en-US" sz="1600" b="0" i="0" dirty="0">
                <a:solidFill>
                  <a:srgbClr val="273239"/>
                </a:solidFill>
                <a:effectLst/>
              </a:rPr>
            </a:br>
            <a:r>
              <a:rPr lang="en-US" sz="1600" b="0" i="0" dirty="0">
                <a:solidFill>
                  <a:srgbClr val="273239"/>
                </a:solidFill>
                <a:effectLst/>
              </a:rPr>
              <a:t>In this article, we will see how to use Python’s Wikipedia module to fetch a variety of information from the Wikipedia website</a:t>
            </a:r>
          </a:p>
        </p:txBody>
      </p:sp>
    </p:spTree>
    <p:extLst>
      <p:ext uri="{BB962C8B-B14F-4D97-AF65-F5344CB8AC3E}">
        <p14:creationId xmlns:p14="http://schemas.microsoft.com/office/powerpoint/2010/main" val="282183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A7AC4-4086-46F3-B70C-F2842308372F}"/>
              </a:ext>
            </a:extLst>
          </p:cNvPr>
          <p:cNvSpPr>
            <a:spLocks noGrp="1"/>
          </p:cNvSpPr>
          <p:nvPr>
            <p:ph idx="1"/>
          </p:nvPr>
        </p:nvSpPr>
        <p:spPr>
          <a:xfrm>
            <a:off x="612458" y="1325880"/>
            <a:ext cx="8543925" cy="4351338"/>
          </a:xfrm>
        </p:spPr>
        <p:txBody>
          <a:bodyPr/>
          <a:lstStyle/>
          <a:p>
            <a:pPr marL="0" indent="0">
              <a:buNone/>
            </a:pPr>
            <a:r>
              <a:rPr lang="en-US" sz="2400" dirty="0"/>
              <a:t>OS:</a:t>
            </a:r>
          </a:p>
          <a:p>
            <a:pPr marL="0" indent="0">
              <a:buNone/>
            </a:pPr>
            <a:r>
              <a:rPr lang="en-US" sz="1400" b="0" i="0" dirty="0">
                <a:solidFill>
                  <a:srgbClr val="273239"/>
                </a:solidFill>
                <a:effectLst/>
                <a:latin typeface="urw-din"/>
              </a:rPr>
              <a:t>An operating system acts as an intermediary between the user of a computer and computer hardware. The purpose of an operating system is to provide an environment in which a user can execute programs conveniently and efficiently. </a:t>
            </a:r>
          </a:p>
          <a:p>
            <a:pPr marL="0" indent="0" algn="l" fontAlgn="base">
              <a:buNone/>
            </a:pPr>
            <a:endParaRPr lang="en-US" sz="1400" dirty="0">
              <a:solidFill>
                <a:srgbClr val="273239"/>
              </a:solidFill>
              <a:latin typeface="urw-din"/>
            </a:endParaRPr>
          </a:p>
          <a:p>
            <a:pPr marL="0" indent="0" algn="l" fontAlgn="base">
              <a:buNone/>
            </a:pPr>
            <a:r>
              <a:rPr lang="en-US" sz="2400" b="1" dirty="0">
                <a:solidFill>
                  <a:srgbClr val="273239"/>
                </a:solidFill>
              </a:rPr>
              <a:t>Web Browser</a:t>
            </a:r>
          </a:p>
          <a:p>
            <a:pPr marL="0" indent="0" algn="l" fontAlgn="base">
              <a:buNone/>
            </a:pPr>
            <a:r>
              <a:rPr lang="en-US" sz="1400" b="0" i="0" dirty="0">
                <a:solidFill>
                  <a:srgbClr val="273239"/>
                </a:solidFill>
                <a:effectLst/>
              </a:rPr>
              <a:t>When we need any kind of information most of the time we get help from the Internet, and we get information. The Internet provides us useful information easily; we use mobile phones, computers, and tablets. We searched for a lot of things in our daily life, so we get information about all over the world, but we can not get information by just only getting connected to the Internet. We need a platform where we can search for our questions. The platform that provides such kinds of services is called a web browser, without a web browser internet will not be able to provide information.</a:t>
            </a:r>
          </a:p>
          <a:p>
            <a:pPr marL="0" indent="0">
              <a:buNone/>
            </a:pPr>
            <a:endParaRPr lang="en-US" sz="1400" b="0" i="0" dirty="0">
              <a:solidFill>
                <a:srgbClr val="273239"/>
              </a:solidFill>
              <a:effectLst/>
              <a:latin typeface="urw-din"/>
            </a:endParaRPr>
          </a:p>
          <a:p>
            <a:pPr marL="0" indent="0">
              <a:buNone/>
            </a:pPr>
            <a:endParaRPr lang="en-IN" sz="1400" dirty="0"/>
          </a:p>
          <a:p>
            <a:pPr marL="0" indent="0">
              <a:buNone/>
            </a:pPr>
            <a:endParaRPr lang="en-IN" sz="1400" dirty="0"/>
          </a:p>
        </p:txBody>
      </p:sp>
      <p:sp>
        <p:nvSpPr>
          <p:cNvPr id="5" name="Rectangle 2">
            <a:extLst>
              <a:ext uri="{FF2B5EF4-FFF2-40B4-BE49-F238E27FC236}">
                <a16:creationId xmlns:a16="http://schemas.microsoft.com/office/drawing/2014/main" id="{E931D863-C040-443F-B177-C83D10EE30B9}"/>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47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145F-013B-40A6-AA68-EEBAE82FA4F0}"/>
              </a:ext>
            </a:extLst>
          </p:cNvPr>
          <p:cNvSpPr>
            <a:spLocks noGrp="1"/>
          </p:cNvSpPr>
          <p:nvPr>
            <p:ph type="title"/>
          </p:nvPr>
        </p:nvSpPr>
        <p:spPr/>
        <p:txBody>
          <a:bodyPr/>
          <a:lstStyle/>
          <a:p>
            <a:pPr algn="ctr"/>
            <a:r>
              <a:rPr lang="en-US" dirty="0"/>
              <a:t>Screen Shot</a:t>
            </a:r>
            <a:endParaRPr lang="en-IN" dirty="0"/>
          </a:p>
        </p:txBody>
      </p:sp>
      <p:sp>
        <p:nvSpPr>
          <p:cNvPr id="3" name="Content Placeholder 2">
            <a:extLst>
              <a:ext uri="{FF2B5EF4-FFF2-40B4-BE49-F238E27FC236}">
                <a16:creationId xmlns:a16="http://schemas.microsoft.com/office/drawing/2014/main" id="{0FA93ABF-1CBC-4F6F-80E9-F19A14AFFFEE}"/>
              </a:ext>
            </a:extLst>
          </p:cNvPr>
          <p:cNvSpPr>
            <a:spLocks noGrp="1"/>
          </p:cNvSpPr>
          <p:nvPr>
            <p:ph idx="1"/>
          </p:nvPr>
        </p:nvSpPr>
        <p:spPr>
          <a:xfrm>
            <a:off x="589599" y="1409699"/>
            <a:ext cx="8440102" cy="4256723"/>
          </a:xfrm>
        </p:spPr>
        <p:txBody>
          <a:bodyPr/>
          <a:lstStyle/>
          <a:p>
            <a:r>
              <a:rPr lang="en-US" dirty="0"/>
              <a:t>Recognizing</a:t>
            </a:r>
            <a:endParaRPr lang="en-IN" dirty="0"/>
          </a:p>
        </p:txBody>
      </p:sp>
      <p:pic>
        <p:nvPicPr>
          <p:cNvPr id="9" name="Picture 8" descr="Text&#10;&#10;Description automatically generated">
            <a:extLst>
              <a:ext uri="{FF2B5EF4-FFF2-40B4-BE49-F238E27FC236}">
                <a16:creationId xmlns:a16="http://schemas.microsoft.com/office/drawing/2014/main" id="{960BC2FF-0AB6-4331-8552-3E17F28B2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66" y="2025797"/>
            <a:ext cx="7941468" cy="4467076"/>
          </a:xfrm>
          <a:prstGeom prst="rect">
            <a:avLst/>
          </a:prstGeom>
        </p:spPr>
      </p:pic>
    </p:spTree>
    <p:extLst>
      <p:ext uri="{BB962C8B-B14F-4D97-AF65-F5344CB8AC3E}">
        <p14:creationId xmlns:p14="http://schemas.microsoft.com/office/powerpoint/2010/main" val="102741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F6FD3-6750-432D-893C-5F0C0480C3D9}"/>
              </a:ext>
            </a:extLst>
          </p:cNvPr>
          <p:cNvSpPr>
            <a:spLocks noGrp="1"/>
          </p:cNvSpPr>
          <p:nvPr>
            <p:ph idx="1"/>
          </p:nvPr>
        </p:nvSpPr>
        <p:spPr>
          <a:xfrm>
            <a:off x="681037" y="278765"/>
            <a:ext cx="8543925" cy="4351338"/>
          </a:xfrm>
        </p:spPr>
        <p:txBody>
          <a:bodyPr/>
          <a:lstStyle/>
          <a:p>
            <a:r>
              <a:rPr lang="en-US" dirty="0"/>
              <a:t>Performing Functions:</a:t>
            </a:r>
            <a:endParaRPr lang="en-IN" dirty="0"/>
          </a:p>
        </p:txBody>
      </p:sp>
      <p:pic>
        <p:nvPicPr>
          <p:cNvPr id="5" name="Picture 4" descr="Graphical user interface, text&#10;&#10;Description automatically generated">
            <a:extLst>
              <a:ext uri="{FF2B5EF4-FFF2-40B4-BE49-F238E27FC236}">
                <a16:creationId xmlns:a16="http://schemas.microsoft.com/office/drawing/2014/main" id="{6872B3D5-50AD-4214-9B98-FC8F96DFD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37" y="1121568"/>
            <a:ext cx="8770620" cy="4933474"/>
          </a:xfrm>
          <a:prstGeom prst="rect">
            <a:avLst/>
          </a:prstGeom>
        </p:spPr>
      </p:pic>
    </p:spTree>
    <p:extLst>
      <p:ext uri="{BB962C8B-B14F-4D97-AF65-F5344CB8AC3E}">
        <p14:creationId xmlns:p14="http://schemas.microsoft.com/office/powerpoint/2010/main" val="15687805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TotalTime>
  <Words>1040</Words>
  <Application>Microsoft Office PowerPoint</Application>
  <PresentationFormat>A4 Paper (210x297 mm)</PresentationFormat>
  <Paragraphs>69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Calibri</vt:lpstr>
      <vt:lpstr>Calibri Light</vt:lpstr>
      <vt:lpstr>PT Sans</vt:lpstr>
      <vt:lpstr>sofia-pro</vt:lpstr>
      <vt:lpstr>urw-din</vt:lpstr>
      <vt:lpstr>Wingdings</vt:lpstr>
      <vt:lpstr>Office Theme</vt:lpstr>
      <vt:lpstr>REPORT FOR VOICE ASSISTANT As a project work for Course PYTHON PROGRAMMING (INT213)  --------------------------------------------------  </vt:lpstr>
      <vt:lpstr>Voice Assistant 20th November 2021</vt:lpstr>
      <vt:lpstr>PowerPoint Presentation</vt:lpstr>
      <vt:lpstr>Team Members</vt:lpstr>
      <vt:lpstr>                                    LIBRARIES USED Pyttsx3 : pyttsx3 is a text-to-speech conversion library in Python. Unlike alternative libraries, it works offline and is compatible with both Python 2 and 3. An application invokes the pyttsx3.init() factory function to get a reference to a pyttsx3. Engine instance. it is a very easy to use tool which converts the entered text into speech.  Speech Recognition : Speech Recognition is an important feature in several applications used such as home automation, artificial intelligence, etc. This article aims to provide an introduction on how to make use of the SpeechRecognition library of Python. This is useful as it can be used on microcontrollers such as Raspberri Pis with the help of an external microphone. </vt:lpstr>
      <vt:lpstr>PowerPoint Presentation</vt:lpstr>
      <vt:lpstr>PowerPoint Presentation</vt:lpstr>
      <vt:lpstr>Screen Shot</vt:lpstr>
      <vt:lpstr>PowerPoint Presentation</vt:lpstr>
      <vt:lpstr>Advantages:</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FOR VOICE ASSISTANT As a project work for Course PYTHON PROGRAMMING (INT213)  --------------------------------------------------  </dc:title>
  <dc:creator>Vivek Sharma</dc:creator>
  <cp:lastModifiedBy>Vivek Sharma</cp:lastModifiedBy>
  <cp:revision>6</cp:revision>
  <dcterms:created xsi:type="dcterms:W3CDTF">2021-11-19T16:40:23Z</dcterms:created>
  <dcterms:modified xsi:type="dcterms:W3CDTF">2021-11-20T12:32:03Z</dcterms:modified>
</cp:coreProperties>
</file>