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7" r:id="rId7"/>
    <p:sldId id="298" r:id="rId8"/>
    <p:sldId id="295" r:id="rId9"/>
    <p:sldId id="299" r:id="rId10"/>
    <p:sldId id="302" r:id="rId11"/>
    <p:sldId id="303" r:id="rId12"/>
    <p:sldId id="304" r:id="rId13"/>
    <p:sldId id="306" r:id="rId14"/>
    <p:sldId id="307" r:id="rId15"/>
    <p:sldId id="308" r:id="rId16"/>
    <p:sldId id="309" r:id="rId17"/>
    <p:sldId id="311" r:id="rId18"/>
    <p:sldId id="312" r:id="rId19"/>
    <p:sldId id="313" r:id="rId20"/>
    <p:sldId id="314" r:id="rId21"/>
    <p:sldId id="315" r:id="rId22"/>
    <p:sldId id="317" r:id="rId23"/>
    <p:sldId id="318" r:id="rId24"/>
    <p:sldId id="319" r:id="rId25"/>
    <p:sldId id="320" r:id="rId26"/>
    <p:sldId id="316" r:id="rId27"/>
    <p:sldId id="321" r:id="rId28"/>
    <p:sldId id="322" r:id="rId29"/>
    <p:sldId id="323" r:id="rId30"/>
    <p:sldId id="324" r:id="rId31"/>
    <p:sldId id="325" r:id="rId32"/>
    <p:sldId id="326" r:id="rId33"/>
    <p:sldId id="327" r:id="rId34"/>
    <p:sldId id="32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E5E4D699-C3CF-4415-B32C-A18B48AFE2A3}">
      <dgm:prSet/>
      <dgm:spPr/>
      <dgm:t>
        <a:bodyPr/>
        <a:lstStyle/>
        <a:p>
          <a:r>
            <a:rPr lang="en-US" dirty="0"/>
            <a:t>Downloaded the dataset</a:t>
          </a:r>
        </a:p>
      </dgm:t>
    </dgm:pt>
    <dgm:pt modelId="{C7C70553-EB1A-4554-849D-8153CC4AFCEB}" type="parTrans" cxnId="{A2DF84EA-DA42-4F03-BD6F-8E8D9966CB10}">
      <dgm:prSet/>
      <dgm:spPr/>
      <dgm:t>
        <a:bodyPr/>
        <a:lstStyle/>
        <a:p>
          <a:endParaRPr lang="en-US"/>
        </a:p>
      </dgm:t>
    </dgm:pt>
    <dgm:pt modelId="{61990FFE-20A5-4112-BACD-16BA28C36EBA}" type="sibTrans" cxnId="{A2DF84EA-DA42-4F03-BD6F-8E8D9966CB10}">
      <dgm:prSet/>
      <dgm:spPr/>
      <dgm:t>
        <a:bodyPr/>
        <a:lstStyle/>
        <a:p>
          <a:endParaRPr lang="en-US"/>
        </a:p>
      </dgm:t>
    </dgm:pt>
    <dgm:pt modelId="{9DB38719-EEF9-4638-91CE-8E8C646CC524}">
      <dgm:prSet/>
      <dgm:spPr/>
      <dgm:t>
        <a:bodyPr/>
        <a:lstStyle/>
        <a:p>
          <a:r>
            <a:rPr lang="en-IN" b="0" i="0" u="sng" dirty="0"/>
            <a:t>https://www.kaggle.com/sdolezel/black-friday</a:t>
          </a:r>
          <a:endParaRPr lang="en-US" dirty="0"/>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Data</a:t>
          </a:r>
          <a:r>
            <a:rPr lang="en-US" baseline="0" dirty="0"/>
            <a:t> preprocessing</a:t>
          </a:r>
          <a:endParaRPr lang="en-US" dirty="0"/>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To</a:t>
          </a:r>
          <a:r>
            <a:rPr lang="en-US" baseline="0" dirty="0"/>
            <a:t> prepare the dataset by removing unwanted value and replace null values so that we can continue further processing for accurate design</a:t>
          </a:r>
          <a:endParaRPr lang="en-US" dirty="0"/>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dgm:spPr/>
      <dgm:t>
        <a:bodyPr/>
        <a:lstStyle/>
        <a:p>
          <a:r>
            <a:rPr lang="en-US" dirty="0"/>
            <a:t>Data </a:t>
          </a:r>
          <a:r>
            <a:rPr lang="en-IN" b="0" i="0" dirty="0"/>
            <a:t>visualization</a:t>
          </a:r>
          <a:endParaRPr lang="en-US" dirty="0"/>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r>
            <a:rPr lang="en-US" dirty="0"/>
            <a:t>Exploratory</a:t>
          </a:r>
          <a:r>
            <a:rPr lang="en-US" baseline="0" dirty="0"/>
            <a:t> analysis</a:t>
          </a:r>
          <a:endParaRPr lang="en-US" dirty="0"/>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dgm:spPr/>
      <dgm:t>
        <a:bodyPr/>
        <a:lstStyle/>
        <a:p>
          <a:r>
            <a:rPr lang="en-US" dirty="0"/>
            <a:t>Data prediction</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Predictive analysis</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B1498893-193B-4EDF-B503-CEB482166996}">
      <dgm:prSet/>
      <dgm:spPr/>
      <dgm:t>
        <a:bodyPr/>
        <a:lstStyle/>
        <a:p>
          <a:endParaRPr lang="en-IN" dirty="0"/>
        </a:p>
      </dgm:t>
    </dgm:pt>
    <dgm:pt modelId="{E1153BD3-887F-439E-B099-4CFCF0EAC829}" type="parTrans" cxnId="{F450CBB8-1EAB-45C6-B642-54EF918E840E}">
      <dgm:prSet/>
      <dgm:spPr/>
      <dgm:t>
        <a:bodyPr/>
        <a:lstStyle/>
        <a:p>
          <a:endParaRPr lang="en-IN"/>
        </a:p>
      </dgm:t>
    </dgm:pt>
    <dgm:pt modelId="{BACD1854-4211-411A-9C36-9467DBC14BEE}" type="sibTrans" cxnId="{F450CBB8-1EAB-45C6-B642-54EF918E840E}">
      <dgm:prSet/>
      <dgm:spPr/>
      <dgm:t>
        <a:bodyPr/>
        <a:lstStyle/>
        <a:p>
          <a:endParaRPr lang="en-IN"/>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4" custScaleX="98721">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4">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4"/>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3"/>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4">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4">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4"/>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3"/>
      <dgm:spPr/>
    </dgm:pt>
    <dgm:pt modelId="{D1770950-AE34-40D9-810A-BC109B39D24D}" type="pres">
      <dgm:prSet presAssocID="{9845D52A-E054-4EB0-A5A3-32AE7DC6D645}" presName="composite" presStyleCnt="0"/>
      <dgm:spPr/>
    </dgm:pt>
    <dgm:pt modelId="{BF256D98-0EB6-41C8-AEED-E83691475757}" type="pres">
      <dgm:prSet presAssocID="{9845D52A-E054-4EB0-A5A3-32AE7DC6D645}" presName="Parent1" presStyleLbl="alignNode1" presStyleIdx="2" presStyleCnt="4">
        <dgm:presLayoutVars>
          <dgm:chMax val="1"/>
          <dgm:chPref val="1"/>
          <dgm:bulletEnabled val="1"/>
        </dgm:presLayoutVars>
      </dgm:prSet>
      <dgm:spPr/>
    </dgm:pt>
    <dgm:pt modelId="{DEDEAEC8-775B-4A0E-BDF8-C0B5BC0821DF}" type="pres">
      <dgm:prSet presAssocID="{9845D52A-E054-4EB0-A5A3-32AE7DC6D645}" presName="Childtext1" presStyleLbl="revTx" presStyleIdx="2" presStyleCnt="4">
        <dgm:presLayoutVars>
          <dgm:chMax val="0"/>
          <dgm:chPref val="0"/>
          <dgm:bulletEnabled/>
        </dgm:presLayoutVars>
      </dgm:prSet>
      <dgm:spPr/>
    </dgm:pt>
    <dgm:pt modelId="{D59E0661-D3C3-4072-9F55-5F1D1C88A7C9}" type="pres">
      <dgm:prSet presAssocID="{9845D52A-E054-4EB0-A5A3-32AE7DC6D645}"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4A753F44-E78B-4293-B0C7-6430408A43FA}" type="pres">
      <dgm:prSet presAssocID="{9845D52A-E054-4EB0-A5A3-32AE7DC6D645}" presName="ConnectLineEnd" presStyleLbl="node1" presStyleIdx="2" presStyleCnt="4"/>
      <dgm:spPr/>
    </dgm:pt>
    <dgm:pt modelId="{40AE410E-3FB3-4E51-8DE0-EDECFB7DA049}" type="pres">
      <dgm:prSet presAssocID="{9845D52A-E054-4EB0-A5A3-32AE7DC6D645}" presName="EmptyPane" presStyleCnt="0"/>
      <dgm:spPr/>
    </dgm:pt>
    <dgm:pt modelId="{601495B8-8CCC-4CA7-9BCE-B7441480B866}" type="pres">
      <dgm:prSet presAssocID="{796364FD-7651-493A-AEE5-8DD45DF8EEAC}" presName="spaceBetweenRectangles" presStyleLbl="fgAcc1" presStyleIdx="2" presStyleCnt="3"/>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3" presStyleCnt="4">
        <dgm:presLayoutVars>
          <dgm:chMax val="1"/>
          <dgm:chPref val="1"/>
          <dgm:bulletEnabled val="1"/>
        </dgm:presLayoutVars>
      </dgm:prSet>
      <dgm:spPr/>
    </dgm:pt>
    <dgm:pt modelId="{BFDCC47A-3FE9-44B5-9256-8406C22486BA}" type="pres">
      <dgm:prSet presAssocID="{9AC77E87-FC4D-4F04-889B-73358514DC0D}" presName="Childtext1" presStyleLbl="revTx" presStyleIdx="3" presStyleCnt="4">
        <dgm:presLayoutVars>
          <dgm:chMax val="0"/>
          <dgm:chPref val="0"/>
          <dgm:bulletEnabled/>
        </dgm:presLayoutVars>
      </dgm:prSet>
      <dgm:spPr/>
    </dgm:pt>
    <dgm:pt modelId="{DF12EC0F-ABC1-486B-A916-C06438CBEF0F}" type="pres">
      <dgm:prSet presAssocID="{9AC77E87-FC4D-4F04-889B-73358514DC0D}"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3" presStyleCnt="4"/>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6E1E710E-5FCE-4A3A-BCC2-57EE88D2B611}" type="presOf" srcId="{9845D52A-E054-4EB0-A5A3-32AE7DC6D645}" destId="{BF256D98-0EB6-41C8-AEED-E83691475757}" srcOrd="0" destOrd="0" presId="urn:microsoft.com/office/officeart/2016/7/layout/HexagonTimeline"/>
    <dgm:cxn modelId="{B04C6215-C46D-4282-963F-02A26E25C8AB}" srcId="{08F627ED-A304-4697-8C44-18E45D3D2B1A}" destId="{9845D52A-E054-4EB0-A5A3-32AE7DC6D645}" srcOrd="2" destOrd="0" parTransId="{952EE001-86C3-4022-96EE-ABDB540B8A78}" sibTransId="{796364FD-7651-493A-AEE5-8DD45DF8EEAC}"/>
    <dgm:cxn modelId="{0BBE1328-2BDE-48E8-8607-729E9AD5CC15}" type="presOf" srcId="{9DB38719-EEF9-4638-91CE-8E8C646CC524}" destId="{3F8C8DF1-69FF-4267-9807-429FE1F669A4}" srcOrd="0" destOrd="0" presId="urn:microsoft.com/office/officeart/2016/7/layout/HexagonTimeline"/>
    <dgm:cxn modelId="{BD204A29-3AE9-4D43-8D20-E6691DA3D10E}" type="presOf" srcId="{566C4A8F-CE66-4FF5-AF11-6C385F74A275}" destId="{DEDEAEC8-775B-4A0E-BDF8-C0B5BC0821DF}"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6E8CE3C-459F-4648-B4D7-5039298A0E92}" srcId="{9845D52A-E054-4EB0-A5A3-32AE7DC6D645}" destId="{566C4A8F-CE66-4FF5-AF11-6C385F74A275}" srcOrd="0" destOrd="0" parTransId="{375C5A5E-5F04-4FE8-98F8-795867C18A18}" sibTransId="{E74B8A5E-78D9-4E5B-86E1-203DE271581F}"/>
    <dgm:cxn modelId="{6D67163F-4880-4E0E-B95A-F0DDE2AB3673}" type="presOf" srcId="{C2F0E5C9-2943-4A9B-872F-ECF6B159E9F4}" destId="{BFDCC47A-3FE9-44B5-9256-8406C22486BA}" srcOrd="0" destOrd="0" presId="urn:microsoft.com/office/officeart/2016/7/layout/HexagonTimeline"/>
    <dgm:cxn modelId="{3E8FB564-036B-46D7-B4FC-D9B852C7D738}" type="presOf" srcId="{B1498893-193B-4EDF-B503-CEB482166996}" destId="{3F8C8DF1-69FF-4267-9807-429FE1F669A4}" srcOrd="0" destOrd="1" presId="urn:microsoft.com/office/officeart/2016/7/layout/HexagonTimeline"/>
    <dgm:cxn modelId="{04774158-8FAB-47B4-A2EE-D3D3A7E958BE}" srcId="{08F627ED-A304-4697-8C44-18E45D3D2B1A}" destId="{9AC77E87-FC4D-4F04-889B-73358514DC0D}" srcOrd="3"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F450CBB8-1EAB-45C6-B642-54EF918E840E}" srcId="{E5E4D699-C3CF-4415-B32C-A18B48AFE2A3}" destId="{B1498893-193B-4EDF-B503-CEB482166996}" srcOrd="1" destOrd="0" parTransId="{E1153BD3-887F-439E-B099-4CFCF0EAC829}" sibTransId="{BACD1854-4211-411A-9C36-9467DBC14BEE}"/>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BFE8FC82-748F-4007-B16A-8ADD470E5CE8}" type="presParOf" srcId="{0580C383-85A3-425E-A44E-5E7306FF943E}" destId="{D1770950-AE34-40D9-810A-BC109B39D24D}" srcOrd="4" destOrd="0" presId="urn:microsoft.com/office/officeart/2016/7/layout/HexagonTimeline"/>
    <dgm:cxn modelId="{DFBD7509-815F-4FB8-A809-02375B172794}" type="presParOf" srcId="{D1770950-AE34-40D9-810A-BC109B39D24D}" destId="{BF256D98-0EB6-41C8-AEED-E83691475757}" srcOrd="0" destOrd="0" presId="urn:microsoft.com/office/officeart/2016/7/layout/HexagonTimeline"/>
    <dgm:cxn modelId="{0C3DD67A-9FDC-4E90-B290-3282E9CF1422}" type="presParOf" srcId="{D1770950-AE34-40D9-810A-BC109B39D24D}" destId="{DEDEAEC8-775B-4A0E-BDF8-C0B5BC0821DF}" srcOrd="1" destOrd="0" presId="urn:microsoft.com/office/officeart/2016/7/layout/HexagonTimeline"/>
    <dgm:cxn modelId="{DE943765-9F2B-414A-B8D6-82E9446F1B9C}" type="presParOf" srcId="{D1770950-AE34-40D9-810A-BC109B39D24D}" destId="{D59E0661-D3C3-4072-9F55-5F1D1C88A7C9}" srcOrd="2" destOrd="0" presId="urn:microsoft.com/office/officeart/2016/7/layout/HexagonTimeline"/>
    <dgm:cxn modelId="{8BCF504B-2DB1-409E-91C5-1930DC978596}" type="presParOf" srcId="{D1770950-AE34-40D9-810A-BC109B39D24D}" destId="{4A753F44-E78B-4293-B0C7-6430408A43FA}" srcOrd="3" destOrd="0" presId="urn:microsoft.com/office/officeart/2016/7/layout/HexagonTimeline"/>
    <dgm:cxn modelId="{D5E0E930-6D1D-4CA3-9410-1B7166E1ECE6}" type="presParOf" srcId="{D1770950-AE34-40D9-810A-BC109B39D24D}" destId="{40AE410E-3FB3-4E51-8DE0-EDECFB7DA049}" srcOrd="4" destOrd="0" presId="urn:microsoft.com/office/officeart/2016/7/layout/HexagonTimeline"/>
    <dgm:cxn modelId="{91F94770-C15E-4938-B10F-2A7CBA135758}" type="presParOf" srcId="{0580C383-85A3-425E-A44E-5E7306FF943E}" destId="{601495B8-8CCC-4CA7-9BCE-B7441480B866}" srcOrd="5" destOrd="0" presId="urn:microsoft.com/office/officeart/2016/7/layout/HexagonTimeline"/>
    <dgm:cxn modelId="{D2F630C4-800F-4F2C-96C2-5FAC8C3DDA3F}" type="presParOf" srcId="{0580C383-85A3-425E-A44E-5E7306FF943E}" destId="{5B34DA1A-FC3A-4252-92D3-378DC0EC0FE5}" srcOrd="6"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354509" y="1639269"/>
          <a:ext cx="1790846"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Downloaded the dataset</a:t>
          </a:r>
        </a:p>
      </dsp:txBody>
      <dsp:txXfrm>
        <a:off x="354509" y="1639269"/>
        <a:ext cx="1701431" cy="447073"/>
      </dsp:txXfrm>
    </dsp:sp>
    <dsp:sp modelId="{3F8C8DF1-69FF-4267-9807-429FE1F669A4}">
      <dsp:nvSpPr>
        <dsp:cNvPr id="0" name=""/>
        <dsp:cNvSpPr/>
      </dsp:nvSpPr>
      <dsp:spPr>
        <a:xfrm>
          <a:off x="6289" y="0"/>
          <a:ext cx="2487286"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IN" sz="1100" b="0" i="0" u="sng" kern="1200" dirty="0"/>
            <a:t>https://www.kaggle.com/sdolezel/black-friday</a:t>
          </a:r>
          <a:endParaRPr lang="en-US" sz="1100" kern="1200" dirty="0"/>
        </a:p>
        <a:p>
          <a:pPr marL="0" lvl="0" indent="0" algn="ctr" defTabSz="488950">
            <a:lnSpc>
              <a:spcPct val="90000"/>
            </a:lnSpc>
            <a:spcBef>
              <a:spcPct val="0"/>
            </a:spcBef>
            <a:spcAft>
              <a:spcPct val="35000"/>
            </a:spcAft>
            <a:buNone/>
          </a:pPr>
          <a:endParaRPr lang="en-IN" sz="1100" kern="1200" dirty="0"/>
        </a:p>
      </dsp:txBody>
      <dsp:txXfrm>
        <a:off x="6289" y="0"/>
        <a:ext cx="2487286" cy="1192195"/>
      </dsp:txXfrm>
    </dsp:sp>
    <dsp:sp modelId="{0EDA1889-E3C7-4C7B-AA49-EF34A4D5D342}">
      <dsp:nvSpPr>
        <dsp:cNvPr id="0" name=""/>
        <dsp:cNvSpPr/>
      </dsp:nvSpPr>
      <dsp:spPr>
        <a:xfrm>
          <a:off x="2145356" y="1862806"/>
          <a:ext cx="700951" cy="0"/>
        </a:xfrm>
        <a:custGeom>
          <a:avLst/>
          <a:gdLst/>
          <a:ahLst/>
          <a:cxnLst/>
          <a:rect l="0" t="0" r="0" b="0"/>
          <a:pathLst>
            <a:path>
              <a:moveTo>
                <a:pt x="0" y="0"/>
              </a:moveTo>
              <a:lnTo>
                <a:pt x="70095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249933"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213153" y="1192195"/>
          <a:ext cx="73559"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2846307" y="1639269"/>
          <a:ext cx="1814048"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Data</a:t>
          </a:r>
          <a:r>
            <a:rPr lang="en-US" sz="1100" kern="1200" baseline="0" dirty="0"/>
            <a:t> preprocessing</a:t>
          </a:r>
          <a:endParaRPr lang="en-US" sz="1100" kern="1200" dirty="0"/>
        </a:p>
      </dsp:txBody>
      <dsp:txXfrm>
        <a:off x="3057087" y="1691216"/>
        <a:ext cx="1392488" cy="343179"/>
      </dsp:txXfrm>
    </dsp:sp>
    <dsp:sp modelId="{7197D426-886B-449E-A886-FD13F5E0AC97}">
      <dsp:nvSpPr>
        <dsp:cNvPr id="0" name=""/>
        <dsp:cNvSpPr/>
      </dsp:nvSpPr>
      <dsp:spPr>
        <a:xfrm>
          <a:off x="2493576" y="2533416"/>
          <a:ext cx="2519511"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To</a:t>
          </a:r>
          <a:r>
            <a:rPr lang="en-US" sz="1100" kern="1200" baseline="0" dirty="0"/>
            <a:t> prepare the dataset by removing unwanted value and replace null values so that we can continue further processing for accurate design</a:t>
          </a:r>
          <a:endParaRPr lang="en-US" sz="1100" kern="1200" dirty="0"/>
        </a:p>
      </dsp:txBody>
      <dsp:txXfrm>
        <a:off x="2493576" y="2533416"/>
        <a:ext cx="2519511" cy="1192195"/>
      </dsp:txXfrm>
    </dsp:sp>
    <dsp:sp modelId="{1E3B17F3-BEE3-4918-AC1A-690DF45EE902}">
      <dsp:nvSpPr>
        <dsp:cNvPr id="0" name=""/>
        <dsp:cNvSpPr/>
      </dsp:nvSpPr>
      <dsp:spPr>
        <a:xfrm>
          <a:off x="4660356" y="1862806"/>
          <a:ext cx="705463" cy="0"/>
        </a:xfrm>
        <a:custGeom>
          <a:avLst/>
          <a:gdLst/>
          <a:ahLst/>
          <a:cxnLst/>
          <a:rect l="0" t="0" r="0" b="0"/>
          <a:pathLst>
            <a:path>
              <a:moveTo>
                <a:pt x="0" y="0"/>
              </a:moveTo>
              <a:lnTo>
                <a:pt x="705463"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3753332"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3716075"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F256D98-0EB6-41C8-AEED-E83691475757}">
      <dsp:nvSpPr>
        <dsp:cNvPr id="0" name=""/>
        <dsp:cNvSpPr/>
      </dsp:nvSpPr>
      <dsp:spPr>
        <a:xfrm>
          <a:off x="5365819" y="1639269"/>
          <a:ext cx="1814048"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Data </a:t>
          </a:r>
          <a:r>
            <a:rPr lang="en-IN" sz="1100" b="0" i="0" kern="1200" dirty="0"/>
            <a:t>visualization</a:t>
          </a:r>
          <a:endParaRPr lang="en-US" sz="1100" kern="1200" dirty="0"/>
        </a:p>
      </dsp:txBody>
      <dsp:txXfrm>
        <a:off x="5576599" y="1691216"/>
        <a:ext cx="1392488" cy="343179"/>
      </dsp:txXfrm>
    </dsp:sp>
    <dsp:sp modelId="{DEDEAEC8-775B-4A0E-BDF8-C0B5BC0821DF}">
      <dsp:nvSpPr>
        <dsp:cNvPr id="0" name=""/>
        <dsp:cNvSpPr/>
      </dsp:nvSpPr>
      <dsp:spPr>
        <a:xfrm>
          <a:off x="5013087" y="0"/>
          <a:ext cx="2519511"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Exploratory</a:t>
          </a:r>
          <a:r>
            <a:rPr lang="en-US" sz="1100" kern="1200" baseline="0" dirty="0"/>
            <a:t> analysis</a:t>
          </a:r>
          <a:endParaRPr lang="en-US" sz="1100" kern="1200" dirty="0"/>
        </a:p>
      </dsp:txBody>
      <dsp:txXfrm>
        <a:off x="5013087" y="0"/>
        <a:ext cx="2519511" cy="1192195"/>
      </dsp:txXfrm>
    </dsp:sp>
    <dsp:sp modelId="{601495B8-8CCC-4CA7-9BCE-B7441480B866}">
      <dsp:nvSpPr>
        <dsp:cNvPr id="0" name=""/>
        <dsp:cNvSpPr/>
      </dsp:nvSpPr>
      <dsp:spPr>
        <a:xfrm>
          <a:off x="7179867" y="1862806"/>
          <a:ext cx="705463" cy="0"/>
        </a:xfrm>
        <a:custGeom>
          <a:avLst/>
          <a:gdLst/>
          <a:ahLst/>
          <a:cxnLst/>
          <a:rect l="0" t="0" r="0" b="0"/>
          <a:pathLst>
            <a:path>
              <a:moveTo>
                <a:pt x="0" y="0"/>
              </a:moveTo>
              <a:lnTo>
                <a:pt x="705463"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9E0661-D3C3-4072-9F55-5F1D1C88A7C9}">
      <dsp:nvSpPr>
        <dsp:cNvPr id="0" name=""/>
        <dsp:cNvSpPr/>
      </dsp:nvSpPr>
      <dsp:spPr>
        <a:xfrm>
          <a:off x="6272843"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A753F44-E78B-4293-B0C7-6430408A43FA}">
      <dsp:nvSpPr>
        <dsp:cNvPr id="0" name=""/>
        <dsp:cNvSpPr/>
      </dsp:nvSpPr>
      <dsp:spPr>
        <a:xfrm>
          <a:off x="6235587"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885330" y="1639269"/>
          <a:ext cx="1814048"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Data prediction</a:t>
          </a:r>
        </a:p>
      </dsp:txBody>
      <dsp:txXfrm rot="10800000">
        <a:off x="7974745" y="1639269"/>
        <a:ext cx="1724633" cy="447073"/>
      </dsp:txXfrm>
    </dsp:sp>
    <dsp:sp modelId="{BFDCC47A-3FE9-44B5-9256-8406C22486BA}">
      <dsp:nvSpPr>
        <dsp:cNvPr id="0" name=""/>
        <dsp:cNvSpPr/>
      </dsp:nvSpPr>
      <dsp:spPr>
        <a:xfrm>
          <a:off x="7532599" y="2533416"/>
          <a:ext cx="2519511"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Predictive analysis</a:t>
          </a:r>
        </a:p>
      </dsp:txBody>
      <dsp:txXfrm>
        <a:off x="7532599" y="2533416"/>
        <a:ext cx="2519511" cy="1192195"/>
      </dsp:txXfrm>
    </dsp:sp>
    <dsp:sp modelId="{DF12EC0F-ABC1-486B-A916-C06438CBEF0F}">
      <dsp:nvSpPr>
        <dsp:cNvPr id="0" name=""/>
        <dsp:cNvSpPr/>
      </dsp:nvSpPr>
      <dsp:spPr>
        <a:xfrm>
          <a:off x="8792354"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755098"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1800" b="0" i="0" u="none" strike="noStrike" dirty="0">
                <a:solidFill>
                  <a:srgbClr val="FFFFFF"/>
                </a:solidFill>
                <a:effectLst/>
                <a:latin typeface="Lato" panose="020F0502020204030203" pitchFamily="34" charset="0"/>
              </a:rPr>
              <a:t>BLACK FRIDAY  DATA ANALYSIS AND EXPLORATION</a:t>
            </a:r>
            <a:r>
              <a:rPr lang="en-US" sz="1800" b="0" i="0" u="none" strike="noStrike" dirty="0">
                <a:effectLst/>
                <a:latin typeface="Lato" panose="020F0502020204030203" pitchFamily="34" charset="0"/>
              </a:rPr>
              <a:t> </a:t>
            </a:r>
            <a:br>
              <a:rPr lang="en-US" sz="1800" b="0" i="0" u="none" strike="noStrike" dirty="0">
                <a:effectLst/>
                <a:latin typeface="Lato" panose="020F0502020204030203" pitchFamily="34" charset="0"/>
              </a:rPr>
            </a:br>
            <a:r>
              <a:rPr lang="en-US" sz="1800" b="0" i="0" u="none" strike="noStrike" dirty="0">
                <a:effectLst/>
                <a:latin typeface="Lato" panose="020F0502020204030203" pitchFamily="34" charset="0"/>
              </a:rPr>
              <a:t>team 16</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657600"/>
            <a:ext cx="4775075" cy="898044"/>
          </a:xfrm>
        </p:spPr>
        <p:txBody>
          <a:bodyPr>
            <a:normAutofit fontScale="77500" lnSpcReduction="20000"/>
          </a:bodyPr>
          <a:lstStyle/>
          <a:p>
            <a:pPr algn="ctr" rtl="0">
              <a:spcBef>
                <a:spcPts val="0"/>
              </a:spcBef>
              <a:spcAft>
                <a:spcPts val="0"/>
              </a:spcAft>
            </a:pPr>
            <a:r>
              <a:rPr lang="en-US" sz="1800" b="0" i="1" u="none" strike="noStrike" dirty="0">
                <a:solidFill>
                  <a:srgbClr val="FFFFFF"/>
                </a:solidFill>
                <a:effectLst/>
                <a:latin typeface="Lato" panose="020F0502020204030203" pitchFamily="34" charset="0"/>
              </a:rPr>
              <a:t>DONE BY </a:t>
            </a:r>
            <a:endParaRPr lang="en-US" dirty="0">
              <a:effectLst/>
            </a:endParaRPr>
          </a:p>
          <a:p>
            <a:pPr algn="ctr" rtl="0">
              <a:spcBef>
                <a:spcPts val="900"/>
              </a:spcBef>
              <a:spcAft>
                <a:spcPts val="0"/>
              </a:spcAft>
            </a:pPr>
            <a:r>
              <a:rPr lang="en-US" sz="1800" b="0" i="1" u="none" strike="noStrike" dirty="0">
                <a:solidFill>
                  <a:srgbClr val="FFFFFF"/>
                </a:solidFill>
                <a:effectLst/>
                <a:latin typeface="Lato" panose="020F0502020204030203" pitchFamily="34" charset="0"/>
              </a:rPr>
              <a:t>       SAI VIGNESH-19BCE1389</a:t>
            </a:r>
            <a:endParaRPr lang="en-US" dirty="0">
              <a:effectLst/>
            </a:endParaRPr>
          </a:p>
          <a:p>
            <a:pPr algn="ctr" rtl="0">
              <a:spcBef>
                <a:spcPts val="900"/>
              </a:spcBef>
              <a:spcAft>
                <a:spcPts val="0"/>
              </a:spcAft>
            </a:pPr>
            <a:r>
              <a:rPr lang="en-US" sz="1800" b="0" i="1" u="none" strike="noStrike" dirty="0">
                <a:solidFill>
                  <a:srgbClr val="FFFFFF"/>
                </a:solidFill>
                <a:effectLst/>
                <a:latin typeface="Lato" panose="020F0502020204030203" pitchFamily="34" charset="0"/>
              </a:rPr>
              <a:t>VINOD-19BCE1574</a:t>
            </a:r>
            <a:endParaRPr lang="en-US" dirty="0">
              <a:effectLst/>
            </a:endParaRPr>
          </a:p>
          <a:p>
            <a:pPr>
              <a:spcAft>
                <a:spcPts val="600"/>
              </a:spcAft>
            </a:pPr>
            <a:endParaRPr lang="en-US" dirty="0">
              <a:solidFill>
                <a:schemeClr val="tx1"/>
              </a:solidFill>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515088" y="1132961"/>
            <a:ext cx="2312480" cy="1499738"/>
          </a:xfrm>
        </p:spPr>
        <p:txBody>
          <a:bodyPr anchor="b">
            <a:normAutofit fontScale="90000"/>
          </a:bodyPr>
          <a:lstStyle/>
          <a:p>
            <a:r>
              <a:rPr lang="en-IN" sz="2800" dirty="0"/>
              <a:t>Univariate and Bivariate Analysis</a:t>
            </a:r>
            <a:br>
              <a:rPr lang="en-IN" sz="2800" dirty="0"/>
            </a:br>
            <a:r>
              <a:rPr lang="en-IN" sz="2800" dirty="0"/>
              <a:t>-&gt;Purchase Distribution</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3CF5F921-A8F7-4B2C-A075-49F329737EBC}"/>
              </a:ext>
            </a:extLst>
          </p:cNvPr>
          <p:cNvPicPr>
            <a:picLocks noChangeAspect="1"/>
          </p:cNvPicPr>
          <p:nvPr/>
        </p:nvPicPr>
        <p:blipFill>
          <a:blip r:embed="rId2"/>
          <a:stretch>
            <a:fillRect/>
          </a:stretch>
        </p:blipFill>
        <p:spPr>
          <a:xfrm>
            <a:off x="4397851" y="1073334"/>
            <a:ext cx="7153275" cy="4314825"/>
          </a:xfrm>
          <a:prstGeom prst="rect">
            <a:avLst/>
          </a:prstGeom>
        </p:spPr>
      </p:pic>
      <p:sp>
        <p:nvSpPr>
          <p:cNvPr id="8" name="TextBox 7">
            <a:extLst>
              <a:ext uri="{FF2B5EF4-FFF2-40B4-BE49-F238E27FC236}">
                <a16:creationId xmlns:a16="http://schemas.microsoft.com/office/drawing/2014/main" id="{133FEBB2-C486-4933-89CE-4DACBA528039}"/>
              </a:ext>
            </a:extLst>
          </p:cNvPr>
          <p:cNvSpPr txBox="1"/>
          <p:nvPr/>
        </p:nvSpPr>
        <p:spPr>
          <a:xfrm>
            <a:off x="822121" y="3355596"/>
            <a:ext cx="1946246" cy="2031325"/>
          </a:xfrm>
          <a:prstGeom prst="rect">
            <a:avLst/>
          </a:prstGeom>
          <a:noFill/>
        </p:spPr>
        <p:txBody>
          <a:bodyPr wrap="square" rtlCol="0">
            <a:spAutoFit/>
          </a:bodyPr>
          <a:lstStyle/>
          <a:p>
            <a:r>
              <a:rPr lang="en-US" dirty="0"/>
              <a:t>Inference:</a:t>
            </a:r>
          </a:p>
          <a:p>
            <a:r>
              <a:rPr lang="en-US" dirty="0"/>
              <a:t>From this graph we can conclude that very few of them bought things for more than 25000</a:t>
            </a:r>
            <a:endParaRPr lang="en-IN" dirty="0"/>
          </a:p>
        </p:txBody>
      </p:sp>
    </p:spTree>
    <p:extLst>
      <p:ext uri="{BB962C8B-B14F-4D97-AF65-F5344CB8AC3E}">
        <p14:creationId xmlns:p14="http://schemas.microsoft.com/office/powerpoint/2010/main" val="313768868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570960" y="2248697"/>
            <a:ext cx="2312480" cy="1499738"/>
          </a:xfrm>
        </p:spPr>
        <p:txBody>
          <a:bodyPr anchor="b">
            <a:normAutofit fontScale="90000"/>
          </a:bodyPr>
          <a:lstStyle/>
          <a:p>
            <a:r>
              <a:rPr lang="en-US" sz="2800" dirty="0"/>
              <a:t> Correlation between num predictors and purchase</a:t>
            </a:r>
            <a:endParaRPr lang="en-IN" sz="2800" dirty="0"/>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3">
            <a:extLst>
              <a:ext uri="{FF2B5EF4-FFF2-40B4-BE49-F238E27FC236}">
                <a16:creationId xmlns:a16="http://schemas.microsoft.com/office/drawing/2014/main" id="{7228478C-746C-4D9C-BC14-8D39C402B853}"/>
              </a:ext>
            </a:extLst>
          </p:cNvPr>
          <p:cNvPicPr>
            <a:picLocks noChangeAspect="1"/>
          </p:cNvPicPr>
          <p:nvPr/>
        </p:nvPicPr>
        <p:blipFill>
          <a:blip r:embed="rId2"/>
          <a:stretch>
            <a:fillRect/>
          </a:stretch>
        </p:blipFill>
        <p:spPr>
          <a:xfrm>
            <a:off x="4400244" y="1200849"/>
            <a:ext cx="5857875" cy="4305300"/>
          </a:xfrm>
          <a:prstGeom prst="rect">
            <a:avLst/>
          </a:prstGeom>
        </p:spPr>
      </p:pic>
    </p:spTree>
    <p:extLst>
      <p:ext uri="{BB962C8B-B14F-4D97-AF65-F5344CB8AC3E}">
        <p14:creationId xmlns:p14="http://schemas.microsoft.com/office/powerpoint/2010/main" val="49688457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570960" y="2248697"/>
            <a:ext cx="2312480" cy="1499738"/>
          </a:xfrm>
        </p:spPr>
        <p:txBody>
          <a:bodyPr anchor="b">
            <a:normAutofit/>
          </a:bodyPr>
          <a:lstStyle/>
          <a:p>
            <a:r>
              <a:rPr lang="en-IN" sz="2800" dirty="0"/>
              <a:t>Occupation </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1B5CD41A-F736-4CEA-86E3-3313E5529419}"/>
              </a:ext>
            </a:extLst>
          </p:cNvPr>
          <p:cNvPicPr>
            <a:picLocks noChangeAspect="1"/>
          </p:cNvPicPr>
          <p:nvPr/>
        </p:nvPicPr>
        <p:blipFill>
          <a:blip r:embed="rId2"/>
          <a:stretch>
            <a:fillRect/>
          </a:stretch>
        </p:blipFill>
        <p:spPr>
          <a:xfrm>
            <a:off x="4223008" y="1278413"/>
            <a:ext cx="6905625" cy="4333875"/>
          </a:xfrm>
          <a:prstGeom prst="rect">
            <a:avLst/>
          </a:prstGeom>
        </p:spPr>
      </p:pic>
    </p:spTree>
    <p:extLst>
      <p:ext uri="{BB962C8B-B14F-4D97-AF65-F5344CB8AC3E}">
        <p14:creationId xmlns:p14="http://schemas.microsoft.com/office/powerpoint/2010/main" val="206928352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570960" y="2248697"/>
            <a:ext cx="2312480" cy="1499738"/>
          </a:xfrm>
        </p:spPr>
        <p:txBody>
          <a:bodyPr anchor="b">
            <a:normAutofit/>
          </a:bodyPr>
          <a:lstStyle/>
          <a:p>
            <a:r>
              <a:rPr lang="en-IN" sz="2800" dirty="0"/>
              <a:t>Occupation</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3">
            <a:extLst>
              <a:ext uri="{FF2B5EF4-FFF2-40B4-BE49-F238E27FC236}">
                <a16:creationId xmlns:a16="http://schemas.microsoft.com/office/drawing/2014/main" id="{37AE3076-AE0F-46AA-9FA8-603275219047}"/>
              </a:ext>
            </a:extLst>
          </p:cNvPr>
          <p:cNvPicPr>
            <a:picLocks noChangeAspect="1"/>
          </p:cNvPicPr>
          <p:nvPr/>
        </p:nvPicPr>
        <p:blipFill>
          <a:blip r:embed="rId2"/>
          <a:stretch>
            <a:fillRect/>
          </a:stretch>
        </p:blipFill>
        <p:spPr>
          <a:xfrm>
            <a:off x="4207822" y="1083403"/>
            <a:ext cx="7115175" cy="4305300"/>
          </a:xfrm>
          <a:prstGeom prst="rect">
            <a:avLst/>
          </a:prstGeom>
        </p:spPr>
      </p:pic>
    </p:spTree>
    <p:extLst>
      <p:ext uri="{BB962C8B-B14F-4D97-AF65-F5344CB8AC3E}">
        <p14:creationId xmlns:p14="http://schemas.microsoft.com/office/powerpoint/2010/main" val="25655414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570960" y="2248697"/>
            <a:ext cx="2312480" cy="1499738"/>
          </a:xfrm>
        </p:spPr>
        <p:txBody>
          <a:bodyPr anchor="b">
            <a:normAutofit/>
          </a:bodyPr>
          <a:lstStyle/>
          <a:p>
            <a:r>
              <a:rPr lang="en-IN" sz="2800" dirty="0"/>
              <a:t>Product Category1</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3">
            <a:extLst>
              <a:ext uri="{FF2B5EF4-FFF2-40B4-BE49-F238E27FC236}">
                <a16:creationId xmlns:a16="http://schemas.microsoft.com/office/drawing/2014/main" id="{835D216A-CCF2-422A-BED8-62536104F0B1}"/>
              </a:ext>
            </a:extLst>
          </p:cNvPr>
          <p:cNvPicPr>
            <a:picLocks noChangeAspect="1"/>
          </p:cNvPicPr>
          <p:nvPr/>
        </p:nvPicPr>
        <p:blipFill>
          <a:blip r:embed="rId2"/>
          <a:stretch>
            <a:fillRect/>
          </a:stretch>
        </p:blipFill>
        <p:spPr>
          <a:xfrm>
            <a:off x="4115586" y="1151432"/>
            <a:ext cx="6762750" cy="4219575"/>
          </a:xfrm>
          <a:prstGeom prst="rect">
            <a:avLst/>
          </a:prstGeom>
        </p:spPr>
      </p:pic>
    </p:spTree>
    <p:extLst>
      <p:ext uri="{BB962C8B-B14F-4D97-AF65-F5344CB8AC3E}">
        <p14:creationId xmlns:p14="http://schemas.microsoft.com/office/powerpoint/2010/main" val="94796174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570960" y="2248697"/>
            <a:ext cx="2312480" cy="1499738"/>
          </a:xfrm>
        </p:spPr>
        <p:txBody>
          <a:bodyPr anchor="b">
            <a:normAutofit/>
          </a:bodyPr>
          <a:lstStyle/>
          <a:p>
            <a:r>
              <a:rPr lang="en-IN" sz="2800" dirty="0"/>
              <a:t>Gender</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DC29C859-89D0-47A6-A24A-C5F0F081EF69}"/>
              </a:ext>
            </a:extLst>
          </p:cNvPr>
          <p:cNvPicPr>
            <a:picLocks noChangeAspect="1"/>
          </p:cNvPicPr>
          <p:nvPr/>
        </p:nvPicPr>
        <p:blipFill>
          <a:blip r:embed="rId2"/>
          <a:stretch>
            <a:fillRect/>
          </a:stretch>
        </p:blipFill>
        <p:spPr>
          <a:xfrm>
            <a:off x="3872087" y="1321276"/>
            <a:ext cx="6696075" cy="4248150"/>
          </a:xfrm>
          <a:prstGeom prst="rect">
            <a:avLst/>
          </a:prstGeom>
        </p:spPr>
      </p:pic>
    </p:spTree>
    <p:extLst>
      <p:ext uri="{BB962C8B-B14F-4D97-AF65-F5344CB8AC3E}">
        <p14:creationId xmlns:p14="http://schemas.microsoft.com/office/powerpoint/2010/main" val="78021671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927291" y="1828594"/>
            <a:ext cx="2312480" cy="1499738"/>
          </a:xfrm>
        </p:spPr>
        <p:txBody>
          <a:bodyPr anchor="b">
            <a:normAutofit/>
          </a:bodyPr>
          <a:lstStyle/>
          <a:p>
            <a:r>
              <a:rPr lang="en-US" sz="2800" dirty="0"/>
              <a:t>Age</a:t>
            </a:r>
            <a:br>
              <a:rPr lang="en-US" sz="2800" dirty="0"/>
            </a:br>
            <a:endParaRPr lang="en-IN" sz="2800" dirty="0"/>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3">
            <a:extLst>
              <a:ext uri="{FF2B5EF4-FFF2-40B4-BE49-F238E27FC236}">
                <a16:creationId xmlns:a16="http://schemas.microsoft.com/office/drawing/2014/main" id="{83F4CF0B-26E8-4199-B5A5-65C43DD6FEFB}"/>
              </a:ext>
            </a:extLst>
          </p:cNvPr>
          <p:cNvPicPr>
            <a:picLocks noChangeAspect="1"/>
          </p:cNvPicPr>
          <p:nvPr/>
        </p:nvPicPr>
        <p:blipFill>
          <a:blip r:embed="rId2"/>
          <a:stretch>
            <a:fillRect/>
          </a:stretch>
        </p:blipFill>
        <p:spPr>
          <a:xfrm>
            <a:off x="4029861" y="1242357"/>
            <a:ext cx="6934200" cy="4171950"/>
          </a:xfrm>
          <a:prstGeom prst="rect">
            <a:avLst/>
          </a:prstGeom>
        </p:spPr>
      </p:pic>
    </p:spTree>
    <p:extLst>
      <p:ext uri="{BB962C8B-B14F-4D97-AF65-F5344CB8AC3E}">
        <p14:creationId xmlns:p14="http://schemas.microsoft.com/office/powerpoint/2010/main" val="191394798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927291" y="1828594"/>
            <a:ext cx="2312480" cy="1499738"/>
          </a:xfrm>
        </p:spPr>
        <p:txBody>
          <a:bodyPr anchor="b">
            <a:normAutofit/>
          </a:bodyPr>
          <a:lstStyle/>
          <a:p>
            <a:r>
              <a:rPr lang="en-IN" sz="2800" dirty="0"/>
              <a:t>City Category</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87F27F0F-97CD-435A-838F-334224B4CBBE}"/>
              </a:ext>
            </a:extLst>
          </p:cNvPr>
          <p:cNvPicPr>
            <a:picLocks noChangeAspect="1"/>
          </p:cNvPicPr>
          <p:nvPr/>
        </p:nvPicPr>
        <p:blipFill>
          <a:blip r:embed="rId2"/>
          <a:stretch>
            <a:fillRect/>
          </a:stretch>
        </p:blipFill>
        <p:spPr>
          <a:xfrm>
            <a:off x="4109470" y="1285219"/>
            <a:ext cx="6724650" cy="4086225"/>
          </a:xfrm>
          <a:prstGeom prst="rect">
            <a:avLst/>
          </a:prstGeom>
        </p:spPr>
      </p:pic>
    </p:spTree>
    <p:extLst>
      <p:ext uri="{BB962C8B-B14F-4D97-AF65-F5344CB8AC3E}">
        <p14:creationId xmlns:p14="http://schemas.microsoft.com/office/powerpoint/2010/main" val="31789246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722821" y="2927552"/>
            <a:ext cx="2312480" cy="1499738"/>
          </a:xfrm>
        </p:spPr>
        <p:txBody>
          <a:bodyPr anchor="b">
            <a:normAutofit fontScale="90000"/>
          </a:bodyPr>
          <a:lstStyle/>
          <a:p>
            <a:r>
              <a:rPr lang="en-US" sz="2800" dirty="0"/>
              <a:t>Number of years customer lived in the city that they are buying.</a:t>
            </a:r>
            <a:endParaRPr lang="en-IN" sz="2800" dirty="0"/>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3">
            <a:extLst>
              <a:ext uri="{FF2B5EF4-FFF2-40B4-BE49-F238E27FC236}">
                <a16:creationId xmlns:a16="http://schemas.microsoft.com/office/drawing/2014/main" id="{96AC783F-BC81-498F-8B23-53125F9B5FE9}"/>
              </a:ext>
            </a:extLst>
          </p:cNvPr>
          <p:cNvPicPr>
            <a:picLocks noChangeAspect="1"/>
          </p:cNvPicPr>
          <p:nvPr/>
        </p:nvPicPr>
        <p:blipFill>
          <a:blip r:embed="rId2"/>
          <a:stretch>
            <a:fillRect/>
          </a:stretch>
        </p:blipFill>
        <p:spPr>
          <a:xfrm>
            <a:off x="3899963" y="1191105"/>
            <a:ext cx="6791325" cy="4257675"/>
          </a:xfrm>
          <a:prstGeom prst="rect">
            <a:avLst/>
          </a:prstGeom>
        </p:spPr>
      </p:pic>
    </p:spTree>
    <p:extLst>
      <p:ext uri="{BB962C8B-B14F-4D97-AF65-F5344CB8AC3E}">
        <p14:creationId xmlns:p14="http://schemas.microsoft.com/office/powerpoint/2010/main" val="155941052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9" name="Rectangle 2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2" name="Straight Connector 3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44" name="Rectangle 43">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3400" cap="all" spc="-100" dirty="0">
                <a:solidFill>
                  <a:schemeClr val="bg1"/>
                </a:solidFill>
              </a:rPr>
              <a:t>Data splitting</a:t>
            </a:r>
          </a:p>
        </p:txBody>
      </p:sp>
      <p:sp>
        <p:nvSpPr>
          <p:cNvPr id="46" name="Rectangle 45">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8" name="Straight Connector 47">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97CC89B-CE52-4644-82B3-73BBA40D3C26}"/>
              </a:ext>
            </a:extLst>
          </p:cNvPr>
          <p:cNvPicPr>
            <a:picLocks noChangeAspect="1"/>
          </p:cNvPicPr>
          <p:nvPr/>
        </p:nvPicPr>
        <p:blipFill>
          <a:blip r:embed="rId3"/>
          <a:stretch>
            <a:fillRect/>
          </a:stretch>
        </p:blipFill>
        <p:spPr>
          <a:xfrm>
            <a:off x="5346570" y="2236193"/>
            <a:ext cx="6202238" cy="2382488"/>
          </a:xfrm>
          <a:prstGeom prst="rect">
            <a:avLst/>
          </a:prstGeom>
        </p:spPr>
      </p:pic>
    </p:spTree>
    <p:extLst>
      <p:ext uri="{BB962C8B-B14F-4D97-AF65-F5344CB8AC3E}">
        <p14:creationId xmlns:p14="http://schemas.microsoft.com/office/powerpoint/2010/main" val="17906995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CF99-E900-4BBA-8180-AA6231EBCB72}"/>
              </a:ext>
            </a:extLst>
          </p:cNvPr>
          <p:cNvSpPr>
            <a:spLocks noGrp="1"/>
          </p:cNvSpPr>
          <p:nvPr>
            <p:ph type="title"/>
          </p:nvPr>
        </p:nvSpPr>
        <p:spPr>
          <a:xfrm>
            <a:off x="1629156" y="1022105"/>
            <a:ext cx="8933688" cy="2406895"/>
          </a:xfrm>
        </p:spPr>
        <p:txBody>
          <a:bodyPr/>
          <a:lstStyle/>
          <a:p>
            <a:r>
              <a:rPr lang="en-IN" sz="1800" b="0" i="0" u="sng" strike="noStrike" dirty="0">
                <a:effectLst/>
                <a:latin typeface="Lato" panose="020F0502020204030203" pitchFamily="34" charset="0"/>
              </a:rPr>
              <a:t>PROBLEM STATEMENT</a:t>
            </a:r>
            <a:endParaRPr lang="en-IN" u="sng" dirty="0"/>
          </a:p>
        </p:txBody>
      </p:sp>
      <p:sp>
        <p:nvSpPr>
          <p:cNvPr id="3" name="Text Placeholder 2">
            <a:extLst>
              <a:ext uri="{FF2B5EF4-FFF2-40B4-BE49-F238E27FC236}">
                <a16:creationId xmlns:a16="http://schemas.microsoft.com/office/drawing/2014/main" id="{7B36941A-B21A-4E94-AB1C-0B737DB08A14}"/>
              </a:ext>
            </a:extLst>
          </p:cNvPr>
          <p:cNvSpPr>
            <a:spLocks noGrp="1"/>
          </p:cNvSpPr>
          <p:nvPr>
            <p:ph type="body" idx="1"/>
          </p:nvPr>
        </p:nvSpPr>
        <p:spPr>
          <a:xfrm>
            <a:off x="1623060" y="2727427"/>
            <a:ext cx="8939784" cy="457200"/>
          </a:xfrm>
        </p:spPr>
        <p:txBody>
          <a:bodyPr>
            <a:normAutofit fontScale="25000" lnSpcReduction="20000"/>
          </a:bodyPr>
          <a:lstStyle/>
          <a:p>
            <a:endParaRPr lang="en-US" dirty="0"/>
          </a:p>
          <a:p>
            <a:r>
              <a:rPr lang="en-US" sz="7400" dirty="0"/>
              <a:t>Black Friday has routinely been the busiest shopping day of the year in United States and many other countries around the world since at least 2005 . Many people buy the products which they get at a cheaper rate at this black </a:t>
            </a:r>
            <a:r>
              <a:rPr lang="en-US" sz="7400" dirty="0" err="1"/>
              <a:t>friday</a:t>
            </a:r>
            <a:r>
              <a:rPr lang="en-US" sz="7400" dirty="0"/>
              <a:t>. Over millions of people buy products on this black </a:t>
            </a:r>
            <a:r>
              <a:rPr lang="en-US" sz="7400" dirty="0" err="1"/>
              <a:t>friday</a:t>
            </a:r>
            <a:r>
              <a:rPr lang="en-US" sz="7400" dirty="0"/>
              <a:t> </a:t>
            </a:r>
            <a:r>
              <a:rPr lang="en-US" sz="7400" dirty="0" err="1"/>
              <a:t>sale.In</a:t>
            </a:r>
            <a:r>
              <a:rPr lang="en-US" sz="7400" dirty="0"/>
              <a:t> this project we are going to make a detailed analysis of the black </a:t>
            </a:r>
            <a:r>
              <a:rPr lang="en-US" sz="7400" dirty="0" err="1"/>
              <a:t>friday</a:t>
            </a:r>
            <a:r>
              <a:rPr lang="en-US" sz="7400" dirty="0"/>
              <a:t> sales and derive some conclusions from it.</a:t>
            </a:r>
            <a:endParaRPr lang="en-IN" sz="7400" dirty="0"/>
          </a:p>
        </p:txBody>
      </p:sp>
    </p:spTree>
    <p:extLst>
      <p:ext uri="{BB962C8B-B14F-4D97-AF65-F5344CB8AC3E}">
        <p14:creationId xmlns:p14="http://schemas.microsoft.com/office/powerpoint/2010/main" val="2274879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9" name="Rectangle 2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2" name="Straight Connector 3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44" name="Rectangle 43">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3400" cap="all" spc="-100" dirty="0">
                <a:solidFill>
                  <a:schemeClr val="bg1"/>
                </a:solidFill>
              </a:rPr>
              <a:t>Decision Tree</a:t>
            </a:r>
          </a:p>
        </p:txBody>
      </p:sp>
      <p:sp>
        <p:nvSpPr>
          <p:cNvPr id="46" name="Rectangle 45">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8" name="Straight Connector 47">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76DF739-ED13-4B66-92B6-19821F7DB849}"/>
              </a:ext>
            </a:extLst>
          </p:cNvPr>
          <p:cNvPicPr>
            <a:picLocks noChangeAspect="1"/>
          </p:cNvPicPr>
          <p:nvPr/>
        </p:nvPicPr>
        <p:blipFill>
          <a:blip r:embed="rId3"/>
          <a:stretch>
            <a:fillRect/>
          </a:stretch>
        </p:blipFill>
        <p:spPr>
          <a:xfrm>
            <a:off x="6026122" y="269418"/>
            <a:ext cx="4964736" cy="731519"/>
          </a:xfrm>
          <a:prstGeom prst="rect">
            <a:avLst/>
          </a:prstGeom>
        </p:spPr>
      </p:pic>
      <p:pic>
        <p:nvPicPr>
          <p:cNvPr id="9" name="Picture 8">
            <a:extLst>
              <a:ext uri="{FF2B5EF4-FFF2-40B4-BE49-F238E27FC236}">
                <a16:creationId xmlns:a16="http://schemas.microsoft.com/office/drawing/2014/main" id="{DB3F772C-3815-456B-92B2-DF28EBD16E50}"/>
              </a:ext>
            </a:extLst>
          </p:cNvPr>
          <p:cNvPicPr>
            <a:picLocks noChangeAspect="1"/>
          </p:cNvPicPr>
          <p:nvPr/>
        </p:nvPicPr>
        <p:blipFill>
          <a:blip r:embed="rId4"/>
          <a:stretch>
            <a:fillRect/>
          </a:stretch>
        </p:blipFill>
        <p:spPr>
          <a:xfrm>
            <a:off x="6651741" y="5288421"/>
            <a:ext cx="3257550" cy="1038225"/>
          </a:xfrm>
          <a:prstGeom prst="rect">
            <a:avLst/>
          </a:prstGeom>
        </p:spPr>
      </p:pic>
      <p:pic>
        <p:nvPicPr>
          <p:cNvPr id="11" name="Picture 10">
            <a:extLst>
              <a:ext uri="{FF2B5EF4-FFF2-40B4-BE49-F238E27FC236}">
                <a16:creationId xmlns:a16="http://schemas.microsoft.com/office/drawing/2014/main" id="{35308211-70BC-4C28-9B80-56866BFB8216}"/>
              </a:ext>
            </a:extLst>
          </p:cNvPr>
          <p:cNvPicPr>
            <a:picLocks noChangeAspect="1"/>
          </p:cNvPicPr>
          <p:nvPr/>
        </p:nvPicPr>
        <p:blipFill>
          <a:blip r:embed="rId5"/>
          <a:stretch>
            <a:fillRect/>
          </a:stretch>
        </p:blipFill>
        <p:spPr>
          <a:xfrm>
            <a:off x="5856911" y="1225154"/>
            <a:ext cx="5678892" cy="3651317"/>
          </a:xfrm>
          <a:prstGeom prst="rect">
            <a:avLst/>
          </a:prstGeom>
        </p:spPr>
      </p:pic>
    </p:spTree>
    <p:extLst>
      <p:ext uri="{BB962C8B-B14F-4D97-AF65-F5344CB8AC3E}">
        <p14:creationId xmlns:p14="http://schemas.microsoft.com/office/powerpoint/2010/main" val="42193572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9" name="Rectangle 2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2" name="Straight Connector 3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44" name="Rectangle 43">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3400" cap="all" spc="-100" dirty="0">
                <a:solidFill>
                  <a:schemeClr val="bg1"/>
                </a:solidFill>
              </a:rPr>
              <a:t>Decision Tree</a:t>
            </a:r>
          </a:p>
        </p:txBody>
      </p:sp>
      <p:sp>
        <p:nvSpPr>
          <p:cNvPr id="46" name="Rectangle 45">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8" name="Straight Connector 47">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B3F772C-3815-456B-92B2-DF28EBD16E50}"/>
              </a:ext>
            </a:extLst>
          </p:cNvPr>
          <p:cNvPicPr>
            <a:picLocks noChangeAspect="1"/>
          </p:cNvPicPr>
          <p:nvPr/>
        </p:nvPicPr>
        <p:blipFill>
          <a:blip r:embed="rId3"/>
          <a:stretch>
            <a:fillRect/>
          </a:stretch>
        </p:blipFill>
        <p:spPr>
          <a:xfrm>
            <a:off x="6651741" y="640085"/>
            <a:ext cx="3257550" cy="1038225"/>
          </a:xfrm>
          <a:prstGeom prst="rect">
            <a:avLst/>
          </a:prstGeom>
        </p:spPr>
      </p:pic>
      <p:pic>
        <p:nvPicPr>
          <p:cNvPr id="11" name="Picture 10">
            <a:extLst>
              <a:ext uri="{FF2B5EF4-FFF2-40B4-BE49-F238E27FC236}">
                <a16:creationId xmlns:a16="http://schemas.microsoft.com/office/drawing/2014/main" id="{62C9F2D5-A025-434F-BC5D-68DFA56F4D6A}"/>
              </a:ext>
            </a:extLst>
          </p:cNvPr>
          <p:cNvPicPr>
            <a:picLocks noChangeAspect="1"/>
          </p:cNvPicPr>
          <p:nvPr/>
        </p:nvPicPr>
        <p:blipFill>
          <a:blip r:embed="rId4"/>
          <a:stretch>
            <a:fillRect/>
          </a:stretch>
        </p:blipFill>
        <p:spPr>
          <a:xfrm>
            <a:off x="5815187" y="1692253"/>
            <a:ext cx="3657600" cy="1838325"/>
          </a:xfrm>
          <a:prstGeom prst="rect">
            <a:avLst/>
          </a:prstGeom>
        </p:spPr>
      </p:pic>
      <p:pic>
        <p:nvPicPr>
          <p:cNvPr id="13" name="Picture 12">
            <a:extLst>
              <a:ext uri="{FF2B5EF4-FFF2-40B4-BE49-F238E27FC236}">
                <a16:creationId xmlns:a16="http://schemas.microsoft.com/office/drawing/2014/main" id="{CC85B3AF-AE1E-489B-9A4E-FA32BACB1594}"/>
              </a:ext>
            </a:extLst>
          </p:cNvPr>
          <p:cNvPicPr>
            <a:picLocks noChangeAspect="1"/>
          </p:cNvPicPr>
          <p:nvPr/>
        </p:nvPicPr>
        <p:blipFill>
          <a:blip r:embed="rId5"/>
          <a:stretch>
            <a:fillRect/>
          </a:stretch>
        </p:blipFill>
        <p:spPr>
          <a:xfrm>
            <a:off x="5796310" y="4037824"/>
            <a:ext cx="3438525" cy="1447800"/>
          </a:xfrm>
          <a:prstGeom prst="rect">
            <a:avLst/>
          </a:prstGeom>
        </p:spPr>
      </p:pic>
    </p:spTree>
    <p:extLst>
      <p:ext uri="{BB962C8B-B14F-4D97-AF65-F5344CB8AC3E}">
        <p14:creationId xmlns:p14="http://schemas.microsoft.com/office/powerpoint/2010/main" val="265856699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5" name="Rectangle 9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97" name="Rectangle 9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99" name="Rectangle 9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1" name="Group 10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02" name="Straight Connector 10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6" name="Rectangle 105">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Rectangle 109">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114" name="Rectangle 113">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1006213" y="1496809"/>
            <a:ext cx="10366743" cy="1054907"/>
          </a:xfrm>
        </p:spPr>
        <p:txBody>
          <a:bodyPr vert="horz" lIns="91440" tIns="45720" rIns="91440" bIns="45720" rtlCol="0" anchor="ctr">
            <a:normAutofit/>
          </a:bodyPr>
          <a:lstStyle/>
          <a:p>
            <a:pPr algn="ctr">
              <a:lnSpc>
                <a:spcPct val="83000"/>
              </a:lnSpc>
            </a:pPr>
            <a:r>
              <a:rPr lang="en-US" sz="4800" cap="all" spc="-100" dirty="0">
                <a:solidFill>
                  <a:schemeClr val="tx1">
                    <a:lumMod val="75000"/>
                    <a:lumOff val="25000"/>
                  </a:schemeClr>
                </a:solidFill>
              </a:rPr>
              <a:t>Multiple linear regression</a:t>
            </a:r>
          </a:p>
        </p:txBody>
      </p:sp>
      <p:pic>
        <p:nvPicPr>
          <p:cNvPr id="56" name="Picture 55">
            <a:extLst>
              <a:ext uri="{FF2B5EF4-FFF2-40B4-BE49-F238E27FC236}">
                <a16:creationId xmlns:a16="http://schemas.microsoft.com/office/drawing/2014/main" id="{708D30A3-E421-4E8B-9B69-ED6AA29D50B8}"/>
              </a:ext>
            </a:extLst>
          </p:cNvPr>
          <p:cNvPicPr>
            <a:picLocks noChangeAspect="1"/>
          </p:cNvPicPr>
          <p:nvPr/>
        </p:nvPicPr>
        <p:blipFill>
          <a:blip r:embed="rId3"/>
          <a:stretch>
            <a:fillRect/>
          </a:stretch>
        </p:blipFill>
        <p:spPr>
          <a:xfrm>
            <a:off x="1070239" y="4506156"/>
            <a:ext cx="10025825" cy="1303356"/>
          </a:xfrm>
          <a:prstGeom prst="rect">
            <a:avLst/>
          </a:prstGeom>
        </p:spPr>
      </p:pic>
    </p:spTree>
    <p:extLst>
      <p:ext uri="{BB962C8B-B14F-4D97-AF65-F5344CB8AC3E}">
        <p14:creationId xmlns:p14="http://schemas.microsoft.com/office/powerpoint/2010/main" val="1508925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21C09A-8B3E-410F-84F5-EF9715E42510}"/>
              </a:ext>
            </a:extLst>
          </p:cNvPr>
          <p:cNvPicPr>
            <a:picLocks noChangeAspect="1"/>
          </p:cNvPicPr>
          <p:nvPr/>
        </p:nvPicPr>
        <p:blipFill>
          <a:blip r:embed="rId2"/>
          <a:stretch>
            <a:fillRect/>
          </a:stretch>
        </p:blipFill>
        <p:spPr>
          <a:xfrm>
            <a:off x="664418" y="2997633"/>
            <a:ext cx="10997854" cy="1230370"/>
          </a:xfrm>
          <a:prstGeom prst="rect">
            <a:avLst/>
          </a:prstGeom>
        </p:spPr>
      </p:pic>
      <p:pic>
        <p:nvPicPr>
          <p:cNvPr id="5" name="Content Placeholder 4">
            <a:extLst>
              <a:ext uri="{FF2B5EF4-FFF2-40B4-BE49-F238E27FC236}">
                <a16:creationId xmlns:a16="http://schemas.microsoft.com/office/drawing/2014/main" id="{296E4A34-B577-42BD-934F-EB8D3BACEABC}"/>
              </a:ext>
            </a:extLst>
          </p:cNvPr>
          <p:cNvPicPr>
            <a:picLocks noGrp="1" noChangeAspect="1"/>
          </p:cNvPicPr>
          <p:nvPr>
            <p:ph idx="1"/>
          </p:nvPr>
        </p:nvPicPr>
        <p:blipFill>
          <a:blip r:embed="rId3"/>
          <a:stretch>
            <a:fillRect/>
          </a:stretch>
        </p:blipFill>
        <p:spPr>
          <a:xfrm>
            <a:off x="4010696" y="966593"/>
            <a:ext cx="3676342" cy="1673865"/>
          </a:xfrm>
          <a:prstGeom prst="rect">
            <a:avLst/>
          </a:prstGeom>
        </p:spPr>
      </p:pic>
    </p:spTree>
    <p:extLst>
      <p:ext uri="{BB962C8B-B14F-4D97-AF65-F5344CB8AC3E}">
        <p14:creationId xmlns:p14="http://schemas.microsoft.com/office/powerpoint/2010/main" val="1328413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9" name="Rectangle 2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2" name="Straight Connector 3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44" name="Rectangle 43">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3400" cap="all" spc="-100" dirty="0">
                <a:solidFill>
                  <a:schemeClr val="bg1"/>
                </a:solidFill>
              </a:rPr>
              <a:t>Summary of linear regression</a:t>
            </a:r>
          </a:p>
        </p:txBody>
      </p:sp>
      <p:sp>
        <p:nvSpPr>
          <p:cNvPr id="46" name="Rectangle 45">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8" name="Straight Connector 47">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1DE73F7-9861-4628-9B9A-12F1B6B82CE7}"/>
              </a:ext>
            </a:extLst>
          </p:cNvPr>
          <p:cNvPicPr>
            <a:picLocks noChangeAspect="1"/>
          </p:cNvPicPr>
          <p:nvPr/>
        </p:nvPicPr>
        <p:blipFill>
          <a:blip r:embed="rId3"/>
          <a:stretch>
            <a:fillRect/>
          </a:stretch>
        </p:blipFill>
        <p:spPr>
          <a:xfrm>
            <a:off x="5286310" y="728706"/>
            <a:ext cx="6181725" cy="5048250"/>
          </a:xfrm>
          <a:prstGeom prst="rect">
            <a:avLst/>
          </a:prstGeom>
        </p:spPr>
      </p:pic>
    </p:spTree>
    <p:extLst>
      <p:ext uri="{BB962C8B-B14F-4D97-AF65-F5344CB8AC3E}">
        <p14:creationId xmlns:p14="http://schemas.microsoft.com/office/powerpoint/2010/main" val="3517578457"/>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9" name="Rectangle 2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2" name="Straight Connector 3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44" name="Rectangle 43">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1256494" y="2197916"/>
            <a:ext cx="2854112" cy="2499919"/>
          </a:xfrm>
        </p:spPr>
        <p:txBody>
          <a:bodyPr vert="horz" lIns="91440" tIns="45720" rIns="91440" bIns="45720" rtlCol="0" anchor="ctr">
            <a:normAutofit fontScale="90000"/>
          </a:bodyPr>
          <a:lstStyle/>
          <a:p>
            <a:pPr algn="ctr">
              <a:lnSpc>
                <a:spcPct val="83000"/>
              </a:lnSpc>
            </a:pPr>
            <a:r>
              <a:rPr lang="en-US" sz="3400" cap="all" spc="-100" dirty="0">
                <a:solidFill>
                  <a:schemeClr val="bg1"/>
                </a:solidFill>
              </a:rPr>
              <a:t>prediction interval on a particular outcome of a multiple regression</a:t>
            </a:r>
          </a:p>
        </p:txBody>
      </p:sp>
      <p:sp>
        <p:nvSpPr>
          <p:cNvPr id="46" name="Rectangle 45">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8" name="Straight Connector 47">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721D1B4-45B7-44AD-A172-F7FD2B05069E}"/>
              </a:ext>
            </a:extLst>
          </p:cNvPr>
          <p:cNvPicPr>
            <a:picLocks noChangeAspect="1"/>
          </p:cNvPicPr>
          <p:nvPr/>
        </p:nvPicPr>
        <p:blipFill>
          <a:blip r:embed="rId3"/>
          <a:stretch>
            <a:fillRect/>
          </a:stretch>
        </p:blipFill>
        <p:spPr>
          <a:xfrm>
            <a:off x="5625812" y="683467"/>
            <a:ext cx="5405091" cy="1981149"/>
          </a:xfrm>
          <a:prstGeom prst="rect">
            <a:avLst/>
          </a:prstGeom>
        </p:spPr>
      </p:pic>
      <p:pic>
        <p:nvPicPr>
          <p:cNvPr id="7" name="Picture 6">
            <a:extLst>
              <a:ext uri="{FF2B5EF4-FFF2-40B4-BE49-F238E27FC236}">
                <a16:creationId xmlns:a16="http://schemas.microsoft.com/office/drawing/2014/main" id="{F13A5C6D-2E9F-48E3-AD24-796FA8007680}"/>
              </a:ext>
            </a:extLst>
          </p:cNvPr>
          <p:cNvPicPr>
            <a:picLocks noChangeAspect="1"/>
          </p:cNvPicPr>
          <p:nvPr/>
        </p:nvPicPr>
        <p:blipFill>
          <a:blip r:embed="rId4"/>
          <a:stretch>
            <a:fillRect/>
          </a:stretch>
        </p:blipFill>
        <p:spPr>
          <a:xfrm>
            <a:off x="6446520" y="3135311"/>
            <a:ext cx="1219200" cy="381000"/>
          </a:xfrm>
          <a:prstGeom prst="rect">
            <a:avLst/>
          </a:prstGeom>
        </p:spPr>
      </p:pic>
    </p:spTree>
    <p:extLst>
      <p:ext uri="{BB962C8B-B14F-4D97-AF65-F5344CB8AC3E}">
        <p14:creationId xmlns:p14="http://schemas.microsoft.com/office/powerpoint/2010/main" val="732307117"/>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9" name="Rectangle 2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2" name="Straight Connector 3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44" name="Rectangle 43">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1256494" y="2197916"/>
            <a:ext cx="2854112" cy="2499919"/>
          </a:xfrm>
        </p:spPr>
        <p:txBody>
          <a:bodyPr vert="horz" lIns="91440" tIns="45720" rIns="91440" bIns="45720" rtlCol="0" anchor="ctr">
            <a:normAutofit/>
          </a:bodyPr>
          <a:lstStyle/>
          <a:p>
            <a:pPr algn="ctr">
              <a:lnSpc>
                <a:spcPct val="83000"/>
              </a:lnSpc>
            </a:pPr>
            <a:r>
              <a:rPr lang="en-US" sz="3400" cap="all" spc="-100" dirty="0">
                <a:solidFill>
                  <a:schemeClr val="bg1"/>
                </a:solidFill>
              </a:rPr>
              <a:t>RANDOM FOREST</a:t>
            </a:r>
          </a:p>
        </p:txBody>
      </p:sp>
      <p:sp>
        <p:nvSpPr>
          <p:cNvPr id="46" name="Rectangle 45">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8" name="Straight Connector 47">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BCD8054-FA49-4260-8A40-53BCA3422732}"/>
              </a:ext>
            </a:extLst>
          </p:cNvPr>
          <p:cNvPicPr>
            <a:picLocks noChangeAspect="1"/>
          </p:cNvPicPr>
          <p:nvPr/>
        </p:nvPicPr>
        <p:blipFill>
          <a:blip r:embed="rId3"/>
          <a:stretch>
            <a:fillRect/>
          </a:stretch>
        </p:blipFill>
        <p:spPr>
          <a:xfrm>
            <a:off x="4897586" y="900706"/>
            <a:ext cx="7196854" cy="1346695"/>
          </a:xfrm>
          <a:prstGeom prst="rect">
            <a:avLst/>
          </a:prstGeom>
        </p:spPr>
      </p:pic>
      <p:pic>
        <p:nvPicPr>
          <p:cNvPr id="8" name="Picture 7">
            <a:extLst>
              <a:ext uri="{FF2B5EF4-FFF2-40B4-BE49-F238E27FC236}">
                <a16:creationId xmlns:a16="http://schemas.microsoft.com/office/drawing/2014/main" id="{5E310F6C-543F-4210-B748-3D6216E15E74}"/>
              </a:ext>
            </a:extLst>
          </p:cNvPr>
          <p:cNvPicPr>
            <a:picLocks noChangeAspect="1"/>
          </p:cNvPicPr>
          <p:nvPr/>
        </p:nvPicPr>
        <p:blipFill>
          <a:blip r:embed="rId4"/>
          <a:stretch>
            <a:fillRect/>
          </a:stretch>
        </p:blipFill>
        <p:spPr>
          <a:xfrm>
            <a:off x="5456223" y="2613436"/>
            <a:ext cx="5000625" cy="2305050"/>
          </a:xfrm>
          <a:prstGeom prst="rect">
            <a:avLst/>
          </a:prstGeom>
        </p:spPr>
      </p:pic>
    </p:spTree>
    <p:extLst>
      <p:ext uri="{BB962C8B-B14F-4D97-AF65-F5344CB8AC3E}">
        <p14:creationId xmlns:p14="http://schemas.microsoft.com/office/powerpoint/2010/main" val="12506454"/>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9" name="Rectangle 2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2" name="Straight Connector 3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44" name="Rectangle 43">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1256494" y="2197916"/>
            <a:ext cx="2854112" cy="2499919"/>
          </a:xfrm>
        </p:spPr>
        <p:txBody>
          <a:bodyPr vert="horz" lIns="91440" tIns="45720" rIns="91440" bIns="45720" rtlCol="0" anchor="ctr">
            <a:normAutofit/>
          </a:bodyPr>
          <a:lstStyle/>
          <a:p>
            <a:pPr algn="ctr">
              <a:lnSpc>
                <a:spcPct val="83000"/>
              </a:lnSpc>
            </a:pPr>
            <a:r>
              <a:rPr lang="en-US" sz="3400" cap="all" spc="-100" dirty="0">
                <a:solidFill>
                  <a:schemeClr val="bg1"/>
                </a:solidFill>
              </a:rPr>
              <a:t>RANDOM FOREST</a:t>
            </a:r>
          </a:p>
        </p:txBody>
      </p:sp>
      <p:sp>
        <p:nvSpPr>
          <p:cNvPr id="46" name="Rectangle 45">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8" name="Straight Connector 47">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878865C-4FA1-48C0-9C63-ECA5478ABF42}"/>
              </a:ext>
            </a:extLst>
          </p:cNvPr>
          <p:cNvPicPr>
            <a:picLocks noChangeAspect="1"/>
          </p:cNvPicPr>
          <p:nvPr/>
        </p:nvPicPr>
        <p:blipFill>
          <a:blip r:embed="rId3"/>
          <a:stretch>
            <a:fillRect/>
          </a:stretch>
        </p:blipFill>
        <p:spPr>
          <a:xfrm>
            <a:off x="5992897" y="1143485"/>
            <a:ext cx="5200317" cy="2869395"/>
          </a:xfrm>
          <a:prstGeom prst="rect">
            <a:avLst/>
          </a:prstGeom>
        </p:spPr>
      </p:pic>
    </p:spTree>
    <p:extLst>
      <p:ext uri="{BB962C8B-B14F-4D97-AF65-F5344CB8AC3E}">
        <p14:creationId xmlns:p14="http://schemas.microsoft.com/office/powerpoint/2010/main" val="3983652675"/>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9" name="Rectangle 2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2" name="Straight Connector 3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44" name="Rectangle 43">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1256494" y="2197916"/>
            <a:ext cx="2854112" cy="2499919"/>
          </a:xfrm>
        </p:spPr>
        <p:txBody>
          <a:bodyPr vert="horz" lIns="91440" tIns="45720" rIns="91440" bIns="45720" rtlCol="0" anchor="ctr">
            <a:normAutofit/>
          </a:bodyPr>
          <a:lstStyle/>
          <a:p>
            <a:pPr algn="ctr">
              <a:lnSpc>
                <a:spcPct val="83000"/>
              </a:lnSpc>
            </a:pPr>
            <a:r>
              <a:rPr lang="en-US" sz="3400" cap="all" spc="-100" dirty="0">
                <a:solidFill>
                  <a:schemeClr val="bg1"/>
                </a:solidFill>
              </a:rPr>
              <a:t>RANDOM FOREST RMSE VALUE</a:t>
            </a:r>
          </a:p>
        </p:txBody>
      </p:sp>
      <p:sp>
        <p:nvSpPr>
          <p:cNvPr id="46" name="Rectangle 45">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8" name="Straight Connector 47">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48CD521-E529-4F17-A575-CB07B5F87015}"/>
              </a:ext>
            </a:extLst>
          </p:cNvPr>
          <p:cNvPicPr>
            <a:picLocks noChangeAspect="1"/>
          </p:cNvPicPr>
          <p:nvPr/>
        </p:nvPicPr>
        <p:blipFill>
          <a:blip r:embed="rId3"/>
          <a:stretch>
            <a:fillRect/>
          </a:stretch>
        </p:blipFill>
        <p:spPr>
          <a:xfrm>
            <a:off x="5166750" y="492887"/>
            <a:ext cx="6684277" cy="1291095"/>
          </a:xfrm>
          <a:prstGeom prst="rect">
            <a:avLst/>
          </a:prstGeom>
        </p:spPr>
      </p:pic>
      <p:pic>
        <p:nvPicPr>
          <p:cNvPr id="8" name="Picture 7">
            <a:extLst>
              <a:ext uri="{FF2B5EF4-FFF2-40B4-BE49-F238E27FC236}">
                <a16:creationId xmlns:a16="http://schemas.microsoft.com/office/drawing/2014/main" id="{8BA90B1D-91FB-4066-BB56-6885CCC18990}"/>
              </a:ext>
            </a:extLst>
          </p:cNvPr>
          <p:cNvPicPr>
            <a:picLocks noChangeAspect="1"/>
          </p:cNvPicPr>
          <p:nvPr/>
        </p:nvPicPr>
        <p:blipFill>
          <a:blip r:embed="rId4"/>
          <a:stretch>
            <a:fillRect/>
          </a:stretch>
        </p:blipFill>
        <p:spPr>
          <a:xfrm>
            <a:off x="4939958" y="2227846"/>
            <a:ext cx="7027032" cy="822743"/>
          </a:xfrm>
          <a:prstGeom prst="rect">
            <a:avLst/>
          </a:prstGeom>
        </p:spPr>
      </p:pic>
      <p:pic>
        <p:nvPicPr>
          <p:cNvPr id="10" name="Picture 9">
            <a:extLst>
              <a:ext uri="{FF2B5EF4-FFF2-40B4-BE49-F238E27FC236}">
                <a16:creationId xmlns:a16="http://schemas.microsoft.com/office/drawing/2014/main" id="{1CB9A770-28C2-4DDE-8DF2-FD47D52A6462}"/>
              </a:ext>
            </a:extLst>
          </p:cNvPr>
          <p:cNvPicPr>
            <a:picLocks noChangeAspect="1"/>
          </p:cNvPicPr>
          <p:nvPr/>
        </p:nvPicPr>
        <p:blipFill>
          <a:blip r:embed="rId5"/>
          <a:stretch>
            <a:fillRect/>
          </a:stretch>
        </p:blipFill>
        <p:spPr>
          <a:xfrm>
            <a:off x="6941820" y="3647688"/>
            <a:ext cx="1428750" cy="1438275"/>
          </a:xfrm>
          <a:prstGeom prst="rect">
            <a:avLst/>
          </a:prstGeom>
        </p:spPr>
      </p:pic>
    </p:spTree>
    <p:extLst>
      <p:ext uri="{BB962C8B-B14F-4D97-AF65-F5344CB8AC3E}">
        <p14:creationId xmlns:p14="http://schemas.microsoft.com/office/powerpoint/2010/main" val="155032137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9" name="Rectangle 2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2" name="Straight Connector 3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44" name="Rectangle 43">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1256494" y="2197916"/>
            <a:ext cx="2854112" cy="2499919"/>
          </a:xfrm>
        </p:spPr>
        <p:txBody>
          <a:bodyPr vert="horz" lIns="91440" tIns="45720" rIns="91440" bIns="45720" rtlCol="0" anchor="ctr">
            <a:normAutofit/>
          </a:bodyPr>
          <a:lstStyle/>
          <a:p>
            <a:pPr algn="ctr">
              <a:lnSpc>
                <a:spcPct val="83000"/>
              </a:lnSpc>
            </a:pPr>
            <a:r>
              <a:rPr lang="en-US" sz="3400" cap="all" spc="-100" dirty="0">
                <a:solidFill>
                  <a:schemeClr val="bg1"/>
                </a:solidFill>
              </a:rPr>
              <a:t>Polynomial Regression</a:t>
            </a:r>
          </a:p>
        </p:txBody>
      </p:sp>
      <p:sp>
        <p:nvSpPr>
          <p:cNvPr id="46" name="Rectangle 45">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8" name="Straight Connector 47">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3425A24-2EAF-45F2-BC42-2FAF870B2C5F}"/>
              </a:ext>
            </a:extLst>
          </p:cNvPr>
          <p:cNvPicPr>
            <a:picLocks noChangeAspect="1"/>
          </p:cNvPicPr>
          <p:nvPr/>
        </p:nvPicPr>
        <p:blipFill>
          <a:blip r:embed="rId3"/>
          <a:stretch>
            <a:fillRect/>
          </a:stretch>
        </p:blipFill>
        <p:spPr>
          <a:xfrm>
            <a:off x="4840682" y="621883"/>
            <a:ext cx="7299499" cy="3446264"/>
          </a:xfrm>
          <a:prstGeom prst="rect">
            <a:avLst/>
          </a:prstGeom>
        </p:spPr>
      </p:pic>
    </p:spTree>
    <p:extLst>
      <p:ext uri="{BB962C8B-B14F-4D97-AF65-F5344CB8AC3E}">
        <p14:creationId xmlns:p14="http://schemas.microsoft.com/office/powerpoint/2010/main" val="22821724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5664-4088-414F-935D-E8C56FCF4534}"/>
              </a:ext>
            </a:extLst>
          </p:cNvPr>
          <p:cNvSpPr>
            <a:spLocks noGrp="1"/>
          </p:cNvSpPr>
          <p:nvPr>
            <p:ph type="title"/>
          </p:nvPr>
        </p:nvSpPr>
        <p:spPr>
          <a:xfrm>
            <a:off x="1635252" y="1022105"/>
            <a:ext cx="8933688" cy="2406895"/>
          </a:xfrm>
        </p:spPr>
        <p:txBody>
          <a:bodyPr/>
          <a:lstStyle/>
          <a:p>
            <a:r>
              <a:rPr lang="en-IN" sz="1800" b="0" i="0" u="none" strike="noStrike" dirty="0">
                <a:effectLst/>
                <a:latin typeface="Lato" panose="020F0502020204030203" pitchFamily="34" charset="0"/>
              </a:rPr>
              <a:t>OBJECTIVE</a:t>
            </a:r>
            <a:endParaRPr lang="en-IN" dirty="0"/>
          </a:p>
        </p:txBody>
      </p:sp>
      <p:sp>
        <p:nvSpPr>
          <p:cNvPr id="3" name="Text Placeholder 2">
            <a:extLst>
              <a:ext uri="{FF2B5EF4-FFF2-40B4-BE49-F238E27FC236}">
                <a16:creationId xmlns:a16="http://schemas.microsoft.com/office/drawing/2014/main" id="{F221690B-5616-4044-AB7B-D8F7645591A1}"/>
              </a:ext>
            </a:extLst>
          </p:cNvPr>
          <p:cNvSpPr>
            <a:spLocks noGrp="1"/>
          </p:cNvSpPr>
          <p:nvPr>
            <p:ph type="body" idx="1"/>
          </p:nvPr>
        </p:nvSpPr>
        <p:spPr>
          <a:xfrm>
            <a:off x="1528489" y="2366700"/>
            <a:ext cx="8939784" cy="457200"/>
          </a:xfrm>
        </p:spPr>
        <p:txBody>
          <a:bodyPr>
            <a:noAutofit/>
          </a:bodyPr>
          <a:lstStyle/>
          <a:p>
            <a:r>
              <a:rPr lang="en-US" sz="1050" dirty="0"/>
              <a:t>In this project we will perform a detailed analytics on black </a:t>
            </a:r>
            <a:r>
              <a:rPr lang="en-US" sz="1050" dirty="0" err="1"/>
              <a:t>friday</a:t>
            </a:r>
            <a:r>
              <a:rPr lang="en-US" sz="1050" dirty="0"/>
              <a:t> sales and derive some conclusions out of it.</a:t>
            </a:r>
          </a:p>
          <a:p>
            <a:endParaRPr lang="en-US" sz="1050" dirty="0"/>
          </a:p>
          <a:p>
            <a:r>
              <a:rPr lang="en-US" sz="1050" u="sng" dirty="0"/>
              <a:t>EXPLORATORY CONCLUSIONS:</a:t>
            </a:r>
          </a:p>
          <a:p>
            <a:r>
              <a:rPr lang="en-US" sz="1050" dirty="0"/>
              <a:t>Analyzing the data set completely and arriving into few conclusions like no of male and female, Maximum age range, average costs of purchase</a:t>
            </a:r>
          </a:p>
          <a:p>
            <a:r>
              <a:rPr lang="en-US" sz="1050" dirty="0"/>
              <a:t>Products which is most bought by the customers</a:t>
            </a:r>
          </a:p>
          <a:p>
            <a:r>
              <a:rPr lang="en-US" sz="1050" dirty="0"/>
              <a:t>Products which are least bought by the customers</a:t>
            </a:r>
          </a:p>
          <a:p>
            <a:r>
              <a:rPr lang="en-US" sz="1050" dirty="0"/>
              <a:t>Age Range who actively participate in the sale</a:t>
            </a:r>
          </a:p>
          <a:p>
            <a:r>
              <a:rPr lang="en-US" sz="1050" dirty="0"/>
              <a:t>find the highest average sale city</a:t>
            </a:r>
          </a:p>
          <a:p>
            <a:r>
              <a:rPr lang="en-US" sz="1050" dirty="0"/>
              <a:t>Average year a person lives in  the city</a:t>
            </a:r>
          </a:p>
          <a:p>
            <a:r>
              <a:rPr lang="en-US" sz="1050" dirty="0"/>
              <a:t>product vs gender</a:t>
            </a:r>
            <a:endParaRPr lang="en-IN" sz="1050" dirty="0"/>
          </a:p>
        </p:txBody>
      </p:sp>
    </p:spTree>
    <p:extLst>
      <p:ext uri="{BB962C8B-B14F-4D97-AF65-F5344CB8AC3E}">
        <p14:creationId xmlns:p14="http://schemas.microsoft.com/office/powerpoint/2010/main" val="2518541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9" name="Rectangle 2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2" name="Straight Connector 3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44" name="Rectangle 43">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1256494" y="2197916"/>
            <a:ext cx="2854112" cy="2499919"/>
          </a:xfrm>
        </p:spPr>
        <p:txBody>
          <a:bodyPr vert="horz" lIns="91440" tIns="45720" rIns="91440" bIns="45720" rtlCol="0" anchor="ctr">
            <a:normAutofit/>
          </a:bodyPr>
          <a:lstStyle/>
          <a:p>
            <a:pPr algn="ctr">
              <a:lnSpc>
                <a:spcPct val="83000"/>
              </a:lnSpc>
            </a:pPr>
            <a:r>
              <a:rPr lang="en-US" sz="3400" cap="all" spc="-100" dirty="0">
                <a:solidFill>
                  <a:schemeClr val="bg1"/>
                </a:solidFill>
              </a:rPr>
              <a:t>Polynomial Regression</a:t>
            </a:r>
          </a:p>
        </p:txBody>
      </p:sp>
      <p:sp>
        <p:nvSpPr>
          <p:cNvPr id="46" name="Rectangle 45">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8" name="Straight Connector 47">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3425A24-2EAF-45F2-BC42-2FAF870B2C5F}"/>
              </a:ext>
            </a:extLst>
          </p:cNvPr>
          <p:cNvPicPr>
            <a:picLocks noChangeAspect="1"/>
          </p:cNvPicPr>
          <p:nvPr/>
        </p:nvPicPr>
        <p:blipFill>
          <a:blip r:embed="rId3"/>
          <a:stretch>
            <a:fillRect/>
          </a:stretch>
        </p:blipFill>
        <p:spPr>
          <a:xfrm>
            <a:off x="4840682" y="621883"/>
            <a:ext cx="7299499" cy="3446264"/>
          </a:xfrm>
          <a:prstGeom prst="rect">
            <a:avLst/>
          </a:prstGeom>
        </p:spPr>
      </p:pic>
      <p:pic>
        <p:nvPicPr>
          <p:cNvPr id="4" name="Picture 3">
            <a:extLst>
              <a:ext uri="{FF2B5EF4-FFF2-40B4-BE49-F238E27FC236}">
                <a16:creationId xmlns:a16="http://schemas.microsoft.com/office/drawing/2014/main" id="{1E02F111-B2E6-43BD-B1EE-E0C801EC55AB}"/>
              </a:ext>
            </a:extLst>
          </p:cNvPr>
          <p:cNvPicPr>
            <a:picLocks noChangeAspect="1"/>
          </p:cNvPicPr>
          <p:nvPr/>
        </p:nvPicPr>
        <p:blipFill>
          <a:blip r:embed="rId4"/>
          <a:stretch>
            <a:fillRect/>
          </a:stretch>
        </p:blipFill>
        <p:spPr>
          <a:xfrm>
            <a:off x="6309570" y="4770110"/>
            <a:ext cx="1905000" cy="676275"/>
          </a:xfrm>
          <a:prstGeom prst="rect">
            <a:avLst/>
          </a:prstGeom>
        </p:spPr>
      </p:pic>
    </p:spTree>
    <p:extLst>
      <p:ext uri="{BB962C8B-B14F-4D97-AF65-F5344CB8AC3E}">
        <p14:creationId xmlns:p14="http://schemas.microsoft.com/office/powerpoint/2010/main" val="794007857"/>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9" name="Rectangle 2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2" name="Straight Connector 3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44" name="Rectangle 43">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1256494" y="2197916"/>
            <a:ext cx="3147726" cy="2572194"/>
          </a:xfrm>
        </p:spPr>
        <p:txBody>
          <a:bodyPr vert="horz" lIns="91440" tIns="45720" rIns="91440" bIns="45720" rtlCol="0" anchor="ctr">
            <a:normAutofit/>
          </a:bodyPr>
          <a:lstStyle/>
          <a:p>
            <a:pPr algn="ctr">
              <a:lnSpc>
                <a:spcPct val="83000"/>
              </a:lnSpc>
            </a:pPr>
            <a:r>
              <a:rPr lang="en-US" sz="3400" cap="all" spc="-100" dirty="0">
                <a:solidFill>
                  <a:schemeClr val="bg1"/>
                </a:solidFill>
              </a:rPr>
              <a:t>CONCLUSION</a:t>
            </a:r>
          </a:p>
        </p:txBody>
      </p:sp>
      <p:sp>
        <p:nvSpPr>
          <p:cNvPr id="46" name="Rectangle 45">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8" name="Straight Connector 47">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78F56DD-0BA4-4067-9A21-2ED5EF05789A}"/>
              </a:ext>
            </a:extLst>
          </p:cNvPr>
          <p:cNvPicPr>
            <a:picLocks noChangeAspect="1"/>
          </p:cNvPicPr>
          <p:nvPr/>
        </p:nvPicPr>
        <p:blipFill>
          <a:blip r:embed="rId3"/>
          <a:stretch>
            <a:fillRect/>
          </a:stretch>
        </p:blipFill>
        <p:spPr>
          <a:xfrm>
            <a:off x="4899802" y="960895"/>
            <a:ext cx="7210425" cy="4343400"/>
          </a:xfrm>
          <a:prstGeom prst="rect">
            <a:avLst/>
          </a:prstGeom>
        </p:spPr>
      </p:pic>
    </p:spTree>
    <p:extLst>
      <p:ext uri="{BB962C8B-B14F-4D97-AF65-F5344CB8AC3E}">
        <p14:creationId xmlns:p14="http://schemas.microsoft.com/office/powerpoint/2010/main" val="132822697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7A61-6A25-4B8D-A448-7F2E82C1FB98}"/>
              </a:ext>
            </a:extLst>
          </p:cNvPr>
          <p:cNvSpPr>
            <a:spLocks noGrp="1"/>
          </p:cNvSpPr>
          <p:nvPr>
            <p:ph type="title"/>
          </p:nvPr>
        </p:nvSpPr>
        <p:spPr>
          <a:xfrm>
            <a:off x="3295199" y="2136747"/>
            <a:ext cx="5601602" cy="45719"/>
          </a:xfrm>
        </p:spPr>
        <p:txBody>
          <a:bodyPr>
            <a:noAutofit/>
          </a:bodyPr>
          <a:lstStyle/>
          <a:p>
            <a:r>
              <a:rPr lang="en-US" sz="2400" u="sng" dirty="0"/>
              <a:t>OBJECTIVE</a:t>
            </a:r>
            <a:endParaRPr lang="en-IN" sz="2400" u="sng" dirty="0"/>
          </a:p>
        </p:txBody>
      </p:sp>
      <p:sp>
        <p:nvSpPr>
          <p:cNvPr id="3" name="Text Placeholder 2">
            <a:extLst>
              <a:ext uri="{FF2B5EF4-FFF2-40B4-BE49-F238E27FC236}">
                <a16:creationId xmlns:a16="http://schemas.microsoft.com/office/drawing/2014/main" id="{EE36105A-B833-40C1-A844-6A32A8BCDD42}"/>
              </a:ext>
            </a:extLst>
          </p:cNvPr>
          <p:cNvSpPr>
            <a:spLocks noGrp="1"/>
          </p:cNvSpPr>
          <p:nvPr>
            <p:ph type="body" idx="1"/>
          </p:nvPr>
        </p:nvSpPr>
        <p:spPr>
          <a:xfrm>
            <a:off x="1626108" y="2353112"/>
            <a:ext cx="8939784" cy="457200"/>
          </a:xfrm>
        </p:spPr>
        <p:txBody>
          <a:bodyPr>
            <a:noAutofit/>
          </a:bodyPr>
          <a:lstStyle/>
          <a:p>
            <a:r>
              <a:rPr lang="en-US" sz="1200" u="sng" dirty="0"/>
              <a:t>PREDICTIVE ANALYSIS:</a:t>
            </a:r>
          </a:p>
          <a:p>
            <a:r>
              <a:rPr lang="en-US" sz="1200" dirty="0"/>
              <a:t>to predict the purchase amount from the given data:</a:t>
            </a:r>
          </a:p>
          <a:p>
            <a:r>
              <a:rPr lang="en-US" sz="1200" dirty="0"/>
              <a:t>The models which we are planning  to predict the purchase amount include</a:t>
            </a:r>
          </a:p>
          <a:p>
            <a:r>
              <a:rPr lang="en-US" sz="1200" dirty="0"/>
              <a:t>1.Linear regression</a:t>
            </a:r>
          </a:p>
          <a:p>
            <a:r>
              <a:rPr lang="en-US" sz="1200" dirty="0"/>
              <a:t>2. Polynomial Regression</a:t>
            </a:r>
          </a:p>
          <a:p>
            <a:r>
              <a:rPr lang="en-US" sz="1200" dirty="0"/>
              <a:t>3. Random Forest regression</a:t>
            </a:r>
          </a:p>
          <a:p>
            <a:endParaRPr lang="en-US" sz="1200" dirty="0"/>
          </a:p>
          <a:p>
            <a:r>
              <a:rPr lang="en-US" sz="1200" dirty="0"/>
              <a:t>we will find the Root mean square error for each model and the models with the least RMSE value will be considered for further evaluation</a:t>
            </a:r>
            <a:endParaRPr lang="en-IN" sz="1200" dirty="0"/>
          </a:p>
        </p:txBody>
      </p:sp>
    </p:spTree>
    <p:extLst>
      <p:ext uri="{BB962C8B-B14F-4D97-AF65-F5344CB8AC3E}">
        <p14:creationId xmlns:p14="http://schemas.microsoft.com/office/powerpoint/2010/main" val="280410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PROJECT FLOW</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288106656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54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2895-C7C8-4655-9D1C-F5AC8A4ADE79}"/>
              </a:ext>
            </a:extLst>
          </p:cNvPr>
          <p:cNvSpPr>
            <a:spLocks noGrp="1"/>
          </p:cNvSpPr>
          <p:nvPr>
            <p:ph type="title"/>
          </p:nvPr>
        </p:nvSpPr>
        <p:spPr/>
        <p:txBody>
          <a:bodyPr/>
          <a:lstStyle/>
          <a:p>
            <a:r>
              <a:rPr lang="en-US" dirty="0"/>
              <a:t>READING THE DATASET</a:t>
            </a:r>
            <a:endParaRPr lang="en-IN" dirty="0"/>
          </a:p>
        </p:txBody>
      </p:sp>
      <p:pic>
        <p:nvPicPr>
          <p:cNvPr id="7" name="Content Placeholder 6">
            <a:extLst>
              <a:ext uri="{FF2B5EF4-FFF2-40B4-BE49-F238E27FC236}">
                <a16:creationId xmlns:a16="http://schemas.microsoft.com/office/drawing/2014/main" id="{E3985F0C-C9F2-4E87-9EB2-A07EC9D3A4C1}"/>
              </a:ext>
            </a:extLst>
          </p:cNvPr>
          <p:cNvPicPr>
            <a:picLocks noGrp="1" noChangeAspect="1"/>
          </p:cNvPicPr>
          <p:nvPr>
            <p:ph idx="1"/>
          </p:nvPr>
        </p:nvPicPr>
        <p:blipFill>
          <a:blip r:embed="rId2"/>
          <a:stretch>
            <a:fillRect/>
          </a:stretch>
        </p:blipFill>
        <p:spPr>
          <a:xfrm>
            <a:off x="2865178" y="4352394"/>
            <a:ext cx="7600950" cy="1219200"/>
          </a:xfrm>
        </p:spPr>
      </p:pic>
      <p:pic>
        <p:nvPicPr>
          <p:cNvPr id="5" name="Picture 4">
            <a:extLst>
              <a:ext uri="{FF2B5EF4-FFF2-40B4-BE49-F238E27FC236}">
                <a16:creationId xmlns:a16="http://schemas.microsoft.com/office/drawing/2014/main" id="{8B7CE6B1-02B2-45C1-9BC9-C2DF6CE3CFAE}"/>
              </a:ext>
            </a:extLst>
          </p:cNvPr>
          <p:cNvPicPr>
            <a:picLocks noChangeAspect="1"/>
          </p:cNvPicPr>
          <p:nvPr/>
        </p:nvPicPr>
        <p:blipFill>
          <a:blip r:embed="rId3"/>
          <a:stretch>
            <a:fillRect/>
          </a:stretch>
        </p:blipFill>
        <p:spPr>
          <a:xfrm>
            <a:off x="4283431" y="1700699"/>
            <a:ext cx="4096144" cy="2428185"/>
          </a:xfrm>
          <a:prstGeom prst="rect">
            <a:avLst/>
          </a:prstGeom>
        </p:spPr>
      </p:pic>
    </p:spTree>
    <p:extLst>
      <p:ext uri="{BB962C8B-B14F-4D97-AF65-F5344CB8AC3E}">
        <p14:creationId xmlns:p14="http://schemas.microsoft.com/office/powerpoint/2010/main" val="231021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177D-9172-4D78-85DA-34ED83CFCCF1}"/>
              </a:ext>
            </a:extLst>
          </p:cNvPr>
          <p:cNvSpPr>
            <a:spLocks noGrp="1"/>
          </p:cNvSpPr>
          <p:nvPr>
            <p:ph type="title"/>
          </p:nvPr>
        </p:nvSpPr>
        <p:spPr>
          <a:xfrm>
            <a:off x="1132115" y="110749"/>
            <a:ext cx="10058400" cy="1371600"/>
          </a:xfrm>
        </p:spPr>
        <p:txBody>
          <a:bodyPr>
            <a:normAutofit/>
          </a:bodyPr>
          <a:lstStyle/>
          <a:p>
            <a:r>
              <a:rPr lang="en-US" sz="3200" dirty="0"/>
              <a:t>CHECKING FOR MISSING VALUES USING HEATMAP</a:t>
            </a:r>
            <a:endParaRPr lang="en-IN" sz="3200" dirty="0"/>
          </a:p>
        </p:txBody>
      </p:sp>
      <p:pic>
        <p:nvPicPr>
          <p:cNvPr id="5" name="Picture 4">
            <a:extLst>
              <a:ext uri="{FF2B5EF4-FFF2-40B4-BE49-F238E27FC236}">
                <a16:creationId xmlns:a16="http://schemas.microsoft.com/office/drawing/2014/main" id="{C8515CE0-AECD-49AD-893B-AC3AC35FAAA9}"/>
              </a:ext>
            </a:extLst>
          </p:cNvPr>
          <p:cNvPicPr>
            <a:picLocks noChangeAspect="1"/>
          </p:cNvPicPr>
          <p:nvPr/>
        </p:nvPicPr>
        <p:blipFill>
          <a:blip r:embed="rId2"/>
          <a:stretch>
            <a:fillRect/>
          </a:stretch>
        </p:blipFill>
        <p:spPr>
          <a:xfrm>
            <a:off x="3529803" y="1359753"/>
            <a:ext cx="4419345" cy="706697"/>
          </a:xfrm>
          <a:prstGeom prst="rect">
            <a:avLst/>
          </a:prstGeom>
        </p:spPr>
      </p:pic>
      <p:pic>
        <p:nvPicPr>
          <p:cNvPr id="7" name="Picture 6">
            <a:extLst>
              <a:ext uri="{FF2B5EF4-FFF2-40B4-BE49-F238E27FC236}">
                <a16:creationId xmlns:a16="http://schemas.microsoft.com/office/drawing/2014/main" id="{92118F73-3689-4373-A0F9-3B5A1AC84524}"/>
              </a:ext>
            </a:extLst>
          </p:cNvPr>
          <p:cNvPicPr>
            <a:picLocks noChangeAspect="1"/>
          </p:cNvPicPr>
          <p:nvPr/>
        </p:nvPicPr>
        <p:blipFill>
          <a:blip r:embed="rId3"/>
          <a:stretch>
            <a:fillRect/>
          </a:stretch>
        </p:blipFill>
        <p:spPr>
          <a:xfrm>
            <a:off x="3012719" y="2365029"/>
            <a:ext cx="5636759" cy="3802911"/>
          </a:xfrm>
          <a:prstGeom prst="rect">
            <a:avLst/>
          </a:prstGeom>
        </p:spPr>
      </p:pic>
    </p:spTree>
    <p:extLst>
      <p:ext uri="{BB962C8B-B14F-4D97-AF65-F5344CB8AC3E}">
        <p14:creationId xmlns:p14="http://schemas.microsoft.com/office/powerpoint/2010/main" val="317777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2877-732C-4B66-835F-5FD69F485F7E}"/>
              </a:ext>
            </a:extLst>
          </p:cNvPr>
          <p:cNvSpPr>
            <a:spLocks noGrp="1"/>
          </p:cNvSpPr>
          <p:nvPr>
            <p:ph type="title"/>
          </p:nvPr>
        </p:nvSpPr>
        <p:spPr>
          <a:xfrm>
            <a:off x="772486" y="634204"/>
            <a:ext cx="10647028" cy="1395931"/>
          </a:xfrm>
        </p:spPr>
        <p:txBody>
          <a:bodyPr>
            <a:noAutofit/>
          </a:bodyPr>
          <a:lstStyle/>
          <a:p>
            <a:r>
              <a:rPr lang="en-US" sz="2400" b="1" dirty="0"/>
              <a:t>Data Cleaning</a:t>
            </a:r>
            <a:br>
              <a:rPr lang="en-US" sz="2400" dirty="0"/>
            </a:br>
            <a:r>
              <a:rPr lang="en-US" sz="2400" dirty="0"/>
              <a:t>There are NAs in product category 2 &amp; 3, to do operations we convert NAs to 0 so that operations can be performed</a:t>
            </a:r>
            <a:br>
              <a:rPr lang="en-US" sz="2400" dirty="0"/>
            </a:br>
            <a:r>
              <a:rPr lang="en-US" sz="2400" dirty="0"/>
              <a:t> Convert NA to 0 to perform calculations product.category.2 = Product_Category_2</a:t>
            </a:r>
            <a:endParaRPr lang="en-IN" sz="2400" dirty="0"/>
          </a:p>
        </p:txBody>
      </p:sp>
      <p:pic>
        <p:nvPicPr>
          <p:cNvPr id="5" name="Picture 4">
            <a:extLst>
              <a:ext uri="{FF2B5EF4-FFF2-40B4-BE49-F238E27FC236}">
                <a16:creationId xmlns:a16="http://schemas.microsoft.com/office/drawing/2014/main" id="{8E0DC6F0-9FEF-46C2-9888-A157F029EAED}"/>
              </a:ext>
            </a:extLst>
          </p:cNvPr>
          <p:cNvPicPr>
            <a:picLocks noChangeAspect="1"/>
          </p:cNvPicPr>
          <p:nvPr/>
        </p:nvPicPr>
        <p:blipFill>
          <a:blip r:embed="rId2"/>
          <a:stretch>
            <a:fillRect/>
          </a:stretch>
        </p:blipFill>
        <p:spPr>
          <a:xfrm>
            <a:off x="3919538" y="2519363"/>
            <a:ext cx="4450022" cy="1859856"/>
          </a:xfrm>
          <a:prstGeom prst="rect">
            <a:avLst/>
          </a:prstGeom>
        </p:spPr>
      </p:pic>
    </p:spTree>
    <p:extLst>
      <p:ext uri="{BB962C8B-B14F-4D97-AF65-F5344CB8AC3E}">
        <p14:creationId xmlns:p14="http://schemas.microsoft.com/office/powerpoint/2010/main" val="3778128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DE659-A098-45DE-8A65-47502ED450FF}"/>
              </a:ext>
            </a:extLst>
          </p:cNvPr>
          <p:cNvSpPr>
            <a:spLocks noGrp="1"/>
          </p:cNvSpPr>
          <p:nvPr>
            <p:ph type="title"/>
          </p:nvPr>
        </p:nvSpPr>
        <p:spPr>
          <a:xfrm>
            <a:off x="570960" y="2248697"/>
            <a:ext cx="2312480" cy="1499738"/>
          </a:xfrm>
        </p:spPr>
        <p:txBody>
          <a:bodyPr anchor="b">
            <a:normAutofit/>
          </a:bodyPr>
          <a:lstStyle/>
          <a:p>
            <a:r>
              <a:rPr lang="en-IN" sz="2800" dirty="0"/>
              <a:t>Top 5 purchased product ID</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Chart, bar chart&#10;&#10;Description automatically generated">
            <a:extLst>
              <a:ext uri="{FF2B5EF4-FFF2-40B4-BE49-F238E27FC236}">
                <a16:creationId xmlns:a16="http://schemas.microsoft.com/office/drawing/2014/main" id="{A2BC3FC7-FC00-4D22-8792-DFA65199C880}"/>
              </a:ext>
            </a:extLst>
          </p:cNvPr>
          <p:cNvPicPr>
            <a:picLocks noChangeAspect="1"/>
          </p:cNvPicPr>
          <p:nvPr/>
        </p:nvPicPr>
        <p:blipFill>
          <a:blip r:embed="rId2"/>
          <a:stretch>
            <a:fillRect/>
          </a:stretch>
        </p:blipFill>
        <p:spPr>
          <a:xfrm>
            <a:off x="4049422" y="1217557"/>
            <a:ext cx="7237877" cy="4451294"/>
          </a:xfrm>
          <a:prstGeom prst="rect">
            <a:avLst/>
          </a:prstGeom>
        </p:spPr>
      </p:pic>
    </p:spTree>
    <p:extLst>
      <p:ext uri="{BB962C8B-B14F-4D97-AF65-F5344CB8AC3E}">
        <p14:creationId xmlns:p14="http://schemas.microsoft.com/office/powerpoint/2010/main" val="251478706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Woven fibers</Template>
  <TotalTime>237</TotalTime>
  <Words>452</Words>
  <Application>Microsoft Office PowerPoint</Application>
  <PresentationFormat>Widescreen</PresentationFormat>
  <Paragraphs>63</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Avenir Next LT Pro</vt:lpstr>
      <vt:lpstr>Avenir Next LT Pro Light</vt:lpstr>
      <vt:lpstr>Garamond</vt:lpstr>
      <vt:lpstr>Lato</vt:lpstr>
      <vt:lpstr>SavonVTI</vt:lpstr>
      <vt:lpstr>BLACK FRIDAY  DATA ANALYSIS AND EXPLORATION  team 16</vt:lpstr>
      <vt:lpstr>PROBLEM STATEMENT</vt:lpstr>
      <vt:lpstr>OBJECTIVE</vt:lpstr>
      <vt:lpstr>OBJECTIVE</vt:lpstr>
      <vt:lpstr>PROJECT FLOW</vt:lpstr>
      <vt:lpstr>READING THE DATASET</vt:lpstr>
      <vt:lpstr>CHECKING FOR MISSING VALUES USING HEATMAP</vt:lpstr>
      <vt:lpstr>Data Cleaning There are NAs in product category 2 &amp; 3, to do operations we convert NAs to 0 so that operations can be performed  Convert NA to 0 to perform calculations product.category.2 = Product_Category_2</vt:lpstr>
      <vt:lpstr>Top 5 purchased product ID</vt:lpstr>
      <vt:lpstr>Univariate and Bivariate Analysis -&gt;Purchase Distribution</vt:lpstr>
      <vt:lpstr> Correlation between num predictors and purchase</vt:lpstr>
      <vt:lpstr>Occupation </vt:lpstr>
      <vt:lpstr>Occupation</vt:lpstr>
      <vt:lpstr>Product Category1</vt:lpstr>
      <vt:lpstr>Gender</vt:lpstr>
      <vt:lpstr>Age </vt:lpstr>
      <vt:lpstr>City Category</vt:lpstr>
      <vt:lpstr>Number of years customer lived in the city that they are buying.</vt:lpstr>
      <vt:lpstr>Data splitting</vt:lpstr>
      <vt:lpstr>Decision Tree</vt:lpstr>
      <vt:lpstr>Decision Tree</vt:lpstr>
      <vt:lpstr>Multiple linear regression</vt:lpstr>
      <vt:lpstr>PowerPoint Presentation</vt:lpstr>
      <vt:lpstr>Summary of linear regression</vt:lpstr>
      <vt:lpstr>prediction interval on a particular outcome of a multiple regression</vt:lpstr>
      <vt:lpstr>RANDOM FOREST</vt:lpstr>
      <vt:lpstr>RANDOM FOREST</vt:lpstr>
      <vt:lpstr>RANDOM FOREST RMSE VALUE</vt:lpstr>
      <vt:lpstr>Polynomial Regression</vt:lpstr>
      <vt:lpstr>Polynomial Regression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DATA ANALYSIS AND EXPLORATION  team 16</dc:title>
  <dc:creator>vinod B</dc:creator>
  <cp:lastModifiedBy>vinod B</cp:lastModifiedBy>
  <cp:revision>76</cp:revision>
  <dcterms:created xsi:type="dcterms:W3CDTF">2021-12-10T03:08:45Z</dcterms:created>
  <dcterms:modified xsi:type="dcterms:W3CDTF">2021-12-10T07:17:28Z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