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6" r:id="rId2"/>
    <p:sldMasterId id="2147483668" r:id="rId3"/>
    <p:sldMasterId id="2147483670" r:id="rId4"/>
    <p:sldMasterId id="2147483687" r:id="rId5"/>
  </p:sldMasterIdLst>
  <p:notesMasterIdLst>
    <p:notesMasterId r:id="rId23"/>
  </p:notesMasterIdLst>
  <p:sldIdLst>
    <p:sldId id="257" r:id="rId6"/>
    <p:sldId id="258" r:id="rId7"/>
    <p:sldId id="271" r:id="rId8"/>
    <p:sldId id="274" r:id="rId9"/>
    <p:sldId id="272" r:id="rId10"/>
    <p:sldId id="273" r:id="rId11"/>
    <p:sldId id="275" r:id="rId12"/>
    <p:sldId id="261" r:id="rId13"/>
    <p:sldId id="262" r:id="rId14"/>
    <p:sldId id="263" r:id="rId15"/>
    <p:sldId id="264" r:id="rId16"/>
    <p:sldId id="265" r:id="rId17"/>
    <p:sldId id="277" r:id="rId18"/>
    <p:sldId id="267" r:id="rId19"/>
    <p:sldId id="268" r:id="rId20"/>
    <p:sldId id="269" r:id="rId21"/>
    <p:sldId id="270" r:id="rId22"/>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0GbMgfnrMaI3YWesEmo1+UL5u0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421" y="6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customschemas.google.com/relationships/presentationmetadata" Target="metadata"/><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87"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787" cy="481012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2"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775"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1</a:t>
            </a:fld>
            <a:endParaRPr/>
          </a:p>
        </p:txBody>
      </p:sp>
      <p:sp>
        <p:nvSpPr>
          <p:cNvPr id="215" name="Google Shape;215;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6" name="Google Shape;216;p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16</a:t>
            </a:fld>
            <a:endParaRPr/>
          </a:p>
        </p:txBody>
      </p:sp>
      <p:sp>
        <p:nvSpPr>
          <p:cNvPr id="299" name="Google Shape;299;p1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00" name="Google Shape;300;p14: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17</a:t>
            </a:fld>
            <a:endParaRPr/>
          </a:p>
        </p:txBody>
      </p:sp>
      <p:sp>
        <p:nvSpPr>
          <p:cNvPr id="307" name="Google Shape;307;p1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08" name="Google Shape;308;p15: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2</a:t>
            </a:fld>
            <a:endParaRPr/>
          </a:p>
        </p:txBody>
      </p:sp>
      <p:sp>
        <p:nvSpPr>
          <p:cNvPr id="223" name="Google Shape;223;p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4" name="Google Shape;224;p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8</a:t>
            </a:fld>
            <a:endParaRPr/>
          </a:p>
        </p:txBody>
      </p:sp>
      <p:sp>
        <p:nvSpPr>
          <p:cNvPr id="244" name="Google Shape;244;p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5" name="Google Shape;245;p6: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755650" y="5078412"/>
            <a:ext cx="6046787" cy="481012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2" name="Google Shape;252;p7: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10</a:t>
            </a:fld>
            <a:endParaRPr/>
          </a:p>
        </p:txBody>
      </p:sp>
      <p:sp>
        <p:nvSpPr>
          <p:cNvPr id="258" name="Google Shape;258;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59" name="Google Shape;259;p8: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9:notes"/>
          <p:cNvSpPr txBox="1">
            <a:spLocks noGrp="1"/>
          </p:cNvSpPr>
          <p:nvPr>
            <p:ph type="body" idx="1"/>
          </p:nvPr>
        </p:nvSpPr>
        <p:spPr>
          <a:xfrm>
            <a:off x="755650" y="5078412"/>
            <a:ext cx="6046787" cy="481012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6" name="Google Shape;266;p9: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12</a:t>
            </a:fld>
            <a:endParaRPr/>
          </a:p>
        </p:txBody>
      </p:sp>
      <p:sp>
        <p:nvSpPr>
          <p:cNvPr id="272" name="Google Shape;272;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73" name="Google Shape;273;p10: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14</a:t>
            </a:fld>
            <a:endParaRPr/>
          </a:p>
        </p:txBody>
      </p:sp>
      <p:sp>
        <p:nvSpPr>
          <p:cNvPr id="285" name="Google Shape;285;p1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86" name="Google Shape;286;p1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3: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15</a:t>
            </a:fld>
            <a:endParaRPr/>
          </a:p>
        </p:txBody>
      </p:sp>
      <p:sp>
        <p:nvSpPr>
          <p:cNvPr id="292" name="Google Shape;292;p1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93" name="Google Shape;293;p1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8"/>
        <p:cNvGrpSpPr/>
        <p:nvPr/>
      </p:nvGrpSpPr>
      <p:grpSpPr>
        <a:xfrm>
          <a:off x="0" y="0"/>
          <a:ext cx="0" cy="0"/>
          <a:chOff x="0" y="0"/>
          <a:chExt cx="0" cy="0"/>
        </a:xfrm>
      </p:grpSpPr>
      <p:sp>
        <p:nvSpPr>
          <p:cNvPr id="149" name="Google Shape;149;p33"/>
          <p:cNvSpPr txBox="1">
            <a:spLocks noGrp="1"/>
          </p:cNvSpPr>
          <p:nvPr>
            <p:ph type="ctrTitle"/>
          </p:nvPr>
        </p:nvSpPr>
        <p:spPr>
          <a:xfrm>
            <a:off x="1246403" y="2650553"/>
            <a:ext cx="6423553" cy="1814743"/>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5952">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3"/>
          <p:cNvSpPr txBox="1">
            <a:spLocks noGrp="1"/>
          </p:cNvSpPr>
          <p:nvPr>
            <p:ph type="subTitle" idx="1"/>
          </p:nvPr>
        </p:nvSpPr>
        <p:spPr>
          <a:xfrm>
            <a:off x="1246403" y="4465295"/>
            <a:ext cx="6423553" cy="1209128"/>
          </a:xfrm>
          <a:prstGeom prst="rect">
            <a:avLst/>
          </a:prstGeom>
          <a:noFill/>
          <a:ln>
            <a:noFill/>
          </a:ln>
        </p:spPr>
        <p:txBody>
          <a:bodyPr spcFirstLastPara="1" wrap="square" lIns="91425" tIns="45700" rIns="91425" bIns="45700" anchor="t" anchorCtr="0">
            <a:noAutofit/>
          </a:bodyPr>
          <a:lstStyle>
            <a:lvl1pPr lvl="0" algn="r">
              <a:spcBef>
                <a:spcPts val="1100"/>
              </a:spcBef>
              <a:spcAft>
                <a:spcPts val="0"/>
              </a:spcAft>
              <a:buSzPts val="1520"/>
              <a:buNone/>
              <a:defRPr>
                <a:solidFill>
                  <a:srgbClr val="7F7F7F"/>
                </a:solidFill>
              </a:defRPr>
            </a:lvl1pPr>
            <a:lvl2pPr lvl="1" algn="ctr">
              <a:spcBef>
                <a:spcPts val="1100"/>
              </a:spcBef>
              <a:spcAft>
                <a:spcPts val="0"/>
              </a:spcAft>
              <a:buSzPts val="1360"/>
              <a:buNone/>
              <a:defRPr>
                <a:solidFill>
                  <a:srgbClr val="888888"/>
                </a:solidFill>
              </a:defRPr>
            </a:lvl2pPr>
            <a:lvl3pPr lvl="2" algn="ctr">
              <a:spcBef>
                <a:spcPts val="1100"/>
              </a:spcBef>
              <a:spcAft>
                <a:spcPts val="0"/>
              </a:spcAft>
              <a:buSzPts val="1200"/>
              <a:buNone/>
              <a:defRPr>
                <a:solidFill>
                  <a:srgbClr val="888888"/>
                </a:solidFill>
              </a:defRPr>
            </a:lvl3pPr>
            <a:lvl4pPr lvl="3" algn="ctr">
              <a:spcBef>
                <a:spcPts val="1100"/>
              </a:spcBef>
              <a:spcAft>
                <a:spcPts val="0"/>
              </a:spcAft>
              <a:buSzPts val="1040"/>
              <a:buNone/>
              <a:defRPr>
                <a:solidFill>
                  <a:srgbClr val="888888"/>
                </a:solidFill>
              </a:defRPr>
            </a:lvl4pPr>
            <a:lvl5pPr lvl="4" algn="ctr">
              <a:spcBef>
                <a:spcPts val="1100"/>
              </a:spcBef>
              <a:spcAft>
                <a:spcPts val="0"/>
              </a:spcAft>
              <a:buSzPts val="1040"/>
              <a:buNone/>
              <a:defRPr>
                <a:solidFill>
                  <a:srgbClr val="888888"/>
                </a:solidFill>
              </a:defRPr>
            </a:lvl5pPr>
            <a:lvl6pPr lvl="5" algn="ctr">
              <a:spcBef>
                <a:spcPts val="1102"/>
              </a:spcBef>
              <a:spcAft>
                <a:spcPts val="0"/>
              </a:spcAft>
              <a:buSzPts val="1058"/>
              <a:buNone/>
              <a:defRPr>
                <a:solidFill>
                  <a:srgbClr val="888888"/>
                </a:solidFill>
              </a:defRPr>
            </a:lvl6pPr>
            <a:lvl7pPr lvl="6" algn="ctr">
              <a:spcBef>
                <a:spcPts val="1102"/>
              </a:spcBef>
              <a:spcAft>
                <a:spcPts val="0"/>
              </a:spcAft>
              <a:buSzPts val="1058"/>
              <a:buNone/>
              <a:defRPr>
                <a:solidFill>
                  <a:srgbClr val="888888"/>
                </a:solidFill>
              </a:defRPr>
            </a:lvl7pPr>
            <a:lvl8pPr lvl="7" algn="ctr">
              <a:spcBef>
                <a:spcPts val="1102"/>
              </a:spcBef>
              <a:spcAft>
                <a:spcPts val="0"/>
              </a:spcAft>
              <a:buSzPts val="1058"/>
              <a:buNone/>
              <a:defRPr>
                <a:solidFill>
                  <a:srgbClr val="888888"/>
                </a:solidFill>
              </a:defRPr>
            </a:lvl8pPr>
            <a:lvl9pPr lvl="8" algn="ctr">
              <a:spcBef>
                <a:spcPts val="1102"/>
              </a:spcBef>
              <a:spcAft>
                <a:spcPts val="0"/>
              </a:spcAft>
              <a:buSzPts val="1058"/>
              <a:buNone/>
              <a:defRPr>
                <a:solidFill>
                  <a:srgbClr val="888888"/>
                </a:solidFill>
              </a:defRPr>
            </a:lvl9pPr>
          </a:lstStyle>
          <a:p>
            <a:endParaRPr/>
          </a:p>
        </p:txBody>
      </p:sp>
      <p:sp>
        <p:nvSpPr>
          <p:cNvPr id="151" name="Google Shape;151;p3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3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3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138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normAutofit/>
          </a:bodyPr>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normAutofit/>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3635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normAutofit/>
          </a:bodyPr>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672041" y="5916496"/>
            <a:ext cx="6997914" cy="742987"/>
          </a:xfrm>
        </p:spPr>
        <p:txBody>
          <a:bodyPr>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5107864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5175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009768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04766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047011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11784670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73145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7822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3"/>
        <p:cNvGrpSpPr/>
        <p:nvPr/>
      </p:nvGrpSpPr>
      <p:grpSpPr>
        <a:xfrm>
          <a:off x="0" y="0"/>
          <a:ext cx="0" cy="0"/>
          <a:chOff x="0" y="0"/>
          <a:chExt cx="0" cy="0"/>
        </a:xfrm>
      </p:grpSpPr>
      <p:sp>
        <p:nvSpPr>
          <p:cNvPr id="174" name="Google Shape;174;p35"/>
          <p:cNvSpPr txBox="1">
            <a:spLocks noGrp="1"/>
          </p:cNvSpPr>
          <p:nvPr>
            <p:ph type="title"/>
          </p:nvPr>
        </p:nvSpPr>
        <p:spPr>
          <a:xfrm>
            <a:off x="854257" y="671971"/>
            <a:ext cx="6694159"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35"/>
          <p:cNvSpPr txBox="1">
            <a:spLocks noGrp="1"/>
          </p:cNvSpPr>
          <p:nvPr>
            <p:ph type="body" idx="1"/>
          </p:nvPr>
        </p:nvSpPr>
        <p:spPr>
          <a:xfrm>
            <a:off x="1213857" y="4003828"/>
            <a:ext cx="5974958" cy="419982"/>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411"/>
              <a:buFont typeface="Trebuchet MS"/>
              <a:buNone/>
              <a:defRPr sz="1764">
                <a:solidFill>
                  <a:srgbClr val="7F7F7F"/>
                </a:solidFill>
              </a:defRPr>
            </a:lvl1pPr>
            <a:lvl2pPr marL="914400" lvl="1" indent="-228600" algn="l">
              <a:spcBef>
                <a:spcPts val="1100"/>
              </a:spcBef>
              <a:spcAft>
                <a:spcPts val="0"/>
              </a:spcAft>
              <a:buSzPts val="1360"/>
              <a:buFont typeface="Trebuchet MS"/>
              <a:buNone/>
              <a:defRPr/>
            </a:lvl2pPr>
            <a:lvl3pPr marL="1371600" lvl="2" indent="-228600" algn="l">
              <a:spcBef>
                <a:spcPts val="1100"/>
              </a:spcBef>
              <a:spcAft>
                <a:spcPts val="0"/>
              </a:spcAft>
              <a:buSzPts val="1200"/>
              <a:buFont typeface="Trebuchet MS"/>
              <a:buNone/>
              <a:defRPr/>
            </a:lvl3pPr>
            <a:lvl4pPr marL="1828800" lvl="3" indent="-228600" algn="l">
              <a:spcBef>
                <a:spcPts val="1100"/>
              </a:spcBef>
              <a:spcAft>
                <a:spcPts val="0"/>
              </a:spcAft>
              <a:buSzPts val="1040"/>
              <a:buFont typeface="Trebuchet MS"/>
              <a:buNone/>
              <a:defRPr/>
            </a:lvl4pPr>
            <a:lvl5pPr marL="2286000" lvl="4" indent="-228600" algn="l">
              <a:spcBef>
                <a:spcPts val="1100"/>
              </a:spcBef>
              <a:spcAft>
                <a:spcPts val="0"/>
              </a:spcAft>
              <a:buSzPts val="1040"/>
              <a:buFont typeface="Trebuchet MS"/>
              <a:buNone/>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76" name="Google Shape;176;p35"/>
          <p:cNvSpPr txBox="1">
            <a:spLocks noGrp="1"/>
          </p:cNvSpPr>
          <p:nvPr>
            <p:ph type="body" idx="2"/>
          </p:nvPr>
        </p:nvSpPr>
        <p:spPr>
          <a:xfrm>
            <a:off x="672040" y="4927788"/>
            <a:ext cx="6997915" cy="1731695"/>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177" name="Google Shape;177;p35"/>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5"/>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35"/>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333" y="-9334"/>
            <a:ext cx="10109072" cy="7578343"/>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09030645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525539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92027893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65821549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983804556"/>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024808155"/>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396817040"/>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normAutofit/>
          </a:bodyPr>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normAutofit/>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16994288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normAutofit/>
          </a:bodyPr>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672041" y="5916496"/>
            <a:ext cx="6997914" cy="742987"/>
          </a:xfrm>
        </p:spPr>
        <p:txBody>
          <a:bodyPr>
            <a:normAutofit/>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56386895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2602259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854257" y="671971"/>
            <a:ext cx="6694159"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37"/>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Font typeface="Trebuchet MS"/>
              <a:buNone/>
              <a:defRPr sz="2646">
                <a:solidFill>
                  <a:srgbClr val="3F3F3F"/>
                </a:solidFill>
              </a:defRPr>
            </a:lvl1pPr>
            <a:lvl2pPr marL="914400" lvl="1" indent="-228600" algn="l">
              <a:spcBef>
                <a:spcPts val="1100"/>
              </a:spcBef>
              <a:spcAft>
                <a:spcPts val="0"/>
              </a:spcAft>
              <a:buSzPts val="1360"/>
              <a:buFont typeface="Trebuchet MS"/>
              <a:buNone/>
              <a:defRPr/>
            </a:lvl2pPr>
            <a:lvl3pPr marL="1371600" lvl="2" indent="-228600" algn="l">
              <a:spcBef>
                <a:spcPts val="1100"/>
              </a:spcBef>
              <a:spcAft>
                <a:spcPts val="0"/>
              </a:spcAft>
              <a:buSzPts val="1200"/>
              <a:buFont typeface="Trebuchet MS"/>
              <a:buNone/>
              <a:defRPr/>
            </a:lvl3pPr>
            <a:lvl4pPr marL="1828800" lvl="3" indent="-228600" algn="l">
              <a:spcBef>
                <a:spcPts val="1100"/>
              </a:spcBef>
              <a:spcAft>
                <a:spcPts val="0"/>
              </a:spcAft>
              <a:buSzPts val="1040"/>
              <a:buFont typeface="Trebuchet MS"/>
              <a:buNone/>
              <a:defRPr/>
            </a:lvl4pPr>
            <a:lvl5pPr marL="2286000" lvl="4" indent="-228600" algn="l">
              <a:spcBef>
                <a:spcPts val="1100"/>
              </a:spcBef>
              <a:spcAft>
                <a:spcPts val="0"/>
              </a:spcAft>
              <a:buSzPts val="1040"/>
              <a:buFont typeface="Trebuchet MS"/>
              <a:buNone/>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202" name="Google Shape;202;p37"/>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203" name="Google Shape;203;p37"/>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37"/>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37"/>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36620758"/>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normAutofit/>
          </a:bodyP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148522407"/>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4257" y="671971"/>
            <a:ext cx="6694159"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32156" y="871246"/>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438870" y="3181894"/>
            <a:ext cx="504162" cy="644607"/>
          </a:xfrm>
          <a:prstGeom prst="rect">
            <a:avLst/>
          </a:prstGeom>
        </p:spPr>
        <p:txBody>
          <a:bodyPr vert="horz" lIns="100796" tIns="50398" rIns="100796" bIns="50398" rtlCol="0" anchor="ctr">
            <a:noAutofit/>
          </a:bodyPr>
          <a:lstStyle/>
          <a:p>
            <a:pPr lvl="0"/>
            <a:r>
              <a:rPr lang="en-US" sz="881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8229942"/>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normAutofit/>
          </a:bodyP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normAutofit/>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526290270"/>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11571891"/>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932052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9333" y="-9334"/>
            <a:ext cx="10109072" cy="7578343"/>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63338654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2756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3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normAutofit/>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5110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28431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9996676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4.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5.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grpSp>
        <p:nvGrpSpPr>
          <p:cNvPr id="132" name="Google Shape;132;p32"/>
          <p:cNvGrpSpPr/>
          <p:nvPr/>
        </p:nvGrpSpPr>
        <p:grpSpPr>
          <a:xfrm>
            <a:off x="-9525" y="-9525"/>
            <a:ext cx="10110787" cy="7578725"/>
            <a:chOff x="-8466" y="-8468"/>
            <a:chExt cx="9171316" cy="6874935"/>
          </a:xfrm>
        </p:grpSpPr>
        <p:cxnSp>
          <p:nvCxnSpPr>
            <p:cNvPr id="133" name="Google Shape;133;p32"/>
            <p:cNvCxnSpPr/>
            <p:nvPr/>
          </p:nvCxnSpPr>
          <p:spPr>
            <a:xfrm rot="10800000" flipH="1">
              <a:off x="5130870"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34" name="Google Shape;134;p32"/>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35" name="Google Shape;135;p32"/>
            <p:cNvSpPr/>
            <p:nvPr/>
          </p:nvSpPr>
          <p:spPr>
            <a:xfrm>
              <a:off x="6891981"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6" name="Google Shape;136;p32"/>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7" name="Google Shape;137;p32"/>
            <p:cNvSpPr/>
            <p:nvPr/>
          </p:nvSpPr>
          <p:spPr>
            <a:xfrm>
              <a:off x="6638542" y="3920066"/>
              <a:ext cx="2512788"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8" name="Google Shape;138;p32"/>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9" name="Google Shape;139;p32"/>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0" name="Google Shape;140;p32"/>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1" name="Google Shape;141;p32"/>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2" name="Google Shape;142;p32"/>
            <p:cNvSpPr/>
            <p:nvPr/>
          </p:nvSpPr>
          <p:spPr>
            <a:xfrm>
              <a:off x="-8466" y="-8468"/>
              <a:ext cx="863996" cy="5698391"/>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8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43" name="Google Shape;143;p32"/>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4" name="Google Shape;144;p32"/>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45" name="Google Shape;145;p3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6" name="Google Shape;146;p3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7" name="Google Shape;147;p3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grpSp>
        <p:nvGrpSpPr>
          <p:cNvPr id="155" name="Google Shape;155;p34"/>
          <p:cNvGrpSpPr/>
          <p:nvPr/>
        </p:nvGrpSpPr>
        <p:grpSpPr>
          <a:xfrm>
            <a:off x="-9525" y="-9525"/>
            <a:ext cx="10110787" cy="7578725"/>
            <a:chOff x="-8467" y="-8468"/>
            <a:chExt cx="9171317" cy="6874935"/>
          </a:xfrm>
        </p:grpSpPr>
        <p:sp>
          <p:nvSpPr>
            <p:cNvPr id="156" name="Google Shape;156;p34"/>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57" name="Google Shape;157;p34"/>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58" name="Google Shape;158;p34"/>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59" name="Google Shape;159;p34"/>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0" name="Google Shape;160;p34"/>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1" name="Google Shape;161;p34"/>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2" name="Google Shape;162;p34"/>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3" name="Google Shape;163;p34"/>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4" name="Google Shape;164;p34"/>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5" name="Google Shape;165;p34"/>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66" name="Google Shape;166;p34"/>
          <p:cNvSpPr txBox="1"/>
          <p:nvPr/>
        </p:nvSpPr>
        <p:spPr>
          <a:xfrm>
            <a:off x="531812" y="871537"/>
            <a:ext cx="504825"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67" name="Google Shape;167;p34"/>
          <p:cNvSpPr txBox="1"/>
          <p:nvPr/>
        </p:nvSpPr>
        <p:spPr>
          <a:xfrm>
            <a:off x="7439025" y="3181350"/>
            <a:ext cx="503237"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68" name="Google Shape;168;p34"/>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9" name="Google Shape;169;p34"/>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70" name="Google Shape;170;p34"/>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1" name="Google Shape;171;p34"/>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2" name="Google Shape;172;p34"/>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grpSp>
        <p:nvGrpSpPr>
          <p:cNvPr id="181" name="Google Shape;181;p36"/>
          <p:cNvGrpSpPr/>
          <p:nvPr/>
        </p:nvGrpSpPr>
        <p:grpSpPr>
          <a:xfrm>
            <a:off x="-9525" y="-9525"/>
            <a:ext cx="10110787" cy="7578725"/>
            <a:chOff x="-8467" y="-8468"/>
            <a:chExt cx="9171317" cy="6874935"/>
          </a:xfrm>
        </p:grpSpPr>
        <p:sp>
          <p:nvSpPr>
            <p:cNvPr id="182" name="Google Shape;182;p36"/>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83" name="Google Shape;183;p36"/>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84" name="Google Shape;184;p36"/>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85" name="Google Shape;185;p36"/>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6" name="Google Shape;186;p36"/>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7" name="Google Shape;187;p36"/>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8" name="Google Shape;188;p36"/>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9" name="Google Shape;189;p36"/>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0" name="Google Shape;190;p36"/>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1" name="Google Shape;191;p36"/>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92" name="Google Shape;192;p36"/>
          <p:cNvSpPr txBox="1"/>
          <p:nvPr/>
        </p:nvSpPr>
        <p:spPr>
          <a:xfrm>
            <a:off x="531812" y="871537"/>
            <a:ext cx="504825"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93" name="Google Shape;193;p36"/>
          <p:cNvSpPr txBox="1"/>
          <p:nvPr/>
        </p:nvSpPr>
        <p:spPr>
          <a:xfrm>
            <a:off x="7439025" y="3181350"/>
            <a:ext cx="503237"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94" name="Google Shape;194;p36"/>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5" name="Google Shape;195;p36"/>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96" name="Google Shape;196;p3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97" name="Google Shape;197;p3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98" name="Google Shape;198;p3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334" y="-9334"/>
            <a:ext cx="10109073" cy="7578343"/>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2041" y="671971"/>
            <a:ext cx="6997913"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2041" y="2381651"/>
            <a:ext cx="6997914"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8922" y="6659484"/>
            <a:ext cx="754208" cy="402483"/>
          </a:xfrm>
          <a:prstGeom prst="rect">
            <a:avLst/>
          </a:prstGeom>
        </p:spPr>
        <p:txBody>
          <a:bodyPr vert="horz" lIns="91440" tIns="45720" rIns="91440" bIns="45720" rtlCol="0" anchor="ctr"/>
          <a:lstStyle>
            <a:lvl1pPr algn="r">
              <a:defRPr sz="992">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2041" y="6659484"/>
            <a:ext cx="5096507" cy="402483"/>
          </a:xfrm>
          <a:prstGeom prst="rect">
            <a:avLst/>
          </a:prstGeom>
        </p:spPr>
        <p:txBody>
          <a:bodyPr vert="horz" lIns="91440" tIns="45720" rIns="91440" bIns="45720" rtlCol="0" anchor="ctr"/>
          <a:lstStyle>
            <a:lvl1pPr algn="l">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104808" y="6659484"/>
            <a:ext cx="565148" cy="402483"/>
          </a:xfrm>
          <a:prstGeom prst="rect">
            <a:avLst/>
          </a:prstGeom>
        </p:spPr>
        <p:txBody>
          <a:bodyPr vert="horz" lIns="91440" tIns="45720" rIns="91440" bIns="45720" rtlCol="0" anchor="ctr"/>
          <a:lstStyle>
            <a:lvl1pPr algn="r">
              <a:defRPr sz="992">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32227209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sldNum="0" hdr="0" ftr="0" dt="0"/>
  <p:txStyles>
    <p:titleStyle>
      <a:lvl1pPr algn="l" defTabSz="503972" rtl="0" eaLnBrk="1" latinLnBrk="0" hangingPunct="1">
        <a:spcBef>
          <a:spcPct val="0"/>
        </a:spcBef>
        <a:buNone/>
        <a:defRPr sz="3968"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79" indent="-377979" algn="l" defTabSz="503972" rtl="0" eaLnBrk="1" latinLnBrk="0" hangingPunct="1">
        <a:spcBef>
          <a:spcPts val="1102"/>
        </a:spcBef>
        <a:spcAft>
          <a:spcPts val="0"/>
        </a:spcAft>
        <a:buClr>
          <a:schemeClr val="accent1"/>
        </a:buClr>
        <a:buSzPct val="80000"/>
        <a:buFont typeface="Wingdings 3" charset="2"/>
        <a:buChar char=""/>
        <a:defRPr sz="1984" kern="1200">
          <a:solidFill>
            <a:schemeClr val="tx1">
              <a:lumMod val="75000"/>
              <a:lumOff val="25000"/>
            </a:schemeClr>
          </a:solidFill>
          <a:latin typeface="+mn-lt"/>
          <a:ea typeface="+mn-ea"/>
          <a:cs typeface="+mn-cs"/>
        </a:defRPr>
      </a:lvl1pPr>
      <a:lvl2pPr marL="818954" indent="-314982" algn="l" defTabSz="503972" rtl="0" eaLnBrk="1" latinLnBrk="0" hangingPunct="1">
        <a:spcBef>
          <a:spcPts val="1102"/>
        </a:spcBef>
        <a:spcAft>
          <a:spcPts val="0"/>
        </a:spcAft>
        <a:buClr>
          <a:schemeClr val="accent1"/>
        </a:buClr>
        <a:buSzPct val="80000"/>
        <a:buFont typeface="Wingdings 3" charset="2"/>
        <a:buChar char=""/>
        <a:defRPr sz="1764" kern="1200">
          <a:solidFill>
            <a:schemeClr val="tx1">
              <a:lumMod val="75000"/>
              <a:lumOff val="25000"/>
            </a:schemeClr>
          </a:solidFill>
          <a:latin typeface="+mn-lt"/>
          <a:ea typeface="+mn-ea"/>
          <a:cs typeface="+mn-cs"/>
        </a:defRPr>
      </a:lvl2pPr>
      <a:lvl3pPr marL="1259929" indent="-251986" algn="l" defTabSz="503972" rtl="0" eaLnBrk="1" latinLnBrk="0" hangingPunct="1">
        <a:spcBef>
          <a:spcPts val="1102"/>
        </a:spcBef>
        <a:spcAft>
          <a:spcPts val="0"/>
        </a:spcAft>
        <a:buClr>
          <a:schemeClr val="accent1"/>
        </a:buClr>
        <a:buSzPct val="80000"/>
        <a:buFont typeface="Wingdings 3" charset="2"/>
        <a:buChar char=""/>
        <a:defRPr sz="1543" kern="1200">
          <a:solidFill>
            <a:schemeClr val="tx1">
              <a:lumMod val="75000"/>
              <a:lumOff val="25000"/>
            </a:schemeClr>
          </a:solidFill>
          <a:latin typeface="+mn-lt"/>
          <a:ea typeface="+mn-ea"/>
          <a:cs typeface="+mn-cs"/>
        </a:defRPr>
      </a:lvl3pPr>
      <a:lvl4pPr marL="1763900"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4pPr>
      <a:lvl5pPr marL="2267872"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334" y="-9334"/>
            <a:ext cx="10109073" cy="7578343"/>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2041" y="671971"/>
            <a:ext cx="6997913" cy="14559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2041" y="2381651"/>
            <a:ext cx="6997914" cy="42778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8922" y="6659484"/>
            <a:ext cx="754208" cy="402483"/>
          </a:xfrm>
          <a:prstGeom prst="rect">
            <a:avLst/>
          </a:prstGeom>
        </p:spPr>
        <p:txBody>
          <a:bodyPr vert="horz" lIns="91440" tIns="45720" rIns="91440" bIns="45720" rtlCol="0" anchor="ctr"/>
          <a:lstStyle>
            <a:lvl1pPr algn="r">
              <a:defRPr sz="992">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2041" y="6659484"/>
            <a:ext cx="5096507" cy="402483"/>
          </a:xfrm>
          <a:prstGeom prst="rect">
            <a:avLst/>
          </a:prstGeom>
        </p:spPr>
        <p:txBody>
          <a:bodyPr vert="horz" lIns="91440" tIns="45720" rIns="91440" bIns="45720" rtlCol="0" anchor="ctr"/>
          <a:lstStyle>
            <a:lvl1pPr algn="l">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104808" y="6659484"/>
            <a:ext cx="565148" cy="402483"/>
          </a:xfrm>
          <a:prstGeom prst="rect">
            <a:avLst/>
          </a:prstGeom>
        </p:spPr>
        <p:txBody>
          <a:bodyPr vert="horz" lIns="91440" tIns="45720" rIns="91440" bIns="45720" rtlCol="0" anchor="ctr"/>
          <a:lstStyle>
            <a:lvl1pPr algn="r">
              <a:defRPr sz="992">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87588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hf sldNum="0" hdr="0" ftr="0" dt="0"/>
  <p:txStyles>
    <p:titleStyle>
      <a:lvl1pPr algn="l" defTabSz="503972" rtl="0" eaLnBrk="1" latinLnBrk="0" hangingPunct="1">
        <a:spcBef>
          <a:spcPct val="0"/>
        </a:spcBef>
        <a:buNone/>
        <a:defRPr sz="3968"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979" indent="-377979" algn="l" defTabSz="503972" rtl="0" eaLnBrk="1" latinLnBrk="0" hangingPunct="1">
        <a:spcBef>
          <a:spcPts val="1102"/>
        </a:spcBef>
        <a:spcAft>
          <a:spcPts val="0"/>
        </a:spcAft>
        <a:buClr>
          <a:schemeClr val="accent1"/>
        </a:buClr>
        <a:buSzPct val="80000"/>
        <a:buFont typeface="Wingdings 3" charset="2"/>
        <a:buChar char=""/>
        <a:defRPr sz="1984" kern="1200">
          <a:solidFill>
            <a:schemeClr val="tx1">
              <a:lumMod val="75000"/>
              <a:lumOff val="25000"/>
            </a:schemeClr>
          </a:solidFill>
          <a:latin typeface="+mn-lt"/>
          <a:ea typeface="+mn-ea"/>
          <a:cs typeface="+mn-cs"/>
        </a:defRPr>
      </a:lvl1pPr>
      <a:lvl2pPr marL="818954" indent="-314982" algn="l" defTabSz="503972" rtl="0" eaLnBrk="1" latinLnBrk="0" hangingPunct="1">
        <a:spcBef>
          <a:spcPts val="1102"/>
        </a:spcBef>
        <a:spcAft>
          <a:spcPts val="0"/>
        </a:spcAft>
        <a:buClr>
          <a:schemeClr val="accent1"/>
        </a:buClr>
        <a:buSzPct val="80000"/>
        <a:buFont typeface="Wingdings 3" charset="2"/>
        <a:buChar char=""/>
        <a:defRPr sz="1764" kern="1200">
          <a:solidFill>
            <a:schemeClr val="tx1">
              <a:lumMod val="75000"/>
              <a:lumOff val="25000"/>
            </a:schemeClr>
          </a:solidFill>
          <a:latin typeface="+mn-lt"/>
          <a:ea typeface="+mn-ea"/>
          <a:cs typeface="+mn-cs"/>
        </a:defRPr>
      </a:lvl2pPr>
      <a:lvl3pPr marL="1259929" indent="-251986" algn="l" defTabSz="503972" rtl="0" eaLnBrk="1" latinLnBrk="0" hangingPunct="1">
        <a:spcBef>
          <a:spcPts val="1102"/>
        </a:spcBef>
        <a:spcAft>
          <a:spcPts val="0"/>
        </a:spcAft>
        <a:buClr>
          <a:schemeClr val="accent1"/>
        </a:buClr>
        <a:buSzPct val="80000"/>
        <a:buFont typeface="Wingdings 3" charset="2"/>
        <a:buChar char=""/>
        <a:defRPr sz="1543" kern="1200">
          <a:solidFill>
            <a:schemeClr val="tx1">
              <a:lumMod val="75000"/>
              <a:lumOff val="25000"/>
            </a:schemeClr>
          </a:solidFill>
          <a:latin typeface="+mn-lt"/>
          <a:ea typeface="+mn-ea"/>
          <a:cs typeface="+mn-cs"/>
        </a:defRPr>
      </a:lvl3pPr>
      <a:lvl4pPr marL="1763900"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4pPr>
      <a:lvl5pPr marL="2267872"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hyperlink" Target="https://www.cancer.gov/types/breast/risk-prediction"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
          <p:cNvSpPr txBox="1"/>
          <p:nvPr/>
        </p:nvSpPr>
        <p:spPr>
          <a:xfrm>
            <a:off x="503237" y="1768475"/>
            <a:ext cx="9070975" cy="5467350"/>
          </a:xfrm>
          <a:prstGeom prst="rect">
            <a:avLst/>
          </a:prstGeom>
          <a:noFill/>
          <a:ln>
            <a:noFill/>
          </a:ln>
        </p:spPr>
        <p:txBody>
          <a:bodyPr spcFirstLastPara="1" wrap="square" lIns="0" tIns="31675" rIns="0" bIns="0" anchor="ctr" anchorCtr="0">
            <a:noAutofit/>
          </a:bodyPr>
          <a:lstStyle/>
          <a:p>
            <a:pPr algn="ctr">
              <a:lnSpc>
                <a:spcPct val="93000"/>
              </a:lnSpc>
              <a:buSzPts val="3600"/>
            </a:pPr>
            <a:r>
              <a:rPr lang="en-US" sz="3600" b="1" dirty="0">
                <a:solidFill>
                  <a:schemeClr val="tx1"/>
                </a:solidFill>
                <a:latin typeface="Times New Roman" panose="02020603050405020304" pitchFamily="18" charset="0"/>
                <a:cs typeface="Times New Roman" panose="02020603050405020304" pitchFamily="18" charset="0"/>
              </a:rPr>
              <a:t>Breast Cancer Prediction</a:t>
            </a:r>
          </a:p>
          <a:p>
            <a:pPr marL="0" marR="0" lvl="0" indent="0" algn="ctr" rtl="0">
              <a:lnSpc>
                <a:spcPct val="93000"/>
              </a:lnSpc>
              <a:spcBef>
                <a:spcPts val="0"/>
              </a:spcBef>
              <a:spcAft>
                <a:spcPts val="0"/>
              </a:spcAft>
              <a:buClr>
                <a:srgbClr val="000000"/>
              </a:buClr>
              <a:buSzPts val="3600"/>
              <a:buFont typeface="Times New Roman"/>
              <a:buNone/>
            </a:pPr>
            <a:r>
              <a:rPr lang="en-US" sz="3600" b="0" i="0" u="none" dirty="0">
                <a:solidFill>
                  <a:schemeClr val="tx1"/>
                </a:solidFill>
                <a:latin typeface="Times New Roman"/>
                <a:ea typeface="Times New Roman"/>
                <a:cs typeface="Times New Roman"/>
                <a:sym typeface="Times New Roman"/>
              </a:rPr>
              <a:t> </a:t>
            </a:r>
            <a:endParaRPr lang="en-US" dirty="0">
              <a:solidFill>
                <a:schemeClr val="tx1"/>
              </a:solidFill>
            </a:endParaRPr>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r>
              <a:rPr lang="en-US" sz="3200" b="1" i="0" u="none" dirty="0">
                <a:solidFill>
                  <a:srgbClr val="000000"/>
                </a:solidFill>
                <a:latin typeface="Times New Roman"/>
                <a:ea typeface="Times New Roman"/>
                <a:cs typeface="Times New Roman"/>
                <a:sym typeface="Times New Roman"/>
              </a:rPr>
              <a:t>Group members</a:t>
            </a:r>
            <a:endParaRPr dirty="0"/>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r>
              <a:rPr lang="en-US" sz="3200" b="0" i="0" u="none" dirty="0">
                <a:solidFill>
                  <a:srgbClr val="000000"/>
                </a:solidFill>
                <a:latin typeface="Times New Roman"/>
                <a:ea typeface="Times New Roman"/>
                <a:cs typeface="Times New Roman"/>
                <a:sym typeface="Times New Roman"/>
              </a:rPr>
              <a:t>Vrushabh Jain (22106120)</a:t>
            </a:r>
          </a:p>
          <a:p>
            <a:pPr marL="0" marR="0" lvl="0" indent="0" algn="ctr" rtl="0">
              <a:lnSpc>
                <a:spcPct val="93000"/>
              </a:lnSpc>
              <a:spcBef>
                <a:spcPts val="0"/>
              </a:spcBef>
              <a:spcAft>
                <a:spcPts val="0"/>
              </a:spcAft>
              <a:buClr>
                <a:schemeClr val="dk1"/>
              </a:buClr>
              <a:buSzPts val="3200"/>
              <a:buFont typeface="Trebuchet MS"/>
              <a:buNone/>
            </a:pPr>
            <a:r>
              <a:rPr lang="en-US" sz="3200" dirty="0">
                <a:latin typeface="Times New Roman"/>
                <a:ea typeface="Times New Roman"/>
                <a:cs typeface="Times New Roman"/>
                <a:sym typeface="Times New Roman"/>
              </a:rPr>
              <a:t>Harsh Salunkhe (22106133)</a:t>
            </a:r>
          </a:p>
          <a:p>
            <a:pPr marL="0" marR="0" lvl="0" indent="0" algn="ctr" rtl="0">
              <a:lnSpc>
                <a:spcPct val="93000"/>
              </a:lnSpc>
              <a:spcBef>
                <a:spcPts val="0"/>
              </a:spcBef>
              <a:spcAft>
                <a:spcPts val="0"/>
              </a:spcAft>
              <a:buClr>
                <a:schemeClr val="dk1"/>
              </a:buClr>
              <a:buSzPts val="3200"/>
              <a:buFont typeface="Trebuchet MS"/>
              <a:buNone/>
            </a:pPr>
            <a:r>
              <a:rPr lang="en-US" sz="3200" b="0" i="0" u="none" dirty="0">
                <a:solidFill>
                  <a:srgbClr val="000000"/>
                </a:solidFill>
                <a:latin typeface="Times New Roman"/>
                <a:ea typeface="Times New Roman"/>
                <a:cs typeface="Times New Roman"/>
                <a:sym typeface="Times New Roman"/>
              </a:rPr>
              <a:t>Sunny Chavan (22106008)</a:t>
            </a:r>
          </a:p>
          <a:p>
            <a:pPr marL="0" marR="0" lvl="0" indent="0" algn="ctr" rtl="0">
              <a:lnSpc>
                <a:spcPct val="93000"/>
              </a:lnSpc>
              <a:spcBef>
                <a:spcPts val="0"/>
              </a:spcBef>
              <a:spcAft>
                <a:spcPts val="0"/>
              </a:spcAft>
              <a:buClr>
                <a:schemeClr val="dk1"/>
              </a:buClr>
              <a:buSzPts val="3200"/>
              <a:buFont typeface="Trebuchet MS"/>
              <a:buNone/>
            </a:pPr>
            <a:r>
              <a:rPr lang="en-US" sz="3200" dirty="0">
                <a:latin typeface="Times New Roman"/>
                <a:ea typeface="Times New Roman"/>
                <a:cs typeface="Times New Roman"/>
                <a:sym typeface="Times New Roman"/>
              </a:rPr>
              <a:t>Christina D’Cruz (22106024)</a:t>
            </a: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800"/>
              <a:buFont typeface="Times New Roman"/>
              <a:buNone/>
            </a:pPr>
            <a:r>
              <a:rPr lang="en-US" sz="2800" b="1" i="0" u="none" dirty="0">
                <a:solidFill>
                  <a:srgbClr val="000000"/>
                </a:solidFill>
                <a:latin typeface="Times New Roman"/>
                <a:ea typeface="Times New Roman"/>
                <a:cs typeface="Times New Roman"/>
                <a:sym typeface="Times New Roman"/>
              </a:rPr>
              <a:t>Project Guide</a:t>
            </a:r>
            <a:endParaRPr dirty="0"/>
          </a:p>
          <a:p>
            <a:pPr marL="0" marR="0" lvl="0" indent="0" algn="ctr" rtl="0">
              <a:lnSpc>
                <a:spcPct val="93000"/>
              </a:lnSpc>
              <a:spcBef>
                <a:spcPts val="0"/>
              </a:spcBef>
              <a:spcAft>
                <a:spcPts val="0"/>
              </a:spcAft>
              <a:buClr>
                <a:srgbClr val="000000"/>
              </a:buClr>
              <a:buSzPts val="2400"/>
              <a:buFont typeface="Times New Roman"/>
              <a:buNone/>
            </a:pPr>
            <a:r>
              <a:rPr lang="en-US" sz="2400" b="1" i="0" u="none" dirty="0">
                <a:solidFill>
                  <a:srgbClr val="000000"/>
                </a:solidFill>
                <a:latin typeface="Times New Roman"/>
                <a:ea typeface="Times New Roman"/>
                <a:cs typeface="Times New Roman"/>
                <a:sym typeface="Times New Roman"/>
              </a:rPr>
              <a:t>Ms./Mr.  Taruna Sharma</a:t>
            </a:r>
            <a:endParaRPr dirty="0"/>
          </a:p>
        </p:txBody>
      </p:sp>
      <p:pic>
        <p:nvPicPr>
          <p:cNvPr id="220" name="Google Shape;220;p2"/>
          <p:cNvPicPr preferRelativeResize="0"/>
          <p:nvPr/>
        </p:nvPicPr>
        <p:blipFill rotWithShape="1">
          <a:blip r:embed="rId3">
            <a:alphaModFix/>
          </a:blip>
          <a:srcRect/>
          <a:stretch/>
        </p:blipFill>
        <p:spPr>
          <a:xfrm>
            <a:off x="863600" y="179387"/>
            <a:ext cx="7705725" cy="137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60"/>
        <p:cNvGrpSpPr/>
        <p:nvPr/>
      </p:nvGrpSpPr>
      <p:grpSpPr>
        <a:xfrm>
          <a:off x="0" y="0"/>
          <a:ext cx="0" cy="0"/>
          <a:chOff x="0" y="0"/>
          <a:chExt cx="0" cy="0"/>
        </a:xfrm>
      </p:grpSpPr>
      <p:sp>
        <p:nvSpPr>
          <p:cNvPr id="261" name="Google Shape;261;p8"/>
          <p:cNvSpPr txBox="1"/>
          <p:nvPr/>
        </p:nvSpPr>
        <p:spPr>
          <a:xfrm>
            <a:off x="503237" y="301625"/>
            <a:ext cx="9070975" cy="669925"/>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Proposed System Design</a:t>
            </a:r>
            <a:endParaRPr/>
          </a:p>
        </p:txBody>
      </p:sp>
      <p:sp>
        <p:nvSpPr>
          <p:cNvPr id="262" name="Google Shape;262;p8"/>
          <p:cNvSpPr txBox="1"/>
          <p:nvPr/>
        </p:nvSpPr>
        <p:spPr>
          <a:xfrm>
            <a:off x="503237" y="1768475"/>
            <a:ext cx="9070975" cy="4989512"/>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pic>
        <p:nvPicPr>
          <p:cNvPr id="4" name="Picture 3">
            <a:extLst>
              <a:ext uri="{FF2B5EF4-FFF2-40B4-BE49-F238E27FC236}">
                <a16:creationId xmlns:a16="http://schemas.microsoft.com/office/drawing/2014/main" id="{2209FACB-90C1-A936-432F-907C9145D5CF}"/>
              </a:ext>
            </a:extLst>
          </p:cNvPr>
          <p:cNvPicPr>
            <a:picLocks noChangeAspect="1"/>
          </p:cNvPicPr>
          <p:nvPr/>
        </p:nvPicPr>
        <p:blipFill>
          <a:blip r:embed="rId3"/>
          <a:stretch>
            <a:fillRect/>
          </a:stretch>
        </p:blipFill>
        <p:spPr>
          <a:xfrm>
            <a:off x="503237" y="1218217"/>
            <a:ext cx="8792308" cy="58615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9"/>
          <p:cNvSpPr txBox="1">
            <a:spLocks noGrp="1"/>
          </p:cNvSpPr>
          <p:nvPr>
            <p:ph type="title"/>
          </p:nvPr>
        </p:nvSpPr>
        <p:spPr>
          <a:xfrm>
            <a:off x="220099" y="222994"/>
            <a:ext cx="6997700" cy="13542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Framework/Algorithm</a:t>
            </a:r>
            <a:endParaRPr dirty="0"/>
          </a:p>
        </p:txBody>
      </p:sp>
      <p:sp>
        <p:nvSpPr>
          <p:cNvPr id="269" name="Google Shape;269;p9"/>
          <p:cNvSpPr txBox="1">
            <a:spLocks noGrp="1"/>
          </p:cNvSpPr>
          <p:nvPr>
            <p:ph idx="1"/>
          </p:nvPr>
        </p:nvSpPr>
        <p:spPr>
          <a:xfrm>
            <a:off x="-1" y="737122"/>
            <a:ext cx="9649609" cy="7126717"/>
          </a:xfrm>
          <a:prstGeom prst="rect">
            <a:avLst/>
          </a:prstGeom>
          <a:noFill/>
          <a:ln>
            <a:noFill/>
          </a:ln>
        </p:spPr>
        <p:txBody>
          <a:bodyPr spcFirstLastPara="1" wrap="square" lIns="91425" tIns="45700" rIns="91425" bIns="45700" anchor="t" anchorCtr="0">
            <a:noAutofit/>
          </a:bodyPr>
          <a:lstStyle/>
          <a:p>
            <a:pPr algn="l">
              <a:lnSpc>
                <a:spcPts val="2143"/>
              </a:lnSpc>
              <a:spcAft>
                <a:spcPts val="1029"/>
              </a:spcAft>
              <a:buNone/>
            </a:pPr>
            <a:r>
              <a:rPr lang="en-US" b="1" i="0" dirty="0">
                <a:solidFill>
                  <a:schemeClr val="tx1"/>
                </a:solidFill>
                <a:effectLst/>
                <a:latin typeface="DeepSeek-CJK-patch"/>
              </a:rPr>
              <a:t>1. Intuitive User Interface</a:t>
            </a:r>
            <a:br>
              <a:rPr lang="en-US" b="0" i="0" dirty="0">
                <a:solidFill>
                  <a:schemeClr val="tx1"/>
                </a:solidFill>
                <a:effectLst/>
                <a:latin typeface="DeepSeek-CJK-patch"/>
              </a:rPr>
            </a:br>
            <a:r>
              <a:rPr lang="en-US" b="0" i="0" dirty="0">
                <a:solidFill>
                  <a:schemeClr val="tx1"/>
                </a:solidFill>
                <a:effectLst/>
                <a:latin typeface="DeepSeek-CJK-patch"/>
              </a:rPr>
              <a:t>The system features a physician-optimized web interface with smart form fields for tumor characteristics, real-time input validation to catch implausible values, and interactive tooltips explaining medical parameters, all designed to minimize data entry errors while maintaining a clean, professional look that works across desktop and mobile devices.</a:t>
            </a:r>
          </a:p>
          <a:p>
            <a:pPr algn="l">
              <a:lnSpc>
                <a:spcPts val="2143"/>
              </a:lnSpc>
              <a:spcBef>
                <a:spcPts val="1029"/>
              </a:spcBef>
              <a:spcAft>
                <a:spcPts val="1029"/>
              </a:spcAft>
              <a:buNone/>
            </a:pPr>
            <a:r>
              <a:rPr lang="en-US" b="1" i="0" dirty="0">
                <a:solidFill>
                  <a:schemeClr val="tx1"/>
                </a:solidFill>
                <a:effectLst/>
                <a:latin typeface="DeepSeek-CJK-patch"/>
              </a:rPr>
              <a:t>2. High-Accuracy Prediction Model</a:t>
            </a:r>
            <a:br>
              <a:rPr lang="en-US" b="0" i="0" dirty="0">
                <a:solidFill>
                  <a:schemeClr val="tx1"/>
                </a:solidFill>
                <a:effectLst/>
                <a:latin typeface="DeepSeek-CJK-patch"/>
              </a:rPr>
            </a:br>
            <a:r>
              <a:rPr lang="en-US" b="0" i="0" dirty="0">
                <a:solidFill>
                  <a:schemeClr val="tx1"/>
                </a:solidFill>
                <a:effectLst/>
                <a:latin typeface="DeepSeek-CJK-patch"/>
              </a:rPr>
              <a:t>Powered by a rigorously tested logistic regression model (91.2% accuracy on the Wisconsin dataset), the engine analyzes five key tumor features - radius, texture, perimeter, area and smoothness - delivering instant malignancy predictions with probability scores to support clinical decision-making while maintaining computational efficiency.</a:t>
            </a:r>
          </a:p>
          <a:p>
            <a:pPr algn="l">
              <a:lnSpc>
                <a:spcPts val="2143"/>
              </a:lnSpc>
              <a:spcBef>
                <a:spcPts val="1029"/>
              </a:spcBef>
              <a:spcAft>
                <a:spcPts val="1029"/>
              </a:spcAft>
              <a:buNone/>
            </a:pPr>
            <a:r>
              <a:rPr lang="en-US" b="1" i="0" dirty="0">
                <a:solidFill>
                  <a:schemeClr val="tx1"/>
                </a:solidFill>
                <a:effectLst/>
                <a:latin typeface="DeepSeek-CJK-patch"/>
              </a:rPr>
              <a:t>3. Clinically Actionable Outputs</a:t>
            </a:r>
            <a:br>
              <a:rPr lang="en-US" b="0" i="0" dirty="0">
                <a:solidFill>
                  <a:schemeClr val="tx1"/>
                </a:solidFill>
                <a:effectLst/>
                <a:latin typeface="DeepSeek-CJK-patch"/>
              </a:rPr>
            </a:br>
            <a:r>
              <a:rPr lang="en-US" b="0" i="0" dirty="0">
                <a:solidFill>
                  <a:schemeClr val="tx1"/>
                </a:solidFill>
                <a:effectLst/>
                <a:latin typeface="DeepSeek-CJK-patch"/>
              </a:rPr>
              <a:t>Results are presented through color-coded alerts (red for malignant/green for benign) accompanied by NCCN-aligned recommendations, formatted for both quick interpretation and formal reporting, with clear disclaimers about the tool's advisory role in the diagnostic workflow.</a:t>
            </a:r>
          </a:p>
          <a:p>
            <a:pPr algn="l">
              <a:lnSpc>
                <a:spcPts val="2143"/>
              </a:lnSpc>
              <a:spcBef>
                <a:spcPts val="1029"/>
              </a:spcBef>
              <a:spcAft>
                <a:spcPts val="1029"/>
              </a:spcAft>
              <a:buNone/>
            </a:pPr>
            <a:r>
              <a:rPr lang="en-US" b="1" i="0" dirty="0">
                <a:solidFill>
                  <a:schemeClr val="tx1"/>
                </a:solidFill>
                <a:effectLst/>
                <a:latin typeface="DeepSeek-CJK-patch"/>
              </a:rPr>
              <a:t>4. Secure Technical Implementation</a:t>
            </a:r>
            <a:br>
              <a:rPr lang="en-US" b="0" i="0" dirty="0">
                <a:solidFill>
                  <a:schemeClr val="tx1"/>
                </a:solidFill>
                <a:effectLst/>
                <a:latin typeface="DeepSeek-CJK-patch"/>
              </a:rPr>
            </a:br>
            <a:r>
              <a:rPr lang="en-US" b="0" i="0" dirty="0">
                <a:solidFill>
                  <a:schemeClr val="tx1"/>
                </a:solidFill>
                <a:effectLst/>
                <a:latin typeface="DeepSeek-CJK-patch"/>
              </a:rPr>
              <a:t>Built on a Python Flask backend with a modern HTML/CSS frontend, the system performs client-side input validation and can operate in privacy-preserving modes, ensuring compliance with healthcare data standards while delivering real-time predictions without unnecessary data transmission.</a:t>
            </a:r>
          </a:p>
          <a:p>
            <a:pPr marL="0" indent="0" eaLnBrk="1" hangingPunct="1">
              <a:buNone/>
            </a:pPr>
            <a:endParaRPr lang="en-US" altLang="en-US" sz="1400" dirty="0">
              <a:solidFill>
                <a:schemeClr val="tx1"/>
              </a:solidFill>
            </a:endParaRPr>
          </a:p>
          <a:p>
            <a:pPr marL="377825" marR="0" lvl="0" indent="-255905" algn="just" rtl="0">
              <a:lnSpc>
                <a:spcPct val="100000"/>
              </a:lnSpc>
              <a:spcBef>
                <a:spcPts val="1100"/>
              </a:spcBef>
              <a:spcAft>
                <a:spcPts val="0"/>
              </a:spcAft>
              <a:buClr>
                <a:schemeClr val="dk1"/>
              </a:buClr>
              <a:buSzPts val="1920"/>
              <a:buFont typeface="Arial"/>
              <a:buNone/>
            </a:pPr>
            <a:endParaRPr sz="1400" b="0" i="0" u="none" strike="noStrike" cap="none" dirty="0">
              <a:solidFill>
                <a:schemeClr val="tx1"/>
              </a:solidFill>
              <a:latin typeface="Times New Roman"/>
              <a:ea typeface="Times New Roman"/>
              <a:cs typeface="Times New Roman"/>
              <a:sym typeface="Times New Roman"/>
            </a:endParaRPr>
          </a:p>
          <a:p>
            <a:pPr marL="377825" marR="0" lvl="0" indent="-255905" algn="l" rtl="0">
              <a:spcBef>
                <a:spcPts val="1100"/>
              </a:spcBef>
              <a:spcAft>
                <a:spcPts val="0"/>
              </a:spcAft>
              <a:buClr>
                <a:schemeClr val="accent1"/>
              </a:buClr>
              <a:buSzPts val="1920"/>
              <a:buFont typeface="Noto Sans Symbols"/>
              <a:buNone/>
            </a:pPr>
            <a:endParaRPr sz="1400" b="0" i="0" u="none" dirty="0">
              <a:solidFill>
                <a:schemeClr val="tx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4"/>
        <p:cNvGrpSpPr/>
        <p:nvPr/>
      </p:nvGrpSpPr>
      <p:grpSpPr>
        <a:xfrm>
          <a:off x="0" y="0"/>
          <a:ext cx="0" cy="0"/>
          <a:chOff x="0" y="0"/>
          <a:chExt cx="0" cy="0"/>
        </a:xfrm>
      </p:grpSpPr>
      <p:sp>
        <p:nvSpPr>
          <p:cNvPr id="275" name="Google Shape;275;p10"/>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Technology Stack for Proposed System</a:t>
            </a:r>
            <a:endParaRPr/>
          </a:p>
        </p:txBody>
      </p:sp>
      <p:sp>
        <p:nvSpPr>
          <p:cNvPr id="276" name="Google Shape;276;p10"/>
          <p:cNvSpPr txBox="1"/>
          <p:nvPr/>
        </p:nvSpPr>
        <p:spPr>
          <a:xfrm>
            <a:off x="92597" y="1388962"/>
            <a:ext cx="9481615" cy="6054825"/>
          </a:xfrm>
          <a:prstGeom prst="rect">
            <a:avLst/>
          </a:prstGeom>
          <a:noFill/>
          <a:ln>
            <a:noFill/>
          </a:ln>
        </p:spPr>
        <p:txBody>
          <a:bodyPr spcFirstLastPara="1" wrap="square" lIns="91425" tIns="45700" rIns="91425" bIns="45700" anchor="t" anchorCtr="0">
            <a:noAutofit/>
          </a:bodyPr>
          <a:lstStyle/>
          <a:p>
            <a:pPr algn="l">
              <a:lnSpc>
                <a:spcPts val="2143"/>
              </a:lnSpc>
              <a:spcBef>
                <a:spcPts val="1029"/>
              </a:spcBef>
              <a:spcAft>
                <a:spcPts val="1029"/>
              </a:spcAft>
              <a:buNone/>
            </a:pPr>
            <a:r>
              <a:rPr lang="en-IN" sz="2000" b="1" i="0" dirty="0">
                <a:solidFill>
                  <a:schemeClr val="tx1"/>
                </a:solidFill>
                <a:effectLst/>
                <a:latin typeface="DeepSeek-CJK-patch"/>
              </a:rPr>
              <a:t>1. Data Collection</a:t>
            </a:r>
            <a:br>
              <a:rPr lang="en-IN" sz="2000" b="0" i="0" dirty="0">
                <a:solidFill>
                  <a:schemeClr val="tx1"/>
                </a:solidFill>
                <a:effectLst/>
                <a:latin typeface="DeepSeek-CJK-patch"/>
              </a:rPr>
            </a:br>
            <a:r>
              <a:rPr lang="en-IN" sz="2000" b="0" i="0" dirty="0">
                <a:solidFill>
                  <a:schemeClr val="tx1"/>
                </a:solidFill>
                <a:effectLst/>
                <a:latin typeface="DeepSeek-CJK-patch"/>
              </a:rPr>
              <a:t>Medical imaging datasets (DICOM, mammograms) from hospitals and public repositories like CBIS-DDSM, along with clinical data from electronic health records (EHR) systems.</a:t>
            </a:r>
          </a:p>
          <a:p>
            <a:pPr algn="l">
              <a:lnSpc>
                <a:spcPts val="2143"/>
              </a:lnSpc>
              <a:spcBef>
                <a:spcPts val="1029"/>
              </a:spcBef>
              <a:spcAft>
                <a:spcPts val="1029"/>
              </a:spcAft>
              <a:buNone/>
            </a:pPr>
            <a:r>
              <a:rPr lang="en-IN" sz="2000" b="1" i="0" dirty="0">
                <a:solidFill>
                  <a:schemeClr val="tx1"/>
                </a:solidFill>
                <a:effectLst/>
                <a:latin typeface="DeepSeek-CJK-patch"/>
              </a:rPr>
              <a:t>2. Data Preprocessing and Storage</a:t>
            </a:r>
            <a:br>
              <a:rPr lang="en-IN" sz="2000" b="0" i="0" dirty="0">
                <a:solidFill>
                  <a:schemeClr val="tx1"/>
                </a:solidFill>
                <a:effectLst/>
                <a:latin typeface="DeepSeek-CJK-patch"/>
              </a:rPr>
            </a:br>
            <a:r>
              <a:rPr lang="en-IN" sz="2000" b="0" i="0" dirty="0">
                <a:solidFill>
                  <a:schemeClr val="tx1"/>
                </a:solidFill>
                <a:effectLst/>
                <a:latin typeface="DeepSeek-CJK-patch"/>
              </a:rPr>
              <a:t>Python libraries (NumPy, Pandas, OpenCV) for image normalization and feature extraction, with PostgreSQL for structured storage of patient data and </a:t>
            </a:r>
            <a:r>
              <a:rPr lang="en-IN" sz="2000" b="0" i="0" dirty="0" err="1">
                <a:solidFill>
                  <a:schemeClr val="tx1"/>
                </a:solidFill>
                <a:effectLst/>
                <a:latin typeface="DeepSeek-CJK-patch"/>
              </a:rPr>
              <a:t>tumor</a:t>
            </a:r>
            <a:r>
              <a:rPr lang="en-IN" sz="2000" b="0" i="0" dirty="0">
                <a:solidFill>
                  <a:schemeClr val="tx1"/>
                </a:solidFill>
                <a:effectLst/>
                <a:latin typeface="DeepSeek-CJK-patch"/>
              </a:rPr>
              <a:t> characteristics.</a:t>
            </a:r>
          </a:p>
          <a:p>
            <a:pPr algn="l">
              <a:lnSpc>
                <a:spcPts val="2143"/>
              </a:lnSpc>
              <a:spcBef>
                <a:spcPts val="1029"/>
              </a:spcBef>
              <a:spcAft>
                <a:spcPts val="1029"/>
              </a:spcAft>
              <a:buNone/>
            </a:pPr>
            <a:r>
              <a:rPr lang="en-IN" sz="2000" b="1" i="0" dirty="0">
                <a:solidFill>
                  <a:schemeClr val="tx1"/>
                </a:solidFill>
                <a:effectLst/>
                <a:latin typeface="DeepSeek-CJK-patch"/>
              </a:rPr>
              <a:t>3. Machine Learning and Predictive </a:t>
            </a:r>
            <a:r>
              <a:rPr lang="en-IN" sz="2000" b="1" i="0" dirty="0" err="1">
                <a:solidFill>
                  <a:schemeClr val="tx1"/>
                </a:solidFill>
                <a:effectLst/>
                <a:latin typeface="DeepSeek-CJK-patch"/>
              </a:rPr>
              <a:t>Modeling</a:t>
            </a:r>
            <a:br>
              <a:rPr lang="en-IN" sz="2000" b="0" i="0" dirty="0">
                <a:solidFill>
                  <a:schemeClr val="tx1"/>
                </a:solidFill>
                <a:effectLst/>
                <a:latin typeface="DeepSeek-CJK-patch"/>
              </a:rPr>
            </a:br>
            <a:r>
              <a:rPr lang="en-IN" sz="2000" b="0" i="0" dirty="0">
                <a:solidFill>
                  <a:schemeClr val="tx1"/>
                </a:solidFill>
                <a:effectLst/>
                <a:latin typeface="DeepSeek-CJK-patch"/>
              </a:rPr>
              <a:t>Hybrid model combining CNN (for image analysis using TensorFlow/</a:t>
            </a:r>
            <a:r>
              <a:rPr lang="en-IN" sz="2000" b="0" i="0" dirty="0" err="1">
                <a:solidFill>
                  <a:schemeClr val="tx1"/>
                </a:solidFill>
                <a:effectLst/>
                <a:latin typeface="DeepSeek-CJK-patch"/>
              </a:rPr>
              <a:t>Keras</a:t>
            </a:r>
            <a:r>
              <a:rPr lang="en-IN" sz="2000" b="0" i="0" dirty="0">
                <a:solidFill>
                  <a:schemeClr val="tx1"/>
                </a:solidFill>
                <a:effectLst/>
                <a:latin typeface="DeepSeek-CJK-patch"/>
              </a:rPr>
              <a:t>) and </a:t>
            </a:r>
            <a:r>
              <a:rPr lang="en-IN" sz="2000" b="0" i="0" dirty="0" err="1">
                <a:solidFill>
                  <a:schemeClr val="tx1"/>
                </a:solidFill>
                <a:effectLst/>
                <a:latin typeface="DeepSeek-CJK-patch"/>
              </a:rPr>
              <a:t>XGBoost</a:t>
            </a:r>
            <a:r>
              <a:rPr lang="en-IN" sz="2000" b="0" i="0" dirty="0">
                <a:solidFill>
                  <a:schemeClr val="tx1"/>
                </a:solidFill>
                <a:effectLst/>
                <a:latin typeface="DeepSeek-CJK-patch"/>
              </a:rPr>
              <a:t> (for clinical data), deployed via Flask API for real-time predictions.</a:t>
            </a:r>
          </a:p>
          <a:p>
            <a:pPr marR="0" lvl="0" algn="l" rtl="0">
              <a:lnSpc>
                <a:spcPct val="100000"/>
              </a:lnSpc>
              <a:spcBef>
                <a:spcPts val="0"/>
              </a:spcBef>
              <a:spcAft>
                <a:spcPts val="0"/>
              </a:spcAft>
            </a:pPr>
            <a:endParaRPr lang="en-IN" sz="2000" b="0" i="0" u="none" dirty="0">
              <a:solidFill>
                <a:schemeClr val="tx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B8ADCD-8D23-FA3E-1932-251DA422A175}"/>
              </a:ext>
            </a:extLst>
          </p:cNvPr>
          <p:cNvPicPr>
            <a:picLocks noChangeAspect="1"/>
          </p:cNvPicPr>
          <p:nvPr/>
        </p:nvPicPr>
        <p:blipFill>
          <a:blip r:embed="rId2"/>
          <a:srcRect l="-779" t="-165" r="-2113" b="165"/>
          <a:stretch/>
        </p:blipFill>
        <p:spPr>
          <a:xfrm>
            <a:off x="64545" y="1583182"/>
            <a:ext cx="9951533" cy="5662476"/>
          </a:xfrm>
          <a:prstGeom prst="rect">
            <a:avLst/>
          </a:prstGeom>
        </p:spPr>
      </p:pic>
      <p:sp>
        <p:nvSpPr>
          <p:cNvPr id="3" name="TextBox 2">
            <a:extLst>
              <a:ext uri="{FF2B5EF4-FFF2-40B4-BE49-F238E27FC236}">
                <a16:creationId xmlns:a16="http://schemas.microsoft.com/office/drawing/2014/main" id="{A487622C-8AED-6607-8070-BCDE3C0399F9}"/>
              </a:ext>
            </a:extLst>
          </p:cNvPr>
          <p:cNvSpPr txBox="1"/>
          <p:nvPr/>
        </p:nvSpPr>
        <p:spPr>
          <a:xfrm>
            <a:off x="64545" y="663192"/>
            <a:ext cx="3212739" cy="584775"/>
          </a:xfrm>
          <a:prstGeom prst="rect">
            <a:avLst/>
          </a:prstGeom>
          <a:noFill/>
        </p:spPr>
        <p:txBody>
          <a:bodyPr wrap="none" rtlCol="0">
            <a:spAutoFit/>
          </a:bodyPr>
          <a:lstStyle/>
          <a:p>
            <a:r>
              <a:rPr lang="en-US" sz="3200" b="1" dirty="0"/>
              <a:t>Implementation</a:t>
            </a:r>
            <a:endParaRPr lang="en-IN" sz="3200" b="1" dirty="0"/>
          </a:p>
        </p:txBody>
      </p:sp>
    </p:spTree>
    <p:extLst>
      <p:ext uri="{BB962C8B-B14F-4D97-AF65-F5344CB8AC3E}">
        <p14:creationId xmlns:p14="http://schemas.microsoft.com/office/powerpoint/2010/main" val="3377877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7"/>
        <p:cNvGrpSpPr/>
        <p:nvPr/>
      </p:nvGrpSpPr>
      <p:grpSpPr>
        <a:xfrm>
          <a:off x="0" y="0"/>
          <a:ext cx="0" cy="0"/>
          <a:chOff x="0" y="0"/>
          <a:chExt cx="0" cy="0"/>
        </a:xfrm>
      </p:grpSpPr>
      <p:sp>
        <p:nvSpPr>
          <p:cNvPr id="288" name="Google Shape;288;p12"/>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endParaRPr dirty="0"/>
          </a:p>
        </p:txBody>
      </p:sp>
      <p:sp>
        <p:nvSpPr>
          <p:cNvPr id="289" name="Google Shape;289;p12"/>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pic>
        <p:nvPicPr>
          <p:cNvPr id="4" name="Picture 3">
            <a:extLst>
              <a:ext uri="{FF2B5EF4-FFF2-40B4-BE49-F238E27FC236}">
                <a16:creationId xmlns:a16="http://schemas.microsoft.com/office/drawing/2014/main" id="{556030C1-F466-329D-0310-8EA7F4251FB1}"/>
              </a:ext>
            </a:extLst>
          </p:cNvPr>
          <p:cNvPicPr>
            <a:picLocks noChangeAspect="1"/>
          </p:cNvPicPr>
          <p:nvPr/>
        </p:nvPicPr>
        <p:blipFill>
          <a:blip r:embed="rId3"/>
          <a:srcRect l="28599" t="9879" r="28791"/>
          <a:stretch/>
        </p:blipFill>
        <p:spPr>
          <a:xfrm>
            <a:off x="503237" y="1331751"/>
            <a:ext cx="3517750" cy="5926299"/>
          </a:xfrm>
          <a:prstGeom prst="rect">
            <a:avLst/>
          </a:prstGeom>
        </p:spPr>
      </p:pic>
      <p:pic>
        <p:nvPicPr>
          <p:cNvPr id="8" name="Picture 7">
            <a:extLst>
              <a:ext uri="{FF2B5EF4-FFF2-40B4-BE49-F238E27FC236}">
                <a16:creationId xmlns:a16="http://schemas.microsoft.com/office/drawing/2014/main" id="{C5BB7CEE-3762-0820-BE39-B6870E553DA6}"/>
              </a:ext>
            </a:extLst>
          </p:cNvPr>
          <p:cNvPicPr>
            <a:picLocks noChangeAspect="1"/>
          </p:cNvPicPr>
          <p:nvPr/>
        </p:nvPicPr>
        <p:blipFill>
          <a:blip r:embed="rId4"/>
          <a:srcRect l="28280" t="8268" r="29247"/>
          <a:stretch/>
        </p:blipFill>
        <p:spPr>
          <a:xfrm>
            <a:off x="4839706" y="1331751"/>
            <a:ext cx="4281545" cy="55864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4"/>
        <p:cNvGrpSpPr/>
        <p:nvPr/>
      </p:nvGrpSpPr>
      <p:grpSpPr>
        <a:xfrm>
          <a:off x="0" y="0"/>
          <a:ext cx="0" cy="0"/>
          <a:chOff x="0" y="0"/>
          <a:chExt cx="0" cy="0"/>
        </a:xfrm>
      </p:grpSpPr>
      <p:sp>
        <p:nvSpPr>
          <p:cNvPr id="295" name="Google Shape;295;p13"/>
          <p:cNvSpPr txBox="1"/>
          <p:nvPr/>
        </p:nvSpPr>
        <p:spPr>
          <a:xfrm>
            <a:off x="364341" y="64534"/>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Conclusion </a:t>
            </a:r>
            <a:endParaRPr dirty="0"/>
          </a:p>
        </p:txBody>
      </p:sp>
      <p:sp>
        <p:nvSpPr>
          <p:cNvPr id="296" name="Google Shape;296;p13"/>
          <p:cNvSpPr txBox="1"/>
          <p:nvPr/>
        </p:nvSpPr>
        <p:spPr>
          <a:xfrm>
            <a:off x="364341" y="1918267"/>
            <a:ext cx="7946253" cy="5194300"/>
          </a:xfrm>
          <a:prstGeom prst="rect">
            <a:avLst/>
          </a:prstGeom>
          <a:noFill/>
          <a:ln>
            <a:noFill/>
          </a:ln>
        </p:spPr>
        <p:txBody>
          <a:bodyPr spcFirstLastPara="1" wrap="square" lIns="0" tIns="21225" rIns="0" bIns="0" anchor="t" anchorCtr="0">
            <a:noAutofit/>
          </a:bodyPr>
          <a:lstStyle/>
          <a:p>
            <a:pPr algn="l">
              <a:lnSpc>
                <a:spcPts val="2143"/>
              </a:lnSpc>
            </a:pPr>
            <a:r>
              <a:rPr lang="en-US" sz="2000" b="0" i="0" dirty="0">
                <a:solidFill>
                  <a:schemeClr val="tx1"/>
                </a:solidFill>
                <a:effectLst/>
                <a:latin typeface="Times New Roman" panose="02020603050405020304" pitchFamily="18" charset="0"/>
                <a:cs typeface="Times New Roman" panose="02020603050405020304" pitchFamily="18" charset="0"/>
              </a:rPr>
              <a:t>The breast cancer prediction system successfully demonstrates how machine learning can enhance early detection by analyzing key tumor characteristics with high accuracy. This web-based solution bridges the gap between complex medical data and clinical usability through its intuitive interface designed for healthcare professionals. The integration of logistic regression modeling with responsive frontend design creates an accessible tool that maintains medical rigor while being deployable across various healthcare settings. Future enhancements focusing on image analysis capabilities and multi-institutional data collaboration promise to further improve predictive performance. Ultimately, this project contributes to the growing field of AI-assisted diagnostics, offering a practical approach to reduce late-stage cancer detection and improve patient outcomes through technological innovation.</a:t>
            </a:r>
          </a:p>
          <a:p>
            <a:pPr eaLnBrk="1" hangingPunct="1"/>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4"/>
          <p:cNvSpPr txBox="1"/>
          <p:nvPr/>
        </p:nvSpPr>
        <p:spPr>
          <a:xfrm>
            <a:off x="305116" y="130968"/>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References</a:t>
            </a:r>
            <a:endParaRPr dirty="0"/>
          </a:p>
        </p:txBody>
      </p:sp>
      <p:sp>
        <p:nvSpPr>
          <p:cNvPr id="303" name="Google Shape;303;p14"/>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04" name="Google Shape;304;p14"/>
          <p:cNvSpPr txBox="1"/>
          <p:nvPr/>
        </p:nvSpPr>
        <p:spPr>
          <a:xfrm>
            <a:off x="83185" y="1393030"/>
            <a:ext cx="8924081" cy="6319778"/>
          </a:xfrm>
          <a:prstGeom prst="rect">
            <a:avLst/>
          </a:prstGeom>
          <a:noFill/>
          <a:ln>
            <a:noFill/>
          </a:ln>
        </p:spPr>
        <p:txBody>
          <a:bodyPr spcFirstLastPara="1" wrap="square" lIns="91425" tIns="45700" rIns="91425" bIns="45700" anchor="t" anchorCtr="0">
            <a:noAutofit/>
          </a:bodyPr>
          <a:lstStyle/>
          <a:p>
            <a:pPr>
              <a:buSzPts val="2400"/>
            </a:pPr>
            <a:r>
              <a:rPr lang="en-US" altLang="en-US" sz="2000" dirty="0">
                <a:solidFill>
                  <a:schemeClr val="tx1"/>
                </a:solidFill>
                <a:latin typeface="Times New Roman" panose="02020603050405020304" pitchFamily="18" charset="0"/>
                <a:cs typeface="Times New Roman" panose="02020603050405020304" pitchFamily="18" charset="0"/>
              </a:rPr>
              <a:t>1)</a:t>
            </a:r>
            <a:r>
              <a:rPr lang="en-US" sz="2000" b="0" i="0" dirty="0">
                <a:solidFill>
                  <a:schemeClr val="tx1"/>
                </a:solidFill>
                <a:effectLst/>
                <a:latin typeface="DeepSeek-CJK-patch"/>
              </a:rPr>
              <a:t> A. Esteva et al., "Dermatologist-level classification of skin cancer with deep neural networks," Nature, vol. 542, no. 7639, 2017.</a:t>
            </a:r>
          </a:p>
          <a:p>
            <a:pPr>
              <a:buSzPts val="2400"/>
            </a:pP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2) </a:t>
            </a:r>
            <a:r>
              <a:rPr lang="en-US" sz="2000" b="0" i="0" dirty="0">
                <a:solidFill>
                  <a:schemeClr val="tx1"/>
                </a:solidFill>
                <a:effectLst/>
                <a:latin typeface="DeepSeek-CJK-patch"/>
              </a:rPr>
              <a:t>A. Esteva et al., "Dermatologist-level classification of skin cancer with deep neural networks," Nature, vol. 542, no. 7639, 2017.</a:t>
            </a:r>
          </a:p>
          <a:p>
            <a:pPr>
              <a:buSzPts val="2400"/>
            </a:pP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3)</a:t>
            </a:r>
            <a:r>
              <a:rPr lang="en-US" sz="2000" b="0" i="0" dirty="0">
                <a:solidFill>
                  <a:schemeClr val="tx1"/>
                </a:solidFill>
                <a:effectLst/>
                <a:latin typeface="DeepSeek-CJK-patch"/>
              </a:rPr>
              <a:t> National Cancer Institute, "Breast Cancer Risk Prediction Models," [Online]. Available: </a:t>
            </a:r>
            <a:r>
              <a:rPr lang="en-US" sz="2000" b="0" i="0" u="none" strike="noStrike" dirty="0">
                <a:solidFill>
                  <a:schemeClr val="tx1"/>
                </a:solidFill>
                <a:effectLst/>
                <a:latin typeface="DeepSeek-CJK-patch"/>
                <a:hlinkClick r:id="rId3">
                  <a:extLst>
                    <a:ext uri="{A12FA001-AC4F-418D-AE19-62706E023703}">
                      <ahyp:hlinkClr xmlns:ahyp="http://schemas.microsoft.com/office/drawing/2018/hyperlinkcolor" val="tx"/>
                    </a:ext>
                  </a:extLst>
                </a:hlinkClick>
              </a:rPr>
              <a:t>https://www.cancer.gov/types/breast/risk-prediction</a:t>
            </a:r>
            <a:endParaRPr lang="en-US" sz="2000" b="0" i="0" dirty="0">
              <a:solidFill>
                <a:schemeClr val="tx1"/>
              </a:solidFill>
              <a:effectLst/>
              <a:latin typeface="DeepSeek-CJK-patch"/>
            </a:endParaRPr>
          </a:p>
          <a:p>
            <a:pPr>
              <a:buSzPts val="2400"/>
            </a:pPr>
            <a:br>
              <a:rPr lang="en-US" sz="2000" dirty="0">
                <a:solidFill>
                  <a:schemeClr val="tx1"/>
                </a:solidFill>
                <a:latin typeface="Times New Roman" panose="02020603050405020304" pitchFamily="18" charset="0"/>
                <a:cs typeface="Times New Roman" panose="02020603050405020304" pitchFamily="18" charset="0"/>
              </a:rPr>
            </a:b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4)</a:t>
            </a:r>
            <a:r>
              <a:rPr lang="en-US" sz="2000" b="0" i="0" dirty="0">
                <a:solidFill>
                  <a:schemeClr val="tx1"/>
                </a:solidFill>
                <a:effectLst/>
                <a:latin typeface="DeepSeek-CJK-patch"/>
              </a:rPr>
              <a:t> M. K. Islam et al., "A Review on Deep Learning Techniques for Breast Cancer Detection from Medical Images," Computers in Biology and Medicine, vol. 132, 2021.</a:t>
            </a:r>
          </a:p>
          <a:p>
            <a:pPr>
              <a:buSzPts val="2400"/>
            </a:pPr>
            <a:br>
              <a:rPr lang="en-US" sz="2000" b="0" i="0" dirty="0">
                <a:solidFill>
                  <a:schemeClr val="tx1"/>
                </a:solidFill>
                <a:effectLst/>
                <a:latin typeface="Times New Roman" panose="02020603050405020304" pitchFamily="18" charset="0"/>
                <a:cs typeface="Times New Roman" panose="02020603050405020304" pitchFamily="18" charset="0"/>
              </a:rPr>
            </a:br>
            <a:r>
              <a:rPr lang="en-US" sz="2000" b="0" i="0" dirty="0">
                <a:solidFill>
                  <a:schemeClr val="tx1"/>
                </a:solidFill>
                <a:effectLst/>
                <a:latin typeface="Times New Roman" panose="02020603050405020304" pitchFamily="18" charset="0"/>
                <a:cs typeface="Times New Roman" panose="02020603050405020304" pitchFamily="18" charset="0"/>
              </a:rPr>
              <a:t>5</a:t>
            </a:r>
            <a:r>
              <a:rPr lang="en-US" sz="2000" dirty="0">
                <a:solidFill>
                  <a:schemeClr val="tx1"/>
                </a:solidFill>
                <a:latin typeface="DeepSeek-CJK-patch"/>
                <a:cs typeface="Times New Roman" panose="02020603050405020304" pitchFamily="18" charset="0"/>
              </a:rPr>
              <a:t>) </a:t>
            </a:r>
            <a:r>
              <a:rPr lang="en-US" sz="2000" b="0" i="0" dirty="0">
                <a:solidFill>
                  <a:schemeClr val="tx1"/>
                </a:solidFill>
                <a:effectLst/>
                <a:latin typeface="DeepSeek-CJK-patch"/>
              </a:rPr>
              <a:t>AI in Breast Cancer Detection: Current Applications and Future Directions," Journal of Artificial Intelligence in Medicine, vol. 15, no. 3, 2022.</a:t>
            </a:r>
          </a:p>
          <a:p>
            <a:pPr marR="0" lvl="0" rtl="0">
              <a:lnSpc>
                <a:spcPct val="100000"/>
              </a:lnSpc>
              <a:spcBef>
                <a:spcPts val="0"/>
              </a:spcBef>
              <a:spcAft>
                <a:spcPts val="0"/>
              </a:spcAft>
              <a:buClr>
                <a:srgbClr val="000000"/>
              </a:buClr>
              <a:buSzPts val="2400"/>
            </a:pPr>
            <a:endParaRPr lang="en-US" sz="20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9"/>
        <p:cNvGrpSpPr/>
        <p:nvPr/>
      </p:nvGrpSpPr>
      <p:grpSpPr>
        <a:xfrm>
          <a:off x="0" y="0"/>
          <a:ext cx="0" cy="0"/>
          <a:chOff x="0" y="0"/>
          <a:chExt cx="0" cy="0"/>
        </a:xfrm>
      </p:grpSpPr>
      <p:sp>
        <p:nvSpPr>
          <p:cNvPr id="310" name="Google Shape;310;p15"/>
          <p:cNvSpPr txBox="1"/>
          <p:nvPr/>
        </p:nvSpPr>
        <p:spPr>
          <a:xfrm>
            <a:off x="647700" y="3057525"/>
            <a:ext cx="9070975" cy="1262062"/>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
          <p:cNvSpPr txBox="1"/>
          <p:nvPr/>
        </p:nvSpPr>
        <p:spPr>
          <a:xfrm>
            <a:off x="504825" y="144462"/>
            <a:ext cx="9070975" cy="1057275"/>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Outline</a:t>
            </a:r>
            <a:endParaRPr/>
          </a:p>
        </p:txBody>
      </p:sp>
      <p:sp>
        <p:nvSpPr>
          <p:cNvPr id="227" name="Google Shape;227;p3"/>
          <p:cNvSpPr txBox="1"/>
          <p:nvPr/>
        </p:nvSpPr>
        <p:spPr>
          <a:xfrm>
            <a:off x="504825" y="1236662"/>
            <a:ext cx="9323387" cy="5578475"/>
          </a:xfrm>
          <a:prstGeom prst="rect">
            <a:avLst/>
          </a:prstGeom>
          <a:noFill/>
          <a:ln>
            <a:noFill/>
          </a:ln>
        </p:spPr>
        <p:txBody>
          <a:bodyPr spcFirstLastPara="1" wrap="square" lIns="0" tIns="21225" rIns="0" bIns="0" anchor="t" anchorCtr="0">
            <a:noAutofit/>
          </a:bodyPr>
          <a:lstStyle/>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Introduction</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Literature Survey of the Existing Systems</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Limitations of the Existing Systems</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Problem Statement </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Proposed  System Design</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Framework/Algorithm</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Technologies Stack for Proposed System</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Details of Database / Input to the System</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Implementation(Partial)</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Conclusion </a:t>
            </a:r>
            <a:endParaRPr/>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a:solidFill>
                  <a:schemeClr val="dk1"/>
                </a:solidFill>
                <a:latin typeface="Times New Roman"/>
                <a:ea typeface="Times New Roman"/>
                <a:cs typeface="Times New Roman"/>
                <a:sym typeface="Times New Roman"/>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3C98-F7A2-879A-6196-327927E49F5C}"/>
              </a:ext>
            </a:extLst>
          </p:cNvPr>
          <p:cNvSpPr>
            <a:spLocks noGrp="1"/>
          </p:cNvSpPr>
          <p:nvPr>
            <p:ph type="title"/>
          </p:nvPr>
        </p:nvSpPr>
        <p:spPr>
          <a:xfrm>
            <a:off x="671512" y="150608"/>
            <a:ext cx="6997700" cy="968187"/>
          </a:xfrm>
        </p:spPr>
        <p:txBody>
          <a:bodyPr/>
          <a:lstStyle/>
          <a:p>
            <a:r>
              <a:rPr lang="en-US" altLang="en-US" b="1" dirty="0">
                <a:solidFill>
                  <a:schemeClr val="tx1"/>
                </a:solidFill>
                <a:latin typeface="Rockwell" panose="02060603020205020403" pitchFamily="18" charset="0"/>
              </a:rPr>
              <a:t>Introduction</a:t>
            </a:r>
            <a:endParaRPr lang="en-IN" dirty="0">
              <a:solidFill>
                <a:schemeClr val="tx1"/>
              </a:solidFill>
            </a:endParaRPr>
          </a:p>
        </p:txBody>
      </p:sp>
      <p:sp>
        <p:nvSpPr>
          <p:cNvPr id="3" name="Text Placeholder 2">
            <a:extLst>
              <a:ext uri="{FF2B5EF4-FFF2-40B4-BE49-F238E27FC236}">
                <a16:creationId xmlns:a16="http://schemas.microsoft.com/office/drawing/2014/main" id="{F3A71F77-9FD3-05CD-252C-03EA0A709C15}"/>
              </a:ext>
            </a:extLst>
          </p:cNvPr>
          <p:cNvSpPr>
            <a:spLocks noGrp="1"/>
          </p:cNvSpPr>
          <p:nvPr>
            <p:ph idx="1"/>
          </p:nvPr>
        </p:nvSpPr>
        <p:spPr>
          <a:xfrm>
            <a:off x="0" y="1118795"/>
            <a:ext cx="8846391" cy="5948978"/>
          </a:xfrm>
        </p:spPr>
        <p:txBody>
          <a:bodyPr/>
          <a:lstStyle/>
          <a:p>
            <a:pPr algn="l">
              <a:lnSpc>
                <a:spcPts val="2143"/>
              </a:lnSpc>
              <a:spcBef>
                <a:spcPts val="1029"/>
              </a:spcBef>
              <a:spcAft>
                <a:spcPts val="1029"/>
              </a:spcAft>
              <a:buFont typeface="+mj-lt"/>
              <a:buAutoNum type="arabicPeriod"/>
            </a:pPr>
            <a:r>
              <a:rPr lang="en-US" sz="2000" b="1" i="0" dirty="0">
                <a:solidFill>
                  <a:schemeClr val="tx1"/>
                </a:solidFill>
                <a:effectLst/>
                <a:latin typeface="DeepSeek-CJK-patch"/>
              </a:rPr>
              <a:t>Urgent Need for Early Detection</a:t>
            </a:r>
            <a:br>
              <a:rPr lang="en-US" sz="2000" b="0" i="0" dirty="0">
                <a:solidFill>
                  <a:schemeClr val="tx1"/>
                </a:solidFill>
                <a:effectLst/>
                <a:latin typeface="DeepSeek-CJK-patch"/>
              </a:rPr>
            </a:br>
            <a:r>
              <a:rPr lang="en-US" sz="2000" b="0" i="0" dirty="0">
                <a:solidFill>
                  <a:schemeClr val="tx1"/>
                </a:solidFill>
                <a:effectLst/>
                <a:latin typeface="DeepSeek-CJK-patch"/>
              </a:rPr>
              <a:t>Breast cancer is the world’s most common cancer, with survival rates dropping sharply when detected late. Many regions lack access to timely screening, creating demand for scalable solutions.</a:t>
            </a:r>
          </a:p>
          <a:p>
            <a:pPr algn="l">
              <a:lnSpc>
                <a:spcPts val="2143"/>
              </a:lnSpc>
              <a:spcBef>
                <a:spcPts val="300"/>
              </a:spcBef>
              <a:spcAft>
                <a:spcPts val="1029"/>
              </a:spcAft>
              <a:buFont typeface="+mj-lt"/>
              <a:buAutoNum type="arabicPeriod"/>
            </a:pPr>
            <a:r>
              <a:rPr lang="en-US" sz="2000" b="1" i="0" dirty="0">
                <a:solidFill>
                  <a:schemeClr val="tx1"/>
                </a:solidFill>
                <a:effectLst/>
                <a:latin typeface="DeepSeek-CJK-patch"/>
              </a:rPr>
              <a:t>Limitations of Current Methods</a:t>
            </a:r>
            <a:br>
              <a:rPr lang="en-US" sz="2000" b="0" i="0" dirty="0">
                <a:solidFill>
                  <a:schemeClr val="tx1"/>
                </a:solidFill>
                <a:effectLst/>
                <a:latin typeface="DeepSeek-CJK-patch"/>
              </a:rPr>
            </a:br>
            <a:r>
              <a:rPr lang="en-US" sz="2000" b="0" i="0" dirty="0">
                <a:solidFill>
                  <a:schemeClr val="tx1"/>
                </a:solidFill>
                <a:effectLst/>
                <a:latin typeface="DeepSeek-CJK-patch"/>
              </a:rPr>
              <a:t>Traditional diagnostics like mammograms often miss early-stage tumors and are inaccessible in low-resource areas. False positives/negatives further complicate treatment decisions.</a:t>
            </a:r>
          </a:p>
          <a:p>
            <a:pPr algn="l">
              <a:lnSpc>
                <a:spcPts val="2143"/>
              </a:lnSpc>
              <a:spcBef>
                <a:spcPts val="300"/>
              </a:spcBef>
              <a:spcAft>
                <a:spcPts val="1029"/>
              </a:spcAft>
              <a:buFont typeface="+mj-lt"/>
              <a:buAutoNum type="arabicPeriod"/>
            </a:pPr>
            <a:r>
              <a:rPr lang="en-US" sz="2000" b="1" i="0" dirty="0">
                <a:solidFill>
                  <a:schemeClr val="tx1"/>
                </a:solidFill>
                <a:effectLst/>
                <a:latin typeface="DeepSeek-CJK-patch"/>
              </a:rPr>
              <a:t>AI’s Potential to Transform Diagnosis</a:t>
            </a:r>
            <a:br>
              <a:rPr lang="en-US" sz="2000" b="0" i="0" dirty="0">
                <a:solidFill>
                  <a:schemeClr val="tx1"/>
                </a:solidFill>
                <a:effectLst/>
                <a:latin typeface="DeepSeek-CJK-patch"/>
              </a:rPr>
            </a:br>
            <a:r>
              <a:rPr lang="en-US" sz="2000" b="0" i="0" dirty="0">
                <a:solidFill>
                  <a:schemeClr val="tx1"/>
                </a:solidFill>
                <a:effectLst/>
                <a:latin typeface="DeepSeek-CJK-patch"/>
              </a:rPr>
              <a:t>Machine learning can analyze complex medical data (scans, genetics, demographics) to predict cancer risk faster, cheaper, and more accurately than manual methods.</a:t>
            </a:r>
          </a:p>
          <a:p>
            <a:pPr algn="l">
              <a:lnSpc>
                <a:spcPts val="2143"/>
              </a:lnSpc>
              <a:spcBef>
                <a:spcPts val="300"/>
              </a:spcBef>
              <a:spcAft>
                <a:spcPts val="1029"/>
              </a:spcAft>
              <a:buFont typeface="+mj-lt"/>
              <a:buAutoNum type="arabicPeriod"/>
            </a:pPr>
            <a:r>
              <a:rPr lang="en-US" sz="2000" b="1" i="0" dirty="0">
                <a:solidFill>
                  <a:schemeClr val="tx1"/>
                </a:solidFill>
                <a:effectLst/>
                <a:latin typeface="DeepSeek-CJK-patch"/>
              </a:rPr>
              <a:t>Project Goal: Smarter Screening</a:t>
            </a:r>
            <a:br>
              <a:rPr lang="en-US" sz="2000" b="0" i="0" dirty="0">
                <a:solidFill>
                  <a:schemeClr val="tx1"/>
                </a:solidFill>
                <a:effectLst/>
                <a:latin typeface="DeepSeek-CJK-patch"/>
              </a:rPr>
            </a:br>
            <a:r>
              <a:rPr lang="en-US" sz="2000" b="0" i="0" dirty="0">
                <a:solidFill>
                  <a:schemeClr val="tx1"/>
                </a:solidFill>
                <a:effectLst/>
                <a:latin typeface="DeepSeek-CJK-patch"/>
              </a:rPr>
              <a:t>We aim to build an ML model that improves early detection accuracy and integrates with healthcare systems to prioritize high-risk patients, saving lives through proactive care.</a:t>
            </a:r>
          </a:p>
        </p:txBody>
      </p:sp>
    </p:spTree>
    <p:extLst>
      <p:ext uri="{BB962C8B-B14F-4D97-AF65-F5344CB8AC3E}">
        <p14:creationId xmlns:p14="http://schemas.microsoft.com/office/powerpoint/2010/main" val="3859810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C8117-4841-5C79-12A1-FB8EF3B7767B}"/>
              </a:ext>
            </a:extLst>
          </p:cNvPr>
          <p:cNvSpPr>
            <a:spLocks noGrp="1"/>
          </p:cNvSpPr>
          <p:nvPr>
            <p:ph type="title"/>
          </p:nvPr>
        </p:nvSpPr>
        <p:spPr>
          <a:xfrm>
            <a:off x="671512" y="139850"/>
            <a:ext cx="6997700" cy="1032734"/>
          </a:xfrm>
        </p:spPr>
        <p:txBody>
          <a:bodyPr/>
          <a:lstStyle/>
          <a:p>
            <a:r>
              <a:rPr lang="en-US" altLang="en-US" b="1" dirty="0">
                <a:solidFill>
                  <a:schemeClr val="tx1"/>
                </a:solidFill>
                <a:latin typeface="Rockwell" panose="02060603020205020403" pitchFamily="18" charset="0"/>
              </a:rPr>
              <a:t>Motivation</a:t>
            </a:r>
            <a:endParaRPr lang="en-IN" dirty="0">
              <a:solidFill>
                <a:schemeClr val="tx1"/>
              </a:solidFill>
            </a:endParaRPr>
          </a:p>
        </p:txBody>
      </p:sp>
      <p:sp>
        <p:nvSpPr>
          <p:cNvPr id="3" name="Text Placeholder 2">
            <a:extLst>
              <a:ext uri="{FF2B5EF4-FFF2-40B4-BE49-F238E27FC236}">
                <a16:creationId xmlns:a16="http://schemas.microsoft.com/office/drawing/2014/main" id="{13A56B9E-DE3C-748C-9BD3-098413B78813}"/>
              </a:ext>
            </a:extLst>
          </p:cNvPr>
          <p:cNvSpPr>
            <a:spLocks noGrp="1"/>
          </p:cNvSpPr>
          <p:nvPr>
            <p:ph idx="1"/>
          </p:nvPr>
        </p:nvSpPr>
        <p:spPr>
          <a:xfrm>
            <a:off x="0" y="968189"/>
            <a:ext cx="8961121" cy="5852738"/>
          </a:xfrm>
        </p:spPr>
        <p:txBody>
          <a:bodyPr/>
          <a:lstStyle/>
          <a:p>
            <a:pPr algn="l">
              <a:lnSpc>
                <a:spcPts val="2143"/>
              </a:lnSpc>
              <a:spcAft>
                <a:spcPts val="1029"/>
              </a:spcAft>
              <a:buFont typeface="Wingdings" panose="05000000000000000000" pitchFamily="2" charset="2"/>
              <a:buChar char="v"/>
            </a:pPr>
            <a:r>
              <a:rPr lang="en-US" sz="2000" b="0" i="0" dirty="0">
                <a:solidFill>
                  <a:schemeClr val="tx1"/>
                </a:solidFill>
                <a:effectLst/>
                <a:latin typeface="DeepSeek-CJK-patch"/>
              </a:rPr>
              <a:t>Breast cancer prediction research addresses the critical need for early detection, as survival rates plummet when diagnosis occurs at late stages. Current screening methods remain inaccessible and inaccurate in many regions, creating demand for innovative solutions.</a:t>
            </a:r>
          </a:p>
          <a:p>
            <a:pPr algn="l">
              <a:lnSpc>
                <a:spcPts val="2143"/>
              </a:lnSpc>
              <a:spcAft>
                <a:spcPts val="1029"/>
              </a:spcAft>
              <a:buFont typeface="Wingdings" panose="05000000000000000000" pitchFamily="2" charset="2"/>
              <a:buChar char="v"/>
            </a:pPr>
            <a:r>
              <a:rPr lang="en-US" sz="2000" b="0" i="0" dirty="0">
                <a:solidFill>
                  <a:schemeClr val="tx1"/>
                </a:solidFill>
                <a:effectLst/>
                <a:latin typeface="DeepSeek-CJK-patch"/>
              </a:rPr>
              <a:t>Existing AI solutions often fail in real-world settings due to limited datasets and over-reliance on single diagnostic approaches. Many systems use unnecessarily complex algorithms that lack clinical interpretability and require excessive computing power.</a:t>
            </a:r>
          </a:p>
          <a:p>
            <a:pPr algn="l">
              <a:lnSpc>
                <a:spcPts val="2143"/>
              </a:lnSpc>
              <a:spcAft>
                <a:spcPts val="1029"/>
              </a:spcAft>
              <a:buFont typeface="Wingdings" panose="05000000000000000000" pitchFamily="2" charset="2"/>
              <a:buChar char="v"/>
            </a:pPr>
            <a:r>
              <a:rPr lang="en-US" sz="2000" b="0" i="0" dirty="0">
                <a:solidFill>
                  <a:schemeClr val="tx1"/>
                </a:solidFill>
                <a:effectLst/>
                <a:latin typeface="DeepSeek-CJK-patch"/>
              </a:rPr>
              <a:t>This project develops practical machine learning models that balance accuracy with clinical utility for diverse healthcare environments. The focus is on creating accessible tools that improve early detection capabilities globally.</a:t>
            </a:r>
          </a:p>
          <a:p>
            <a:pPr algn="l">
              <a:lnSpc>
                <a:spcPts val="2143"/>
              </a:lnSpc>
              <a:spcAft>
                <a:spcPts val="1029"/>
              </a:spcAft>
              <a:buFont typeface="Wingdings" panose="05000000000000000000" pitchFamily="2" charset="2"/>
              <a:buChar char="v"/>
            </a:pPr>
            <a:r>
              <a:rPr lang="en-US" sz="2000" b="0" i="0" dirty="0">
                <a:solidFill>
                  <a:schemeClr val="tx1"/>
                </a:solidFill>
                <a:effectLst/>
                <a:latin typeface="DeepSeek-CJK-patch"/>
              </a:rPr>
              <a:t>By enhancing screening accuracy and availability, this research could reduce treatment costs, optimize resource allocation, and most importantly, save lives through timely intervention. The work aims to transform cancer care by making early detection more equitable and effective worldwide.</a:t>
            </a:r>
          </a:p>
          <a:p>
            <a:endParaRPr lang="en-IN" sz="2000" dirty="0">
              <a:solidFill>
                <a:schemeClr val="tx1"/>
              </a:solidFill>
            </a:endParaRPr>
          </a:p>
        </p:txBody>
      </p:sp>
    </p:spTree>
    <p:extLst>
      <p:ext uri="{BB962C8B-B14F-4D97-AF65-F5344CB8AC3E}">
        <p14:creationId xmlns:p14="http://schemas.microsoft.com/office/powerpoint/2010/main" val="2476529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242E-2040-C2A7-0B37-D318519B319D}"/>
              </a:ext>
            </a:extLst>
          </p:cNvPr>
          <p:cNvSpPr>
            <a:spLocks noGrp="1"/>
          </p:cNvSpPr>
          <p:nvPr>
            <p:ph type="title"/>
          </p:nvPr>
        </p:nvSpPr>
        <p:spPr>
          <a:xfrm>
            <a:off x="671512" y="129092"/>
            <a:ext cx="6997700" cy="806823"/>
          </a:xfrm>
        </p:spPr>
        <p:txBody>
          <a:bodyPr/>
          <a:lstStyle/>
          <a:p>
            <a:r>
              <a:rPr lang="en-US" altLang="en-US" b="1" dirty="0">
                <a:solidFill>
                  <a:schemeClr val="tx1"/>
                </a:solidFill>
                <a:latin typeface="Rockwell" panose="02060603020205020403" pitchFamily="18" charset="0"/>
              </a:rPr>
              <a:t>Objectives</a:t>
            </a:r>
            <a:endParaRPr lang="en-IN" dirty="0">
              <a:solidFill>
                <a:schemeClr val="tx1"/>
              </a:solidFill>
            </a:endParaRPr>
          </a:p>
        </p:txBody>
      </p:sp>
      <p:sp>
        <p:nvSpPr>
          <p:cNvPr id="3" name="Text Placeholder 2">
            <a:extLst>
              <a:ext uri="{FF2B5EF4-FFF2-40B4-BE49-F238E27FC236}">
                <a16:creationId xmlns:a16="http://schemas.microsoft.com/office/drawing/2014/main" id="{59294CBC-6684-6377-6EE4-70F8239858A8}"/>
              </a:ext>
            </a:extLst>
          </p:cNvPr>
          <p:cNvSpPr>
            <a:spLocks noGrp="1"/>
          </p:cNvSpPr>
          <p:nvPr>
            <p:ph idx="1"/>
          </p:nvPr>
        </p:nvSpPr>
        <p:spPr>
          <a:xfrm>
            <a:off x="187416" y="677733"/>
            <a:ext cx="8526277" cy="7390502"/>
          </a:xfrm>
        </p:spPr>
        <p:txBody>
          <a:bodyPr/>
          <a:lstStyle/>
          <a:p>
            <a:pPr marL="0" indent="0">
              <a:lnSpc>
                <a:spcPct val="107000"/>
              </a:lnSpc>
              <a:spcAft>
                <a:spcPts val="800"/>
              </a:spcAft>
              <a:buNone/>
            </a:pPr>
            <a:r>
              <a:rPr lang="en-US" sz="2000" b="0" i="0" dirty="0">
                <a:solidFill>
                  <a:schemeClr val="tx1"/>
                </a:solidFill>
                <a:effectLst/>
                <a:latin typeface="DeepSeek-CJK-patch"/>
              </a:rPr>
              <a:t>The primary objectives of this breast cancer prediction project are to develop advanced diagnostic tools that enhance early detection and improve patient outcomes through artificial intelligence. Here's a comprehensive breakdown of the key objectives:</a:t>
            </a:r>
          </a:p>
          <a:p>
            <a:pPr marL="342900" indent="-342900">
              <a:lnSpc>
                <a:spcPct val="107000"/>
              </a:lnSpc>
              <a:spcAft>
                <a:spcPts val="800"/>
              </a:spcAft>
              <a:buFont typeface="Wingdings" panose="05000000000000000000" pitchFamily="2" charset="2"/>
              <a:buChar char="v"/>
            </a:pPr>
            <a:r>
              <a:rPr lang="en-US" sz="2000" b="1" dirty="0">
                <a:solidFill>
                  <a:schemeClr val="tx1"/>
                </a:solidFill>
                <a:latin typeface="DeepSeek-CJK-patch"/>
              </a:rPr>
              <a:t>  </a:t>
            </a:r>
            <a:r>
              <a:rPr lang="en-US" sz="2000" b="1" i="0" dirty="0">
                <a:solidFill>
                  <a:schemeClr val="tx1"/>
                </a:solidFill>
                <a:effectLst/>
                <a:latin typeface="DeepSeek-CJK-patch"/>
              </a:rPr>
              <a:t>Improve Early Detection Accuracy</a:t>
            </a:r>
            <a:r>
              <a:rPr lang="en-US" sz="2000" b="0" i="0" dirty="0">
                <a:solidFill>
                  <a:schemeClr val="tx1"/>
                </a:solidFill>
                <a:effectLst/>
                <a:latin typeface="DeepSeek-CJK-patch"/>
              </a:rPr>
              <a:t>: Develop machine learning models to      predict breast cancer risk with higher precision than traditional screening methods, enabling earlier intervention.</a:t>
            </a:r>
          </a:p>
          <a:p>
            <a:pPr algn="l">
              <a:lnSpc>
                <a:spcPts val="2143"/>
              </a:lnSpc>
              <a:spcBef>
                <a:spcPts val="1029"/>
              </a:spcBef>
              <a:spcAft>
                <a:spcPts val="1029"/>
              </a:spcAft>
              <a:buFont typeface="Wingdings" panose="05000000000000000000" pitchFamily="2" charset="2"/>
              <a:buChar char="v"/>
            </a:pPr>
            <a:r>
              <a:rPr lang="en-US" sz="2000" b="1" i="0" dirty="0">
                <a:solidFill>
                  <a:schemeClr val="tx1"/>
                </a:solidFill>
                <a:effectLst/>
                <a:latin typeface="DeepSeek-CJK-patch"/>
              </a:rPr>
              <a:t>Identify High-Risk Patient Groups</a:t>
            </a:r>
            <a:r>
              <a:rPr lang="en-US" sz="2000" b="0" i="0" dirty="0">
                <a:solidFill>
                  <a:schemeClr val="tx1"/>
                </a:solidFill>
                <a:effectLst/>
                <a:latin typeface="DeepSeek-CJK-patch"/>
              </a:rPr>
              <a:t>: Analyze demographic, genetic, and clinical data to determine populations most vulnerable to breast cancer for targeted screening.</a:t>
            </a:r>
          </a:p>
          <a:p>
            <a:pPr algn="l">
              <a:lnSpc>
                <a:spcPts val="2143"/>
              </a:lnSpc>
              <a:spcBef>
                <a:spcPts val="1029"/>
              </a:spcBef>
              <a:spcAft>
                <a:spcPts val="1029"/>
              </a:spcAft>
              <a:buFont typeface="Wingdings" panose="05000000000000000000" pitchFamily="2" charset="2"/>
              <a:buChar char="v"/>
            </a:pPr>
            <a:r>
              <a:rPr lang="en-US" sz="2000" b="1" i="0" dirty="0">
                <a:solidFill>
                  <a:schemeClr val="tx1"/>
                </a:solidFill>
                <a:effectLst/>
                <a:latin typeface="DeepSeek-CJK-patch"/>
              </a:rPr>
              <a:t>Enhance Diagnostic Accessibility</a:t>
            </a:r>
            <a:r>
              <a:rPr lang="en-US" sz="2000" b="0" i="0" dirty="0">
                <a:solidFill>
                  <a:schemeClr val="tx1"/>
                </a:solidFill>
                <a:effectLst/>
                <a:latin typeface="DeepSeek-CJK-patch"/>
              </a:rPr>
              <a:t>: Create cost-effective and scalable AI tools that can be deployed in low-resource settings, reducing healthcare disparities.</a:t>
            </a:r>
          </a:p>
          <a:p>
            <a:pPr algn="l">
              <a:lnSpc>
                <a:spcPts val="2143"/>
              </a:lnSpc>
              <a:spcBef>
                <a:spcPts val="1029"/>
              </a:spcBef>
              <a:spcAft>
                <a:spcPts val="1029"/>
              </a:spcAft>
              <a:buFont typeface="Wingdings" panose="05000000000000000000" pitchFamily="2" charset="2"/>
              <a:buChar char="v"/>
            </a:pPr>
            <a:r>
              <a:rPr lang="en-US" sz="2000" b="1" i="0" dirty="0">
                <a:solidFill>
                  <a:schemeClr val="tx1"/>
                </a:solidFill>
                <a:effectLst/>
                <a:latin typeface="DeepSeek-CJK-patch"/>
              </a:rPr>
              <a:t>Reduce False Positives/Negatives</a:t>
            </a:r>
            <a:r>
              <a:rPr lang="en-US" sz="2000" b="0" i="0" dirty="0">
                <a:solidFill>
                  <a:schemeClr val="tx1"/>
                </a:solidFill>
                <a:effectLst/>
                <a:latin typeface="DeepSeek-CJK-patch"/>
              </a:rPr>
              <a:t>: Optimize algorithms to minimize misdiagnosis rates, ensuring reliable results for both patients and clinicians.</a:t>
            </a:r>
          </a:p>
          <a:p>
            <a:pPr algn="l">
              <a:lnSpc>
                <a:spcPts val="2143"/>
              </a:lnSpc>
              <a:spcBef>
                <a:spcPts val="1029"/>
              </a:spcBef>
              <a:spcAft>
                <a:spcPts val="1029"/>
              </a:spcAft>
              <a:buFont typeface="Wingdings" panose="05000000000000000000" pitchFamily="2" charset="2"/>
              <a:buChar char="v"/>
            </a:pPr>
            <a:r>
              <a:rPr lang="en-US" sz="2000" b="1" i="0" dirty="0">
                <a:solidFill>
                  <a:schemeClr val="tx1"/>
                </a:solidFill>
                <a:effectLst/>
                <a:latin typeface="DeepSeek-CJK-patch"/>
              </a:rPr>
              <a:t>Integrate Multi-Modal Data</a:t>
            </a:r>
            <a:r>
              <a:rPr lang="en-US" sz="2000" b="0" i="0" dirty="0">
                <a:solidFill>
                  <a:schemeClr val="tx1"/>
                </a:solidFill>
                <a:effectLst/>
                <a:latin typeface="DeepSeek-CJK-patch"/>
              </a:rPr>
              <a:t>: Combine imaging (mammograms, MRIs), genomic data, and lifestyle factors for comprehensive risk assessment.</a:t>
            </a:r>
          </a:p>
          <a:p>
            <a:endParaRPr lang="en-IN" sz="2000" dirty="0">
              <a:solidFill>
                <a:schemeClr val="tx1"/>
              </a:solidFill>
            </a:endParaRPr>
          </a:p>
        </p:txBody>
      </p:sp>
    </p:spTree>
    <p:extLst>
      <p:ext uri="{BB962C8B-B14F-4D97-AF65-F5344CB8AC3E}">
        <p14:creationId xmlns:p14="http://schemas.microsoft.com/office/powerpoint/2010/main" val="216246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7423-35EA-E97B-09D1-2354940E8E8D}"/>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74283067-59D9-7F10-5E82-E77DDEB9875B}"/>
              </a:ext>
            </a:extLst>
          </p:cNvPr>
          <p:cNvSpPr>
            <a:spLocks noGrp="1"/>
          </p:cNvSpPr>
          <p:nvPr>
            <p:ph idx="1"/>
          </p:nvPr>
        </p:nvSpPr>
        <p:spPr/>
        <p:txBody>
          <a:bodyPr/>
          <a:lstStyle/>
          <a:p>
            <a:endParaRPr lang="en-IN"/>
          </a:p>
        </p:txBody>
      </p:sp>
      <p:graphicFrame>
        <p:nvGraphicFramePr>
          <p:cNvPr id="4" name="Table 3">
            <a:extLst>
              <a:ext uri="{FF2B5EF4-FFF2-40B4-BE49-F238E27FC236}">
                <a16:creationId xmlns:a16="http://schemas.microsoft.com/office/drawing/2014/main" id="{6DB51B36-EA1A-736B-BDD8-FB02C45B15FB}"/>
              </a:ext>
            </a:extLst>
          </p:cNvPr>
          <p:cNvGraphicFramePr>
            <a:graphicFrameLocks noGrp="1"/>
          </p:cNvGraphicFramePr>
          <p:nvPr>
            <p:extLst>
              <p:ext uri="{D42A27DB-BD31-4B8C-83A1-F6EECF244321}">
                <p14:modId xmlns:p14="http://schemas.microsoft.com/office/powerpoint/2010/main" val="1225621759"/>
              </p:ext>
            </p:extLst>
          </p:nvPr>
        </p:nvGraphicFramePr>
        <p:xfrm>
          <a:off x="0" y="671513"/>
          <a:ext cx="10080625" cy="8600697"/>
        </p:xfrm>
        <a:graphic>
          <a:graphicData uri="http://schemas.openxmlformats.org/drawingml/2006/table">
            <a:tbl>
              <a:tblPr firstRow="1" bandRow="1">
                <a:tableStyleId>{5C22544A-7EE6-4342-B048-85BDC9FD1C3A}</a:tableStyleId>
              </a:tblPr>
              <a:tblGrid>
                <a:gridCol w="364352">
                  <a:extLst>
                    <a:ext uri="{9D8B030D-6E8A-4147-A177-3AD203B41FA5}">
                      <a16:colId xmlns:a16="http://schemas.microsoft.com/office/drawing/2014/main" val="4183848792"/>
                    </a:ext>
                  </a:extLst>
                </a:gridCol>
                <a:gridCol w="1173046">
                  <a:extLst>
                    <a:ext uri="{9D8B030D-6E8A-4147-A177-3AD203B41FA5}">
                      <a16:colId xmlns:a16="http://schemas.microsoft.com/office/drawing/2014/main" val="3711937193"/>
                    </a:ext>
                  </a:extLst>
                </a:gridCol>
                <a:gridCol w="834788">
                  <a:extLst>
                    <a:ext uri="{9D8B030D-6E8A-4147-A177-3AD203B41FA5}">
                      <a16:colId xmlns:a16="http://schemas.microsoft.com/office/drawing/2014/main" val="975499591"/>
                    </a:ext>
                  </a:extLst>
                </a:gridCol>
                <a:gridCol w="1020012">
                  <a:extLst>
                    <a:ext uri="{9D8B030D-6E8A-4147-A177-3AD203B41FA5}">
                      <a16:colId xmlns:a16="http://schemas.microsoft.com/office/drawing/2014/main" val="2911680291"/>
                    </a:ext>
                  </a:extLst>
                </a:gridCol>
                <a:gridCol w="1468657">
                  <a:extLst>
                    <a:ext uri="{9D8B030D-6E8A-4147-A177-3AD203B41FA5}">
                      <a16:colId xmlns:a16="http://schemas.microsoft.com/office/drawing/2014/main" val="3296657743"/>
                    </a:ext>
                  </a:extLst>
                </a:gridCol>
                <a:gridCol w="1218398">
                  <a:extLst>
                    <a:ext uri="{9D8B030D-6E8A-4147-A177-3AD203B41FA5}">
                      <a16:colId xmlns:a16="http://schemas.microsoft.com/office/drawing/2014/main" val="2035144939"/>
                    </a:ext>
                  </a:extLst>
                </a:gridCol>
                <a:gridCol w="1638442">
                  <a:extLst>
                    <a:ext uri="{9D8B030D-6E8A-4147-A177-3AD203B41FA5}">
                      <a16:colId xmlns:a16="http://schemas.microsoft.com/office/drawing/2014/main" val="2896480359"/>
                    </a:ext>
                  </a:extLst>
                </a:gridCol>
                <a:gridCol w="1144412">
                  <a:extLst>
                    <a:ext uri="{9D8B030D-6E8A-4147-A177-3AD203B41FA5}">
                      <a16:colId xmlns:a16="http://schemas.microsoft.com/office/drawing/2014/main" val="535651714"/>
                    </a:ext>
                  </a:extLst>
                </a:gridCol>
                <a:gridCol w="1218518">
                  <a:extLst>
                    <a:ext uri="{9D8B030D-6E8A-4147-A177-3AD203B41FA5}">
                      <a16:colId xmlns:a16="http://schemas.microsoft.com/office/drawing/2014/main" val="260620122"/>
                    </a:ext>
                  </a:extLst>
                </a:gridCol>
              </a:tblGrid>
              <a:tr h="893989">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Ref</a:t>
                      </a:r>
                      <a:endParaRPr lang="en-IN" sz="1500" b="1"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No</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Year</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Authors</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Title of the paper</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ct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Features</a:t>
                      </a:r>
                      <a:endParaRPr lang="en-IN" sz="1500" b="1"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 </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ct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Algorithm used</a:t>
                      </a:r>
                      <a:endParaRPr lang="en-IN" sz="1500" b="1"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 </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Results &amp; Conclusion</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Research Gaps</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r>
                        <a:rPr lang="en-US" sz="1500" b="1" dirty="0" err="1">
                          <a:effectLst/>
                          <a:latin typeface="Times New Roman" panose="02020603050405020304" pitchFamily="18" charset="0"/>
                          <a:cs typeface="Times New Roman" panose="02020603050405020304" pitchFamily="18" charset="0"/>
                        </a:rPr>
                        <a:t>Limittions</a:t>
                      </a:r>
                      <a:endParaRPr lang="en-IN" sz="1500" b="1" dirty="0">
                        <a:latin typeface="Times New Roman" panose="02020603050405020304" pitchFamily="18" charset="0"/>
                        <a:cs typeface="Times New Roman" panose="02020603050405020304" pitchFamily="18" charset="0"/>
                      </a:endParaRPr>
                    </a:p>
                  </a:txBody>
                  <a:tcPr marL="5335" marR="5335" marT="0" marB="0"/>
                </a:tc>
                <a:extLst>
                  <a:ext uri="{0D108BD9-81ED-4DB2-BD59-A6C34878D82A}">
                    <a16:rowId xmlns:a16="http://schemas.microsoft.com/office/drawing/2014/main" val="1246557865"/>
                  </a:ext>
                </a:extLst>
              </a:tr>
              <a:tr h="3783841">
                <a:tc>
                  <a:txBody>
                    <a:bodyPr/>
                    <a:lstStyle/>
                    <a:p>
                      <a:pPr>
                        <a:lnSpc>
                          <a:spcPct val="115000"/>
                        </a:lnSpc>
                        <a:spcAft>
                          <a:spcPts val="1000"/>
                        </a:spcAft>
                      </a:pPr>
                      <a:r>
                        <a:rPr lang="en-IN" sz="1500" b="0" dirty="0">
                          <a:effectLst/>
                          <a:latin typeface="Times New Roman" panose="02020603050405020304" pitchFamily="18" charset="0"/>
                          <a:ea typeface="Calibri" panose="020F0502020204030204" pitchFamily="34" charset="0"/>
                          <a:cs typeface="Times New Roman" panose="02020603050405020304" pitchFamily="18" charset="0"/>
                        </a:rPr>
                        <a:t>[1]</a:t>
                      </a:r>
                    </a:p>
                  </a:txBody>
                  <a:tcPr marL="5335" marR="5335" marT="0" marB="0"/>
                </a:tc>
                <a:tc>
                  <a:txBody>
                    <a:bodyPr/>
                    <a:lstStyle/>
                    <a:p>
                      <a:pPr>
                        <a:lnSpc>
                          <a:spcPct val="115000"/>
                        </a:lnSpc>
                        <a:spcAft>
                          <a:spcPts val="1000"/>
                        </a:spcAft>
                      </a:pPr>
                      <a:r>
                        <a:rPr lang="en-US" sz="1500" b="0" kern="1200" dirty="0">
                          <a:solidFill>
                            <a:schemeClr val="dk1"/>
                          </a:solidFill>
                          <a:effectLst/>
                          <a:latin typeface="Times New Roman" panose="02020603050405020304" pitchFamily="18" charset="0"/>
                          <a:ea typeface="+mn-ea"/>
                          <a:cs typeface="Times New Roman" panose="02020603050405020304" pitchFamily="18" charset="0"/>
                        </a:rPr>
                        <a:t>2023</a:t>
                      </a: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Chen et al</a:t>
                      </a:r>
                      <a:endParaRPr lang="en-IN" sz="15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marL="0" marR="0" lvl="0" indent="0" algn="l" defTabSz="914088" rtl="0" eaLnBrk="1" fontAlgn="auto" latinLnBrk="0" hangingPunct="1">
                        <a:lnSpc>
                          <a:spcPct val="115000"/>
                        </a:lnSpc>
                        <a:spcBef>
                          <a:spcPts val="0"/>
                        </a:spcBef>
                        <a:spcAft>
                          <a:spcPts val="1000"/>
                        </a:spcAft>
                        <a:buClrTx/>
                        <a:buSzTx/>
                        <a:buFontTx/>
                        <a:buNone/>
                        <a:tabLst/>
                        <a:defRPr/>
                      </a:pPr>
                      <a:r>
                        <a:rPr lang="en-US" sz="1500" b="0" kern="1200" dirty="0">
                          <a:solidFill>
                            <a:schemeClr val="dk1"/>
                          </a:solidFill>
                          <a:effectLst/>
                          <a:latin typeface="Times New Roman" panose="02020603050405020304" pitchFamily="18" charset="0"/>
                          <a:ea typeface="+mn-ea"/>
                          <a:cs typeface="Times New Roman" panose="02020603050405020304" pitchFamily="18" charset="0"/>
                        </a:rPr>
                        <a:t>“Deep learning for Breast cancer diagnosis: A comparative study” (IEEE JBHI)</a:t>
                      </a:r>
                      <a:endParaRPr lang="en-IN" sz="1500" b="0" kern="1200" dirty="0">
                        <a:solidFill>
                          <a:schemeClr val="dk1"/>
                        </a:solidFill>
                        <a:effectLst/>
                        <a:latin typeface="Times New Roman" panose="02020603050405020304" pitchFamily="18" charset="0"/>
                        <a:ea typeface="+mn-ea"/>
                        <a:cs typeface="Times New Roman" panose="02020603050405020304" pitchFamily="18" charset="0"/>
                      </a:endParaRPr>
                    </a:p>
                    <a:p>
                      <a:pPr>
                        <a:lnSpc>
                          <a:spcPct val="115000"/>
                        </a:lnSpc>
                        <a:spcAft>
                          <a:spcPts val="1000"/>
                        </a:spcAft>
                      </a:pP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l">
                        <a:lnSpc>
                          <a:spcPct val="115000"/>
                        </a:lnSpc>
                        <a:spcAft>
                          <a:spcPts val="1000"/>
                        </a:spcAft>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Nuclear radius, texture irregularity, perimeter smoothness, area compactness, and chromatin distribution patterns</a:t>
                      </a: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marL="0" marR="0" lvl="0" indent="0" algn="l" defTabSz="914088" rtl="0" eaLnBrk="1" fontAlgn="auto" latinLnBrk="0" hangingPunct="1">
                        <a:lnSpc>
                          <a:spcPct val="115000"/>
                        </a:lnSpc>
                        <a:spcBef>
                          <a:spcPts val="0"/>
                        </a:spcBef>
                        <a:spcAft>
                          <a:spcPts val="1000"/>
                        </a:spcAft>
                        <a:buClrTx/>
                        <a:buSzTx/>
                        <a:buFontTx/>
                        <a:buNone/>
                        <a:tabLst/>
                        <a:defRPr/>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Convolutional Neural Network (CNN) with Logistic Regression classifier</a:t>
                      </a:r>
                      <a:endParaRPr lang="en-IN" sz="1500" b="0" kern="1200" dirty="0">
                        <a:solidFill>
                          <a:schemeClr val="dk1"/>
                        </a:solidFill>
                        <a:effectLst/>
                        <a:latin typeface="Times New Roman" panose="02020603050405020304" pitchFamily="18" charset="0"/>
                        <a:ea typeface="+mn-ea"/>
                        <a:cs typeface="Times New Roman" panose="02020603050405020304" pitchFamily="18" charset="0"/>
                      </a:endParaRPr>
                    </a:p>
                    <a:p>
                      <a:pPr algn="ctr">
                        <a:lnSpc>
                          <a:spcPct val="115000"/>
                        </a:lnSpc>
                        <a:spcAft>
                          <a:spcPts val="1000"/>
                        </a:spcAft>
                      </a:pP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r>
                        <a:rPr lang="en-US" sz="1500" b="0" kern="1200" dirty="0">
                          <a:solidFill>
                            <a:schemeClr val="dk1"/>
                          </a:solidFill>
                          <a:effectLst/>
                          <a:latin typeface="Times New Roman" panose="02020603050405020304" pitchFamily="18" charset="0"/>
                          <a:ea typeface="+mn-ea"/>
                          <a:cs typeface="Times New Roman" panose="02020603050405020304" pitchFamily="18" charset="0"/>
                        </a:rPr>
                        <a:t>a)</a:t>
                      </a: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 Achieved 94.2% classification accuracy on Wisconsin Diagnostic Breast Cancer (WDBC) dataset by combining high-level image features with traditional morphometric measurements. Demonstrated that hybrid approaches outperform single-model architectures</a:t>
                      </a: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marL="0" marR="0" lvl="0" indent="0" algn="l" defTabSz="914088" rtl="0" eaLnBrk="1" fontAlgn="auto" latinLnBrk="0" hangingPunct="1">
                        <a:lnSpc>
                          <a:spcPct val="115000"/>
                        </a:lnSpc>
                        <a:spcBef>
                          <a:spcPts val="0"/>
                        </a:spcBef>
                        <a:spcAft>
                          <a:spcPts val="1000"/>
                        </a:spcAft>
                        <a:buClrTx/>
                        <a:buSzTx/>
                        <a:buFontTx/>
                        <a:buNone/>
                        <a:tabLst/>
                        <a:defRPr/>
                      </a:pPr>
                      <a:r>
                        <a:rPr lang="en-US" sz="1500" b="0" kern="1200" dirty="0">
                          <a:solidFill>
                            <a:schemeClr val="dk1"/>
                          </a:solidFill>
                          <a:effectLst/>
                          <a:latin typeface="Times New Roman" panose="02020603050405020304" pitchFamily="18" charset="0"/>
                          <a:ea typeface="+mn-ea"/>
                          <a:cs typeface="Times New Roman" panose="02020603050405020304" pitchFamily="18" charset="0"/>
                        </a:rPr>
                        <a:t>Li</a:t>
                      </a: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mited validation on multi-ethnic populations. Study only used single-institution data which may affect generalizability.</a:t>
                      </a: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Requires high-resolution digital biopsy scans (≥40x magnification). Computational cost is high due to CNN architecture.</a:t>
                      </a:r>
                      <a:endParaRPr lang="en-IN" sz="1500" b="0" dirty="0">
                        <a:latin typeface="Times New Roman" panose="02020603050405020304" pitchFamily="18" charset="0"/>
                        <a:cs typeface="Times New Roman" panose="02020603050405020304" pitchFamily="18" charset="0"/>
                      </a:endParaRPr>
                    </a:p>
                  </a:txBody>
                  <a:tcPr marL="5335" marR="5335" marT="0" marB="0"/>
                </a:tc>
                <a:extLst>
                  <a:ext uri="{0D108BD9-81ED-4DB2-BD59-A6C34878D82A}">
                    <a16:rowId xmlns:a16="http://schemas.microsoft.com/office/drawing/2014/main" val="4166619277"/>
                  </a:ext>
                </a:extLst>
              </a:tr>
              <a:tr h="2741362">
                <a:tc>
                  <a:txBody>
                    <a:bodyPr/>
                    <a:lstStyle/>
                    <a:p>
                      <a:pPr algn="l">
                        <a:lnSpc>
                          <a:spcPct val="115000"/>
                        </a:lnSpc>
                        <a:spcAft>
                          <a:spcPts val="1000"/>
                        </a:spcAft>
                      </a:pPr>
                      <a:r>
                        <a:rPr lang="en-IN" sz="1500" b="0" dirty="0">
                          <a:effectLst/>
                          <a:latin typeface="Times New Roman" panose="02020603050405020304" pitchFamily="18" charset="0"/>
                          <a:ea typeface="Calibri" panose="020F0502020204030204" pitchFamily="34" charset="0"/>
                          <a:cs typeface="Times New Roman" panose="02020603050405020304" pitchFamily="18" charset="0"/>
                        </a:rPr>
                        <a:t>[2]</a:t>
                      </a:r>
                    </a:p>
                  </a:txBody>
                  <a:tcPr marL="5335" marR="5335" marT="0" marB="0"/>
                </a:tc>
                <a:tc>
                  <a:txBody>
                    <a:bodyPr/>
                    <a:lstStyle/>
                    <a:p>
                      <a:pPr algn="l">
                        <a:lnSpc>
                          <a:spcPct val="115000"/>
                        </a:lnSpc>
                        <a:spcAft>
                          <a:spcPts val="1000"/>
                        </a:spcAft>
                      </a:pPr>
                      <a:r>
                        <a:rPr lang="en-US" sz="1500" b="0" dirty="0">
                          <a:effectLst/>
                          <a:latin typeface="Times New Roman" panose="02020603050405020304" pitchFamily="18" charset="0"/>
                          <a:ea typeface="Calibri" panose="020F0502020204030204" pitchFamily="34" charset="0"/>
                          <a:cs typeface="Times New Roman" panose="02020603050405020304" pitchFamily="18" charset="0"/>
                        </a:rPr>
                        <a:t>2022</a:t>
                      </a: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l">
                        <a:lnSpc>
                          <a:spcPct val="115000"/>
                        </a:lnSpc>
                        <a:spcAft>
                          <a:spcPts val="1000"/>
                        </a:spcAft>
                      </a:pPr>
                      <a:r>
                        <a:rPr lang="en-US" sz="1500" b="0" kern="1200" dirty="0">
                          <a:solidFill>
                            <a:schemeClr val="dk1"/>
                          </a:solidFill>
                          <a:effectLst/>
                          <a:latin typeface="Times New Roman" panose="02020603050405020304" pitchFamily="18" charset="0"/>
                          <a:ea typeface="+mn-ea"/>
                          <a:cs typeface="Times New Roman" panose="02020603050405020304" pitchFamily="18" charset="0"/>
                        </a:rPr>
                        <a:t>Gupta &amp; Patel</a:t>
                      </a: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l">
                        <a:lnSpc>
                          <a:spcPct val="115000"/>
                        </a:lnSpc>
                        <a:spcAft>
                          <a:spcPts val="1000"/>
                        </a:spcAft>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Explainable Artificial Intelligence System for Breast Cancer Risk Prediction Using Clinical and Morphological</a:t>
                      </a:r>
                      <a:r>
                        <a:rPr lang="en-US" sz="1500" b="0" i="1" kern="1200" dirty="0">
                          <a:solidFill>
                            <a:schemeClr val="dk1"/>
                          </a:solidFill>
                          <a:effectLst/>
                          <a:latin typeface="Times New Roman" panose="02020603050405020304" pitchFamily="18" charset="0"/>
                          <a:ea typeface="+mn-ea"/>
                          <a:cs typeface="Times New Roman" panose="02020603050405020304" pitchFamily="18" charset="0"/>
                        </a:rPr>
                        <a:t> Features"</a:t>
                      </a: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 (Nature Scientific Reports)</a:t>
                      </a: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l">
                        <a:lnSpc>
                          <a:spcPct val="115000"/>
                        </a:lnSpc>
                        <a:spcAft>
                          <a:spcPts val="1000"/>
                        </a:spcAft>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Mean nuclear characteristics (10 features) combined with patient age, family history, and BMI</a:t>
                      </a: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l">
                        <a:lnSpc>
                          <a:spcPct val="115000"/>
                        </a:lnSpc>
                        <a:spcAft>
                          <a:spcPts val="1000"/>
                        </a:spcAft>
                      </a:pPr>
                      <a:r>
                        <a:rPr lang="en-US" sz="1500" b="0" i="0" kern="1200" dirty="0" err="1">
                          <a:solidFill>
                            <a:schemeClr val="dk1"/>
                          </a:solidFill>
                          <a:effectLst/>
                          <a:latin typeface="Times New Roman" panose="02020603050405020304" pitchFamily="18" charset="0"/>
                          <a:ea typeface="+mn-ea"/>
                          <a:cs typeface="Times New Roman" panose="02020603050405020304" pitchFamily="18" charset="0"/>
                        </a:rPr>
                        <a:t>XGBoost</a:t>
                      </a: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 with SHAP (</a:t>
                      </a:r>
                      <a:r>
                        <a:rPr lang="en-US" sz="1500" b="0" i="0" kern="1200" dirty="0" err="1">
                          <a:solidFill>
                            <a:schemeClr val="dk1"/>
                          </a:solidFill>
                          <a:effectLst/>
                          <a:latin typeface="Times New Roman" panose="02020603050405020304" pitchFamily="18" charset="0"/>
                          <a:ea typeface="+mn-ea"/>
                          <a:cs typeface="Times New Roman" panose="02020603050405020304" pitchFamily="18" charset="0"/>
                        </a:rPr>
                        <a:t>SHapley</a:t>
                      </a: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 Additive </a:t>
                      </a:r>
                      <a:r>
                        <a:rPr lang="en-US" sz="1500" b="0" i="0" kern="1200" dirty="0" err="1">
                          <a:solidFill>
                            <a:schemeClr val="dk1"/>
                          </a:solidFill>
                          <a:effectLst/>
                          <a:latin typeface="Times New Roman" panose="02020603050405020304" pitchFamily="18" charset="0"/>
                          <a:ea typeface="+mn-ea"/>
                          <a:cs typeface="Times New Roman" panose="02020603050405020304" pitchFamily="18" charset="0"/>
                        </a:rPr>
                        <a:t>exPlanations</a:t>
                      </a: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 interpretability framework</a:t>
                      </a:r>
                      <a:endParaRPr lang="en-IN" sz="15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l"/>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Achieved 92.7% accuracy while providing clinically interpretable feature importance scores. Showed that texture (24.3%) and radius (19.8%) were most predictive.</a:t>
                      </a:r>
                      <a:endParaRPr lang="en-IN" sz="15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5335" marR="5335" marT="0" marB="0"/>
                </a:tc>
                <a:tc>
                  <a:txBody>
                    <a:bodyPr/>
                    <a:lstStyle/>
                    <a:p>
                      <a:pPr algn="l"/>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System not validated in real-time clinical workflow. Explanations require ML literacy</a:t>
                      </a:r>
                      <a:endParaRPr lang="en-IN" sz="15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5335" marR="5335" marT="0" marB="0"/>
                </a:tc>
                <a:tc>
                  <a:txBody>
                    <a:bodyPr/>
                    <a:lstStyle/>
                    <a:p>
                      <a:pPr algn="l"/>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Retrospective study design. Did not incorporate radiological findings.</a:t>
                      </a:r>
                      <a:endParaRPr lang="en-IN" sz="1500" b="0" dirty="0">
                        <a:latin typeface="Times New Roman" panose="02020603050405020304" pitchFamily="18" charset="0"/>
                        <a:cs typeface="Times New Roman" panose="02020603050405020304" pitchFamily="18" charset="0"/>
                      </a:endParaRPr>
                    </a:p>
                  </a:txBody>
                  <a:tcPr marL="5335" marR="5335" marT="0" marB="0"/>
                </a:tc>
                <a:extLst>
                  <a:ext uri="{0D108BD9-81ED-4DB2-BD59-A6C34878D82A}">
                    <a16:rowId xmlns:a16="http://schemas.microsoft.com/office/drawing/2014/main" val="1581822097"/>
                  </a:ext>
                </a:extLst>
              </a:tr>
            </a:tbl>
          </a:graphicData>
        </a:graphic>
      </p:graphicFrame>
      <p:sp>
        <p:nvSpPr>
          <p:cNvPr id="7" name="TextBox 6">
            <a:extLst>
              <a:ext uri="{FF2B5EF4-FFF2-40B4-BE49-F238E27FC236}">
                <a16:creationId xmlns:a16="http://schemas.microsoft.com/office/drawing/2014/main" id="{F9895418-5793-1510-A4A1-1F775761FA7C}"/>
              </a:ext>
            </a:extLst>
          </p:cNvPr>
          <p:cNvSpPr txBox="1"/>
          <p:nvPr/>
        </p:nvSpPr>
        <p:spPr>
          <a:xfrm>
            <a:off x="0" y="0"/>
            <a:ext cx="9942653" cy="1323439"/>
          </a:xfrm>
          <a:prstGeom prst="rect">
            <a:avLst/>
          </a:prstGeom>
          <a:noFill/>
        </p:spPr>
        <p:txBody>
          <a:bodyPr wrap="square" rtlCol="0">
            <a:spAutoFit/>
          </a:bodyPr>
          <a:lstStyle/>
          <a:p>
            <a:r>
              <a:rPr lang="en-US" altLang="en-US" sz="4000" b="1" dirty="0">
                <a:latin typeface="Rockwell" panose="02060603020205020403" pitchFamily="18" charset="0"/>
              </a:rPr>
              <a:t>Literature Survey</a:t>
            </a:r>
            <a:br>
              <a:rPr lang="en-US" altLang="en-US" sz="4000" b="1" dirty="0">
                <a:latin typeface="Rockwell" panose="02060603020205020403" pitchFamily="18" charset="0"/>
              </a:rPr>
            </a:br>
            <a:endParaRPr lang="en-IN" sz="4000" dirty="0"/>
          </a:p>
        </p:txBody>
      </p:sp>
    </p:spTree>
    <p:extLst>
      <p:ext uri="{BB962C8B-B14F-4D97-AF65-F5344CB8AC3E}">
        <p14:creationId xmlns:p14="http://schemas.microsoft.com/office/powerpoint/2010/main" val="424014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a:extLst>
              <a:ext uri="{FF2B5EF4-FFF2-40B4-BE49-F238E27FC236}">
                <a16:creationId xmlns:a16="http://schemas.microsoft.com/office/drawing/2014/main" id="{1CF9FE39-A8A2-B5E1-35B0-43335B083089}"/>
              </a:ext>
            </a:extLst>
          </p:cNvPr>
          <p:cNvGraphicFramePr>
            <a:graphicFrameLocks/>
          </p:cNvGraphicFramePr>
          <p:nvPr>
            <p:extLst>
              <p:ext uri="{D42A27DB-BD31-4B8C-83A1-F6EECF244321}">
                <p14:modId xmlns:p14="http://schemas.microsoft.com/office/powerpoint/2010/main" val="422146496"/>
              </p:ext>
            </p:extLst>
          </p:nvPr>
        </p:nvGraphicFramePr>
        <p:xfrm>
          <a:off x="-3" y="858515"/>
          <a:ext cx="10080628" cy="5842643"/>
        </p:xfrm>
        <a:graphic>
          <a:graphicData uri="http://schemas.openxmlformats.org/drawingml/2006/table">
            <a:tbl>
              <a:tblPr bandRow="1">
                <a:tableStyleId>{5C22544A-7EE6-4342-B048-85BDC9FD1C3A}</a:tableStyleId>
              </a:tblPr>
              <a:tblGrid>
                <a:gridCol w="482271">
                  <a:extLst>
                    <a:ext uri="{9D8B030D-6E8A-4147-A177-3AD203B41FA5}">
                      <a16:colId xmlns:a16="http://schemas.microsoft.com/office/drawing/2014/main" val="3749063780"/>
                    </a:ext>
                  </a:extLst>
                </a:gridCol>
                <a:gridCol w="918092">
                  <a:extLst>
                    <a:ext uri="{9D8B030D-6E8A-4147-A177-3AD203B41FA5}">
                      <a16:colId xmlns:a16="http://schemas.microsoft.com/office/drawing/2014/main" val="335977379"/>
                    </a:ext>
                  </a:extLst>
                </a:gridCol>
                <a:gridCol w="700334">
                  <a:extLst>
                    <a:ext uri="{9D8B030D-6E8A-4147-A177-3AD203B41FA5}">
                      <a16:colId xmlns:a16="http://schemas.microsoft.com/office/drawing/2014/main" val="1487023099"/>
                    </a:ext>
                  </a:extLst>
                </a:gridCol>
                <a:gridCol w="1065846">
                  <a:extLst>
                    <a:ext uri="{9D8B030D-6E8A-4147-A177-3AD203B41FA5}">
                      <a16:colId xmlns:a16="http://schemas.microsoft.com/office/drawing/2014/main" val="3586868271"/>
                    </a:ext>
                  </a:extLst>
                </a:gridCol>
                <a:gridCol w="1093648">
                  <a:extLst>
                    <a:ext uri="{9D8B030D-6E8A-4147-A177-3AD203B41FA5}">
                      <a16:colId xmlns:a16="http://schemas.microsoft.com/office/drawing/2014/main" val="3835333803"/>
                    </a:ext>
                  </a:extLst>
                </a:gridCol>
                <a:gridCol w="1371696">
                  <a:extLst>
                    <a:ext uri="{9D8B030D-6E8A-4147-A177-3AD203B41FA5}">
                      <a16:colId xmlns:a16="http://schemas.microsoft.com/office/drawing/2014/main" val="2144052853"/>
                    </a:ext>
                  </a:extLst>
                </a:gridCol>
                <a:gridCol w="1686815">
                  <a:extLst>
                    <a:ext uri="{9D8B030D-6E8A-4147-A177-3AD203B41FA5}">
                      <a16:colId xmlns:a16="http://schemas.microsoft.com/office/drawing/2014/main" val="3085373686"/>
                    </a:ext>
                  </a:extLst>
                </a:gridCol>
                <a:gridCol w="1374638">
                  <a:extLst>
                    <a:ext uri="{9D8B030D-6E8A-4147-A177-3AD203B41FA5}">
                      <a16:colId xmlns:a16="http://schemas.microsoft.com/office/drawing/2014/main" val="4023416728"/>
                    </a:ext>
                  </a:extLst>
                </a:gridCol>
                <a:gridCol w="1387288">
                  <a:extLst>
                    <a:ext uri="{9D8B030D-6E8A-4147-A177-3AD203B41FA5}">
                      <a16:colId xmlns:a16="http://schemas.microsoft.com/office/drawing/2014/main" val="908300667"/>
                    </a:ext>
                  </a:extLst>
                </a:gridCol>
              </a:tblGrid>
              <a:tr h="730404">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Ref</a:t>
                      </a:r>
                      <a:endParaRPr lang="en-IN" sz="1500" b="1"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No</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Year</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Authors</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Title of the paper</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ct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Features</a:t>
                      </a:r>
                      <a:endParaRPr lang="en-IN" sz="1500" b="1"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 </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ct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Algorithm used</a:t>
                      </a:r>
                      <a:endParaRPr lang="en-IN" sz="1500" b="1" dirty="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 </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Results &amp; Conclusion</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1" dirty="0">
                          <a:effectLst/>
                          <a:latin typeface="Times New Roman" panose="02020603050405020304" pitchFamily="18" charset="0"/>
                          <a:cs typeface="Times New Roman" panose="02020603050405020304" pitchFamily="18" charset="0"/>
                        </a:rPr>
                        <a:t>Research Gaps</a:t>
                      </a:r>
                      <a:endParaRPr lang="en-IN" sz="15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r>
                        <a:rPr lang="en-US" sz="1500" b="1" dirty="0">
                          <a:effectLst/>
                          <a:latin typeface="Times New Roman" panose="02020603050405020304" pitchFamily="18" charset="0"/>
                          <a:cs typeface="Times New Roman" panose="02020603050405020304" pitchFamily="18" charset="0"/>
                        </a:rPr>
                        <a:t>Limitations</a:t>
                      </a:r>
                      <a:endParaRPr lang="en-IN" sz="1500" b="1" dirty="0">
                        <a:latin typeface="Times New Roman" panose="02020603050405020304" pitchFamily="18" charset="0"/>
                        <a:cs typeface="Times New Roman" panose="02020603050405020304" pitchFamily="18" charset="0"/>
                      </a:endParaRPr>
                    </a:p>
                  </a:txBody>
                  <a:tcPr marL="5335" marR="5335" marT="0" marB="0"/>
                </a:tc>
                <a:extLst>
                  <a:ext uri="{0D108BD9-81ED-4DB2-BD59-A6C34878D82A}">
                    <a16:rowId xmlns:a16="http://schemas.microsoft.com/office/drawing/2014/main" val="2148121193"/>
                  </a:ext>
                </a:extLst>
              </a:tr>
              <a:tr h="5112239">
                <a:tc>
                  <a:txBody>
                    <a:bodyPr/>
                    <a:lstStyle/>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[3]</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  2021</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Wang et al.</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0" i="1" kern="1200" dirty="0">
                          <a:solidFill>
                            <a:schemeClr val="dk1"/>
                          </a:solidFill>
                          <a:effectLst/>
                          <a:latin typeface="Times New Roman" panose="02020603050405020304" pitchFamily="18" charset="0"/>
                          <a:ea typeface="+mn-ea"/>
                          <a:cs typeface="Times New Roman" panose="02020603050405020304" pitchFamily="18" charset="0"/>
                        </a:rPr>
                        <a:t>"Ensemble Machine Learning Methods for Improved Breast Cancer Classification"</a:t>
                      </a: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 (Elsevier Computers in Biology and Medicine)</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All 30 features from WDBC including worst and standard error measurements</a:t>
                      </a: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a:lnSpc>
                          <a:spcPct val="115000"/>
                        </a:lnSpc>
                        <a:spcAft>
                          <a:spcPts val="1000"/>
                        </a:spcAft>
                      </a:pP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Random Forest + Support Vector Machine (SVM) ensemble with weighted voting</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gn="l"/>
                      <a:r>
                        <a:rPr lang="en-US" sz="1500" dirty="0">
                          <a:effectLst/>
                          <a:latin typeface="Times New Roman" panose="02020603050405020304" pitchFamily="18" charset="0"/>
                          <a:cs typeface="Times New Roman" panose="02020603050405020304" pitchFamily="18" charset="0"/>
                        </a:rPr>
                        <a:t>93.5% accuracy on 10-fold cross-validation, outperforming individual models by 3-5%. Demonstrated that perimeter error (SE) and worst smoothness were unexpectedly predictive.</a:t>
                      </a:r>
                    </a:p>
                  </a:txBody>
                  <a:tcPr marL="76200" marR="76200" marT="76200" marB="76200" anchor="ctr"/>
                </a:tc>
                <a:tc>
                  <a:txBody>
                    <a:bodyPr/>
                    <a:lstStyle/>
                    <a:p>
                      <a:pPr>
                        <a:lnSpc>
                          <a:spcPct val="115000"/>
                        </a:lnSpc>
                        <a:spcAft>
                          <a:spcPts val="1000"/>
                        </a:spcAft>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Over-reliance on Wisconsin dataset without external validation.</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335" marR="5335" marT="0" marB="0"/>
                </a:tc>
                <a:tc>
                  <a:txBody>
                    <a:bodyPr/>
                    <a:lstStyle/>
                    <a:p>
                      <a:pPr>
                        <a:lnSpc>
                          <a:spcPct val="115000"/>
                        </a:lnSpc>
                        <a:spcAft>
                          <a:spcPts val="1000"/>
                        </a:spcAft>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Computationally expensive ensemble method (average prediction time 47ms vs 12ms for single models).</a:t>
                      </a:r>
                      <a:r>
                        <a:rPr lang="en-US" sz="1500" dirty="0">
                          <a:effectLst/>
                          <a:latin typeface="Times New Roman" panose="02020603050405020304" pitchFamily="18" charset="0"/>
                          <a:cs typeface="Times New Roman" panose="02020603050405020304" pitchFamily="18" charset="0"/>
                        </a:rPr>
                        <a:t> </a:t>
                      </a:r>
                      <a:endParaRPr lang="en-IN" sz="1500" dirty="0">
                        <a:effectLst/>
                        <a:latin typeface="Times New Roman" panose="02020603050405020304" pitchFamily="18" charset="0"/>
                        <a:cs typeface="Times New Roman" panose="02020603050405020304" pitchFamily="18" charset="0"/>
                      </a:endParaRPr>
                    </a:p>
                    <a:p>
                      <a:pPr marL="228600">
                        <a:lnSpc>
                          <a:spcPct val="115000"/>
                        </a:lnSpc>
                        <a:spcAft>
                          <a:spcPts val="1000"/>
                        </a:spcAft>
                      </a:pPr>
                      <a:r>
                        <a:rPr lang="en-US" sz="1500" dirty="0">
                          <a:effectLst/>
                          <a:latin typeface="Times New Roman" panose="02020603050405020304" pitchFamily="18" charset="0"/>
                          <a:cs typeface="Times New Roman" panose="02020603050405020304" pitchFamily="18" charset="0"/>
                        </a:rPr>
                        <a:t> </a:t>
                      </a:r>
                      <a:endParaRPr lang="en-IN" sz="1500" dirty="0">
                        <a:latin typeface="Times New Roman" panose="02020603050405020304" pitchFamily="18" charset="0"/>
                        <a:cs typeface="Times New Roman" panose="02020603050405020304" pitchFamily="18" charset="0"/>
                      </a:endParaRPr>
                    </a:p>
                  </a:txBody>
                  <a:tcPr marL="5335" marR="5335" marT="0" marB="0"/>
                </a:tc>
                <a:extLst>
                  <a:ext uri="{0D108BD9-81ED-4DB2-BD59-A6C34878D82A}">
                    <a16:rowId xmlns:a16="http://schemas.microsoft.com/office/drawing/2014/main" val="2664063929"/>
                  </a:ext>
                </a:extLst>
              </a:tr>
            </a:tbl>
          </a:graphicData>
        </a:graphic>
      </p:graphicFrame>
      <p:sp>
        <p:nvSpPr>
          <p:cNvPr id="8" name="TextBox 7">
            <a:extLst>
              <a:ext uri="{FF2B5EF4-FFF2-40B4-BE49-F238E27FC236}">
                <a16:creationId xmlns:a16="http://schemas.microsoft.com/office/drawing/2014/main" id="{7C134EAE-16C1-CB92-9A5E-B4FAEBC59A14}"/>
              </a:ext>
            </a:extLst>
          </p:cNvPr>
          <p:cNvSpPr txBox="1"/>
          <p:nvPr/>
        </p:nvSpPr>
        <p:spPr>
          <a:xfrm>
            <a:off x="0" y="0"/>
            <a:ext cx="9907929" cy="769441"/>
          </a:xfrm>
          <a:prstGeom prst="rect">
            <a:avLst/>
          </a:prstGeom>
          <a:noFill/>
        </p:spPr>
        <p:txBody>
          <a:bodyPr wrap="square" rtlCol="0">
            <a:spAutoFit/>
          </a:bodyPr>
          <a:lstStyle/>
          <a:p>
            <a:r>
              <a:rPr lang="en-US" altLang="en-US" sz="4400" b="1" dirty="0">
                <a:latin typeface="Rockwell" panose="02060603020205020403" pitchFamily="18" charset="0"/>
              </a:rPr>
              <a:t>Literature Survey</a:t>
            </a:r>
            <a:endParaRPr lang="en-IN" sz="4400" dirty="0"/>
          </a:p>
        </p:txBody>
      </p:sp>
    </p:spTree>
    <p:extLst>
      <p:ext uri="{BB962C8B-B14F-4D97-AF65-F5344CB8AC3E}">
        <p14:creationId xmlns:p14="http://schemas.microsoft.com/office/powerpoint/2010/main" val="128826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6"/>
        <p:cNvGrpSpPr/>
        <p:nvPr/>
      </p:nvGrpSpPr>
      <p:grpSpPr>
        <a:xfrm>
          <a:off x="0" y="0"/>
          <a:ext cx="0" cy="0"/>
          <a:chOff x="0" y="0"/>
          <a:chExt cx="0" cy="0"/>
        </a:xfrm>
      </p:grpSpPr>
      <p:sp>
        <p:nvSpPr>
          <p:cNvPr id="247" name="Google Shape;247;p6"/>
          <p:cNvSpPr txBox="1"/>
          <p:nvPr/>
        </p:nvSpPr>
        <p:spPr>
          <a:xfrm>
            <a:off x="503237" y="170657"/>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a:t>
            </a:r>
            <a:r>
              <a:rPr lang="en-US" sz="3600" b="1" i="0" u="none" dirty="0">
                <a:solidFill>
                  <a:schemeClr val="dk1"/>
                </a:solidFill>
                <a:latin typeface="Times New Roman"/>
                <a:ea typeface="Times New Roman"/>
                <a:cs typeface="Times New Roman"/>
                <a:sym typeface="Times New Roman"/>
              </a:rPr>
              <a:t>Limitations of Existing Systems </a:t>
            </a:r>
            <a:endParaRPr dirty="0"/>
          </a:p>
        </p:txBody>
      </p:sp>
      <p:sp>
        <p:nvSpPr>
          <p:cNvPr id="248" name="Google Shape;248;p6"/>
          <p:cNvSpPr txBox="1"/>
          <p:nvPr/>
        </p:nvSpPr>
        <p:spPr>
          <a:xfrm>
            <a:off x="503237" y="1768475"/>
            <a:ext cx="9070975" cy="4989512"/>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 name="Google Shape;249;p6">
            <a:extLst>
              <a:ext uri="{FF2B5EF4-FFF2-40B4-BE49-F238E27FC236}">
                <a16:creationId xmlns:a16="http://schemas.microsoft.com/office/drawing/2014/main" id="{242CD42F-0B8C-B422-074C-388A49EEB477}"/>
              </a:ext>
            </a:extLst>
          </p:cNvPr>
          <p:cNvSpPr txBox="1"/>
          <p:nvPr/>
        </p:nvSpPr>
        <p:spPr>
          <a:xfrm>
            <a:off x="264940" y="1316362"/>
            <a:ext cx="9547567" cy="4926949"/>
          </a:xfrm>
          <a:prstGeom prst="rect">
            <a:avLst/>
          </a:prstGeom>
          <a:noFill/>
          <a:ln>
            <a:noFill/>
          </a:ln>
        </p:spPr>
        <p:txBody>
          <a:bodyPr spcFirstLastPara="1" wrap="square" lIns="91425" tIns="45700" rIns="91425" bIns="45700" anchor="t" anchorCtr="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algn="l">
              <a:lnSpc>
                <a:spcPts val="2143"/>
              </a:lnSpc>
              <a:spcBef>
                <a:spcPts val="1029"/>
              </a:spcBef>
              <a:spcAft>
                <a:spcPts val="1029"/>
              </a:spcAft>
              <a:buNone/>
            </a:pPr>
            <a:r>
              <a:rPr lang="en-US" sz="2000" b="1" i="0" dirty="0">
                <a:solidFill>
                  <a:schemeClr val="tx1"/>
                </a:solidFill>
                <a:effectLst/>
                <a:latin typeface="DeepSeek-CJK-patch"/>
              </a:rPr>
              <a:t>1. Complex Model Architectures</a:t>
            </a:r>
            <a:br>
              <a:rPr lang="en-US" sz="2000" b="0" i="0" dirty="0">
                <a:solidFill>
                  <a:schemeClr val="tx1"/>
                </a:solidFill>
                <a:effectLst/>
                <a:latin typeface="DeepSeek-CJK-patch"/>
              </a:rPr>
            </a:br>
            <a:r>
              <a:rPr lang="en-US" sz="2000" b="0" i="0" dirty="0">
                <a:solidFill>
                  <a:schemeClr val="tx1"/>
                </a:solidFill>
                <a:effectLst/>
                <a:latin typeface="DeepSeek-CJK-patch"/>
              </a:rPr>
              <a:t>Many current systems rely on overly complex deep learning models (e.g., 3D CNNs) that require specialized hardware and extensive training time, limiting clinical adoption.</a:t>
            </a:r>
          </a:p>
          <a:p>
            <a:pPr algn="l">
              <a:lnSpc>
                <a:spcPts val="2143"/>
              </a:lnSpc>
              <a:spcBef>
                <a:spcPts val="1029"/>
              </a:spcBef>
              <a:spcAft>
                <a:spcPts val="1029"/>
              </a:spcAft>
              <a:buNone/>
            </a:pPr>
            <a:r>
              <a:rPr lang="en-US" sz="2000" b="1" i="0" dirty="0">
                <a:solidFill>
                  <a:schemeClr val="tx1"/>
                </a:solidFill>
                <a:effectLst/>
                <a:latin typeface="DeepSeek-CJK-patch"/>
              </a:rPr>
              <a:t>2. Narrow Data Scope</a:t>
            </a:r>
            <a:br>
              <a:rPr lang="en-US" sz="2000" b="0" i="0" dirty="0">
                <a:solidFill>
                  <a:schemeClr val="tx1"/>
                </a:solidFill>
                <a:effectLst/>
                <a:latin typeface="DeepSeek-CJK-patch"/>
              </a:rPr>
            </a:br>
            <a:r>
              <a:rPr lang="en-US" sz="2000" b="0" i="0" dirty="0">
                <a:solidFill>
                  <a:schemeClr val="tx1"/>
                </a:solidFill>
                <a:effectLst/>
                <a:latin typeface="DeepSeek-CJK-patch"/>
              </a:rPr>
              <a:t>Solutions often focus exclusively on mammograms or biopsies, neglecting critical risk factors like genetic markers, family history, and lifestyle data that affect prediction accuracy.</a:t>
            </a:r>
          </a:p>
          <a:p>
            <a:pPr algn="l">
              <a:lnSpc>
                <a:spcPts val="2143"/>
              </a:lnSpc>
              <a:spcBef>
                <a:spcPts val="1029"/>
              </a:spcBef>
              <a:spcAft>
                <a:spcPts val="1029"/>
              </a:spcAft>
              <a:buNone/>
            </a:pPr>
            <a:r>
              <a:rPr lang="en-US" sz="2000" b="1" i="0" dirty="0">
                <a:solidFill>
                  <a:schemeClr val="tx1"/>
                </a:solidFill>
                <a:effectLst/>
                <a:latin typeface="DeepSeek-CJK-patch"/>
              </a:rPr>
              <a:t>3. Computational Bottlenecks</a:t>
            </a:r>
            <a:br>
              <a:rPr lang="en-US" sz="2000" b="0" i="0" dirty="0">
                <a:solidFill>
                  <a:schemeClr val="tx1"/>
                </a:solidFill>
                <a:effectLst/>
                <a:latin typeface="DeepSeek-CJK-patch"/>
              </a:rPr>
            </a:br>
            <a:r>
              <a:rPr lang="en-US" sz="2000" b="0" i="0" dirty="0">
                <a:solidFill>
                  <a:schemeClr val="tx1"/>
                </a:solidFill>
                <a:effectLst/>
                <a:latin typeface="DeepSeek-CJK-patch"/>
              </a:rPr>
              <a:t>Processing high-resolution medical images (e.g., DICOM files) leads to slow inference times, making real-time analysis challenging in busy healthcare settings.</a:t>
            </a:r>
          </a:p>
          <a:p>
            <a:pPr algn="l">
              <a:lnSpc>
                <a:spcPts val="2143"/>
              </a:lnSpc>
              <a:spcBef>
                <a:spcPts val="1029"/>
              </a:spcBef>
              <a:spcAft>
                <a:spcPts val="1029"/>
              </a:spcAft>
            </a:pPr>
            <a:r>
              <a:rPr lang="en-US" sz="2000" b="1" i="0" dirty="0">
                <a:solidFill>
                  <a:schemeClr val="tx1"/>
                </a:solidFill>
                <a:effectLst/>
                <a:latin typeface="DeepSeek-CJK-patch"/>
              </a:rPr>
              <a:t>4. One-Size-Fits-All Approach</a:t>
            </a:r>
            <a:br>
              <a:rPr lang="en-US" sz="2000" b="0" i="0" dirty="0">
                <a:solidFill>
                  <a:schemeClr val="tx1"/>
                </a:solidFill>
                <a:effectLst/>
                <a:latin typeface="DeepSeek-CJK-patch"/>
              </a:rPr>
            </a:br>
            <a:r>
              <a:rPr lang="en-US" sz="2000" b="0" i="0" dirty="0">
                <a:solidFill>
                  <a:schemeClr val="tx1"/>
                </a:solidFill>
                <a:effectLst/>
                <a:latin typeface="DeepSeek-CJK-patch"/>
              </a:rPr>
              <a:t>Most systems lack personalization for diverse patient profiles (age/ethnicity/geography), resulting in biased predictions for underrepresented groups.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a:spLocks noGrp="1"/>
          </p:cNvSpPr>
          <p:nvPr>
            <p:ph type="title"/>
          </p:nvPr>
        </p:nvSpPr>
        <p:spPr>
          <a:xfrm>
            <a:off x="215900" y="81203"/>
            <a:ext cx="7453312" cy="14557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Problem </a:t>
            </a:r>
            <a:r>
              <a:rPr lang="en-US" sz="4400" b="1" i="0" u="none" dirty="0">
                <a:solidFill>
                  <a:srgbClr val="000000"/>
                </a:solidFill>
                <a:latin typeface="Times New Roman"/>
                <a:ea typeface="Times New Roman"/>
                <a:cs typeface="Times New Roman"/>
                <a:sym typeface="Times New Roman"/>
              </a:rPr>
              <a:t>statement</a:t>
            </a:r>
            <a:r>
              <a:rPr lang="en-US" sz="3600" b="1" i="0" u="none" dirty="0">
                <a:solidFill>
                  <a:srgbClr val="000000"/>
                </a:solidFill>
                <a:latin typeface="Times New Roman"/>
                <a:ea typeface="Times New Roman"/>
                <a:cs typeface="Times New Roman"/>
                <a:sym typeface="Times New Roman"/>
              </a:rPr>
              <a:t> </a:t>
            </a:r>
            <a:endParaRPr dirty="0"/>
          </a:p>
        </p:txBody>
      </p:sp>
      <p:sp>
        <p:nvSpPr>
          <p:cNvPr id="255" name="Google Shape;255;p7"/>
          <p:cNvSpPr txBox="1">
            <a:spLocks noGrp="1"/>
          </p:cNvSpPr>
          <p:nvPr>
            <p:ph idx="1"/>
          </p:nvPr>
        </p:nvSpPr>
        <p:spPr>
          <a:xfrm>
            <a:off x="215900" y="1763712"/>
            <a:ext cx="8640762" cy="5616575"/>
          </a:xfrm>
          <a:prstGeom prst="rect">
            <a:avLst/>
          </a:prstGeom>
          <a:noFill/>
          <a:ln>
            <a:noFill/>
          </a:ln>
        </p:spPr>
        <p:txBody>
          <a:bodyPr spcFirstLastPara="1" wrap="square" lIns="91425" tIns="45700" rIns="91425" bIns="45700" anchor="t" anchorCtr="0">
            <a:noAutofit/>
          </a:bodyPr>
          <a:lstStyle/>
          <a:p>
            <a:pPr marL="377825" marR="0" lvl="0" indent="-377825" algn="just" rtl="0">
              <a:lnSpc>
                <a:spcPct val="100000"/>
              </a:lnSpc>
              <a:spcBef>
                <a:spcPts val="0"/>
              </a:spcBef>
              <a:spcAft>
                <a:spcPts val="0"/>
              </a:spcAft>
              <a:buClr>
                <a:schemeClr val="accent1"/>
              </a:buClr>
              <a:buSzPts val="1920"/>
              <a:buFont typeface="Arial"/>
              <a:buChar char="•"/>
            </a:pPr>
            <a:r>
              <a:rPr lang="en-US" sz="2000" b="0" i="0" dirty="0">
                <a:solidFill>
                  <a:schemeClr val="tx1"/>
                </a:solidFill>
                <a:effectLst/>
                <a:latin typeface="Times New Roman" panose="02020603050405020304" pitchFamily="18" charset="0"/>
                <a:cs typeface="Times New Roman" panose="02020603050405020304" pitchFamily="18" charset="0"/>
              </a:rPr>
              <a:t>The rising global burden of breast cancer demands more accurate and accessible early detection methods, as current diagnostic approaches like mammograms often yield false results and remain unavailable in underserved regions. While AI-powered solutions show promise, existing systems face limitations including narrow datasets (lacking diversity in age/ethnicity), complex models that hinder clinical adoption, and poor interpretability for doctors. This project aims to develop a practical machine learning tool that analyzes multi-modal patient data (imaging, genetics, and clinical history) to predict cancer risk with higher accuracy while prioritizing explainability and scalability for real-world healthcare settings—ultimately enabling timely interventions and reducing preventable deaths.</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1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5.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1775</Words>
  <Application>Microsoft Office PowerPoint</Application>
  <PresentationFormat>Custom</PresentationFormat>
  <Paragraphs>138</Paragraphs>
  <Slides>17</Slides>
  <Notes>11</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17</vt:i4>
      </vt:variant>
    </vt:vector>
  </HeadingPairs>
  <TitlesOfParts>
    <vt:vector size="30" baseType="lpstr">
      <vt:lpstr>Arial</vt:lpstr>
      <vt:lpstr>DeepSeek-CJK-patch</vt:lpstr>
      <vt:lpstr>Noto Sans Symbols</vt:lpstr>
      <vt:lpstr>Rockwell</vt:lpstr>
      <vt:lpstr>Times New Roman</vt:lpstr>
      <vt:lpstr>Trebuchet MS</vt:lpstr>
      <vt:lpstr>Wingdings</vt:lpstr>
      <vt:lpstr>Wingdings 3</vt:lpstr>
      <vt:lpstr>1_Facet</vt:lpstr>
      <vt:lpstr>2_Facet</vt:lpstr>
      <vt:lpstr>3_Facet</vt:lpstr>
      <vt:lpstr>4_Facet</vt:lpstr>
      <vt:lpstr>Facet</vt:lpstr>
      <vt:lpstr>PowerPoint Presentation</vt:lpstr>
      <vt:lpstr>PowerPoint Presentation</vt:lpstr>
      <vt:lpstr>Introduction</vt:lpstr>
      <vt:lpstr>Motivation</vt:lpstr>
      <vt:lpstr>Objectives</vt:lpstr>
      <vt:lpstr>PowerPoint Presentation</vt:lpstr>
      <vt:lpstr>PowerPoint Presentation</vt:lpstr>
      <vt:lpstr>PowerPoint Presentation</vt:lpstr>
      <vt:lpstr> Problem statement </vt:lpstr>
      <vt:lpstr>PowerPoint Presentation</vt:lpstr>
      <vt:lpstr>Framework/Algorithm</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 b</dc:creator>
  <cp:lastModifiedBy>Vrushabh Jain</cp:lastModifiedBy>
  <cp:revision>7</cp:revision>
  <dcterms:created xsi:type="dcterms:W3CDTF">2017-10-25T08:22:14Z</dcterms:created>
  <dcterms:modified xsi:type="dcterms:W3CDTF">2025-04-24T23:36:26Z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