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3"/>
  </p:notesMasterIdLst>
  <p:handoutMasterIdLst>
    <p:handoutMasterId r:id="rId104"/>
  </p:handoutMasterIdLst>
  <p:sldIdLst>
    <p:sldId id="258" r:id="rId2"/>
    <p:sldId id="291" r:id="rId3"/>
    <p:sldId id="290" r:id="rId4"/>
    <p:sldId id="279" r:id="rId5"/>
    <p:sldId id="315" r:id="rId6"/>
    <p:sldId id="306" r:id="rId7"/>
    <p:sldId id="304" r:id="rId8"/>
    <p:sldId id="305" r:id="rId9"/>
    <p:sldId id="307" r:id="rId10"/>
    <p:sldId id="308" r:id="rId11"/>
    <p:sldId id="309" r:id="rId12"/>
    <p:sldId id="310" r:id="rId13"/>
    <p:sldId id="414" r:id="rId14"/>
    <p:sldId id="415" r:id="rId15"/>
    <p:sldId id="342" r:id="rId16"/>
    <p:sldId id="311" r:id="rId17"/>
    <p:sldId id="343" r:id="rId18"/>
    <p:sldId id="344" r:id="rId19"/>
    <p:sldId id="345" r:id="rId20"/>
    <p:sldId id="312" r:id="rId21"/>
    <p:sldId id="313" r:id="rId22"/>
    <p:sldId id="314" r:id="rId23"/>
    <p:sldId id="316" r:id="rId24"/>
    <p:sldId id="346" r:id="rId25"/>
    <p:sldId id="347" r:id="rId26"/>
    <p:sldId id="348" r:id="rId27"/>
    <p:sldId id="349" r:id="rId28"/>
    <p:sldId id="350" r:id="rId29"/>
    <p:sldId id="352" r:id="rId30"/>
    <p:sldId id="351" r:id="rId31"/>
    <p:sldId id="353" r:id="rId32"/>
    <p:sldId id="355" r:id="rId33"/>
    <p:sldId id="354" r:id="rId34"/>
    <p:sldId id="356" r:id="rId35"/>
    <p:sldId id="357" r:id="rId36"/>
    <p:sldId id="360" r:id="rId37"/>
    <p:sldId id="365" r:id="rId38"/>
    <p:sldId id="389" r:id="rId39"/>
    <p:sldId id="390" r:id="rId40"/>
    <p:sldId id="393" r:id="rId41"/>
    <p:sldId id="394" r:id="rId42"/>
    <p:sldId id="395" r:id="rId43"/>
    <p:sldId id="396" r:id="rId44"/>
    <p:sldId id="397" r:id="rId45"/>
    <p:sldId id="398" r:id="rId46"/>
    <p:sldId id="399"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6" r:id="rId61"/>
    <p:sldId id="424" r:id="rId62"/>
    <p:sldId id="426" r:id="rId63"/>
    <p:sldId id="465" r:id="rId64"/>
    <p:sldId id="453" r:id="rId65"/>
    <p:sldId id="454" r:id="rId66"/>
    <p:sldId id="455" r:id="rId67"/>
    <p:sldId id="429" r:id="rId68"/>
    <p:sldId id="435" r:id="rId69"/>
    <p:sldId id="428" r:id="rId70"/>
    <p:sldId id="430" r:id="rId71"/>
    <p:sldId id="431" r:id="rId72"/>
    <p:sldId id="422" r:id="rId73"/>
    <p:sldId id="432" r:id="rId74"/>
    <p:sldId id="423" r:id="rId75"/>
    <p:sldId id="436" r:id="rId76"/>
    <p:sldId id="418" r:id="rId77"/>
    <p:sldId id="437" r:id="rId78"/>
    <p:sldId id="438" r:id="rId79"/>
    <p:sldId id="439" r:id="rId80"/>
    <p:sldId id="445" r:id="rId81"/>
    <p:sldId id="441" r:id="rId82"/>
    <p:sldId id="442" r:id="rId83"/>
    <p:sldId id="443" r:id="rId84"/>
    <p:sldId id="421" r:id="rId85"/>
    <p:sldId id="440" r:id="rId86"/>
    <p:sldId id="446" r:id="rId87"/>
    <p:sldId id="420" r:id="rId88"/>
    <p:sldId id="444" r:id="rId89"/>
    <p:sldId id="456" r:id="rId90"/>
    <p:sldId id="458" r:id="rId91"/>
    <p:sldId id="449" r:id="rId92"/>
    <p:sldId id="452" r:id="rId93"/>
    <p:sldId id="450" r:id="rId94"/>
    <p:sldId id="459" r:id="rId95"/>
    <p:sldId id="460" r:id="rId96"/>
    <p:sldId id="462" r:id="rId97"/>
    <p:sldId id="361" r:id="rId98"/>
    <p:sldId id="362" r:id="rId99"/>
    <p:sldId id="463" r:id="rId100"/>
    <p:sldId id="464" r:id="rId101"/>
    <p:sldId id="280" r:id="rId102"/>
  </p:sldIdLst>
  <p:sldSz cx="12192000" cy="6858000"/>
  <p:notesSz cx="6858000" cy="9144000"/>
  <p:embeddedFontLst>
    <p:embeddedFont>
      <p:font typeface="NSimSun" panose="02010609030101010101" pitchFamily="49" charset="-122"/>
      <p:regular r:id="rId105"/>
    </p:embeddedFont>
    <p:embeddedFont>
      <p:font typeface="方正兰亭纤黑_GBK" panose="02010600030101010101" charset="-122"/>
      <p:regular r:id="rId106"/>
    </p:embeddedFont>
    <p:embeddedFont>
      <p:font typeface="Segoe UI" panose="020B0502040204020203" pitchFamily="34" charset="0"/>
      <p:regular r:id="rId107"/>
      <p:bold r:id="rId108"/>
      <p:italic r:id="rId109"/>
      <p:boldItalic r:id="rId110"/>
    </p:embeddedFont>
    <p:embeddedFont>
      <p:font typeface="微软雅黑" panose="020B0503020204020204" pitchFamily="34" charset="-122"/>
      <p:regular r:id="rId111"/>
      <p:bold r:id="rId112"/>
    </p:embeddedFont>
    <p:embeddedFont>
      <p:font typeface="Consolas" panose="020B0609020204030204" pitchFamily="49" charset="0"/>
      <p:regular r:id="rId113"/>
      <p:bold r:id="rId114"/>
      <p:italic r:id="rId115"/>
      <p:boldItalic r:id="rId116"/>
    </p:embeddedFont>
    <p:embeddedFont>
      <p:font typeface="等线 Light" panose="02010600030101010101" charset="-122"/>
      <p:regular r:id="rId117"/>
    </p:embeddedFont>
    <p:embeddedFont>
      <p:font typeface="等线" panose="02010600030101010101" charset="-122"/>
      <p:regular r:id="rId118"/>
      <p:bold r:id="rId119"/>
    </p:embeddedFont>
    <p:embeddedFont>
      <p:font typeface="Calibri" panose="020F0502020204030204" pitchFamily="34" charset="0"/>
      <p:regular r:id="rId120"/>
      <p:bold r:id="rId121"/>
      <p:italic r:id="rId122"/>
      <p:boldItalic r:id="rId1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162"/>
    <a:srgbClr val="E45B10"/>
    <a:srgbClr val="F93F80"/>
    <a:srgbClr val="C40B49"/>
    <a:srgbClr val="AFEA2E"/>
    <a:srgbClr val="79B008"/>
    <a:srgbClr val="F9871B"/>
    <a:srgbClr val="1CCBF7"/>
    <a:srgbClr val="0586D7"/>
    <a:srgbClr val="B0E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98" autoAdjust="0"/>
    <p:restoredTop sz="94660"/>
  </p:normalViewPr>
  <p:slideViewPr>
    <p:cSldViewPr snapToGrid="0">
      <p:cViewPr varScale="1">
        <p:scale>
          <a:sx n="114" d="100"/>
          <a:sy n="114" d="100"/>
        </p:scale>
        <p:origin x="-39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189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113" Type="http://schemas.openxmlformats.org/officeDocument/2006/relationships/font" Target="fonts/font9.fntdata"/><Relationship Id="rId118" Type="http://schemas.openxmlformats.org/officeDocument/2006/relationships/font" Target="fonts/font14.fntdata"/><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font" Target="fonts/font4.fntdata"/><Relationship Id="rId116" Type="http://schemas.openxmlformats.org/officeDocument/2006/relationships/font" Target="fonts/font12.fntdata"/><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fntdata"/><Relationship Id="rId114" Type="http://schemas.openxmlformats.org/officeDocument/2006/relationships/font" Target="fonts/font10.fntdata"/><Relationship Id="rId119" Type="http://schemas.openxmlformats.org/officeDocument/2006/relationships/font" Target="fonts/font15.fntdata"/><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120" Type="http://schemas.openxmlformats.org/officeDocument/2006/relationships/font" Target="fonts/font16.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FA94BF-DF21-4B84-8089-27C318C88E15}" type="datetimeFigureOut">
              <a:rPr lang="zh-CN" altLang="en-US" smtClean="0"/>
              <a:t>2018/7/18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9FB6AD-C0DD-4C83-91A6-C343DB2CDF8D}" type="slidenum">
              <a:rPr lang="zh-CN" altLang="en-US" smtClean="0"/>
              <a:t>‹#›</a:t>
            </a:fld>
            <a:endParaRPr lang="zh-CN" altLang="en-US"/>
          </a:p>
        </p:txBody>
      </p:sp>
    </p:spTree>
    <p:extLst>
      <p:ext uri="{BB962C8B-B14F-4D97-AF65-F5344CB8AC3E}">
        <p14:creationId xmlns:p14="http://schemas.microsoft.com/office/powerpoint/2010/main" val="1553244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46E5C6-F2A5-446D-8A2A-208C579F79EF}" type="datetimeFigureOut">
              <a:rPr lang="zh-CN" altLang="en-US" smtClean="0"/>
              <a:t>2018/7/18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8ABE1-1340-4246-B6E2-0A4388059E55}" type="slidenum">
              <a:rPr lang="zh-CN" altLang="en-US" smtClean="0"/>
              <a:t>‹#›</a:t>
            </a:fld>
            <a:endParaRPr lang="zh-CN" altLang="en-US"/>
          </a:p>
        </p:txBody>
      </p:sp>
    </p:spTree>
    <p:extLst>
      <p:ext uri="{BB962C8B-B14F-4D97-AF65-F5344CB8AC3E}">
        <p14:creationId xmlns:p14="http://schemas.microsoft.com/office/powerpoint/2010/main" val="857148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a:t>
            </a:fld>
            <a:endParaRPr lang="zh-CN" altLang="en-US"/>
          </a:p>
        </p:txBody>
      </p:sp>
    </p:spTree>
    <p:extLst>
      <p:ext uri="{BB962C8B-B14F-4D97-AF65-F5344CB8AC3E}">
        <p14:creationId xmlns:p14="http://schemas.microsoft.com/office/powerpoint/2010/main" val="3338940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15</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25</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29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35</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39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a:t>
            </a:fld>
            <a:endParaRPr lang="zh-CN" altLang="en-US"/>
          </a:p>
        </p:txBody>
      </p:sp>
    </p:spTree>
    <p:extLst>
      <p:ext uri="{BB962C8B-B14F-4D97-AF65-F5344CB8AC3E}">
        <p14:creationId xmlns:p14="http://schemas.microsoft.com/office/powerpoint/2010/main" val="2718785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45</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49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55</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59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65</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69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75</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79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82</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85</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86</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88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solidFill>
                  <a:prstClr val="black"/>
                </a:solidFill>
                <a:latin typeface="Calibri"/>
                <a:ea typeface="宋体"/>
              </a:rPr>
              <a:pPr/>
              <a:t>89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3029701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solidFill>
                  <a:prstClr val="black"/>
                </a:solidFill>
                <a:latin typeface="Calibri"/>
                <a:ea typeface="宋体"/>
              </a:rPr>
              <a:pPr/>
              <a:t>90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3029701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91</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solidFill>
                  <a:prstClr val="black"/>
                </a:solidFill>
                <a:latin typeface="Calibri"/>
                <a:ea typeface="宋体"/>
              </a:rPr>
              <a:pPr/>
              <a:t>92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3029701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93</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94</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solidFill>
                  <a:prstClr val="black"/>
                </a:solidFill>
                <a:latin typeface="Calibri"/>
                <a:ea typeface="宋体"/>
              </a:rPr>
              <a:pPr/>
              <a:t>95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3029701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solidFill>
                  <a:prstClr val="black"/>
                </a:solidFill>
                <a:latin typeface="Calibri"/>
                <a:ea typeface="宋体"/>
              </a:rPr>
              <a:pPr/>
              <a:t>96</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3029701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97</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98</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99</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100</a:t>
            </a:fld>
            <a:endParaRPr lang="zh-CN" altLang="en-US"/>
          </a:p>
        </p:txBody>
      </p:sp>
    </p:spTree>
    <p:extLst>
      <p:ext uri="{BB962C8B-B14F-4D97-AF65-F5344CB8AC3E}">
        <p14:creationId xmlns:p14="http://schemas.microsoft.com/office/powerpoint/2010/main" val="330297010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t>101</a:t>
            </a:fld>
            <a:endParaRPr lang="zh-CN" altLang="en-US"/>
          </a:p>
        </p:txBody>
      </p:sp>
    </p:spTree>
    <p:extLst>
      <p:ext uri="{BB962C8B-B14F-4D97-AF65-F5344CB8AC3E}">
        <p14:creationId xmlns:p14="http://schemas.microsoft.com/office/powerpoint/2010/main" val="2504992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7954" cy="6858000"/>
          </a:xfrm>
          <a:prstGeom prst="rect">
            <a:avLst/>
          </a:prstGeom>
        </p:spPr>
      </p:pic>
      <p:sp>
        <p:nvSpPr>
          <p:cNvPr id="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2D7DB-208D-4C07-B7B4-158A1516D3D1}" type="slidenum">
              <a:rPr lang="zh-CN" altLang="en-US" smtClean="0"/>
              <a:t>‹#›</a:t>
            </a:fld>
            <a:endParaRPr lang="zh-CN" altLang="en-US"/>
          </a:p>
        </p:txBody>
      </p:sp>
    </p:spTree>
    <p:extLst>
      <p:ext uri="{BB962C8B-B14F-4D97-AF65-F5344CB8AC3E}">
        <p14:creationId xmlns:p14="http://schemas.microsoft.com/office/powerpoint/2010/main" val="232366528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基础">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89" y="0"/>
            <a:ext cx="12197953" cy="6858000"/>
          </a:xfrm>
          <a:prstGeom prst="rect">
            <a:avLst/>
          </a:prstGeom>
        </p:spPr>
      </p:pic>
      <p:grpSp>
        <p:nvGrpSpPr>
          <p:cNvPr id="4" name="组合 3"/>
          <p:cNvGrpSpPr/>
          <p:nvPr/>
        </p:nvGrpSpPr>
        <p:grpSpPr>
          <a:xfrm>
            <a:off x="3370697" y="781405"/>
            <a:ext cx="5457378" cy="153835"/>
            <a:chOff x="-66969" y="1138572"/>
            <a:chExt cx="12325939" cy="321147"/>
          </a:xfrm>
          <a:solidFill>
            <a:srgbClr val="415162"/>
          </a:solidFill>
        </p:grpSpPr>
        <p:sp>
          <p:nvSpPr>
            <p:cNvPr id="5" name="Freeform 5"/>
            <p:cNvSpPr>
              <a:spLocks/>
            </p:cNvSpPr>
            <p:nvPr/>
          </p:nvSpPr>
          <p:spPr bwMode="auto">
            <a:xfrm rot="10800000" flipV="1">
              <a:off x="5537816" y="1138572"/>
              <a:ext cx="275269" cy="321147"/>
            </a:xfrm>
            <a:custGeom>
              <a:avLst/>
              <a:gdLst>
                <a:gd name="T0" fmla="*/ 0 w 19"/>
                <a:gd name="T1" fmla="*/ 9 h 19"/>
                <a:gd name="T2" fmla="*/ 9 w 19"/>
                <a:gd name="T3" fmla="*/ 19 h 19"/>
                <a:gd name="T4" fmla="*/ 19 w 19"/>
                <a:gd name="T5" fmla="*/ 9 h 19"/>
                <a:gd name="T6" fmla="*/ 9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3" y="11"/>
                    <a:pt x="7" y="15"/>
                    <a:pt x="9" y="19"/>
                  </a:cubicBezTo>
                  <a:cubicBezTo>
                    <a:pt x="11" y="15"/>
                    <a:pt x="15" y="12"/>
                    <a:pt x="19" y="9"/>
                  </a:cubicBezTo>
                  <a:cubicBezTo>
                    <a:pt x="15" y="7"/>
                    <a:pt x="12" y="4"/>
                    <a:pt x="9" y="0"/>
                  </a:cubicBezTo>
                  <a:cubicBezTo>
                    <a:pt x="7" y="4"/>
                    <a:pt x="3"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 name="Freeform 6"/>
            <p:cNvSpPr>
              <a:spLocks/>
            </p:cNvSpPr>
            <p:nvPr/>
          </p:nvSpPr>
          <p:spPr bwMode="auto">
            <a:xfrm rot="10800000" flipV="1">
              <a:off x="5813085" y="1138572"/>
              <a:ext cx="290562" cy="321147"/>
            </a:xfrm>
            <a:custGeom>
              <a:avLst/>
              <a:gdLst>
                <a:gd name="T0" fmla="*/ 0 w 20"/>
                <a:gd name="T1" fmla="*/ 9 h 19"/>
                <a:gd name="T2" fmla="*/ 10 w 20"/>
                <a:gd name="T3" fmla="*/ 19 h 19"/>
                <a:gd name="T4" fmla="*/ 20 w 20"/>
                <a:gd name="T5" fmla="*/ 9 h 19"/>
                <a:gd name="T6" fmla="*/ 10 w 20"/>
                <a:gd name="T7" fmla="*/ 0 h 19"/>
                <a:gd name="T8" fmla="*/ 0 w 20"/>
                <a:gd name="T9" fmla="*/ 9 h 19"/>
              </a:gdLst>
              <a:ahLst/>
              <a:cxnLst>
                <a:cxn ang="0">
                  <a:pos x="T0" y="T1"/>
                </a:cxn>
                <a:cxn ang="0">
                  <a:pos x="T2" y="T3"/>
                </a:cxn>
                <a:cxn ang="0">
                  <a:pos x="T4" y="T5"/>
                </a:cxn>
                <a:cxn ang="0">
                  <a:pos x="T6" y="T7"/>
                </a:cxn>
                <a:cxn ang="0">
                  <a:pos x="T8" y="T9"/>
                </a:cxn>
              </a:cxnLst>
              <a:rect l="0" t="0" r="r" b="b"/>
              <a:pathLst>
                <a:path w="20" h="19">
                  <a:moveTo>
                    <a:pt x="0" y="9"/>
                  </a:moveTo>
                  <a:cubicBezTo>
                    <a:pt x="4" y="11"/>
                    <a:pt x="7" y="15"/>
                    <a:pt x="10" y="19"/>
                  </a:cubicBezTo>
                  <a:cubicBezTo>
                    <a:pt x="12" y="15"/>
                    <a:pt x="16" y="12"/>
                    <a:pt x="20" y="9"/>
                  </a:cubicBezTo>
                  <a:cubicBezTo>
                    <a:pt x="16" y="7"/>
                    <a:pt x="13" y="4"/>
                    <a:pt x="10" y="0"/>
                  </a:cubicBezTo>
                  <a:cubicBezTo>
                    <a:pt x="8"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 name="Freeform 7"/>
            <p:cNvSpPr>
              <a:spLocks/>
            </p:cNvSpPr>
            <p:nvPr/>
          </p:nvSpPr>
          <p:spPr bwMode="auto">
            <a:xfrm rot="10800000" flipV="1">
              <a:off x="6103647" y="1138572"/>
              <a:ext cx="275269"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6"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 name="Freeform 8"/>
            <p:cNvSpPr>
              <a:spLocks/>
            </p:cNvSpPr>
            <p:nvPr/>
          </p:nvSpPr>
          <p:spPr bwMode="auto">
            <a:xfrm rot="10800000" flipV="1">
              <a:off x="6378916" y="1138572"/>
              <a:ext cx="267625"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5"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 name="Freeform 9"/>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 name="T10" fmla="*/ 737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737" y="4"/>
                  </a:moveTo>
                  <a:lnTo>
                    <a:pt x="737" y="4"/>
                  </a:lnTo>
                  <a:lnTo>
                    <a:pt x="737" y="4"/>
                  </a:lnTo>
                  <a:lnTo>
                    <a:pt x="0" y="4"/>
                  </a:lnTo>
                  <a:lnTo>
                    <a:pt x="0" y="0"/>
                  </a:lnTo>
                  <a:lnTo>
                    <a:pt x="737" y="4"/>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0" name="Freeform 10"/>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Lst>
              <a:ahLst/>
              <a:cxnLst>
                <a:cxn ang="0">
                  <a:pos x="T0" y="T1"/>
                </a:cxn>
                <a:cxn ang="0">
                  <a:pos x="T2" y="T3"/>
                </a:cxn>
                <a:cxn ang="0">
                  <a:pos x="T4" y="T5"/>
                </a:cxn>
                <a:cxn ang="0">
                  <a:pos x="T6" y="T7"/>
                </a:cxn>
                <a:cxn ang="0">
                  <a:pos x="T8" y="T9"/>
                </a:cxn>
              </a:cxnLst>
              <a:rect l="0" t="0" r="r" b="b"/>
              <a:pathLst>
                <a:path w="737" h="4">
                  <a:moveTo>
                    <a:pt x="737" y="4"/>
                  </a:moveTo>
                  <a:lnTo>
                    <a:pt x="737" y="4"/>
                  </a:lnTo>
                  <a:lnTo>
                    <a:pt x="737" y="4"/>
                  </a:lnTo>
                  <a:lnTo>
                    <a:pt x="0" y="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 name="T10" fmla="*/ 0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0" y="4"/>
                  </a:moveTo>
                  <a:lnTo>
                    <a:pt x="0" y="4"/>
                  </a:lnTo>
                  <a:lnTo>
                    <a:pt x="0" y="4"/>
                  </a:lnTo>
                  <a:lnTo>
                    <a:pt x="737" y="4"/>
                  </a:lnTo>
                  <a:lnTo>
                    <a:pt x="737"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Lst>
              <a:ahLst/>
              <a:cxnLst>
                <a:cxn ang="0">
                  <a:pos x="T0" y="T1"/>
                </a:cxn>
                <a:cxn ang="0">
                  <a:pos x="T2" y="T3"/>
                </a:cxn>
                <a:cxn ang="0">
                  <a:pos x="T4" y="T5"/>
                </a:cxn>
                <a:cxn ang="0">
                  <a:pos x="T6" y="T7"/>
                </a:cxn>
                <a:cxn ang="0">
                  <a:pos x="T8" y="T9"/>
                </a:cxn>
              </a:cxnLst>
              <a:rect l="0" t="0" r="r" b="b"/>
              <a:pathLst>
                <a:path w="737" h="4">
                  <a:moveTo>
                    <a:pt x="0" y="4"/>
                  </a:moveTo>
                  <a:lnTo>
                    <a:pt x="0" y="4"/>
                  </a:lnTo>
                  <a:lnTo>
                    <a:pt x="0" y="4"/>
                  </a:lnTo>
                  <a:lnTo>
                    <a:pt x="737" y="4"/>
                  </a:lnTo>
                  <a:lnTo>
                    <a:pt x="737" y="0"/>
                  </a:lnTo>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18" name="TextBox 17"/>
          <p:cNvSpPr txBox="1"/>
          <p:nvPr userDrawn="1"/>
        </p:nvSpPr>
        <p:spPr>
          <a:xfrm>
            <a:off x="4891291" y="258184"/>
            <a:ext cx="2294313" cy="523220"/>
          </a:xfrm>
          <a:prstGeom prst="rect">
            <a:avLst/>
          </a:prstGeom>
          <a:noFill/>
        </p:spPr>
        <p:txBody>
          <a:bodyPr wrap="square" rtlCol="0">
            <a:spAutoFit/>
          </a:bodyPr>
          <a:lstStyle/>
          <a:p>
            <a:pPr algn="ctr"/>
            <a:r>
              <a:rPr lang="en-US" altLang="zh-CN" sz="2800" dirty="0" smtClean="0">
                <a:solidFill>
                  <a:schemeClr val="tx2">
                    <a:lumMod val="60000"/>
                    <a:lumOff val="40000"/>
                  </a:schemeClr>
                </a:solidFill>
                <a:latin typeface="微软雅黑" panose="020B0503020204020204" pitchFamily="34" charset="-122"/>
                <a:ea typeface="微软雅黑" panose="020B0503020204020204" pitchFamily="34" charset="-122"/>
              </a:rPr>
              <a:t>C#</a:t>
            </a: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基础</a:t>
            </a:r>
            <a:endPar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2D7DB-208D-4C07-B7B4-158A1516D3D1}" type="slidenum">
              <a:rPr lang="zh-CN" altLang="en-US" smtClean="0"/>
              <a:t>‹#›</a:t>
            </a:fld>
            <a:endParaRPr lang="zh-CN" altLang="en-US"/>
          </a:p>
        </p:txBody>
      </p:sp>
    </p:spTree>
    <p:extLst>
      <p:ext uri="{BB962C8B-B14F-4D97-AF65-F5344CB8AC3E}">
        <p14:creationId xmlns:p14="http://schemas.microsoft.com/office/powerpoint/2010/main" val="216625993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语言基础">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89" y="0"/>
            <a:ext cx="12197953" cy="6858000"/>
          </a:xfrm>
          <a:prstGeom prst="rect">
            <a:avLst/>
          </a:prstGeom>
        </p:spPr>
      </p:pic>
      <p:grpSp>
        <p:nvGrpSpPr>
          <p:cNvPr id="4" name="组合 3"/>
          <p:cNvGrpSpPr/>
          <p:nvPr/>
        </p:nvGrpSpPr>
        <p:grpSpPr>
          <a:xfrm>
            <a:off x="3370697" y="781405"/>
            <a:ext cx="5457378" cy="153835"/>
            <a:chOff x="-66969" y="1138572"/>
            <a:chExt cx="12325939" cy="321147"/>
          </a:xfrm>
          <a:solidFill>
            <a:srgbClr val="415162"/>
          </a:solidFill>
        </p:grpSpPr>
        <p:sp>
          <p:nvSpPr>
            <p:cNvPr id="5" name="Freeform 5"/>
            <p:cNvSpPr>
              <a:spLocks/>
            </p:cNvSpPr>
            <p:nvPr/>
          </p:nvSpPr>
          <p:spPr bwMode="auto">
            <a:xfrm rot="10800000" flipV="1">
              <a:off x="5537816" y="1138572"/>
              <a:ext cx="275269" cy="321147"/>
            </a:xfrm>
            <a:custGeom>
              <a:avLst/>
              <a:gdLst>
                <a:gd name="T0" fmla="*/ 0 w 19"/>
                <a:gd name="T1" fmla="*/ 9 h 19"/>
                <a:gd name="T2" fmla="*/ 9 w 19"/>
                <a:gd name="T3" fmla="*/ 19 h 19"/>
                <a:gd name="T4" fmla="*/ 19 w 19"/>
                <a:gd name="T5" fmla="*/ 9 h 19"/>
                <a:gd name="T6" fmla="*/ 9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3" y="11"/>
                    <a:pt x="7" y="15"/>
                    <a:pt x="9" y="19"/>
                  </a:cubicBezTo>
                  <a:cubicBezTo>
                    <a:pt x="11" y="15"/>
                    <a:pt x="15" y="12"/>
                    <a:pt x="19" y="9"/>
                  </a:cubicBezTo>
                  <a:cubicBezTo>
                    <a:pt x="15" y="7"/>
                    <a:pt x="12" y="4"/>
                    <a:pt x="9" y="0"/>
                  </a:cubicBezTo>
                  <a:cubicBezTo>
                    <a:pt x="7" y="4"/>
                    <a:pt x="3"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 name="Freeform 6"/>
            <p:cNvSpPr>
              <a:spLocks/>
            </p:cNvSpPr>
            <p:nvPr/>
          </p:nvSpPr>
          <p:spPr bwMode="auto">
            <a:xfrm rot="10800000" flipV="1">
              <a:off x="5813085" y="1138572"/>
              <a:ext cx="290562" cy="321147"/>
            </a:xfrm>
            <a:custGeom>
              <a:avLst/>
              <a:gdLst>
                <a:gd name="T0" fmla="*/ 0 w 20"/>
                <a:gd name="T1" fmla="*/ 9 h 19"/>
                <a:gd name="T2" fmla="*/ 10 w 20"/>
                <a:gd name="T3" fmla="*/ 19 h 19"/>
                <a:gd name="T4" fmla="*/ 20 w 20"/>
                <a:gd name="T5" fmla="*/ 9 h 19"/>
                <a:gd name="T6" fmla="*/ 10 w 20"/>
                <a:gd name="T7" fmla="*/ 0 h 19"/>
                <a:gd name="T8" fmla="*/ 0 w 20"/>
                <a:gd name="T9" fmla="*/ 9 h 19"/>
              </a:gdLst>
              <a:ahLst/>
              <a:cxnLst>
                <a:cxn ang="0">
                  <a:pos x="T0" y="T1"/>
                </a:cxn>
                <a:cxn ang="0">
                  <a:pos x="T2" y="T3"/>
                </a:cxn>
                <a:cxn ang="0">
                  <a:pos x="T4" y="T5"/>
                </a:cxn>
                <a:cxn ang="0">
                  <a:pos x="T6" y="T7"/>
                </a:cxn>
                <a:cxn ang="0">
                  <a:pos x="T8" y="T9"/>
                </a:cxn>
              </a:cxnLst>
              <a:rect l="0" t="0" r="r" b="b"/>
              <a:pathLst>
                <a:path w="20" h="19">
                  <a:moveTo>
                    <a:pt x="0" y="9"/>
                  </a:moveTo>
                  <a:cubicBezTo>
                    <a:pt x="4" y="11"/>
                    <a:pt x="7" y="15"/>
                    <a:pt x="10" y="19"/>
                  </a:cubicBezTo>
                  <a:cubicBezTo>
                    <a:pt x="12" y="15"/>
                    <a:pt x="16" y="12"/>
                    <a:pt x="20" y="9"/>
                  </a:cubicBezTo>
                  <a:cubicBezTo>
                    <a:pt x="16" y="7"/>
                    <a:pt x="13" y="4"/>
                    <a:pt x="10" y="0"/>
                  </a:cubicBezTo>
                  <a:cubicBezTo>
                    <a:pt x="8"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 name="Freeform 7"/>
            <p:cNvSpPr>
              <a:spLocks/>
            </p:cNvSpPr>
            <p:nvPr/>
          </p:nvSpPr>
          <p:spPr bwMode="auto">
            <a:xfrm rot="10800000" flipV="1">
              <a:off x="6103647" y="1138572"/>
              <a:ext cx="275269"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6"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 name="Freeform 8"/>
            <p:cNvSpPr>
              <a:spLocks/>
            </p:cNvSpPr>
            <p:nvPr/>
          </p:nvSpPr>
          <p:spPr bwMode="auto">
            <a:xfrm rot="10800000" flipV="1">
              <a:off x="6378916" y="1138572"/>
              <a:ext cx="267625"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5"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 name="Freeform 9"/>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 name="T10" fmla="*/ 737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737" y="4"/>
                  </a:moveTo>
                  <a:lnTo>
                    <a:pt x="737" y="4"/>
                  </a:lnTo>
                  <a:lnTo>
                    <a:pt x="737" y="4"/>
                  </a:lnTo>
                  <a:lnTo>
                    <a:pt x="0" y="4"/>
                  </a:lnTo>
                  <a:lnTo>
                    <a:pt x="0" y="0"/>
                  </a:lnTo>
                  <a:lnTo>
                    <a:pt x="737" y="4"/>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0" name="Freeform 10"/>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Lst>
              <a:ahLst/>
              <a:cxnLst>
                <a:cxn ang="0">
                  <a:pos x="T0" y="T1"/>
                </a:cxn>
                <a:cxn ang="0">
                  <a:pos x="T2" y="T3"/>
                </a:cxn>
                <a:cxn ang="0">
                  <a:pos x="T4" y="T5"/>
                </a:cxn>
                <a:cxn ang="0">
                  <a:pos x="T6" y="T7"/>
                </a:cxn>
                <a:cxn ang="0">
                  <a:pos x="T8" y="T9"/>
                </a:cxn>
              </a:cxnLst>
              <a:rect l="0" t="0" r="r" b="b"/>
              <a:pathLst>
                <a:path w="737" h="4">
                  <a:moveTo>
                    <a:pt x="737" y="4"/>
                  </a:moveTo>
                  <a:lnTo>
                    <a:pt x="737" y="4"/>
                  </a:lnTo>
                  <a:lnTo>
                    <a:pt x="737" y="4"/>
                  </a:lnTo>
                  <a:lnTo>
                    <a:pt x="0" y="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 name="T10" fmla="*/ 0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0" y="4"/>
                  </a:moveTo>
                  <a:lnTo>
                    <a:pt x="0" y="4"/>
                  </a:lnTo>
                  <a:lnTo>
                    <a:pt x="0" y="4"/>
                  </a:lnTo>
                  <a:lnTo>
                    <a:pt x="737" y="4"/>
                  </a:lnTo>
                  <a:lnTo>
                    <a:pt x="737"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Lst>
              <a:ahLst/>
              <a:cxnLst>
                <a:cxn ang="0">
                  <a:pos x="T0" y="T1"/>
                </a:cxn>
                <a:cxn ang="0">
                  <a:pos x="T2" y="T3"/>
                </a:cxn>
                <a:cxn ang="0">
                  <a:pos x="T4" y="T5"/>
                </a:cxn>
                <a:cxn ang="0">
                  <a:pos x="T6" y="T7"/>
                </a:cxn>
                <a:cxn ang="0">
                  <a:pos x="T8" y="T9"/>
                </a:cxn>
              </a:cxnLst>
              <a:rect l="0" t="0" r="r" b="b"/>
              <a:pathLst>
                <a:path w="737" h="4">
                  <a:moveTo>
                    <a:pt x="0" y="4"/>
                  </a:moveTo>
                  <a:lnTo>
                    <a:pt x="0" y="4"/>
                  </a:lnTo>
                  <a:lnTo>
                    <a:pt x="0" y="4"/>
                  </a:lnTo>
                  <a:lnTo>
                    <a:pt x="737" y="4"/>
                  </a:lnTo>
                  <a:lnTo>
                    <a:pt x="737" y="0"/>
                  </a:lnTo>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18" name="TextBox 17"/>
          <p:cNvSpPr txBox="1"/>
          <p:nvPr userDrawn="1"/>
        </p:nvSpPr>
        <p:spPr>
          <a:xfrm>
            <a:off x="4891291" y="258184"/>
            <a:ext cx="2294313" cy="523220"/>
          </a:xfrm>
          <a:prstGeom prst="rect">
            <a:avLst/>
          </a:prstGeom>
          <a:noFill/>
        </p:spPr>
        <p:txBody>
          <a:bodyPr wrap="square" rtlCol="0">
            <a:spAutoFit/>
          </a:bodyPr>
          <a:lstStyle/>
          <a:p>
            <a:pPr algn="ct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语言基础</a:t>
            </a:r>
            <a:endPar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2D7DB-208D-4C07-B7B4-158A1516D3D1}" type="slidenum">
              <a:rPr lang="zh-CN" altLang="en-US" smtClean="0"/>
              <a:t>‹#›</a:t>
            </a:fld>
            <a:endParaRPr lang="zh-CN" altLang="en-US"/>
          </a:p>
        </p:txBody>
      </p:sp>
    </p:spTree>
    <p:extLst>
      <p:ext uri="{BB962C8B-B14F-4D97-AF65-F5344CB8AC3E}">
        <p14:creationId xmlns:p14="http://schemas.microsoft.com/office/powerpoint/2010/main" val="220211948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基本类型">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89" y="0"/>
            <a:ext cx="12197953" cy="6858000"/>
          </a:xfrm>
          <a:prstGeom prst="rect">
            <a:avLst/>
          </a:prstGeom>
        </p:spPr>
      </p:pic>
      <p:grpSp>
        <p:nvGrpSpPr>
          <p:cNvPr id="4" name="组合 3"/>
          <p:cNvGrpSpPr/>
          <p:nvPr/>
        </p:nvGrpSpPr>
        <p:grpSpPr>
          <a:xfrm>
            <a:off x="3370697" y="781405"/>
            <a:ext cx="5457378" cy="153835"/>
            <a:chOff x="-66969" y="1138572"/>
            <a:chExt cx="12325939" cy="321147"/>
          </a:xfrm>
          <a:solidFill>
            <a:srgbClr val="415162"/>
          </a:solidFill>
        </p:grpSpPr>
        <p:sp>
          <p:nvSpPr>
            <p:cNvPr id="5" name="Freeform 5"/>
            <p:cNvSpPr>
              <a:spLocks/>
            </p:cNvSpPr>
            <p:nvPr/>
          </p:nvSpPr>
          <p:spPr bwMode="auto">
            <a:xfrm rot="10800000" flipV="1">
              <a:off x="5537816" y="1138572"/>
              <a:ext cx="275269" cy="321147"/>
            </a:xfrm>
            <a:custGeom>
              <a:avLst/>
              <a:gdLst>
                <a:gd name="T0" fmla="*/ 0 w 19"/>
                <a:gd name="T1" fmla="*/ 9 h 19"/>
                <a:gd name="T2" fmla="*/ 9 w 19"/>
                <a:gd name="T3" fmla="*/ 19 h 19"/>
                <a:gd name="T4" fmla="*/ 19 w 19"/>
                <a:gd name="T5" fmla="*/ 9 h 19"/>
                <a:gd name="T6" fmla="*/ 9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3" y="11"/>
                    <a:pt x="7" y="15"/>
                    <a:pt x="9" y="19"/>
                  </a:cubicBezTo>
                  <a:cubicBezTo>
                    <a:pt x="11" y="15"/>
                    <a:pt x="15" y="12"/>
                    <a:pt x="19" y="9"/>
                  </a:cubicBezTo>
                  <a:cubicBezTo>
                    <a:pt x="15" y="7"/>
                    <a:pt x="12" y="4"/>
                    <a:pt x="9" y="0"/>
                  </a:cubicBezTo>
                  <a:cubicBezTo>
                    <a:pt x="7" y="4"/>
                    <a:pt x="3"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 name="Freeform 6"/>
            <p:cNvSpPr>
              <a:spLocks/>
            </p:cNvSpPr>
            <p:nvPr/>
          </p:nvSpPr>
          <p:spPr bwMode="auto">
            <a:xfrm rot="10800000" flipV="1">
              <a:off x="5813085" y="1138572"/>
              <a:ext cx="290562" cy="321147"/>
            </a:xfrm>
            <a:custGeom>
              <a:avLst/>
              <a:gdLst>
                <a:gd name="T0" fmla="*/ 0 w 20"/>
                <a:gd name="T1" fmla="*/ 9 h 19"/>
                <a:gd name="T2" fmla="*/ 10 w 20"/>
                <a:gd name="T3" fmla="*/ 19 h 19"/>
                <a:gd name="T4" fmla="*/ 20 w 20"/>
                <a:gd name="T5" fmla="*/ 9 h 19"/>
                <a:gd name="T6" fmla="*/ 10 w 20"/>
                <a:gd name="T7" fmla="*/ 0 h 19"/>
                <a:gd name="T8" fmla="*/ 0 w 20"/>
                <a:gd name="T9" fmla="*/ 9 h 19"/>
              </a:gdLst>
              <a:ahLst/>
              <a:cxnLst>
                <a:cxn ang="0">
                  <a:pos x="T0" y="T1"/>
                </a:cxn>
                <a:cxn ang="0">
                  <a:pos x="T2" y="T3"/>
                </a:cxn>
                <a:cxn ang="0">
                  <a:pos x="T4" y="T5"/>
                </a:cxn>
                <a:cxn ang="0">
                  <a:pos x="T6" y="T7"/>
                </a:cxn>
                <a:cxn ang="0">
                  <a:pos x="T8" y="T9"/>
                </a:cxn>
              </a:cxnLst>
              <a:rect l="0" t="0" r="r" b="b"/>
              <a:pathLst>
                <a:path w="20" h="19">
                  <a:moveTo>
                    <a:pt x="0" y="9"/>
                  </a:moveTo>
                  <a:cubicBezTo>
                    <a:pt x="4" y="11"/>
                    <a:pt x="7" y="15"/>
                    <a:pt x="10" y="19"/>
                  </a:cubicBezTo>
                  <a:cubicBezTo>
                    <a:pt x="12" y="15"/>
                    <a:pt x="16" y="12"/>
                    <a:pt x="20" y="9"/>
                  </a:cubicBezTo>
                  <a:cubicBezTo>
                    <a:pt x="16" y="7"/>
                    <a:pt x="13" y="4"/>
                    <a:pt x="10" y="0"/>
                  </a:cubicBezTo>
                  <a:cubicBezTo>
                    <a:pt x="8"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 name="Freeform 7"/>
            <p:cNvSpPr>
              <a:spLocks/>
            </p:cNvSpPr>
            <p:nvPr/>
          </p:nvSpPr>
          <p:spPr bwMode="auto">
            <a:xfrm rot="10800000" flipV="1">
              <a:off x="6103647" y="1138572"/>
              <a:ext cx="275269"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6"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 name="Freeform 8"/>
            <p:cNvSpPr>
              <a:spLocks/>
            </p:cNvSpPr>
            <p:nvPr/>
          </p:nvSpPr>
          <p:spPr bwMode="auto">
            <a:xfrm rot="10800000" flipV="1">
              <a:off x="6378916" y="1138572"/>
              <a:ext cx="267625"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5"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 name="Freeform 9"/>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 name="T10" fmla="*/ 737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737" y="4"/>
                  </a:moveTo>
                  <a:lnTo>
                    <a:pt x="737" y="4"/>
                  </a:lnTo>
                  <a:lnTo>
                    <a:pt x="737" y="4"/>
                  </a:lnTo>
                  <a:lnTo>
                    <a:pt x="0" y="4"/>
                  </a:lnTo>
                  <a:lnTo>
                    <a:pt x="0" y="0"/>
                  </a:lnTo>
                  <a:lnTo>
                    <a:pt x="737" y="4"/>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0" name="Freeform 10"/>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Lst>
              <a:ahLst/>
              <a:cxnLst>
                <a:cxn ang="0">
                  <a:pos x="T0" y="T1"/>
                </a:cxn>
                <a:cxn ang="0">
                  <a:pos x="T2" y="T3"/>
                </a:cxn>
                <a:cxn ang="0">
                  <a:pos x="T4" y="T5"/>
                </a:cxn>
                <a:cxn ang="0">
                  <a:pos x="T6" y="T7"/>
                </a:cxn>
                <a:cxn ang="0">
                  <a:pos x="T8" y="T9"/>
                </a:cxn>
              </a:cxnLst>
              <a:rect l="0" t="0" r="r" b="b"/>
              <a:pathLst>
                <a:path w="737" h="4">
                  <a:moveTo>
                    <a:pt x="737" y="4"/>
                  </a:moveTo>
                  <a:lnTo>
                    <a:pt x="737" y="4"/>
                  </a:lnTo>
                  <a:lnTo>
                    <a:pt x="737" y="4"/>
                  </a:lnTo>
                  <a:lnTo>
                    <a:pt x="0" y="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 name="T10" fmla="*/ 0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0" y="4"/>
                  </a:moveTo>
                  <a:lnTo>
                    <a:pt x="0" y="4"/>
                  </a:lnTo>
                  <a:lnTo>
                    <a:pt x="0" y="4"/>
                  </a:lnTo>
                  <a:lnTo>
                    <a:pt x="737" y="4"/>
                  </a:lnTo>
                  <a:lnTo>
                    <a:pt x="737"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Lst>
              <a:ahLst/>
              <a:cxnLst>
                <a:cxn ang="0">
                  <a:pos x="T0" y="T1"/>
                </a:cxn>
                <a:cxn ang="0">
                  <a:pos x="T2" y="T3"/>
                </a:cxn>
                <a:cxn ang="0">
                  <a:pos x="T4" y="T5"/>
                </a:cxn>
                <a:cxn ang="0">
                  <a:pos x="T6" y="T7"/>
                </a:cxn>
                <a:cxn ang="0">
                  <a:pos x="T8" y="T9"/>
                </a:cxn>
              </a:cxnLst>
              <a:rect l="0" t="0" r="r" b="b"/>
              <a:pathLst>
                <a:path w="737" h="4">
                  <a:moveTo>
                    <a:pt x="0" y="4"/>
                  </a:moveTo>
                  <a:lnTo>
                    <a:pt x="0" y="4"/>
                  </a:lnTo>
                  <a:lnTo>
                    <a:pt x="0" y="4"/>
                  </a:lnTo>
                  <a:lnTo>
                    <a:pt x="737" y="4"/>
                  </a:lnTo>
                  <a:lnTo>
                    <a:pt x="737" y="0"/>
                  </a:lnTo>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18" name="TextBox 17"/>
          <p:cNvSpPr txBox="1"/>
          <p:nvPr userDrawn="1"/>
        </p:nvSpPr>
        <p:spPr>
          <a:xfrm>
            <a:off x="4891291" y="258184"/>
            <a:ext cx="2294313" cy="523220"/>
          </a:xfrm>
          <a:prstGeom prst="rect">
            <a:avLst/>
          </a:prstGeom>
          <a:noFill/>
        </p:spPr>
        <p:txBody>
          <a:bodyPr wrap="square" rtlCol="0">
            <a:spAutoFit/>
          </a:bodyPr>
          <a:lstStyle/>
          <a:p>
            <a:pPr algn="ct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基本类型</a:t>
            </a:r>
            <a:endPar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2D7DB-208D-4C07-B7B4-158A1516D3D1}" type="slidenum">
              <a:rPr lang="zh-CN" altLang="en-US" smtClean="0"/>
              <a:t>‹#›</a:t>
            </a:fld>
            <a:endParaRPr lang="zh-CN" altLang="en-US"/>
          </a:p>
        </p:txBody>
      </p:sp>
    </p:spTree>
    <p:extLst>
      <p:ext uri="{BB962C8B-B14F-4D97-AF65-F5344CB8AC3E}">
        <p14:creationId xmlns:p14="http://schemas.microsoft.com/office/powerpoint/2010/main" val="62944121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流程控制">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89" y="0"/>
            <a:ext cx="12197953" cy="6858000"/>
          </a:xfrm>
          <a:prstGeom prst="rect">
            <a:avLst/>
          </a:prstGeom>
        </p:spPr>
      </p:pic>
      <p:grpSp>
        <p:nvGrpSpPr>
          <p:cNvPr id="4" name="组合 3"/>
          <p:cNvGrpSpPr/>
          <p:nvPr/>
        </p:nvGrpSpPr>
        <p:grpSpPr>
          <a:xfrm>
            <a:off x="3370697" y="781405"/>
            <a:ext cx="5457378" cy="153835"/>
            <a:chOff x="-66969" y="1138572"/>
            <a:chExt cx="12325939" cy="321147"/>
          </a:xfrm>
          <a:solidFill>
            <a:srgbClr val="415162"/>
          </a:solidFill>
        </p:grpSpPr>
        <p:sp>
          <p:nvSpPr>
            <p:cNvPr id="5" name="Freeform 5"/>
            <p:cNvSpPr>
              <a:spLocks/>
            </p:cNvSpPr>
            <p:nvPr/>
          </p:nvSpPr>
          <p:spPr bwMode="auto">
            <a:xfrm rot="10800000" flipV="1">
              <a:off x="5537816" y="1138572"/>
              <a:ext cx="275269" cy="321147"/>
            </a:xfrm>
            <a:custGeom>
              <a:avLst/>
              <a:gdLst>
                <a:gd name="T0" fmla="*/ 0 w 19"/>
                <a:gd name="T1" fmla="*/ 9 h 19"/>
                <a:gd name="T2" fmla="*/ 9 w 19"/>
                <a:gd name="T3" fmla="*/ 19 h 19"/>
                <a:gd name="T4" fmla="*/ 19 w 19"/>
                <a:gd name="T5" fmla="*/ 9 h 19"/>
                <a:gd name="T6" fmla="*/ 9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3" y="11"/>
                    <a:pt x="7" y="15"/>
                    <a:pt x="9" y="19"/>
                  </a:cubicBezTo>
                  <a:cubicBezTo>
                    <a:pt x="11" y="15"/>
                    <a:pt x="15" y="12"/>
                    <a:pt x="19" y="9"/>
                  </a:cubicBezTo>
                  <a:cubicBezTo>
                    <a:pt x="15" y="7"/>
                    <a:pt x="12" y="4"/>
                    <a:pt x="9" y="0"/>
                  </a:cubicBezTo>
                  <a:cubicBezTo>
                    <a:pt x="7" y="4"/>
                    <a:pt x="3"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 name="Freeform 6"/>
            <p:cNvSpPr>
              <a:spLocks/>
            </p:cNvSpPr>
            <p:nvPr/>
          </p:nvSpPr>
          <p:spPr bwMode="auto">
            <a:xfrm rot="10800000" flipV="1">
              <a:off x="5813085" y="1138572"/>
              <a:ext cx="290562" cy="321147"/>
            </a:xfrm>
            <a:custGeom>
              <a:avLst/>
              <a:gdLst>
                <a:gd name="T0" fmla="*/ 0 w 20"/>
                <a:gd name="T1" fmla="*/ 9 h 19"/>
                <a:gd name="T2" fmla="*/ 10 w 20"/>
                <a:gd name="T3" fmla="*/ 19 h 19"/>
                <a:gd name="T4" fmla="*/ 20 w 20"/>
                <a:gd name="T5" fmla="*/ 9 h 19"/>
                <a:gd name="T6" fmla="*/ 10 w 20"/>
                <a:gd name="T7" fmla="*/ 0 h 19"/>
                <a:gd name="T8" fmla="*/ 0 w 20"/>
                <a:gd name="T9" fmla="*/ 9 h 19"/>
              </a:gdLst>
              <a:ahLst/>
              <a:cxnLst>
                <a:cxn ang="0">
                  <a:pos x="T0" y="T1"/>
                </a:cxn>
                <a:cxn ang="0">
                  <a:pos x="T2" y="T3"/>
                </a:cxn>
                <a:cxn ang="0">
                  <a:pos x="T4" y="T5"/>
                </a:cxn>
                <a:cxn ang="0">
                  <a:pos x="T6" y="T7"/>
                </a:cxn>
                <a:cxn ang="0">
                  <a:pos x="T8" y="T9"/>
                </a:cxn>
              </a:cxnLst>
              <a:rect l="0" t="0" r="r" b="b"/>
              <a:pathLst>
                <a:path w="20" h="19">
                  <a:moveTo>
                    <a:pt x="0" y="9"/>
                  </a:moveTo>
                  <a:cubicBezTo>
                    <a:pt x="4" y="11"/>
                    <a:pt x="7" y="15"/>
                    <a:pt x="10" y="19"/>
                  </a:cubicBezTo>
                  <a:cubicBezTo>
                    <a:pt x="12" y="15"/>
                    <a:pt x="16" y="12"/>
                    <a:pt x="20" y="9"/>
                  </a:cubicBezTo>
                  <a:cubicBezTo>
                    <a:pt x="16" y="7"/>
                    <a:pt x="13" y="4"/>
                    <a:pt x="10" y="0"/>
                  </a:cubicBezTo>
                  <a:cubicBezTo>
                    <a:pt x="8"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 name="Freeform 7"/>
            <p:cNvSpPr>
              <a:spLocks/>
            </p:cNvSpPr>
            <p:nvPr/>
          </p:nvSpPr>
          <p:spPr bwMode="auto">
            <a:xfrm rot="10800000" flipV="1">
              <a:off x="6103647" y="1138572"/>
              <a:ext cx="275269"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6"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 name="Freeform 8"/>
            <p:cNvSpPr>
              <a:spLocks/>
            </p:cNvSpPr>
            <p:nvPr/>
          </p:nvSpPr>
          <p:spPr bwMode="auto">
            <a:xfrm rot="10800000" flipV="1">
              <a:off x="6378916" y="1138572"/>
              <a:ext cx="267625"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5"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 name="Freeform 9"/>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 name="T10" fmla="*/ 737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737" y="4"/>
                  </a:moveTo>
                  <a:lnTo>
                    <a:pt x="737" y="4"/>
                  </a:lnTo>
                  <a:lnTo>
                    <a:pt x="737" y="4"/>
                  </a:lnTo>
                  <a:lnTo>
                    <a:pt x="0" y="4"/>
                  </a:lnTo>
                  <a:lnTo>
                    <a:pt x="0" y="0"/>
                  </a:lnTo>
                  <a:lnTo>
                    <a:pt x="737" y="4"/>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0" name="Freeform 10"/>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Lst>
              <a:ahLst/>
              <a:cxnLst>
                <a:cxn ang="0">
                  <a:pos x="T0" y="T1"/>
                </a:cxn>
                <a:cxn ang="0">
                  <a:pos x="T2" y="T3"/>
                </a:cxn>
                <a:cxn ang="0">
                  <a:pos x="T4" y="T5"/>
                </a:cxn>
                <a:cxn ang="0">
                  <a:pos x="T6" y="T7"/>
                </a:cxn>
                <a:cxn ang="0">
                  <a:pos x="T8" y="T9"/>
                </a:cxn>
              </a:cxnLst>
              <a:rect l="0" t="0" r="r" b="b"/>
              <a:pathLst>
                <a:path w="737" h="4">
                  <a:moveTo>
                    <a:pt x="737" y="4"/>
                  </a:moveTo>
                  <a:lnTo>
                    <a:pt x="737" y="4"/>
                  </a:lnTo>
                  <a:lnTo>
                    <a:pt x="737" y="4"/>
                  </a:lnTo>
                  <a:lnTo>
                    <a:pt x="0" y="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 name="T10" fmla="*/ 0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0" y="4"/>
                  </a:moveTo>
                  <a:lnTo>
                    <a:pt x="0" y="4"/>
                  </a:lnTo>
                  <a:lnTo>
                    <a:pt x="0" y="4"/>
                  </a:lnTo>
                  <a:lnTo>
                    <a:pt x="737" y="4"/>
                  </a:lnTo>
                  <a:lnTo>
                    <a:pt x="737"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Lst>
              <a:ahLst/>
              <a:cxnLst>
                <a:cxn ang="0">
                  <a:pos x="T0" y="T1"/>
                </a:cxn>
                <a:cxn ang="0">
                  <a:pos x="T2" y="T3"/>
                </a:cxn>
                <a:cxn ang="0">
                  <a:pos x="T4" y="T5"/>
                </a:cxn>
                <a:cxn ang="0">
                  <a:pos x="T6" y="T7"/>
                </a:cxn>
                <a:cxn ang="0">
                  <a:pos x="T8" y="T9"/>
                </a:cxn>
              </a:cxnLst>
              <a:rect l="0" t="0" r="r" b="b"/>
              <a:pathLst>
                <a:path w="737" h="4">
                  <a:moveTo>
                    <a:pt x="0" y="4"/>
                  </a:moveTo>
                  <a:lnTo>
                    <a:pt x="0" y="4"/>
                  </a:lnTo>
                  <a:lnTo>
                    <a:pt x="0" y="4"/>
                  </a:lnTo>
                  <a:lnTo>
                    <a:pt x="737" y="4"/>
                  </a:lnTo>
                  <a:lnTo>
                    <a:pt x="737" y="0"/>
                  </a:lnTo>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18" name="TextBox 17"/>
          <p:cNvSpPr txBox="1"/>
          <p:nvPr userDrawn="1"/>
        </p:nvSpPr>
        <p:spPr>
          <a:xfrm>
            <a:off x="4891291" y="258184"/>
            <a:ext cx="2294313" cy="523220"/>
          </a:xfrm>
          <a:prstGeom prst="rect">
            <a:avLst/>
          </a:prstGeom>
          <a:noFill/>
        </p:spPr>
        <p:txBody>
          <a:bodyPr wrap="square" rtlCol="0">
            <a:spAutoFit/>
          </a:bodyPr>
          <a:lstStyle/>
          <a:p>
            <a:pPr algn="ct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流程控制</a:t>
            </a:r>
            <a:endParaRPr lang="en-US" altLang="zh-CN" sz="2800" dirty="0" smtClean="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2D7DB-208D-4C07-B7B4-158A1516D3D1}" type="slidenum">
              <a:rPr lang="zh-CN" altLang="en-US" smtClean="0"/>
              <a:t>‹#›</a:t>
            </a:fld>
            <a:endParaRPr lang="zh-CN" altLang="en-US"/>
          </a:p>
        </p:txBody>
      </p:sp>
    </p:spTree>
    <p:extLst>
      <p:ext uri="{BB962C8B-B14F-4D97-AF65-F5344CB8AC3E}">
        <p14:creationId xmlns:p14="http://schemas.microsoft.com/office/powerpoint/2010/main" val="220211948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面向对象">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89" y="0"/>
            <a:ext cx="12197953" cy="6858000"/>
          </a:xfrm>
          <a:prstGeom prst="rect">
            <a:avLst/>
          </a:prstGeom>
        </p:spPr>
      </p:pic>
      <p:grpSp>
        <p:nvGrpSpPr>
          <p:cNvPr id="4" name="组合 3"/>
          <p:cNvGrpSpPr/>
          <p:nvPr/>
        </p:nvGrpSpPr>
        <p:grpSpPr>
          <a:xfrm>
            <a:off x="3370697" y="781405"/>
            <a:ext cx="5457378" cy="153835"/>
            <a:chOff x="-66969" y="1138572"/>
            <a:chExt cx="12325939" cy="321147"/>
          </a:xfrm>
          <a:solidFill>
            <a:srgbClr val="415162"/>
          </a:solidFill>
        </p:grpSpPr>
        <p:sp>
          <p:nvSpPr>
            <p:cNvPr id="5" name="Freeform 5"/>
            <p:cNvSpPr>
              <a:spLocks/>
            </p:cNvSpPr>
            <p:nvPr/>
          </p:nvSpPr>
          <p:spPr bwMode="auto">
            <a:xfrm rot="10800000" flipV="1">
              <a:off x="5537816" y="1138572"/>
              <a:ext cx="275269" cy="321147"/>
            </a:xfrm>
            <a:custGeom>
              <a:avLst/>
              <a:gdLst>
                <a:gd name="T0" fmla="*/ 0 w 19"/>
                <a:gd name="T1" fmla="*/ 9 h 19"/>
                <a:gd name="T2" fmla="*/ 9 w 19"/>
                <a:gd name="T3" fmla="*/ 19 h 19"/>
                <a:gd name="T4" fmla="*/ 19 w 19"/>
                <a:gd name="T5" fmla="*/ 9 h 19"/>
                <a:gd name="T6" fmla="*/ 9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3" y="11"/>
                    <a:pt x="7" y="15"/>
                    <a:pt x="9" y="19"/>
                  </a:cubicBezTo>
                  <a:cubicBezTo>
                    <a:pt x="11" y="15"/>
                    <a:pt x="15" y="12"/>
                    <a:pt x="19" y="9"/>
                  </a:cubicBezTo>
                  <a:cubicBezTo>
                    <a:pt x="15" y="7"/>
                    <a:pt x="12" y="4"/>
                    <a:pt x="9" y="0"/>
                  </a:cubicBezTo>
                  <a:cubicBezTo>
                    <a:pt x="7" y="4"/>
                    <a:pt x="3"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 name="Freeform 6"/>
            <p:cNvSpPr>
              <a:spLocks/>
            </p:cNvSpPr>
            <p:nvPr/>
          </p:nvSpPr>
          <p:spPr bwMode="auto">
            <a:xfrm rot="10800000" flipV="1">
              <a:off x="5813085" y="1138572"/>
              <a:ext cx="290562" cy="321147"/>
            </a:xfrm>
            <a:custGeom>
              <a:avLst/>
              <a:gdLst>
                <a:gd name="T0" fmla="*/ 0 w 20"/>
                <a:gd name="T1" fmla="*/ 9 h 19"/>
                <a:gd name="T2" fmla="*/ 10 w 20"/>
                <a:gd name="T3" fmla="*/ 19 h 19"/>
                <a:gd name="T4" fmla="*/ 20 w 20"/>
                <a:gd name="T5" fmla="*/ 9 h 19"/>
                <a:gd name="T6" fmla="*/ 10 w 20"/>
                <a:gd name="T7" fmla="*/ 0 h 19"/>
                <a:gd name="T8" fmla="*/ 0 w 20"/>
                <a:gd name="T9" fmla="*/ 9 h 19"/>
              </a:gdLst>
              <a:ahLst/>
              <a:cxnLst>
                <a:cxn ang="0">
                  <a:pos x="T0" y="T1"/>
                </a:cxn>
                <a:cxn ang="0">
                  <a:pos x="T2" y="T3"/>
                </a:cxn>
                <a:cxn ang="0">
                  <a:pos x="T4" y="T5"/>
                </a:cxn>
                <a:cxn ang="0">
                  <a:pos x="T6" y="T7"/>
                </a:cxn>
                <a:cxn ang="0">
                  <a:pos x="T8" y="T9"/>
                </a:cxn>
              </a:cxnLst>
              <a:rect l="0" t="0" r="r" b="b"/>
              <a:pathLst>
                <a:path w="20" h="19">
                  <a:moveTo>
                    <a:pt x="0" y="9"/>
                  </a:moveTo>
                  <a:cubicBezTo>
                    <a:pt x="4" y="11"/>
                    <a:pt x="7" y="15"/>
                    <a:pt x="10" y="19"/>
                  </a:cubicBezTo>
                  <a:cubicBezTo>
                    <a:pt x="12" y="15"/>
                    <a:pt x="16" y="12"/>
                    <a:pt x="20" y="9"/>
                  </a:cubicBezTo>
                  <a:cubicBezTo>
                    <a:pt x="16" y="7"/>
                    <a:pt x="13" y="4"/>
                    <a:pt x="10" y="0"/>
                  </a:cubicBezTo>
                  <a:cubicBezTo>
                    <a:pt x="8"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 name="Freeform 7"/>
            <p:cNvSpPr>
              <a:spLocks/>
            </p:cNvSpPr>
            <p:nvPr/>
          </p:nvSpPr>
          <p:spPr bwMode="auto">
            <a:xfrm rot="10800000" flipV="1">
              <a:off x="6103647" y="1138572"/>
              <a:ext cx="275269"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6"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 name="Freeform 8"/>
            <p:cNvSpPr>
              <a:spLocks/>
            </p:cNvSpPr>
            <p:nvPr/>
          </p:nvSpPr>
          <p:spPr bwMode="auto">
            <a:xfrm rot="10800000" flipV="1">
              <a:off x="6378916" y="1138572"/>
              <a:ext cx="267625" cy="321147"/>
            </a:xfrm>
            <a:custGeom>
              <a:avLst/>
              <a:gdLst>
                <a:gd name="T0" fmla="*/ 0 w 19"/>
                <a:gd name="T1" fmla="*/ 9 h 19"/>
                <a:gd name="T2" fmla="*/ 10 w 19"/>
                <a:gd name="T3" fmla="*/ 19 h 19"/>
                <a:gd name="T4" fmla="*/ 19 w 19"/>
                <a:gd name="T5" fmla="*/ 9 h 19"/>
                <a:gd name="T6" fmla="*/ 10 w 19"/>
                <a:gd name="T7" fmla="*/ 0 h 19"/>
                <a:gd name="T8" fmla="*/ 0 w 19"/>
                <a:gd name="T9" fmla="*/ 9 h 19"/>
              </a:gdLst>
              <a:ahLst/>
              <a:cxnLst>
                <a:cxn ang="0">
                  <a:pos x="T0" y="T1"/>
                </a:cxn>
                <a:cxn ang="0">
                  <a:pos x="T2" y="T3"/>
                </a:cxn>
                <a:cxn ang="0">
                  <a:pos x="T4" y="T5"/>
                </a:cxn>
                <a:cxn ang="0">
                  <a:pos x="T6" y="T7"/>
                </a:cxn>
                <a:cxn ang="0">
                  <a:pos x="T8" y="T9"/>
                </a:cxn>
              </a:cxnLst>
              <a:rect l="0" t="0" r="r" b="b"/>
              <a:pathLst>
                <a:path w="19" h="19">
                  <a:moveTo>
                    <a:pt x="0" y="9"/>
                  </a:moveTo>
                  <a:cubicBezTo>
                    <a:pt x="4" y="11"/>
                    <a:pt x="7" y="15"/>
                    <a:pt x="10" y="19"/>
                  </a:cubicBezTo>
                  <a:cubicBezTo>
                    <a:pt x="12" y="15"/>
                    <a:pt x="16" y="12"/>
                    <a:pt x="19" y="9"/>
                  </a:cubicBezTo>
                  <a:cubicBezTo>
                    <a:pt x="15" y="7"/>
                    <a:pt x="12" y="4"/>
                    <a:pt x="10" y="0"/>
                  </a:cubicBezTo>
                  <a:cubicBezTo>
                    <a:pt x="7" y="4"/>
                    <a:pt x="4" y="7"/>
                    <a:pt x="0"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 name="Freeform 9"/>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 name="T10" fmla="*/ 737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737" y="4"/>
                  </a:moveTo>
                  <a:lnTo>
                    <a:pt x="737" y="4"/>
                  </a:lnTo>
                  <a:lnTo>
                    <a:pt x="737" y="4"/>
                  </a:lnTo>
                  <a:lnTo>
                    <a:pt x="0" y="4"/>
                  </a:lnTo>
                  <a:lnTo>
                    <a:pt x="0" y="0"/>
                  </a:lnTo>
                  <a:lnTo>
                    <a:pt x="737" y="4"/>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0" name="Freeform 10"/>
            <p:cNvSpPr>
              <a:spLocks/>
            </p:cNvSpPr>
            <p:nvPr/>
          </p:nvSpPr>
          <p:spPr bwMode="auto">
            <a:xfrm rot="10800000" flipV="1">
              <a:off x="-66969" y="1276206"/>
              <a:ext cx="5635371" cy="30585"/>
            </a:xfrm>
            <a:custGeom>
              <a:avLst/>
              <a:gdLst>
                <a:gd name="T0" fmla="*/ 737 w 737"/>
                <a:gd name="T1" fmla="*/ 4 h 4"/>
                <a:gd name="T2" fmla="*/ 737 w 737"/>
                <a:gd name="T3" fmla="*/ 4 h 4"/>
                <a:gd name="T4" fmla="*/ 737 w 737"/>
                <a:gd name="T5" fmla="*/ 4 h 4"/>
                <a:gd name="T6" fmla="*/ 0 w 737"/>
                <a:gd name="T7" fmla="*/ 4 h 4"/>
                <a:gd name="T8" fmla="*/ 0 w 737"/>
                <a:gd name="T9" fmla="*/ 0 h 4"/>
              </a:gdLst>
              <a:ahLst/>
              <a:cxnLst>
                <a:cxn ang="0">
                  <a:pos x="T0" y="T1"/>
                </a:cxn>
                <a:cxn ang="0">
                  <a:pos x="T2" y="T3"/>
                </a:cxn>
                <a:cxn ang="0">
                  <a:pos x="T4" y="T5"/>
                </a:cxn>
                <a:cxn ang="0">
                  <a:pos x="T6" y="T7"/>
                </a:cxn>
                <a:cxn ang="0">
                  <a:pos x="T8" y="T9"/>
                </a:cxn>
              </a:cxnLst>
              <a:rect l="0" t="0" r="r" b="b"/>
              <a:pathLst>
                <a:path w="737" h="4">
                  <a:moveTo>
                    <a:pt x="737" y="4"/>
                  </a:moveTo>
                  <a:lnTo>
                    <a:pt x="737" y="4"/>
                  </a:lnTo>
                  <a:lnTo>
                    <a:pt x="737" y="4"/>
                  </a:lnTo>
                  <a:lnTo>
                    <a:pt x="0" y="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 name="T10" fmla="*/ 0 w 737"/>
                <a:gd name="T11" fmla="*/ 4 h 4"/>
              </a:gdLst>
              <a:ahLst/>
              <a:cxnLst>
                <a:cxn ang="0">
                  <a:pos x="T0" y="T1"/>
                </a:cxn>
                <a:cxn ang="0">
                  <a:pos x="T2" y="T3"/>
                </a:cxn>
                <a:cxn ang="0">
                  <a:pos x="T4" y="T5"/>
                </a:cxn>
                <a:cxn ang="0">
                  <a:pos x="T6" y="T7"/>
                </a:cxn>
                <a:cxn ang="0">
                  <a:pos x="T8" y="T9"/>
                </a:cxn>
                <a:cxn ang="0">
                  <a:pos x="T10" y="T11"/>
                </a:cxn>
              </a:cxnLst>
              <a:rect l="0" t="0" r="r" b="b"/>
              <a:pathLst>
                <a:path w="737" h="4">
                  <a:moveTo>
                    <a:pt x="0" y="4"/>
                  </a:moveTo>
                  <a:lnTo>
                    <a:pt x="0" y="4"/>
                  </a:lnTo>
                  <a:lnTo>
                    <a:pt x="0" y="4"/>
                  </a:lnTo>
                  <a:lnTo>
                    <a:pt x="737" y="4"/>
                  </a:lnTo>
                  <a:lnTo>
                    <a:pt x="737"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rot="10800000" flipV="1">
              <a:off x="6623599" y="1276206"/>
              <a:ext cx="5635371" cy="30585"/>
            </a:xfrm>
            <a:custGeom>
              <a:avLst/>
              <a:gdLst>
                <a:gd name="T0" fmla="*/ 0 w 737"/>
                <a:gd name="T1" fmla="*/ 4 h 4"/>
                <a:gd name="T2" fmla="*/ 0 w 737"/>
                <a:gd name="T3" fmla="*/ 4 h 4"/>
                <a:gd name="T4" fmla="*/ 0 w 737"/>
                <a:gd name="T5" fmla="*/ 4 h 4"/>
                <a:gd name="T6" fmla="*/ 737 w 737"/>
                <a:gd name="T7" fmla="*/ 4 h 4"/>
                <a:gd name="T8" fmla="*/ 737 w 737"/>
                <a:gd name="T9" fmla="*/ 0 h 4"/>
              </a:gdLst>
              <a:ahLst/>
              <a:cxnLst>
                <a:cxn ang="0">
                  <a:pos x="T0" y="T1"/>
                </a:cxn>
                <a:cxn ang="0">
                  <a:pos x="T2" y="T3"/>
                </a:cxn>
                <a:cxn ang="0">
                  <a:pos x="T4" y="T5"/>
                </a:cxn>
                <a:cxn ang="0">
                  <a:pos x="T6" y="T7"/>
                </a:cxn>
                <a:cxn ang="0">
                  <a:pos x="T8" y="T9"/>
                </a:cxn>
              </a:cxnLst>
              <a:rect l="0" t="0" r="r" b="b"/>
              <a:pathLst>
                <a:path w="737" h="4">
                  <a:moveTo>
                    <a:pt x="0" y="4"/>
                  </a:moveTo>
                  <a:lnTo>
                    <a:pt x="0" y="4"/>
                  </a:lnTo>
                  <a:lnTo>
                    <a:pt x="0" y="4"/>
                  </a:lnTo>
                  <a:lnTo>
                    <a:pt x="737" y="4"/>
                  </a:lnTo>
                  <a:lnTo>
                    <a:pt x="737" y="0"/>
                  </a:lnTo>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18" name="TextBox 17"/>
          <p:cNvSpPr txBox="1"/>
          <p:nvPr userDrawn="1"/>
        </p:nvSpPr>
        <p:spPr>
          <a:xfrm>
            <a:off x="4891291" y="258184"/>
            <a:ext cx="2294313" cy="523220"/>
          </a:xfrm>
          <a:prstGeom prst="rect">
            <a:avLst/>
          </a:prstGeom>
          <a:noFill/>
        </p:spPr>
        <p:txBody>
          <a:bodyPr wrap="square" rtlCol="0">
            <a:spAutoFit/>
          </a:bodyPr>
          <a:lstStyle/>
          <a:p>
            <a:pPr algn="ct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面向对象</a:t>
            </a:r>
            <a:endPar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2D7DB-208D-4C07-B7B4-158A1516D3D1}" type="slidenum">
              <a:rPr lang="zh-CN" altLang="en-US" smtClean="0"/>
              <a:t>‹#›</a:t>
            </a:fld>
            <a:endParaRPr lang="zh-CN" altLang="en-US"/>
          </a:p>
        </p:txBody>
      </p:sp>
    </p:spTree>
    <p:extLst>
      <p:ext uri="{BB962C8B-B14F-4D97-AF65-F5344CB8AC3E}">
        <p14:creationId xmlns:p14="http://schemas.microsoft.com/office/powerpoint/2010/main" val="220211948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4653"/>
          </a:xfrm>
          <a:prstGeom prst="rect">
            <a:avLst/>
          </a:prstGeom>
        </p:spPr>
      </p:pic>
      <p:sp>
        <p:nvSpPr>
          <p:cNvPr id="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2D7DB-208D-4C07-B7B4-158A1516D3D1}" type="slidenum">
              <a:rPr lang="zh-CN" altLang="en-US" smtClean="0"/>
              <a:t>‹#›</a:t>
            </a:fld>
            <a:endParaRPr lang="zh-CN" altLang="en-US"/>
          </a:p>
        </p:txBody>
      </p:sp>
    </p:spTree>
    <p:extLst>
      <p:ext uri="{BB962C8B-B14F-4D97-AF65-F5344CB8AC3E}">
        <p14:creationId xmlns:p14="http://schemas.microsoft.com/office/powerpoint/2010/main" val="429394572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2D7DB-208D-4C07-B7B4-158A1516D3D1}" type="slidenum">
              <a:rPr lang="zh-CN" altLang="en-US" smtClean="0"/>
              <a:t>‹#›</a:t>
            </a:fld>
            <a:endParaRPr lang="zh-CN" altLang="en-US"/>
          </a:p>
        </p:txBody>
      </p:sp>
    </p:spTree>
    <p:extLst>
      <p:ext uri="{BB962C8B-B14F-4D97-AF65-F5344CB8AC3E}">
        <p14:creationId xmlns:p14="http://schemas.microsoft.com/office/powerpoint/2010/main" val="640541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3" r:id="rId5"/>
    <p:sldLayoutId id="2147483654" r:id="rId6"/>
    <p:sldLayoutId id="2147483651" r:id="rId7"/>
  </p:sldLayoutIdLst>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766677">
            <a:off x="3903880" y="371041"/>
            <a:ext cx="5008780" cy="6991168"/>
            <a:chOff x="3903880" y="371041"/>
            <a:chExt cx="5008780" cy="6991168"/>
          </a:xfrm>
        </p:grpSpPr>
        <p:sp>
          <p:nvSpPr>
            <p:cNvPr id="34" name="等腰三角形 33"/>
            <p:cNvSpPr/>
            <p:nvPr/>
          </p:nvSpPr>
          <p:spPr>
            <a:xfrm rot="6684861">
              <a:off x="3512448" y="2077883"/>
              <a:ext cx="5675758" cy="4892894"/>
            </a:xfrm>
            <a:prstGeom prst="triangle">
              <a:avLst/>
            </a:prstGeom>
            <a:noFill/>
            <a:ln>
              <a:solidFill>
                <a:srgbClr val="415162">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2700000">
              <a:off x="3628334" y="762473"/>
              <a:ext cx="5675758" cy="4892894"/>
            </a:xfrm>
            <a:prstGeom prst="triangle">
              <a:avLst/>
            </a:prstGeom>
            <a:noFill/>
            <a:ln>
              <a:solidFill>
                <a:srgbClr val="415162">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572625" y="5057775"/>
            <a:ext cx="419100" cy="419100"/>
            <a:chOff x="9572625" y="5057775"/>
            <a:chExt cx="419100" cy="419100"/>
          </a:xfrm>
        </p:grpSpPr>
        <p:sp>
          <p:nvSpPr>
            <p:cNvPr id="8" name="椭圆 7"/>
            <p:cNvSpPr/>
            <p:nvPr/>
          </p:nvSpPr>
          <p:spPr>
            <a:xfrm>
              <a:off x="9572625" y="5057775"/>
              <a:ext cx="419100" cy="419100"/>
            </a:xfrm>
            <a:prstGeom prst="ellipse">
              <a:avLst/>
            </a:prstGeom>
            <a:gradFill>
              <a:gsLst>
                <a:gs pos="0">
                  <a:srgbClr val="DC4A0C"/>
                </a:gs>
                <a:gs pos="100000">
                  <a:srgbClr val="FA891B"/>
                </a:gs>
              </a:gsLst>
              <a:lin ang="5400000" scaled="1"/>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72"/>
            <p:cNvSpPr>
              <a:spLocks noChangeAspect="1" noEditPoints="1"/>
            </p:cNvSpPr>
            <p:nvPr/>
          </p:nvSpPr>
          <p:spPr bwMode="auto">
            <a:xfrm>
              <a:off x="9688510" y="5167806"/>
              <a:ext cx="187330" cy="199038"/>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571625" y="4714875"/>
            <a:ext cx="419100" cy="419100"/>
            <a:chOff x="1571625" y="4714875"/>
            <a:chExt cx="419100" cy="419100"/>
          </a:xfrm>
        </p:grpSpPr>
        <p:sp>
          <p:nvSpPr>
            <p:cNvPr id="9" name="椭圆 8"/>
            <p:cNvSpPr/>
            <p:nvPr/>
          </p:nvSpPr>
          <p:spPr>
            <a:xfrm>
              <a:off x="1571625" y="4714875"/>
              <a:ext cx="419100" cy="419100"/>
            </a:xfrm>
            <a:prstGeom prst="ellipse">
              <a:avLst/>
            </a:prstGeom>
            <a:gradFill>
              <a:gsLst>
                <a:gs pos="0">
                  <a:srgbClr val="6DA400"/>
                </a:gs>
                <a:gs pos="100000">
                  <a:srgbClr val="B0EB2F"/>
                </a:gs>
              </a:gsLst>
              <a:lin ang="5400000" scaled="1"/>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a:grpSpLocks noChangeAspect="1"/>
            </p:cNvGrpSpPr>
            <p:nvPr/>
          </p:nvGrpSpPr>
          <p:grpSpPr>
            <a:xfrm>
              <a:off x="1687510" y="4830126"/>
              <a:ext cx="187330" cy="188597"/>
              <a:chOff x="5042691" y="2273920"/>
              <a:chExt cx="702937" cy="707692"/>
            </a:xfrm>
            <a:solidFill>
              <a:schemeClr val="bg1"/>
            </a:solidFill>
          </p:grpSpPr>
          <p:sp>
            <p:nvSpPr>
              <p:cNvPr id="13"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组合 9"/>
          <p:cNvGrpSpPr/>
          <p:nvPr/>
        </p:nvGrpSpPr>
        <p:grpSpPr>
          <a:xfrm>
            <a:off x="8715375" y="2058224"/>
            <a:ext cx="419100" cy="419100"/>
            <a:chOff x="8715375" y="2058224"/>
            <a:chExt cx="419100" cy="419100"/>
          </a:xfrm>
        </p:grpSpPr>
        <p:sp>
          <p:nvSpPr>
            <p:cNvPr id="7" name="椭圆 6"/>
            <p:cNvSpPr/>
            <p:nvPr/>
          </p:nvSpPr>
          <p:spPr>
            <a:xfrm>
              <a:off x="8715375" y="2058224"/>
              <a:ext cx="419100" cy="419100"/>
            </a:xfrm>
            <a:prstGeom prst="ellipse">
              <a:avLst/>
            </a:prstGeom>
            <a:gradFill>
              <a:gsLst>
                <a:gs pos="0">
                  <a:srgbClr val="0076CF"/>
                </a:gs>
                <a:gs pos="100000">
                  <a:srgbClr val="1CCCF8"/>
                </a:gs>
              </a:gsLst>
              <a:lin ang="5400000" scaled="1"/>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a:grpSpLocks noChangeAspect="1"/>
            </p:cNvGrpSpPr>
            <p:nvPr/>
          </p:nvGrpSpPr>
          <p:grpSpPr>
            <a:xfrm>
              <a:off x="8831260" y="2188077"/>
              <a:ext cx="187330" cy="159395"/>
              <a:chOff x="7909299" y="3772690"/>
              <a:chExt cx="667095" cy="567616"/>
            </a:xfrm>
            <a:solidFill>
              <a:schemeClr val="bg1"/>
            </a:solidFill>
          </p:grpSpPr>
          <p:sp>
            <p:nvSpPr>
              <p:cNvPr id="16"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4" name="组合 23"/>
          <p:cNvGrpSpPr/>
          <p:nvPr/>
        </p:nvGrpSpPr>
        <p:grpSpPr>
          <a:xfrm>
            <a:off x="2714625" y="1848674"/>
            <a:ext cx="419100" cy="419100"/>
            <a:chOff x="2714625" y="1848674"/>
            <a:chExt cx="419100" cy="419100"/>
          </a:xfrm>
        </p:grpSpPr>
        <p:sp>
          <p:nvSpPr>
            <p:cNvPr id="6" name="椭圆 5"/>
            <p:cNvSpPr/>
            <p:nvPr/>
          </p:nvSpPr>
          <p:spPr>
            <a:xfrm>
              <a:off x="2714625" y="1848674"/>
              <a:ext cx="419100" cy="419100"/>
            </a:xfrm>
            <a:prstGeom prst="ellipse">
              <a:avLst/>
            </a:prstGeom>
            <a:gradFill>
              <a:gsLst>
                <a:gs pos="0">
                  <a:srgbClr val="BA013F"/>
                </a:gs>
                <a:gs pos="100000">
                  <a:srgbClr val="FB4182"/>
                </a:gs>
              </a:gsLst>
              <a:lin ang="5400000" scaled="1"/>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835678" y="1969641"/>
              <a:ext cx="176995" cy="177167"/>
              <a:chOff x="5240338" y="2657475"/>
              <a:chExt cx="1630363" cy="1631951"/>
            </a:xfrm>
            <a:solidFill>
              <a:schemeClr val="bg1"/>
            </a:solidFill>
          </p:grpSpPr>
          <p:sp>
            <p:nvSpPr>
              <p:cNvPr id="19" name="Freeform 5"/>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8"/>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3" name="文本框 22"/>
          <p:cNvSpPr txBox="1"/>
          <p:nvPr/>
        </p:nvSpPr>
        <p:spPr>
          <a:xfrm>
            <a:off x="7436574" y="4903886"/>
            <a:ext cx="1697901" cy="307777"/>
          </a:xfrm>
          <a:prstGeom prst="rect">
            <a:avLst/>
          </a:prstGeom>
          <a:noFill/>
        </p:spPr>
        <p:txBody>
          <a:bodyPr wrap="none" rtlCol="0">
            <a:spAutoFit/>
          </a:bodyPr>
          <a:lstStyle/>
          <a:p>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传世工作室</a:t>
            </a:r>
            <a:r>
              <a:rPr lang="en-US" altLang="zh-CN" sz="14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刘鸿毅</a:t>
            </a:r>
            <a:endParaRPr lang="en-US" altLang="zh-CN" sz="1400" dirty="0" smtClean="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rot="10800000">
            <a:off x="10504482" y="2366159"/>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E45B10"/>
                </a:gs>
                <a:gs pos="100000">
                  <a:srgbClr val="F9871B">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12747750">
            <a:off x="9884497" y="2580567"/>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w="12700">
            <a:gradFill>
              <a:gsLst>
                <a:gs pos="0">
                  <a:srgbClr val="0586D7"/>
                </a:gs>
                <a:gs pos="100000">
                  <a:srgbClr val="1CCBF7">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15113469">
            <a:off x="10981262" y="3237720"/>
            <a:ext cx="190551" cy="166269"/>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C40B49"/>
                </a:gs>
                <a:gs pos="100000">
                  <a:srgbClr val="F93F80">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7826537" flipH="1">
            <a:off x="1640766" y="2887499"/>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C40B49"/>
                </a:gs>
                <a:gs pos="100000">
                  <a:srgbClr val="F93F80">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4313454" flipH="1">
            <a:off x="1143894" y="3359385"/>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79B008"/>
                </a:gs>
                <a:gs pos="100000">
                  <a:srgbClr val="AFEA2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4496902" flipH="1">
            <a:off x="1845449" y="3786654"/>
            <a:ext cx="190551" cy="166269"/>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w="12700">
            <a:gradFill>
              <a:gsLst>
                <a:gs pos="0">
                  <a:srgbClr val="0586D7"/>
                </a:gs>
                <a:gs pos="100000">
                  <a:srgbClr val="1CCBF7">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0692213" y="3801463"/>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79B008"/>
                </a:gs>
                <a:gs pos="100000">
                  <a:srgbClr val="AFEA2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8489584">
            <a:off x="10484756" y="4323796"/>
            <a:ext cx="190551" cy="166269"/>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E45B10"/>
                </a:gs>
                <a:gs pos="100000">
                  <a:srgbClr val="F9871B">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19816971">
            <a:off x="10409205" y="3288676"/>
            <a:ext cx="190551" cy="166269"/>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C40B49"/>
                </a:gs>
                <a:gs pos="100000">
                  <a:srgbClr val="F93F80">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614800" y="2580194"/>
            <a:ext cx="4276134" cy="1200329"/>
          </a:xfrm>
          <a:prstGeom prst="rect">
            <a:avLst/>
          </a:prstGeom>
          <a:noFill/>
        </p:spPr>
        <p:txBody>
          <a:bodyPr wrap="square" rtlCol="0">
            <a:spAutoFit/>
          </a:bodyPr>
          <a:lstStyle/>
          <a:p>
            <a:pPr algn="ctr"/>
            <a:r>
              <a:rPr lang="en-US" altLang="zh-CN" sz="7200" dirty="0" smtClean="0">
                <a:solidFill>
                  <a:srgbClr val="415162"/>
                </a:solidFill>
                <a:latin typeface="微软雅黑" panose="020B0503020204020204" pitchFamily="34" charset="-122"/>
                <a:ea typeface="微软雅黑" panose="020B0503020204020204" pitchFamily="34" charset="-122"/>
              </a:rPr>
              <a:t>C</a:t>
            </a:r>
            <a:r>
              <a:rPr lang="en-US" altLang="zh-CN" sz="7200" dirty="0">
                <a:solidFill>
                  <a:srgbClr val="415162"/>
                </a:solidFill>
                <a:latin typeface="微软雅黑" panose="020B0503020204020204" pitchFamily="34" charset="-122"/>
                <a:ea typeface="微软雅黑" panose="020B0503020204020204" pitchFamily="34" charset="-122"/>
              </a:rPr>
              <a:t>#</a:t>
            </a:r>
            <a:r>
              <a:rPr lang="zh-CN" altLang="en-US" sz="7200" dirty="0" smtClean="0">
                <a:solidFill>
                  <a:srgbClr val="415162"/>
                </a:solidFill>
                <a:latin typeface="微软雅黑" panose="020B0503020204020204" pitchFamily="34" charset="-122"/>
                <a:ea typeface="微软雅黑" panose="020B0503020204020204" pitchFamily="34" charset="-122"/>
              </a:rPr>
              <a:t>基础</a:t>
            </a:r>
            <a:endParaRPr lang="zh-CN" altLang="en-US" sz="7200" dirty="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745881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2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7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23" presetClass="entr" presetSubtype="16" fill="hold" grpId="0" nodeType="withEffect">
                                  <p:stCondLst>
                                    <p:cond delay="11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childTnLst>
                                </p:cTn>
                              </p:par>
                              <p:par>
                                <p:cTn id="21" presetID="22" presetClass="entr" presetSubtype="1" fill="hold" grpId="0" nodeType="withEffect">
                                  <p:stCondLst>
                                    <p:cond delay="180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par>
                                <p:cTn id="24" presetID="10" presetClass="entr" presetSubtype="0" fill="hold" nodeType="withEffect">
                                  <p:stCondLst>
                                    <p:cond delay="250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50"/>
                                        <p:tgtEl>
                                          <p:spTgt spid="2"/>
                                        </p:tgtEl>
                                      </p:cBhvr>
                                    </p:animEffect>
                                  </p:childTnLst>
                                </p:cTn>
                              </p:par>
                              <p:par>
                                <p:cTn id="27" presetID="10" presetClass="entr" presetSubtype="0" fill="hold" grpId="0" nodeType="withEffect">
                                  <p:stCondLst>
                                    <p:cond delay="30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250"/>
                                        <p:tgtEl>
                                          <p:spTgt spid="37"/>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250"/>
                                        <p:tgtEl>
                                          <p:spTgt spid="38"/>
                                        </p:tgtEl>
                                      </p:cBhvr>
                                    </p:animEffect>
                                  </p:childTnLst>
                                </p:cTn>
                              </p:par>
                              <p:par>
                                <p:cTn id="33" presetID="10" presetClass="entr" presetSubtype="0" fill="hold" grpId="0" nodeType="withEffect">
                                  <p:stCondLst>
                                    <p:cond delay="275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250"/>
                                        <p:tgtEl>
                                          <p:spTgt spid="39"/>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250"/>
                                        <p:tgtEl>
                                          <p:spTgt spid="45"/>
                                        </p:tgtEl>
                                      </p:cBhvr>
                                    </p:animEffect>
                                  </p:childTnLst>
                                </p:cTn>
                              </p:par>
                              <p:par>
                                <p:cTn id="39" presetID="10" presetClass="entr" presetSubtype="0" fill="hold" grpId="0" nodeType="withEffect">
                                  <p:stCondLst>
                                    <p:cond delay="250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250"/>
                                        <p:tgtEl>
                                          <p:spTgt spid="46"/>
                                        </p:tgtEl>
                                      </p:cBhvr>
                                    </p:animEffect>
                                  </p:childTnLst>
                                </p:cTn>
                              </p:par>
                              <p:par>
                                <p:cTn id="42" presetID="10" presetClass="entr" presetSubtype="0" fill="hold" grpId="0" nodeType="withEffect">
                                  <p:stCondLst>
                                    <p:cond delay="275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250"/>
                                        <p:tgtEl>
                                          <p:spTgt spid="47"/>
                                        </p:tgtEl>
                                      </p:cBhvr>
                                    </p:animEffect>
                                  </p:childTnLst>
                                </p:cTn>
                              </p:par>
                              <p:par>
                                <p:cTn id="45" presetID="10" presetClass="entr" presetSubtype="0" fill="hold" grpId="0" nodeType="withEffect">
                                  <p:stCondLst>
                                    <p:cond delay="300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250"/>
                                        <p:tgtEl>
                                          <p:spTgt spid="40"/>
                                        </p:tgtEl>
                                      </p:cBhvr>
                                    </p:animEffect>
                                  </p:childTnLst>
                                </p:cTn>
                              </p:par>
                              <p:par>
                                <p:cTn id="48" presetID="10" presetClass="entr" presetSubtype="0" fill="hold" grpId="0" nodeType="withEffect">
                                  <p:stCondLst>
                                    <p:cond delay="300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50"/>
                                        <p:tgtEl>
                                          <p:spTgt spid="41"/>
                                        </p:tgtEl>
                                      </p:cBhvr>
                                    </p:animEffect>
                                  </p:childTnLst>
                                </p:cTn>
                              </p:par>
                              <p:par>
                                <p:cTn id="51" presetID="10" presetClass="entr" presetSubtype="0" fill="hold" grpId="0" nodeType="withEffect">
                                  <p:stCondLst>
                                    <p:cond delay="300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7" grpId="0" animBg="1"/>
      <p:bldP spid="38" grpId="0" animBg="1"/>
      <p:bldP spid="39" grpId="0" animBg="1"/>
      <p:bldP spid="40" grpId="0" animBg="1"/>
      <p:bldP spid="41" grpId="0" animBg="1"/>
      <p:bldP spid="42" grpId="0" animBg="1"/>
      <p:bldP spid="45" grpId="0" animBg="1"/>
      <p:bldP spid="46" grpId="0" animBg="1"/>
      <p:bldP spid="47" grpId="0" animBg="1"/>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标识符</a:t>
            </a:r>
            <a:r>
              <a:rPr lang="zh-CN" altLang="en-US" sz="2000" dirty="0">
                <a:solidFill>
                  <a:srgbClr val="415162"/>
                </a:solidFill>
                <a:latin typeface="微软雅黑" panose="020B0503020204020204" pitchFamily="34" charset="-122"/>
                <a:ea typeface="微软雅黑" panose="020B0503020204020204" pitchFamily="34" charset="-122"/>
              </a:rPr>
              <a:t>是指标识某一个东西的一个名字</a:t>
            </a:r>
            <a:r>
              <a:rPr lang="zh-CN" altLang="en-US" sz="2000" dirty="0" smtClean="0">
                <a:solidFill>
                  <a:srgbClr val="415162"/>
                </a:solidFill>
                <a:latin typeface="微软雅黑" panose="020B0503020204020204" pitchFamily="34" charset="-122"/>
                <a:ea typeface="微软雅黑" panose="020B0503020204020204" pitchFamily="34" charset="-122"/>
              </a:rPr>
              <a:t>符号</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比如</a:t>
            </a:r>
            <a:r>
              <a:rPr lang="zh-CN" altLang="en-US" sz="2000" dirty="0">
                <a:solidFill>
                  <a:srgbClr val="415162"/>
                </a:solidFill>
                <a:latin typeface="微软雅黑" panose="020B0503020204020204" pitchFamily="34" charset="-122"/>
                <a:ea typeface="微软雅黑" panose="020B0503020204020204" pitchFamily="34" charset="-122"/>
              </a:rPr>
              <a:t>：变量名，类型名</a:t>
            </a:r>
            <a:r>
              <a:rPr lang="zh-CN" altLang="en-US" sz="2000" dirty="0" smtClean="0">
                <a:solidFill>
                  <a:srgbClr val="415162"/>
                </a:solidFill>
                <a:latin typeface="微软雅黑" panose="020B0503020204020204" pitchFamily="34" charset="-122"/>
                <a:ea typeface="微软雅黑" panose="020B0503020204020204" pitchFamily="34" charset="-122"/>
              </a:rPr>
              <a:t>，函数名，参数</a:t>
            </a:r>
            <a:r>
              <a:rPr lang="zh-CN" altLang="en-US" sz="2000" dirty="0">
                <a:solidFill>
                  <a:srgbClr val="415162"/>
                </a:solidFill>
                <a:latin typeface="微软雅黑" panose="020B0503020204020204" pitchFamily="34" charset="-122"/>
                <a:ea typeface="微软雅黑" panose="020B0503020204020204" pitchFamily="34" charset="-122"/>
              </a:rPr>
              <a:t>名等等</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标识符</a:t>
            </a:r>
            <a:r>
              <a:rPr lang="zh-CN" altLang="en-US" sz="2000" dirty="0">
                <a:solidFill>
                  <a:srgbClr val="415162"/>
                </a:solidFill>
                <a:latin typeface="微软雅黑" panose="020B0503020204020204" pitchFamily="34" charset="-122"/>
                <a:ea typeface="微软雅黑" panose="020B0503020204020204" pitchFamily="34" charset="-122"/>
              </a:rPr>
              <a:t>以字母或者下划线（</a:t>
            </a:r>
            <a:r>
              <a:rPr lang="en-US" altLang="zh-CN" sz="2000" dirty="0">
                <a:solidFill>
                  <a:srgbClr val="415162"/>
                </a:solidFill>
                <a:latin typeface="微软雅黑" panose="020B0503020204020204" pitchFamily="34" charset="-122"/>
                <a:ea typeface="微软雅黑" panose="020B0503020204020204" pitchFamily="34" charset="-122"/>
              </a:rPr>
              <a:t>_</a:t>
            </a:r>
            <a:r>
              <a:rPr lang="zh-CN" altLang="en-US" sz="2000" dirty="0">
                <a:solidFill>
                  <a:srgbClr val="415162"/>
                </a:solidFill>
                <a:latin typeface="微软雅黑" panose="020B0503020204020204" pitchFamily="34" charset="-122"/>
                <a:ea typeface="微软雅黑" panose="020B0503020204020204" pitchFamily="34" charset="-122"/>
              </a:rPr>
              <a:t>）开头，</a:t>
            </a:r>
            <a:r>
              <a:rPr lang="zh-CN" altLang="en-US" sz="2000" dirty="0">
                <a:solidFill>
                  <a:srgbClr val="FF0000"/>
                </a:solidFill>
                <a:latin typeface="微软雅黑" panose="020B0503020204020204" pitchFamily="34" charset="-122"/>
                <a:ea typeface="微软雅黑" panose="020B0503020204020204" pitchFamily="34" charset="-122"/>
              </a:rPr>
              <a:t>其余部分允许出现数字和</a:t>
            </a:r>
            <a:r>
              <a:rPr lang="en-US" altLang="zh-CN" sz="2000" dirty="0">
                <a:solidFill>
                  <a:srgbClr val="FF0000"/>
                </a:solidFill>
                <a:latin typeface="微软雅黑" panose="020B0503020204020204" pitchFamily="34" charset="-122"/>
                <a:ea typeface="微软雅黑" panose="020B0503020204020204" pitchFamily="34" charset="-122"/>
              </a:rPr>
              <a:t>Unicode </a:t>
            </a:r>
            <a:r>
              <a:rPr lang="zh-CN" altLang="en-US" sz="2000" dirty="0">
                <a:solidFill>
                  <a:srgbClr val="FF0000"/>
                </a:solidFill>
                <a:latin typeface="微软雅黑" panose="020B0503020204020204" pitchFamily="34" charset="-122"/>
                <a:ea typeface="微软雅黑" panose="020B0503020204020204" pitchFamily="34" charset="-122"/>
              </a:rPr>
              <a:t>转义序列</a:t>
            </a:r>
            <a:r>
              <a:rPr lang="zh-CN" altLang="en-US"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关键字在以</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为前缀的情况下也可以作为标识符</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000" dirty="0" smtClean="0">
                <a:solidFill>
                  <a:srgbClr val="415162"/>
                </a:solidFill>
                <a:latin typeface="微软雅黑" panose="020B0503020204020204" pitchFamily="34" charset="-122"/>
                <a:ea typeface="微软雅黑" panose="020B0503020204020204" pitchFamily="34" charset="-122"/>
              </a:rPr>
              <a:t>C</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严格区分字母大小写</a:t>
            </a:r>
            <a:r>
              <a:rPr lang="zh-CN" altLang="en-US" sz="2000" dirty="0" smtClean="0">
                <a:solidFill>
                  <a:srgbClr val="415162"/>
                </a:solidFill>
                <a:latin typeface="微软雅黑" panose="020B0503020204020204" pitchFamily="34" charset="-122"/>
                <a:ea typeface="微软雅黑" panose="020B0503020204020204" pitchFamily="34" charset="-122"/>
              </a:rPr>
              <a:t>。</a:t>
            </a:r>
            <a:r>
              <a:rPr lang="en-US" altLang="zh-CN" sz="2000" dirty="0" smtClean="0">
                <a:solidFill>
                  <a:srgbClr val="415162"/>
                </a:solidFill>
                <a:latin typeface="微软雅黑" panose="020B0503020204020204" pitchFamily="34" charset="-122"/>
                <a:ea typeface="微软雅黑" panose="020B0503020204020204" pitchFamily="34" charset="-122"/>
              </a:rPr>
              <a:t>	</a:t>
            </a:r>
          </a:p>
          <a:p>
            <a:pPr marL="914400" lvl="1" indent="-4572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如</a:t>
            </a:r>
            <a:r>
              <a:rPr lang="en-US" altLang="zh-CN" sz="2000" dirty="0">
                <a:solidFill>
                  <a:srgbClr val="415162"/>
                </a:solidFill>
                <a:latin typeface="微软雅黑" panose="020B0503020204020204" pitchFamily="34" charset="-122"/>
                <a:ea typeface="微软雅黑" panose="020B0503020204020204" pitchFamily="34" charset="-122"/>
              </a:rPr>
              <a:t>Age</a:t>
            </a:r>
            <a:r>
              <a:rPr lang="zh-CN" altLang="en-US" sz="2000" dirty="0">
                <a:solidFill>
                  <a:srgbClr val="415162"/>
                </a:solidFill>
                <a:latin typeface="微软雅黑" panose="020B0503020204020204" pitchFamily="34" charset="-122"/>
                <a:ea typeface="微软雅黑" panose="020B0503020204020204" pitchFamily="34" charset="-122"/>
              </a:rPr>
              <a:t>和</a:t>
            </a:r>
            <a:r>
              <a:rPr lang="en-US" altLang="zh-CN" sz="2000" dirty="0">
                <a:solidFill>
                  <a:srgbClr val="415162"/>
                </a:solidFill>
                <a:latin typeface="微软雅黑" panose="020B0503020204020204" pitchFamily="34" charset="-122"/>
                <a:ea typeface="微软雅黑" panose="020B0503020204020204" pitchFamily="34" charset="-122"/>
              </a:rPr>
              <a:t>age</a:t>
            </a:r>
            <a:r>
              <a:rPr lang="zh-CN" altLang="en-US" sz="2000" dirty="0">
                <a:solidFill>
                  <a:srgbClr val="415162"/>
                </a:solidFill>
                <a:latin typeface="微软雅黑" panose="020B0503020204020204" pitchFamily="34" charset="-122"/>
                <a:ea typeface="微软雅黑" panose="020B0503020204020204" pitchFamily="34" charset="-122"/>
              </a:rPr>
              <a:t>是不同的标识符</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标识符</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376331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异常处理</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313" y="5402598"/>
            <a:ext cx="14478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286150" y="2450736"/>
            <a:ext cx="6096000" cy="3600986"/>
          </a:xfrm>
          <a:prstGeom prst="rect">
            <a:avLst/>
          </a:prstGeom>
        </p:spPr>
        <p:txBody>
          <a:bodyPr>
            <a:spAutoFit/>
          </a:bodyPr>
          <a:lstStyle/>
          <a:p>
            <a:r>
              <a:rPr lang="en-US" altLang="zh-CN" sz="1200" dirty="0" smtClean="0">
                <a:solidFill>
                  <a:srgbClr val="0000FF"/>
                </a:solidFill>
                <a:highlight>
                  <a:srgbClr val="FFFFFF"/>
                </a:highlight>
                <a:latin typeface="Consolas"/>
              </a:rPr>
              <a:t>class</a:t>
            </a:r>
            <a:r>
              <a:rPr lang="en-US" altLang="zh-CN" sz="1200" dirty="0" smtClean="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Dog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dog</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Dog</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try</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dog.Run</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catch</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Exception</a:t>
            </a:r>
            <a:r>
              <a:rPr lang="en-US" altLang="zh-CN" sz="1200" dirty="0">
                <a:solidFill>
                  <a:srgbClr val="000000"/>
                </a:solidFill>
                <a:highlight>
                  <a:srgbClr val="FFFFFF"/>
                </a:highlight>
                <a:latin typeface="Consolas"/>
              </a:rPr>
              <a:t> e)</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e.Message</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finally</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dog.Sleep</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sp>
        <p:nvSpPr>
          <p:cNvPr id="3" name="矩形 2"/>
          <p:cNvSpPr/>
          <p:nvPr/>
        </p:nvSpPr>
        <p:spPr>
          <a:xfrm>
            <a:off x="1059809" y="2375235"/>
            <a:ext cx="6096000" cy="3231654"/>
          </a:xfrm>
          <a:prstGeom prst="rect">
            <a:avLst/>
          </a:prstGeom>
        </p:spPr>
        <p:txBody>
          <a:bodyPr>
            <a:spAutoFit/>
          </a:bodyPr>
          <a:lstStyle/>
          <a:p>
            <a:pPr lvl="0"/>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Dog</a:t>
            </a:r>
            <a:endParaRPr lang="en-US" altLang="zh-CN" sz="1200" dirty="0">
              <a:solidFill>
                <a:srgbClr val="000000"/>
              </a:solidFill>
              <a:highlight>
                <a:srgbClr val="FFFFFF"/>
              </a:highlight>
              <a:latin typeface="Consolas"/>
            </a:endParaRPr>
          </a:p>
          <a:p>
            <a:pPr lvl="0"/>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Legs { </a:t>
            </a:r>
            <a:r>
              <a:rPr lang="en-US" altLang="zh-CN" sz="1200" dirty="0" err="1">
                <a:solidFill>
                  <a:srgbClr val="0000FF"/>
                </a:solidFill>
                <a:highlight>
                  <a:srgbClr val="FFFFFF"/>
                </a:highlight>
                <a:latin typeface="Consolas"/>
              </a:rPr>
              <a:t>get</a:t>
            </a:r>
            <a:r>
              <a:rPr lang="en-US" altLang="zh-CN" sz="1200" dirty="0" err="1">
                <a:solidFill>
                  <a:srgbClr val="000000"/>
                </a:solidFill>
                <a:highlight>
                  <a:srgbClr val="FFFFFF"/>
                </a:highlight>
                <a:latin typeface="Consolas"/>
              </a:rPr>
              <a:t>;</a:t>
            </a:r>
            <a:r>
              <a:rPr lang="en-US" altLang="zh-CN" sz="1200" dirty="0" err="1">
                <a:solidFill>
                  <a:srgbClr val="0000FF"/>
                </a:solidFill>
                <a:highlight>
                  <a:srgbClr val="FFFFFF"/>
                </a:highlight>
                <a:latin typeface="Consolas"/>
              </a:rPr>
              <a:t>private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set</a:t>
            </a:r>
            <a:r>
              <a:rPr lang="en-US" altLang="zh-CN" sz="1200" dirty="0">
                <a:solidFill>
                  <a:srgbClr val="000000"/>
                </a:solidFill>
                <a:highlight>
                  <a:srgbClr val="FFFFFF"/>
                </a:highlight>
                <a:latin typeface="Consolas"/>
              </a:rPr>
              <a:t>; } </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Run()</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zh-CN" altLang="en-US" sz="1200" dirty="0">
                <a:solidFill>
                  <a:srgbClr val="000000"/>
                </a:solidFill>
                <a:highlight>
                  <a:srgbClr val="FFFFFF"/>
                </a:highlight>
                <a:latin typeface="Consolas"/>
              </a:rPr>
              <a:t>        </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 (Legs != 4)</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throw</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MyException</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狗应该有四条腿</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跑起来了</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Sleep()</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睡觉</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a:t>
            </a:r>
          </a:p>
        </p:txBody>
      </p:sp>
      <p:cxnSp>
        <p:nvCxnSpPr>
          <p:cNvPr id="5" name="直接连接符 4"/>
          <p:cNvCxnSpPr/>
          <p:nvPr/>
        </p:nvCxnSpPr>
        <p:spPr>
          <a:xfrm>
            <a:off x="5914239" y="2450736"/>
            <a:ext cx="0" cy="3618612"/>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86801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766677">
            <a:off x="3903880" y="371041"/>
            <a:ext cx="5008780" cy="6991168"/>
            <a:chOff x="3903880" y="371041"/>
            <a:chExt cx="5008780" cy="6991168"/>
          </a:xfrm>
        </p:grpSpPr>
        <p:sp>
          <p:nvSpPr>
            <p:cNvPr id="34" name="等腰三角形 33"/>
            <p:cNvSpPr/>
            <p:nvPr/>
          </p:nvSpPr>
          <p:spPr>
            <a:xfrm rot="6684861">
              <a:off x="3512448" y="2077883"/>
              <a:ext cx="5675758" cy="4892894"/>
            </a:xfrm>
            <a:prstGeom prst="triangle">
              <a:avLst/>
            </a:prstGeom>
            <a:noFill/>
            <a:ln>
              <a:solidFill>
                <a:srgbClr val="415162">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2700000">
              <a:off x="3628334" y="762473"/>
              <a:ext cx="5675758" cy="4892894"/>
            </a:xfrm>
            <a:prstGeom prst="triangle">
              <a:avLst/>
            </a:prstGeom>
            <a:noFill/>
            <a:ln>
              <a:solidFill>
                <a:srgbClr val="415162">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572625" y="5057775"/>
            <a:ext cx="419100" cy="419100"/>
            <a:chOff x="9572625" y="5057775"/>
            <a:chExt cx="419100" cy="419100"/>
          </a:xfrm>
        </p:grpSpPr>
        <p:sp>
          <p:nvSpPr>
            <p:cNvPr id="8" name="椭圆 7"/>
            <p:cNvSpPr/>
            <p:nvPr/>
          </p:nvSpPr>
          <p:spPr>
            <a:xfrm>
              <a:off x="9572625" y="5057775"/>
              <a:ext cx="419100" cy="419100"/>
            </a:xfrm>
            <a:prstGeom prst="ellipse">
              <a:avLst/>
            </a:prstGeom>
            <a:gradFill>
              <a:gsLst>
                <a:gs pos="0">
                  <a:srgbClr val="DC4A0C"/>
                </a:gs>
                <a:gs pos="100000">
                  <a:srgbClr val="FA891B"/>
                </a:gs>
              </a:gsLst>
              <a:lin ang="5400000" scaled="1"/>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72"/>
            <p:cNvSpPr>
              <a:spLocks noChangeAspect="1" noEditPoints="1"/>
            </p:cNvSpPr>
            <p:nvPr/>
          </p:nvSpPr>
          <p:spPr bwMode="auto">
            <a:xfrm>
              <a:off x="9688510" y="5167806"/>
              <a:ext cx="187330" cy="199038"/>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571625" y="4714875"/>
            <a:ext cx="419100" cy="419100"/>
            <a:chOff x="1571625" y="4714875"/>
            <a:chExt cx="419100" cy="419100"/>
          </a:xfrm>
        </p:grpSpPr>
        <p:sp>
          <p:nvSpPr>
            <p:cNvPr id="9" name="椭圆 8"/>
            <p:cNvSpPr/>
            <p:nvPr/>
          </p:nvSpPr>
          <p:spPr>
            <a:xfrm>
              <a:off x="1571625" y="4714875"/>
              <a:ext cx="419100" cy="419100"/>
            </a:xfrm>
            <a:prstGeom prst="ellipse">
              <a:avLst/>
            </a:prstGeom>
            <a:gradFill>
              <a:gsLst>
                <a:gs pos="0">
                  <a:srgbClr val="6DA400"/>
                </a:gs>
                <a:gs pos="100000">
                  <a:srgbClr val="B0EB2F"/>
                </a:gs>
              </a:gsLst>
              <a:lin ang="5400000" scaled="1"/>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a:grpSpLocks noChangeAspect="1"/>
            </p:cNvGrpSpPr>
            <p:nvPr/>
          </p:nvGrpSpPr>
          <p:grpSpPr>
            <a:xfrm>
              <a:off x="1687510" y="4830126"/>
              <a:ext cx="187330" cy="188597"/>
              <a:chOff x="5042691" y="2273920"/>
              <a:chExt cx="702937" cy="707692"/>
            </a:xfrm>
            <a:solidFill>
              <a:schemeClr val="bg1"/>
            </a:solidFill>
          </p:grpSpPr>
          <p:sp>
            <p:nvSpPr>
              <p:cNvPr id="13"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组合 9"/>
          <p:cNvGrpSpPr/>
          <p:nvPr/>
        </p:nvGrpSpPr>
        <p:grpSpPr>
          <a:xfrm>
            <a:off x="8715375" y="2058224"/>
            <a:ext cx="419100" cy="419100"/>
            <a:chOff x="8715375" y="2058224"/>
            <a:chExt cx="419100" cy="419100"/>
          </a:xfrm>
        </p:grpSpPr>
        <p:sp>
          <p:nvSpPr>
            <p:cNvPr id="7" name="椭圆 6"/>
            <p:cNvSpPr/>
            <p:nvPr/>
          </p:nvSpPr>
          <p:spPr>
            <a:xfrm>
              <a:off x="8715375" y="2058224"/>
              <a:ext cx="419100" cy="419100"/>
            </a:xfrm>
            <a:prstGeom prst="ellipse">
              <a:avLst/>
            </a:prstGeom>
            <a:gradFill>
              <a:gsLst>
                <a:gs pos="0">
                  <a:srgbClr val="0076CF"/>
                </a:gs>
                <a:gs pos="100000">
                  <a:srgbClr val="1CCCF8"/>
                </a:gs>
              </a:gsLst>
              <a:lin ang="5400000" scaled="1"/>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a:grpSpLocks noChangeAspect="1"/>
            </p:cNvGrpSpPr>
            <p:nvPr/>
          </p:nvGrpSpPr>
          <p:grpSpPr>
            <a:xfrm>
              <a:off x="8831260" y="2188077"/>
              <a:ext cx="187330" cy="159395"/>
              <a:chOff x="7909299" y="3772690"/>
              <a:chExt cx="667095" cy="567616"/>
            </a:xfrm>
            <a:solidFill>
              <a:schemeClr val="bg1"/>
            </a:solidFill>
          </p:grpSpPr>
          <p:sp>
            <p:nvSpPr>
              <p:cNvPr id="16"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4" name="组合 23"/>
          <p:cNvGrpSpPr/>
          <p:nvPr/>
        </p:nvGrpSpPr>
        <p:grpSpPr>
          <a:xfrm>
            <a:off x="2714625" y="1848674"/>
            <a:ext cx="419100" cy="419100"/>
            <a:chOff x="2714625" y="1848674"/>
            <a:chExt cx="419100" cy="419100"/>
          </a:xfrm>
        </p:grpSpPr>
        <p:sp>
          <p:nvSpPr>
            <p:cNvPr id="6" name="椭圆 5"/>
            <p:cNvSpPr/>
            <p:nvPr/>
          </p:nvSpPr>
          <p:spPr>
            <a:xfrm>
              <a:off x="2714625" y="1848674"/>
              <a:ext cx="419100" cy="419100"/>
            </a:xfrm>
            <a:prstGeom prst="ellipse">
              <a:avLst/>
            </a:prstGeom>
            <a:gradFill>
              <a:gsLst>
                <a:gs pos="0">
                  <a:srgbClr val="BA013F"/>
                </a:gs>
                <a:gs pos="100000">
                  <a:srgbClr val="FB4182"/>
                </a:gs>
              </a:gsLst>
              <a:lin ang="5400000" scaled="1"/>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835678" y="1969641"/>
              <a:ext cx="176995" cy="177167"/>
              <a:chOff x="5240338" y="2657475"/>
              <a:chExt cx="1630363" cy="1631951"/>
            </a:xfrm>
            <a:solidFill>
              <a:schemeClr val="bg1"/>
            </a:solidFill>
          </p:grpSpPr>
          <p:sp>
            <p:nvSpPr>
              <p:cNvPr id="19" name="Freeform 5"/>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8"/>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7" name="任意多边形 36"/>
          <p:cNvSpPr/>
          <p:nvPr/>
        </p:nvSpPr>
        <p:spPr>
          <a:xfrm rot="10800000">
            <a:off x="10504482" y="2366159"/>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E45B10"/>
                </a:gs>
                <a:gs pos="100000">
                  <a:srgbClr val="F9871B">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12747750">
            <a:off x="9884497" y="2580567"/>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w="12700">
            <a:gradFill>
              <a:gsLst>
                <a:gs pos="0">
                  <a:srgbClr val="0586D7"/>
                </a:gs>
                <a:gs pos="100000">
                  <a:srgbClr val="1CCBF7">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15113469">
            <a:off x="10981262" y="3237720"/>
            <a:ext cx="190551" cy="166269"/>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C40B49"/>
                </a:gs>
                <a:gs pos="100000">
                  <a:srgbClr val="F93F80">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7826537" flipH="1">
            <a:off x="1640766" y="2887499"/>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C40B49"/>
                </a:gs>
                <a:gs pos="100000">
                  <a:srgbClr val="F93F80">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4313454" flipH="1">
            <a:off x="1143894" y="3359385"/>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79B008"/>
                </a:gs>
                <a:gs pos="100000">
                  <a:srgbClr val="AFEA2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4496902" flipH="1">
            <a:off x="1845449" y="3786654"/>
            <a:ext cx="190551" cy="166269"/>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w="12700">
            <a:gradFill>
              <a:gsLst>
                <a:gs pos="0">
                  <a:srgbClr val="0586D7"/>
                </a:gs>
                <a:gs pos="100000">
                  <a:srgbClr val="1CCBF7">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0692213" y="3801463"/>
            <a:ext cx="149358" cy="130325"/>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79B008"/>
                </a:gs>
                <a:gs pos="100000">
                  <a:srgbClr val="AFEA2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8489584">
            <a:off x="10484756" y="4323796"/>
            <a:ext cx="190551" cy="166269"/>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E45B10"/>
                </a:gs>
                <a:gs pos="100000">
                  <a:srgbClr val="F9871B">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19816971">
            <a:off x="10409205" y="3288676"/>
            <a:ext cx="190551" cy="166269"/>
          </a:xfrm>
          <a:custGeom>
            <a:avLst/>
            <a:gdLst>
              <a:gd name="connsiteX0" fmla="*/ 2097279 w 2097279"/>
              <a:gd name="connsiteY0" fmla="*/ 1830015 h 1830015"/>
              <a:gd name="connsiteX1" fmla="*/ 0 w 2097279"/>
              <a:gd name="connsiteY1" fmla="*/ 1830015 h 1830015"/>
              <a:gd name="connsiteX2" fmla="*/ 1048640 w 2097279"/>
              <a:gd name="connsiteY2" fmla="*/ 0 h 1830015"/>
            </a:gdLst>
            <a:ahLst/>
            <a:cxnLst>
              <a:cxn ang="0">
                <a:pos x="connsiteX0" y="connsiteY0"/>
              </a:cxn>
              <a:cxn ang="0">
                <a:pos x="connsiteX1" y="connsiteY1"/>
              </a:cxn>
              <a:cxn ang="0">
                <a:pos x="connsiteX2" y="connsiteY2"/>
              </a:cxn>
            </a:cxnLst>
            <a:rect l="l" t="t" r="r" b="b"/>
            <a:pathLst>
              <a:path w="2097279" h="1830015">
                <a:moveTo>
                  <a:pt x="2097279" y="1830015"/>
                </a:moveTo>
                <a:lnTo>
                  <a:pt x="0" y="1830015"/>
                </a:lnTo>
                <a:lnTo>
                  <a:pt x="1048640" y="0"/>
                </a:lnTo>
                <a:close/>
              </a:path>
            </a:pathLst>
          </a:custGeom>
          <a:noFill/>
          <a:ln>
            <a:gradFill>
              <a:gsLst>
                <a:gs pos="0">
                  <a:srgbClr val="C40B49"/>
                </a:gs>
                <a:gs pos="100000">
                  <a:srgbClr val="F93F80">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4205899" y="2871829"/>
            <a:ext cx="3780202" cy="769441"/>
          </a:xfrm>
          <a:prstGeom prst="rect">
            <a:avLst/>
          </a:prstGeom>
          <a:noFill/>
        </p:spPr>
        <p:txBody>
          <a:bodyPr wrap="none" rtlCol="0">
            <a:spAutoFit/>
          </a:bodyPr>
          <a:lstStyle/>
          <a:p>
            <a:r>
              <a:rPr lang="en-US" altLang="zh-CN" sz="4400" dirty="0">
                <a:solidFill>
                  <a:srgbClr val="415162"/>
                </a:solidFill>
                <a:latin typeface="方正兰亭纤黑_GBK" panose="02000000000000000000" pitchFamily="2" charset="-122"/>
                <a:ea typeface="方正兰亭纤黑_GBK" panose="02000000000000000000" pitchFamily="2" charset="-122"/>
              </a:rPr>
              <a:t>THANK YOU</a:t>
            </a:r>
            <a:endParaRPr lang="zh-CN" altLang="en-US" sz="4400" dirty="0">
              <a:solidFill>
                <a:srgbClr val="415162"/>
              </a:solidFill>
              <a:latin typeface="方正兰亭纤黑_GBK" panose="02000000000000000000" pitchFamily="2" charset="-122"/>
              <a:ea typeface="方正兰亭纤黑_GBK" panose="02000000000000000000" pitchFamily="2" charset="-122"/>
            </a:endParaRPr>
          </a:p>
        </p:txBody>
      </p:sp>
    </p:spTree>
    <p:extLst>
      <p:ext uri="{BB962C8B-B14F-4D97-AF65-F5344CB8AC3E}">
        <p14:creationId xmlns:p14="http://schemas.microsoft.com/office/powerpoint/2010/main" val="45972039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2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7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23" presetClass="entr" presetSubtype="16" fill="hold" grpId="0" nodeType="withEffect">
                                  <p:stCondLst>
                                    <p:cond delay="11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childTnLst>
                                </p:cTn>
                              </p:par>
                              <p:par>
                                <p:cTn id="21" presetID="10" presetClass="entr" presetSubtype="0" fill="hold" nodeType="withEffect">
                                  <p:stCondLst>
                                    <p:cond delay="25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250"/>
                                        <p:tgtEl>
                                          <p:spTgt spid="2"/>
                                        </p:tgtEl>
                                      </p:cBhvr>
                                    </p:animEffect>
                                  </p:childTnLst>
                                </p:cTn>
                              </p:par>
                              <p:par>
                                <p:cTn id="24" presetID="10" presetClass="entr" presetSubtype="0" fill="hold" grpId="0" nodeType="withEffect">
                                  <p:stCondLst>
                                    <p:cond delay="300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250"/>
                                        <p:tgtEl>
                                          <p:spTgt spid="37"/>
                                        </p:tgtEl>
                                      </p:cBhvr>
                                    </p:animEffect>
                                  </p:childTnLst>
                                </p:cTn>
                              </p:par>
                              <p:par>
                                <p:cTn id="27" presetID="10" presetClass="entr" presetSubtype="0" fill="hold" grpId="0" nodeType="withEffect">
                                  <p:stCondLst>
                                    <p:cond delay="30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250"/>
                                        <p:tgtEl>
                                          <p:spTgt spid="38"/>
                                        </p:tgtEl>
                                      </p:cBhvr>
                                    </p:animEffect>
                                  </p:childTnLst>
                                </p:cTn>
                              </p:par>
                              <p:par>
                                <p:cTn id="30" presetID="10" presetClass="entr" presetSubtype="0" fill="hold" grpId="0" nodeType="withEffect">
                                  <p:stCondLst>
                                    <p:cond delay="275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250"/>
                                        <p:tgtEl>
                                          <p:spTgt spid="39"/>
                                        </p:tgtEl>
                                      </p:cBhvr>
                                    </p:animEffect>
                                  </p:childTnLst>
                                </p:cTn>
                              </p:par>
                              <p:par>
                                <p:cTn id="33" presetID="10" presetClass="entr" presetSubtype="0" fill="hold" grpId="0" nodeType="withEffect">
                                  <p:stCondLst>
                                    <p:cond delay="300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250"/>
                                        <p:tgtEl>
                                          <p:spTgt spid="45"/>
                                        </p:tgtEl>
                                      </p:cBhvr>
                                    </p:animEffect>
                                  </p:childTnLst>
                                </p:cTn>
                              </p:par>
                              <p:par>
                                <p:cTn id="36" presetID="10" presetClass="entr" presetSubtype="0" fill="hold" grpId="0" nodeType="withEffect">
                                  <p:stCondLst>
                                    <p:cond delay="250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250"/>
                                        <p:tgtEl>
                                          <p:spTgt spid="46"/>
                                        </p:tgtEl>
                                      </p:cBhvr>
                                    </p:animEffect>
                                  </p:childTnLst>
                                </p:cTn>
                              </p:par>
                              <p:par>
                                <p:cTn id="39" presetID="10" presetClass="entr" presetSubtype="0" fill="hold" grpId="0" nodeType="withEffect">
                                  <p:stCondLst>
                                    <p:cond delay="275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250"/>
                                        <p:tgtEl>
                                          <p:spTgt spid="47"/>
                                        </p:tgtEl>
                                      </p:cBhvr>
                                    </p:animEffect>
                                  </p:childTnLst>
                                </p:cTn>
                              </p:par>
                              <p:par>
                                <p:cTn id="42" presetID="10" presetClass="entr" presetSubtype="0" fill="hold" grpId="0" nodeType="withEffect">
                                  <p:stCondLst>
                                    <p:cond delay="300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250"/>
                                        <p:tgtEl>
                                          <p:spTgt spid="40"/>
                                        </p:tgtEl>
                                      </p:cBhvr>
                                    </p:animEffect>
                                  </p:childTnLst>
                                </p:cTn>
                              </p:par>
                              <p:par>
                                <p:cTn id="45" presetID="10" presetClass="entr" presetSubtype="0" fill="hold" grpId="0" nodeType="withEffect">
                                  <p:stCondLst>
                                    <p:cond delay="300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250"/>
                                        <p:tgtEl>
                                          <p:spTgt spid="41"/>
                                        </p:tgtEl>
                                      </p:cBhvr>
                                    </p:animEffect>
                                  </p:childTnLst>
                                </p:cTn>
                              </p:par>
                              <p:par>
                                <p:cTn id="48" presetID="10" presetClass="entr" presetSubtype="0" fill="hold" grpId="0" nodeType="withEffect">
                                  <p:stCondLst>
                                    <p:cond delay="30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5" grpId="0" animBg="1"/>
      <p:bldP spid="46" grpId="0" animBg="1"/>
      <p:bldP spid="47" grpId="0" animBg="1"/>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标识符</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474853576"/>
              </p:ext>
            </p:extLst>
          </p:nvPr>
        </p:nvGraphicFramePr>
        <p:xfrm>
          <a:off x="1747398" y="2397295"/>
          <a:ext cx="9149901" cy="3337560"/>
        </p:xfrm>
        <a:graphic>
          <a:graphicData uri="http://schemas.openxmlformats.org/drawingml/2006/table">
            <a:tbl>
              <a:tblPr firstRow="1">
                <a:tableStyleId>{69C7853C-536D-4A76-A0AE-DD22124D55A5}</a:tableStyleId>
              </a:tblPr>
              <a:tblGrid>
                <a:gridCol w="2472264"/>
                <a:gridCol w="3003259"/>
                <a:gridCol w="3674378"/>
              </a:tblGrid>
              <a:tr h="298497">
                <a:tc>
                  <a:txBody>
                    <a:bodyPr/>
                    <a:lstStyle/>
                    <a:p>
                      <a:pPr marL="0" algn="l" defTabSz="914363" rtl="0" eaLnBrk="1" latinLnBrk="0" hangingPunct="1">
                        <a:lnSpc>
                          <a:spcPct val="150000"/>
                        </a:lnSpc>
                      </a:pPr>
                      <a:r>
                        <a:rPr lang="zh-CN" altLang="en-US" sz="1600" b="1" kern="1200" dirty="0" smtClean="0">
                          <a:solidFill>
                            <a:schemeClr val="bg1"/>
                          </a:solidFill>
                          <a:latin typeface="微软雅黑" panose="020B0503020204020204" pitchFamily="34" charset="-122"/>
                          <a:ea typeface="微软雅黑" panose="020B0503020204020204" pitchFamily="34" charset="-122"/>
                        </a:rPr>
                        <a:t>示例</a:t>
                      </a:r>
                      <a:endParaRPr lang="zh-CN" altLang="en-US" sz="1600" b="1" kern="1200" dirty="0">
                        <a:solidFill>
                          <a:schemeClr val="bg1"/>
                        </a:solidFill>
                        <a:latin typeface="微软雅黑" panose="020B0503020204020204" pitchFamily="34" charset="-122"/>
                        <a:ea typeface="微软雅黑" panose="020B0503020204020204" pitchFamily="34" charset="-122"/>
                        <a:cs typeface="+mn-cs"/>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是否有效</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说明</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367">
                <a:tc>
                  <a:txBody>
                    <a:bodyPr/>
                    <a:lstStyle/>
                    <a:p>
                      <a:pPr>
                        <a:lnSpc>
                          <a:spcPct val="150000"/>
                        </a:lnSpc>
                      </a:pPr>
                      <a:r>
                        <a:rPr lang="en-US" altLang="zh-CN" sz="1400" dirty="0" smtClean="0">
                          <a:solidFill>
                            <a:srgbClr val="FF0000"/>
                          </a:solidFill>
                          <a:latin typeface="微软雅黑" panose="020B0503020204020204" pitchFamily="34" charset="-122"/>
                          <a:ea typeface="微软雅黑" panose="020B0503020204020204" pitchFamily="34" charset="-122"/>
                        </a:rPr>
                        <a:t>123</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solidFill>
                            <a:srgbClr val="FF0000"/>
                          </a:solidFill>
                          <a:latin typeface="微软雅黑" panose="020B0503020204020204" pitchFamily="34" charset="-122"/>
                          <a:ea typeface="微软雅黑" panose="020B0503020204020204" pitchFamily="34" charset="-122"/>
                        </a:rPr>
                        <a:t>否</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solidFill>
                            <a:srgbClr val="FF0000"/>
                          </a:solidFill>
                          <a:latin typeface="微软雅黑" panose="020B0503020204020204" pitchFamily="34" charset="-122"/>
                          <a:ea typeface="微软雅黑" panose="020B0503020204020204" pitchFamily="34" charset="-122"/>
                        </a:rPr>
                        <a:t>不能以数字开头</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0">
                <a:tc>
                  <a:txBody>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n123</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字母开头，混合数字</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996">
                <a:tc>
                  <a:txBody>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N123</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大些字母</a:t>
                      </a:r>
                      <a:r>
                        <a:rPr lang="en-US" altLang="zh-CN" sz="1400" dirty="0" smtClean="0">
                          <a:latin typeface="微软雅黑" panose="020B0503020204020204" pitchFamily="34" charset="-122"/>
                          <a:ea typeface="微软雅黑" panose="020B0503020204020204" pitchFamily="34" charset="-122"/>
                        </a:rPr>
                        <a:t>N</a:t>
                      </a:r>
                      <a:r>
                        <a:rPr lang="zh-CN" altLang="en-US" sz="1400" dirty="0" smtClean="0">
                          <a:latin typeface="微软雅黑" panose="020B0503020204020204" pitchFamily="34" charset="-122"/>
                          <a:ea typeface="微软雅黑" panose="020B0503020204020204" pitchFamily="34" charset="-122"/>
                        </a:rPr>
                        <a:t>，所以和</a:t>
                      </a:r>
                      <a:r>
                        <a:rPr lang="en-US" altLang="zh-CN" sz="1400" dirty="0" smtClean="0">
                          <a:latin typeface="微软雅黑" panose="020B0503020204020204" pitchFamily="34" charset="-122"/>
                          <a:ea typeface="微软雅黑" panose="020B0503020204020204" pitchFamily="34" charset="-122"/>
                        </a:rPr>
                        <a:t>n123</a:t>
                      </a:r>
                      <a:r>
                        <a:rPr lang="zh-CN" altLang="en-US" sz="1400" dirty="0" smtClean="0">
                          <a:latin typeface="微软雅黑" panose="020B0503020204020204" pitchFamily="34" charset="-122"/>
                          <a:ea typeface="微软雅黑" panose="020B0503020204020204" pitchFamily="34" charset="-122"/>
                        </a:rPr>
                        <a:t>是不同的标识符</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312">
                <a:tc>
                  <a:txBody>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_n123</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下划线加字符和数字</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848">
                <a:tc>
                  <a:txBody>
                    <a:bodyPr/>
                    <a:lstStyle/>
                    <a:p>
                      <a:pPr>
                        <a:lnSpc>
                          <a:spcPct val="150000"/>
                        </a:lnSpc>
                      </a:pPr>
                      <a:r>
                        <a:rPr lang="en-US" altLang="zh-CN" sz="1400" dirty="0" err="1" smtClean="0">
                          <a:solidFill>
                            <a:srgbClr val="FF0000"/>
                          </a:solidFill>
                          <a:latin typeface="微软雅黑" panose="020B0503020204020204" pitchFamily="34" charset="-122"/>
                          <a:ea typeface="微软雅黑" panose="020B0503020204020204" pitchFamily="34" charset="-122"/>
                        </a:rPr>
                        <a:t>int</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solidFill>
                            <a:srgbClr val="FF0000"/>
                          </a:solidFill>
                          <a:latin typeface="微软雅黑" panose="020B0503020204020204" pitchFamily="34" charset="-122"/>
                          <a:ea typeface="微软雅黑" panose="020B0503020204020204" pitchFamily="34" charset="-122"/>
                        </a:rPr>
                        <a:t>否</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1400" dirty="0" err="1" smtClean="0">
                          <a:solidFill>
                            <a:srgbClr val="FF0000"/>
                          </a:solidFill>
                          <a:latin typeface="微软雅黑" panose="020B0503020204020204" pitchFamily="34" charset="-122"/>
                          <a:ea typeface="微软雅黑" panose="020B0503020204020204" pitchFamily="34" charset="-122"/>
                        </a:rPr>
                        <a:t>int</a:t>
                      </a:r>
                      <a:r>
                        <a:rPr lang="zh-CN" altLang="en-US" sz="1400" dirty="0" smtClean="0">
                          <a:solidFill>
                            <a:srgbClr val="FF0000"/>
                          </a:solidFill>
                          <a:latin typeface="微软雅黑" panose="020B0503020204020204" pitchFamily="34" charset="-122"/>
                          <a:ea typeface="微软雅黑" panose="020B0503020204020204" pitchFamily="34" charset="-122"/>
                        </a:rPr>
                        <a:t>是关键字</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774">
                <a:tc>
                  <a:txBody>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int</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做前缀加关键字</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312">
                <a:tc>
                  <a:txBody>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n\u0061me</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spc="-67" dirty="0" smtClean="0">
                          <a:latin typeface="微软雅黑" panose="020B0503020204020204" pitchFamily="34" charset="-122"/>
                          <a:ea typeface="微软雅黑" panose="020B0503020204020204" pitchFamily="34" charset="-122"/>
                        </a:rPr>
                        <a:t>支持</a:t>
                      </a:r>
                      <a:r>
                        <a:rPr lang="en-US" altLang="zh-CN" sz="1400" spc="-67" dirty="0" smtClean="0">
                          <a:latin typeface="微软雅黑" panose="020B0503020204020204" pitchFamily="34" charset="-122"/>
                          <a:ea typeface="微软雅黑" panose="020B0503020204020204" pitchFamily="34" charset="-122"/>
                        </a:rPr>
                        <a:t>Unicode</a:t>
                      </a:r>
                      <a:r>
                        <a:rPr lang="zh-CN" altLang="en-US" sz="1400" spc="-67" dirty="0" smtClean="0">
                          <a:latin typeface="微软雅黑" panose="020B0503020204020204" pitchFamily="34" charset="-122"/>
                          <a:ea typeface="微软雅黑" panose="020B0503020204020204" pitchFamily="34" charset="-122"/>
                        </a:rPr>
                        <a:t>转义序列</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0520558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400657"/>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关键字是一组特殊的“标识符”，由系统定义，供开发者使用。因而我们不能再次定义关键字为标识符（以 </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字符开头时除外）</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比较常用的有</a:t>
            </a:r>
            <a:r>
              <a:rPr lang="en-US" altLang="zh-CN" sz="2000" dirty="0">
                <a:solidFill>
                  <a:srgbClr val="415162"/>
                </a:solidFill>
                <a:latin typeface="微软雅黑" panose="020B0503020204020204" pitchFamily="34" charset="-122"/>
                <a:ea typeface="微软雅黑" panose="020B0503020204020204" pitchFamily="34" charset="-122"/>
              </a:rPr>
              <a:t>using</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class</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static</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public</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get</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set</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err="1">
                <a:solidFill>
                  <a:srgbClr val="415162"/>
                </a:solidFill>
                <a:latin typeface="微软雅黑" panose="020B0503020204020204" pitchFamily="34" charset="-122"/>
                <a:ea typeface="微软雅黑" panose="020B0503020204020204" pitchFamily="34" charset="-122"/>
              </a:rPr>
              <a:t>var</a:t>
            </a:r>
            <a:r>
              <a:rPr lang="zh-CN" altLang="en-US" sz="2000" dirty="0">
                <a:solidFill>
                  <a:srgbClr val="415162"/>
                </a:solidFill>
                <a:latin typeface="微软雅黑" panose="020B0503020204020204" pitchFamily="34" charset="-122"/>
                <a:ea typeface="微软雅黑" panose="020B0503020204020204" pitchFamily="34" charset="-122"/>
              </a:rPr>
              <a:t>*等等。</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其中加“*”的比较特殊些，称作上下文关键字，这些关键字只有</a:t>
            </a:r>
            <a:r>
              <a:rPr lang="zh-CN" altLang="en-US" sz="2000" dirty="0" smtClean="0">
                <a:solidFill>
                  <a:srgbClr val="415162"/>
                </a:solidFill>
                <a:latin typeface="微软雅黑" panose="020B0503020204020204" pitchFamily="34" charset="-122"/>
                <a:ea typeface="微软雅黑" panose="020B0503020204020204" pitchFamily="34" charset="-122"/>
              </a:rPr>
              <a:t>在特殊</a:t>
            </a:r>
            <a:r>
              <a:rPr lang="zh-CN" altLang="en-US" sz="2000" dirty="0">
                <a:solidFill>
                  <a:srgbClr val="415162"/>
                </a:solidFill>
                <a:latin typeface="微软雅黑" panose="020B0503020204020204" pitchFamily="34" charset="-122"/>
                <a:ea typeface="微软雅黑" panose="020B0503020204020204" pitchFamily="34" charset="-122"/>
              </a:rPr>
              <a:t>的位置才会有意义。如</a:t>
            </a:r>
            <a:r>
              <a:rPr lang="en-US" altLang="zh-CN" sz="2000" dirty="0">
                <a:solidFill>
                  <a:srgbClr val="415162"/>
                </a:solidFill>
                <a:latin typeface="微软雅黑" panose="020B0503020204020204" pitchFamily="34" charset="-122"/>
                <a:ea typeface="微软雅黑" panose="020B0503020204020204" pitchFamily="34" charset="-122"/>
              </a:rPr>
              <a:t>get</a:t>
            </a:r>
            <a:r>
              <a:rPr lang="zh-CN" altLang="en-US" sz="2000" dirty="0">
                <a:solidFill>
                  <a:srgbClr val="415162"/>
                </a:solidFill>
                <a:latin typeface="微软雅黑" panose="020B0503020204020204" pitchFamily="34" charset="-122"/>
                <a:ea typeface="微软雅黑" panose="020B0503020204020204" pitchFamily="34" charset="-122"/>
              </a:rPr>
              <a:t>和</a:t>
            </a:r>
            <a:r>
              <a:rPr lang="en-US" altLang="zh-CN" sz="2000" dirty="0">
                <a:solidFill>
                  <a:srgbClr val="415162"/>
                </a:solidFill>
                <a:latin typeface="微软雅黑" panose="020B0503020204020204" pitchFamily="34" charset="-122"/>
                <a:ea typeface="微软雅黑" panose="020B0503020204020204" pitchFamily="34" charset="-122"/>
              </a:rPr>
              <a:t>set</a:t>
            </a:r>
            <a:r>
              <a:rPr lang="zh-CN" altLang="en-US" sz="2000" dirty="0">
                <a:solidFill>
                  <a:srgbClr val="415162"/>
                </a:solidFill>
                <a:latin typeface="微软雅黑" panose="020B0503020204020204" pitchFamily="34" charset="-122"/>
                <a:ea typeface="微软雅黑" panose="020B0503020204020204" pitchFamily="34" charset="-122"/>
              </a:rPr>
              <a:t>只有在属性中才有意义、</a:t>
            </a:r>
            <a:r>
              <a:rPr lang="en-US" altLang="zh-CN" sz="2000" dirty="0" err="1">
                <a:solidFill>
                  <a:srgbClr val="415162"/>
                </a:solidFill>
                <a:latin typeface="微软雅黑" panose="020B0503020204020204" pitchFamily="34" charset="-122"/>
                <a:ea typeface="微软雅黑" panose="020B0503020204020204" pitchFamily="34" charset="-122"/>
              </a:rPr>
              <a:t>var</a:t>
            </a:r>
            <a:r>
              <a:rPr lang="zh-CN" altLang="en-US" sz="2000" dirty="0">
                <a:solidFill>
                  <a:srgbClr val="415162"/>
                </a:solidFill>
                <a:latin typeface="微软雅黑" panose="020B0503020204020204" pitchFamily="34" charset="-122"/>
                <a:ea typeface="微软雅黑" panose="020B0503020204020204" pitchFamily="34" charset="-122"/>
              </a:rPr>
              <a:t>只能用在局部变量环境下。</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关键字</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978899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247317"/>
          </a:xfrm>
          <a:prstGeom prst="rect">
            <a:avLst/>
          </a:prstGeom>
        </p:spPr>
        <p:txBody>
          <a:bodyPr wrap="square">
            <a:spAutoFit/>
          </a:bodyPr>
          <a:lstStyle/>
          <a:p>
            <a:pPr marL="342900" indent="-342900" latinLnBrk="1">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值</a:t>
            </a:r>
            <a:r>
              <a:rPr lang="zh-CN" altLang="en-US" sz="2000" dirty="0" smtClean="0">
                <a:solidFill>
                  <a:srgbClr val="415162"/>
                </a:solidFill>
                <a:latin typeface="微软雅黑" panose="020B0503020204020204" pitchFamily="34" charset="-122"/>
                <a:ea typeface="微软雅黑" panose="020B0503020204020204" pitchFamily="34" charset="-122"/>
              </a:rPr>
              <a:t>类型</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值类型变量可以直接分配给一个值。它们是从类 </a:t>
            </a:r>
            <a:r>
              <a:rPr lang="en-US" altLang="zh-CN" sz="2000" dirty="0" err="1">
                <a:solidFill>
                  <a:srgbClr val="415162"/>
                </a:solidFill>
                <a:latin typeface="微软雅黑" panose="020B0503020204020204" pitchFamily="34" charset="-122"/>
                <a:ea typeface="微软雅黑" panose="020B0503020204020204" pitchFamily="34" charset="-122"/>
              </a:rPr>
              <a:t>System.ValueType</a:t>
            </a:r>
            <a:r>
              <a:rPr lang="zh-CN" altLang="en-US" sz="2000" dirty="0">
                <a:solidFill>
                  <a:srgbClr val="415162"/>
                </a:solidFill>
                <a:latin typeface="微软雅黑" panose="020B0503020204020204" pitchFamily="34" charset="-122"/>
                <a:ea typeface="微软雅黑" panose="020B0503020204020204" pitchFamily="34" charset="-122"/>
              </a:rPr>
              <a:t> 中派生的。</a:t>
            </a:r>
          </a:p>
          <a:p>
            <a:pPr marL="800100" lvl="1" indent="-3429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值类型直接包含数据。比如 </a:t>
            </a:r>
            <a:r>
              <a:rPr lang="en-US" altLang="zh-CN" sz="2000" dirty="0" err="1">
                <a:solidFill>
                  <a:srgbClr val="415162"/>
                </a:solidFill>
                <a:latin typeface="微软雅黑" panose="020B0503020204020204" pitchFamily="34" charset="-122"/>
                <a:ea typeface="微软雅黑" panose="020B0503020204020204" pitchFamily="34" charset="-122"/>
              </a:rPr>
              <a:t>int</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char</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float</a:t>
            </a:r>
            <a:r>
              <a:rPr lang="zh-CN" altLang="en-US" sz="2000" dirty="0">
                <a:solidFill>
                  <a:srgbClr val="415162"/>
                </a:solidFill>
                <a:latin typeface="微软雅黑" panose="020B0503020204020204" pitchFamily="34" charset="-122"/>
                <a:ea typeface="微软雅黑" panose="020B0503020204020204" pitchFamily="34" charset="-122"/>
              </a:rPr>
              <a:t>，它们分别存储数字、字母、浮点数。当您声明一个 </a:t>
            </a:r>
            <a:r>
              <a:rPr lang="en-US" altLang="zh-CN" sz="2000" dirty="0" err="1">
                <a:solidFill>
                  <a:srgbClr val="415162"/>
                </a:solidFill>
                <a:latin typeface="微软雅黑" panose="020B0503020204020204" pitchFamily="34" charset="-122"/>
                <a:ea typeface="微软雅黑" panose="020B0503020204020204" pitchFamily="34" charset="-122"/>
              </a:rPr>
              <a:t>int</a:t>
            </a:r>
            <a:r>
              <a:rPr lang="zh-CN" altLang="en-US" sz="2000" dirty="0">
                <a:solidFill>
                  <a:srgbClr val="415162"/>
                </a:solidFill>
                <a:latin typeface="微软雅黑" panose="020B0503020204020204" pitchFamily="34" charset="-122"/>
                <a:ea typeface="微软雅黑" panose="020B0503020204020204" pitchFamily="34" charset="-122"/>
              </a:rPr>
              <a:t> 类型时，系统分配内存来存储值</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latinLnBrk="1">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引用类型</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latinLnBrk="1">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引用类型不包含存储在变量中的实际数据，但它们包含对变量的引用</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latinLnBrk="1">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内置</a:t>
            </a:r>
            <a:r>
              <a:rPr lang="zh-CN" altLang="en-US" sz="2000" dirty="0">
                <a:solidFill>
                  <a:srgbClr val="415162"/>
                </a:solidFill>
                <a:latin typeface="微软雅黑" panose="020B0503020204020204" pitchFamily="34" charset="-122"/>
                <a:ea typeface="微软雅黑" panose="020B0503020204020204" pitchFamily="34" charset="-122"/>
              </a:rPr>
              <a:t>的 引用类型有：</a:t>
            </a:r>
            <a:r>
              <a:rPr lang="en-US" altLang="zh-CN" sz="2000" dirty="0">
                <a:solidFill>
                  <a:srgbClr val="415162"/>
                </a:solidFill>
                <a:latin typeface="微软雅黑" panose="020B0503020204020204" pitchFamily="34" charset="-122"/>
                <a:ea typeface="微软雅黑" panose="020B0503020204020204" pitchFamily="34" charset="-122"/>
              </a:rPr>
              <a:t>object</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dynamic </a:t>
            </a:r>
            <a:r>
              <a:rPr lang="zh-CN" altLang="en-US" sz="2000" dirty="0">
                <a:solidFill>
                  <a:srgbClr val="415162"/>
                </a:solidFill>
                <a:latin typeface="微软雅黑" panose="020B0503020204020204" pitchFamily="34" charset="-122"/>
                <a:ea typeface="微软雅黑" panose="020B0503020204020204" pitchFamily="34" charset="-122"/>
              </a:rPr>
              <a:t>和 </a:t>
            </a:r>
            <a:r>
              <a:rPr lang="en-US" altLang="zh-CN" sz="2000" dirty="0">
                <a:solidFill>
                  <a:srgbClr val="415162"/>
                </a:solidFill>
                <a:latin typeface="微软雅黑" panose="020B0503020204020204" pitchFamily="34" charset="-122"/>
                <a:ea typeface="微软雅黑" panose="020B0503020204020204" pitchFamily="34" charset="-122"/>
              </a:rPr>
              <a:t>string</a:t>
            </a:r>
            <a:r>
              <a:rPr lang="zh-CN" altLang="en-US" sz="2000" dirty="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latinLnBrk="1">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指针类型</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latinLnBrk="1">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指针类型变量存储另一种类型的内存地址</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数据类型</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956066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1015663"/>
          </a:xfrm>
          <a:prstGeom prst="rect">
            <a:avLst/>
          </a:prstGeom>
        </p:spPr>
        <p:txBody>
          <a:bodyPr wrap="square">
            <a:spAutoFit/>
          </a:bodyPr>
          <a:lstStyle/>
          <a:p>
            <a:pPr marL="342900" indent="-342900" latinLnBrk="1">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装箱：值类型转换为对象</a:t>
            </a:r>
            <a:r>
              <a:rPr lang="zh-CN" altLang="en-US" sz="2000" dirty="0" smtClean="0">
                <a:solidFill>
                  <a:srgbClr val="415162"/>
                </a:solidFill>
                <a:latin typeface="微软雅黑" panose="020B0503020204020204" pitchFamily="34" charset="-122"/>
                <a:ea typeface="微软雅黑" panose="020B0503020204020204" pitchFamily="34" charset="-122"/>
              </a:rPr>
              <a:t>类型，</a:t>
            </a:r>
            <a:r>
              <a:rPr lang="zh-CN" altLang="en-US" sz="2000" dirty="0">
                <a:solidFill>
                  <a:srgbClr val="FF0000"/>
                </a:solidFill>
                <a:latin typeface="微软雅黑" panose="020B0503020204020204" pitchFamily="34" charset="-122"/>
                <a:ea typeface="微软雅黑" panose="020B0503020204020204" pitchFamily="34" charset="-122"/>
              </a:rPr>
              <a:t>在托管堆中分配内存</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latinLnBrk="1">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拆箱：之前由值类型转换而来的对象类型再转回值</a:t>
            </a:r>
            <a:r>
              <a:rPr lang="zh-CN" altLang="en-US" sz="2000" dirty="0" smtClean="0">
                <a:solidFill>
                  <a:srgbClr val="415162"/>
                </a:solidFill>
                <a:latin typeface="微软雅黑" panose="020B0503020204020204" pitchFamily="34" charset="-122"/>
                <a:ea typeface="微软雅黑" panose="020B0503020204020204" pitchFamily="34" charset="-122"/>
              </a:rPr>
              <a:t>类型</a:t>
            </a:r>
            <a:endParaRPr lang="zh-CN" altLang="en-US"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装箱</a:t>
            </a:r>
            <a:r>
              <a:rPr lang="zh-CN" altLang="en-US" sz="3200" dirty="0">
                <a:solidFill>
                  <a:schemeClr val="tx2">
                    <a:lumMod val="75000"/>
                  </a:schemeClr>
                </a:solidFill>
                <a:latin typeface="微软雅黑" panose="020B0503020204020204" pitchFamily="34" charset="-122"/>
                <a:ea typeface="微软雅黑" panose="020B0503020204020204" pitchFamily="34" charset="-122"/>
              </a:rPr>
              <a:t>和拆</a:t>
            </a:r>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箱</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矩形 3"/>
          <p:cNvSpPr>
            <a:spLocks/>
          </p:cNvSpPr>
          <p:nvPr/>
        </p:nvSpPr>
        <p:spPr>
          <a:xfrm>
            <a:off x="1378666" y="3577069"/>
            <a:ext cx="9746533" cy="1477328"/>
          </a:xfrm>
          <a:prstGeom prst="rect">
            <a:avLst/>
          </a:prstGeom>
        </p:spPr>
        <p:txBody>
          <a:bodyPr wrap="square">
            <a:spAutoFit/>
          </a:bodyPr>
          <a:lstStyle/>
          <a:p>
            <a:pPr latinLnBrk="1">
              <a:lnSpc>
                <a:spcPct val="150000"/>
              </a:lnSpc>
            </a:pPr>
            <a:r>
              <a:rPr lang="en-US" altLang="zh-CN" sz="2000" dirty="0" err="1">
                <a:solidFill>
                  <a:srgbClr val="415162"/>
                </a:solidFill>
                <a:latin typeface="微软雅黑" panose="020B0503020204020204" pitchFamily="34" charset="-122"/>
                <a:ea typeface="微软雅黑" panose="020B0503020204020204" pitchFamily="34" charset="-122"/>
              </a:rPr>
              <a:t>int</a:t>
            </a:r>
            <a:r>
              <a:rPr lang="en-US" altLang="zh-CN" sz="2000" dirty="0">
                <a:solidFill>
                  <a:srgbClr val="415162"/>
                </a:solidFill>
                <a:latin typeface="微软雅黑" panose="020B0503020204020204" pitchFamily="34" charset="-122"/>
                <a:ea typeface="微软雅黑" panose="020B0503020204020204" pitchFamily="34" charset="-122"/>
              </a:rPr>
              <a:t> </a:t>
            </a:r>
            <a:r>
              <a:rPr lang="en-US" altLang="zh-CN" sz="2000" dirty="0" err="1">
                <a:solidFill>
                  <a:srgbClr val="415162"/>
                </a:solidFill>
                <a:latin typeface="微软雅黑" panose="020B0503020204020204" pitchFamily="34" charset="-122"/>
                <a:ea typeface="微软雅黑" panose="020B0503020204020204" pitchFamily="34" charset="-122"/>
              </a:rPr>
              <a:t>val</a:t>
            </a:r>
            <a:r>
              <a:rPr lang="en-US" altLang="zh-CN" sz="2000" dirty="0">
                <a:solidFill>
                  <a:srgbClr val="415162"/>
                </a:solidFill>
                <a:latin typeface="微软雅黑" panose="020B0503020204020204" pitchFamily="34" charset="-122"/>
                <a:ea typeface="微软雅黑" panose="020B0503020204020204" pitchFamily="34" charset="-122"/>
              </a:rPr>
              <a:t> = 8; </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latinLnBrk="1">
              <a:lnSpc>
                <a:spcPct val="150000"/>
              </a:lnSpc>
            </a:pPr>
            <a:r>
              <a:rPr lang="en-US" altLang="zh-CN" sz="2000" dirty="0" smtClean="0">
                <a:solidFill>
                  <a:srgbClr val="415162"/>
                </a:solidFill>
                <a:latin typeface="微软雅黑" panose="020B0503020204020204" pitchFamily="34" charset="-122"/>
                <a:ea typeface="微软雅黑" panose="020B0503020204020204" pitchFamily="34" charset="-122"/>
              </a:rPr>
              <a:t>object </a:t>
            </a:r>
            <a:r>
              <a:rPr lang="en-US" altLang="zh-CN" sz="2000" dirty="0" err="1">
                <a:solidFill>
                  <a:srgbClr val="415162"/>
                </a:solidFill>
                <a:latin typeface="微软雅黑" panose="020B0503020204020204" pitchFamily="34" charset="-122"/>
                <a:ea typeface="微软雅黑" panose="020B0503020204020204" pitchFamily="34" charset="-122"/>
              </a:rPr>
              <a:t>obj</a:t>
            </a:r>
            <a:r>
              <a:rPr lang="en-US" altLang="zh-CN" sz="2000" dirty="0">
                <a:solidFill>
                  <a:srgbClr val="415162"/>
                </a:solidFill>
                <a:latin typeface="微软雅黑" panose="020B0503020204020204" pitchFamily="34" charset="-122"/>
                <a:ea typeface="微软雅黑" panose="020B0503020204020204" pitchFamily="34" charset="-122"/>
              </a:rPr>
              <a:t> = </a:t>
            </a:r>
            <a:r>
              <a:rPr lang="en-US" altLang="zh-CN" sz="2000" dirty="0" err="1">
                <a:solidFill>
                  <a:srgbClr val="415162"/>
                </a:solidFill>
                <a:latin typeface="微软雅黑" panose="020B0503020204020204" pitchFamily="34" charset="-122"/>
                <a:ea typeface="微软雅黑" panose="020B0503020204020204" pitchFamily="34" charset="-122"/>
              </a:rPr>
              <a:t>val</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先装箱 </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latinLnBrk="1">
              <a:lnSpc>
                <a:spcPct val="150000"/>
              </a:lnSpc>
            </a:pPr>
            <a:r>
              <a:rPr lang="en-US" altLang="zh-CN" sz="2000" dirty="0" err="1" smtClean="0">
                <a:solidFill>
                  <a:srgbClr val="415162"/>
                </a:solidFill>
                <a:latin typeface="微软雅黑" panose="020B0503020204020204" pitchFamily="34" charset="-122"/>
                <a:ea typeface="微软雅黑" panose="020B0503020204020204" pitchFamily="34" charset="-122"/>
              </a:rPr>
              <a:t>int</a:t>
            </a:r>
            <a:r>
              <a:rPr lang="en-US" altLang="zh-CN" sz="2000" dirty="0" smtClean="0">
                <a:solidFill>
                  <a:srgbClr val="415162"/>
                </a:solidFill>
                <a:latin typeface="微软雅黑" panose="020B0503020204020204" pitchFamily="34" charset="-122"/>
                <a:ea typeface="微软雅黑" panose="020B0503020204020204" pitchFamily="34" charset="-122"/>
              </a:rPr>
              <a:t> </a:t>
            </a:r>
            <a:r>
              <a:rPr lang="en-US" altLang="zh-CN" sz="2000" dirty="0" err="1">
                <a:solidFill>
                  <a:srgbClr val="415162"/>
                </a:solidFill>
                <a:latin typeface="微软雅黑" panose="020B0503020204020204" pitchFamily="34" charset="-122"/>
                <a:ea typeface="微软雅黑" panose="020B0503020204020204" pitchFamily="34" charset="-122"/>
              </a:rPr>
              <a:t>nval</a:t>
            </a:r>
            <a:r>
              <a:rPr lang="en-US" altLang="zh-CN" sz="2000" dirty="0">
                <a:solidFill>
                  <a:srgbClr val="415162"/>
                </a:solidFill>
                <a:latin typeface="微软雅黑" panose="020B0503020204020204" pitchFamily="34" charset="-122"/>
                <a:ea typeface="微软雅黑" panose="020B0503020204020204" pitchFamily="34" charset="-122"/>
              </a:rPr>
              <a:t> = </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err="1">
                <a:solidFill>
                  <a:srgbClr val="415162"/>
                </a:solidFill>
                <a:latin typeface="微软雅黑" panose="020B0503020204020204" pitchFamily="34" charset="-122"/>
                <a:ea typeface="微软雅黑" panose="020B0503020204020204" pitchFamily="34" charset="-122"/>
              </a:rPr>
              <a:t>int</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err="1">
                <a:solidFill>
                  <a:srgbClr val="415162"/>
                </a:solidFill>
                <a:latin typeface="微软雅黑" panose="020B0503020204020204" pitchFamily="34" charset="-122"/>
                <a:ea typeface="微软雅黑" panose="020B0503020204020204" pitchFamily="34" charset="-122"/>
              </a:rPr>
              <a:t>obj</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再拆箱</a:t>
            </a:r>
          </a:p>
        </p:txBody>
      </p:sp>
    </p:spTree>
    <p:extLst>
      <p:ext uri="{BB962C8B-B14F-4D97-AF65-F5344CB8AC3E}">
        <p14:creationId xmlns:p14="http://schemas.microsoft.com/office/powerpoint/2010/main" val="310305151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785652"/>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变量（</a:t>
            </a:r>
            <a:r>
              <a:rPr lang="en-US" altLang="zh-CN" sz="2000" dirty="0">
                <a:solidFill>
                  <a:srgbClr val="415162"/>
                </a:solidFill>
                <a:latin typeface="微软雅黑" panose="020B0503020204020204" pitchFamily="34" charset="-122"/>
                <a:ea typeface="微软雅黑" panose="020B0503020204020204" pitchFamily="34" charset="-122"/>
              </a:rPr>
              <a:t> variable </a:t>
            </a:r>
            <a:r>
              <a:rPr lang="zh-CN" altLang="en-US" sz="2000" dirty="0">
                <a:solidFill>
                  <a:srgbClr val="415162"/>
                </a:solidFill>
                <a:latin typeface="微软雅黑" panose="020B0503020204020204" pitchFamily="34" charset="-122"/>
                <a:ea typeface="微软雅黑" panose="020B0503020204020204" pitchFamily="34" charset="-122"/>
              </a:rPr>
              <a:t>），言外之意即是可变的，用来存储程序所需的数据</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声明一个变量的语法结构如下：</a:t>
            </a:r>
            <a:endParaRPr lang="en-US" altLang="zh-CN" sz="2000" dirty="0">
              <a:solidFill>
                <a:srgbClr val="415162"/>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变量名必须是有效的标识符</a:t>
            </a:r>
            <a:endParaRPr lang="en-US" altLang="zh-CN" sz="2000" dirty="0">
              <a:solidFill>
                <a:srgbClr val="415162"/>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数据类型 变量名</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也可以在声明的同时初始化该变量：</a:t>
            </a:r>
            <a:endParaRPr lang="en-US" altLang="zh-CN" sz="2000" dirty="0">
              <a:solidFill>
                <a:srgbClr val="415162"/>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变量名必须是有效的标识符</a:t>
            </a:r>
            <a:endParaRPr lang="en-US" altLang="zh-CN" sz="2000" dirty="0">
              <a:solidFill>
                <a:srgbClr val="415162"/>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值必须是与变量声明的数据类型兼容。</a:t>
            </a:r>
            <a:endParaRPr lang="en-US" altLang="zh-CN" sz="2000" dirty="0">
              <a:solidFill>
                <a:srgbClr val="415162"/>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数据类型 变量名</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值；</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变量</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078721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r>
              <a:rPr lang="zh-CN" altLang="en-US" sz="2000" dirty="0">
                <a:solidFill>
                  <a:srgbClr val="415162"/>
                </a:solidFill>
                <a:latin typeface="微软雅黑" panose="020B0503020204020204" pitchFamily="34" charset="-122"/>
                <a:ea typeface="微软雅黑" panose="020B0503020204020204" pitchFamily="34" charset="-122"/>
              </a:rPr>
              <a:t>声明一个变量的语法：</a:t>
            </a:r>
            <a:endParaRPr lang="en-US" altLang="zh-CN" sz="2000" dirty="0">
              <a:solidFill>
                <a:srgbClr val="415162"/>
              </a:solidFill>
              <a:latin typeface="微软雅黑" panose="020B0503020204020204" pitchFamily="34" charset="-122"/>
              <a:ea typeface="微软雅黑" panose="020B0503020204020204" pitchFamily="34" charset="-122"/>
            </a:endParaRPr>
          </a:p>
          <a:p>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数据类型 变量名；</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变量名须为有效标识符</a:t>
            </a:r>
            <a:endParaRPr lang="en-US" altLang="zh-CN" sz="2000" dirty="0">
              <a:solidFill>
                <a:srgbClr val="415162"/>
              </a:solidFill>
              <a:latin typeface="微软雅黑" panose="020B0503020204020204" pitchFamily="34" charset="-122"/>
              <a:ea typeface="微软雅黑" panose="020B0503020204020204" pitchFamily="34" charset="-122"/>
            </a:endParaRPr>
          </a:p>
          <a:p>
            <a:r>
              <a:rPr lang="zh-CN" altLang="en-US" sz="2000" dirty="0">
                <a:solidFill>
                  <a:srgbClr val="415162"/>
                </a:solidFill>
                <a:latin typeface="微软雅黑" panose="020B0503020204020204" pitchFamily="34" charset="-122"/>
                <a:ea typeface="微软雅黑" panose="020B0503020204020204" pitchFamily="34" charset="-122"/>
              </a:rPr>
              <a:t>如：</a:t>
            </a:r>
            <a:endParaRPr lang="en-US" altLang="zh-CN" sz="2000" dirty="0">
              <a:solidFill>
                <a:srgbClr val="415162"/>
              </a:solidFill>
              <a:latin typeface="微软雅黑" panose="020B0503020204020204" pitchFamily="34" charset="-122"/>
              <a:ea typeface="微软雅黑" panose="020B0503020204020204" pitchFamily="34" charset="-122"/>
            </a:endParaRPr>
          </a:p>
          <a:p>
            <a:r>
              <a:rPr lang="en-US" altLang="zh-CN" sz="2000" dirty="0">
                <a:solidFill>
                  <a:srgbClr val="415162"/>
                </a:solidFill>
                <a:latin typeface="微软雅黑" panose="020B0503020204020204" pitchFamily="34" charset="-122"/>
                <a:ea typeface="微软雅黑" panose="020B0503020204020204" pitchFamily="34" charset="-122"/>
              </a:rPr>
              <a:t>	string name;</a:t>
            </a:r>
          </a:p>
          <a:p>
            <a:endParaRPr lang="en-US" altLang="zh-CN" sz="2000" dirty="0">
              <a:solidFill>
                <a:srgbClr val="415162"/>
              </a:solidFill>
              <a:latin typeface="微软雅黑" panose="020B0503020204020204" pitchFamily="34" charset="-122"/>
              <a:ea typeface="微软雅黑" panose="020B0503020204020204" pitchFamily="34" charset="-122"/>
            </a:endParaRPr>
          </a:p>
          <a:p>
            <a:r>
              <a:rPr lang="zh-CN" altLang="en-US" sz="2000" dirty="0">
                <a:solidFill>
                  <a:srgbClr val="415162"/>
                </a:solidFill>
                <a:latin typeface="微软雅黑" panose="020B0503020204020204" pitchFamily="34" charset="-122"/>
                <a:ea typeface="微软雅黑" panose="020B0503020204020204" pitchFamily="34" charset="-122"/>
              </a:rPr>
              <a:t>声明并初始化一个变量：</a:t>
            </a:r>
            <a:endParaRPr lang="en-US" altLang="zh-CN" sz="2000" dirty="0">
              <a:solidFill>
                <a:srgbClr val="415162"/>
              </a:solidFill>
              <a:latin typeface="微软雅黑" panose="020B0503020204020204" pitchFamily="34" charset="-122"/>
              <a:ea typeface="微软雅黑" panose="020B0503020204020204" pitchFamily="34" charset="-122"/>
            </a:endParaRPr>
          </a:p>
          <a:p>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数据类型 变量名</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初始化值；</a:t>
            </a:r>
            <a:endParaRPr lang="en-US" altLang="zh-CN" sz="2000" dirty="0">
              <a:solidFill>
                <a:srgbClr val="415162"/>
              </a:solidFill>
              <a:latin typeface="微软雅黑" panose="020B0503020204020204" pitchFamily="34" charset="-122"/>
              <a:ea typeface="微软雅黑" panose="020B0503020204020204" pitchFamily="34" charset="-122"/>
            </a:endParaRPr>
          </a:p>
          <a:p>
            <a:r>
              <a:rPr lang="zh-CN" altLang="en-US" sz="2000" dirty="0">
                <a:solidFill>
                  <a:srgbClr val="415162"/>
                </a:solidFill>
                <a:latin typeface="微软雅黑" panose="020B0503020204020204" pitchFamily="34" charset="-122"/>
                <a:ea typeface="微软雅黑" panose="020B0503020204020204" pitchFamily="34" charset="-122"/>
              </a:rPr>
              <a:t>如：</a:t>
            </a:r>
            <a:r>
              <a:rPr lang="en-US" altLang="zh-CN" sz="2000" dirty="0">
                <a:solidFill>
                  <a:srgbClr val="415162"/>
                </a:solidFill>
                <a:latin typeface="微软雅黑" panose="020B0503020204020204" pitchFamily="34" charset="-122"/>
                <a:ea typeface="微软雅黑" panose="020B0503020204020204" pitchFamily="34" charset="-122"/>
              </a:rPr>
              <a:t>	</a:t>
            </a:r>
          </a:p>
          <a:p>
            <a:r>
              <a:rPr lang="en-US" altLang="zh-CN" sz="2000" dirty="0">
                <a:solidFill>
                  <a:srgbClr val="415162"/>
                </a:solidFill>
                <a:latin typeface="微软雅黑" panose="020B0503020204020204" pitchFamily="34" charset="-122"/>
                <a:ea typeface="微软雅黑" panose="020B0503020204020204" pitchFamily="34" charset="-122"/>
              </a:rPr>
              <a:t>	string name=“</a:t>
            </a:r>
            <a:r>
              <a:rPr lang="zh-CN" altLang="en-US" sz="2000" dirty="0">
                <a:solidFill>
                  <a:srgbClr val="415162"/>
                </a:solidFill>
                <a:latin typeface="微软雅黑" panose="020B0503020204020204" pitchFamily="34" charset="-122"/>
                <a:ea typeface="微软雅黑" panose="020B0503020204020204" pitchFamily="34" charset="-122"/>
              </a:rPr>
              <a:t>张三</a:t>
            </a:r>
            <a:r>
              <a:rPr lang="en-US" altLang="zh-CN" sz="2000" dirty="0">
                <a:solidFill>
                  <a:srgbClr val="415162"/>
                </a:solidFill>
                <a:latin typeface="微软雅黑" panose="020B0503020204020204" pitchFamily="34" charset="-122"/>
                <a:ea typeface="微软雅黑" panose="020B0503020204020204" pitchFamily="34" charset="-122"/>
              </a:rPr>
              <a:t>”;</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声明</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&amp;</a:t>
            </a:r>
            <a:r>
              <a:rPr lang="zh-CN" altLang="en-US" sz="3200" dirty="0">
                <a:solidFill>
                  <a:schemeClr val="tx2">
                    <a:lumMod val="75000"/>
                  </a:schemeClr>
                </a:solidFill>
                <a:latin typeface="微软雅黑" panose="020B0503020204020204" pitchFamily="34" charset="-122"/>
                <a:ea typeface="微软雅黑" panose="020B0503020204020204" pitchFamily="34" charset="-122"/>
              </a:rPr>
              <a:t>初始化</a:t>
            </a:r>
          </a:p>
        </p:txBody>
      </p:sp>
    </p:spTree>
    <p:extLst>
      <p:ext uri="{BB962C8B-B14F-4D97-AF65-F5344CB8AC3E}">
        <p14:creationId xmlns:p14="http://schemas.microsoft.com/office/powerpoint/2010/main" val="82801543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变量</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文本占位符 2"/>
          <p:cNvSpPr txBox="1">
            <a:spLocks/>
          </p:cNvSpPr>
          <p:nvPr/>
        </p:nvSpPr>
        <p:spPr>
          <a:xfrm>
            <a:off x="1894248" y="2239862"/>
            <a:ext cx="8440989" cy="4104313"/>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rgbClr val="0000FF"/>
                </a:solidFill>
                <a:latin typeface="微软雅黑" panose="020B0503020204020204" pitchFamily="34" charset="-122"/>
                <a:ea typeface="微软雅黑" panose="020B0503020204020204" pitchFamily="34" charset="-122"/>
              </a:rPr>
              <a:t>class</a:t>
            </a:r>
            <a:r>
              <a:rPr lang="en-US" altLang="zh-CN"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srgbClr val="2B91AF"/>
                </a:solidFill>
                <a:latin typeface="微软雅黑" panose="020B0503020204020204" pitchFamily="34" charset="-122"/>
                <a:ea typeface="微软雅黑" panose="020B0503020204020204" pitchFamily="34" charset="-122"/>
              </a:rPr>
              <a:t>Program</a:t>
            </a:r>
            <a:endParaRPr lang="en-US" altLang="zh-CN"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smtClean="0">
                <a:solidFill>
                  <a:prstClr val="black"/>
                </a:solidFill>
                <a:latin typeface="微软雅黑" panose="020B0503020204020204" pitchFamily="34" charset="-122"/>
                <a:ea typeface="微软雅黑" panose="020B0503020204020204" pitchFamily="34" charset="-122"/>
              </a:rPr>
              <a:t>{</a:t>
            </a:r>
          </a:p>
          <a:p>
            <a:pPr marL="0" indent="0">
              <a:buNone/>
            </a:pPr>
            <a:r>
              <a:rPr lang="en-US" altLang="zh-CN"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static</a:t>
            </a:r>
            <a:r>
              <a:rPr lang="en-US" altLang="zh-CN"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void</a:t>
            </a:r>
            <a:r>
              <a:rPr lang="en-US" altLang="zh-CN" dirty="0" smtClean="0">
                <a:solidFill>
                  <a:prstClr val="black"/>
                </a:solidFill>
                <a:latin typeface="微软雅黑" panose="020B0503020204020204" pitchFamily="34" charset="-122"/>
                <a:ea typeface="微软雅黑" panose="020B0503020204020204" pitchFamily="34" charset="-122"/>
              </a:rPr>
              <a:t> Main(</a:t>
            </a:r>
            <a:r>
              <a:rPr lang="en-US" altLang="zh-CN" dirty="0" smtClean="0">
                <a:solidFill>
                  <a:srgbClr val="0000FF"/>
                </a:solidFill>
                <a:latin typeface="微软雅黑" panose="020B0503020204020204" pitchFamily="34" charset="-122"/>
                <a:ea typeface="微软雅黑" panose="020B0503020204020204" pitchFamily="34" charset="-122"/>
              </a:rPr>
              <a:t>string</a:t>
            </a:r>
            <a:r>
              <a:rPr lang="en-US" altLang="zh-CN" dirty="0" smtClean="0">
                <a:solidFill>
                  <a:prstClr val="black"/>
                </a:solidFill>
                <a:latin typeface="微软雅黑" panose="020B0503020204020204" pitchFamily="34" charset="-122"/>
                <a:ea typeface="微软雅黑" panose="020B0503020204020204" pitchFamily="34" charset="-122"/>
              </a:rPr>
              <a:t>[] </a:t>
            </a:r>
            <a:r>
              <a:rPr lang="en-US" altLang="zh-CN" dirty="0" err="1" smtClean="0">
                <a:solidFill>
                  <a:prstClr val="black"/>
                </a:solidFill>
                <a:latin typeface="微软雅黑" panose="020B0503020204020204" pitchFamily="34" charset="-122"/>
                <a:ea typeface="微软雅黑" panose="020B0503020204020204" pitchFamily="34" charset="-122"/>
              </a:rPr>
              <a:t>args</a:t>
            </a:r>
            <a:r>
              <a:rPr lang="en-US" altLang="zh-CN" dirty="0" smtClean="0">
                <a:solidFill>
                  <a:prstClr val="black"/>
                </a:solidFill>
                <a:latin typeface="微软雅黑" panose="020B0503020204020204" pitchFamily="34" charset="-122"/>
                <a:ea typeface="微软雅黑" panose="020B0503020204020204" pitchFamily="34" charset="-122"/>
              </a:rPr>
              <a:t>)</a:t>
            </a:r>
          </a:p>
          <a:p>
            <a:pPr marL="0" indent="0">
              <a:buNone/>
            </a:pPr>
            <a:r>
              <a:rPr lang="zh-CN" altLang="en-US"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prstClr val="black"/>
                </a:solidFill>
                <a:latin typeface="微软雅黑" panose="020B0503020204020204" pitchFamily="34" charset="-122"/>
                <a:ea typeface="微软雅黑" panose="020B0503020204020204" pitchFamily="34" charset="-122"/>
              </a:rPr>
              <a:t>{</a:t>
            </a:r>
          </a:p>
          <a:p>
            <a:pPr marL="0" indent="0">
              <a:buNone/>
            </a:pPr>
            <a:r>
              <a:rPr lang="zh-CN" altLang="en-US"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srgbClr val="008000"/>
                </a:solidFill>
                <a:latin typeface="微软雅黑" panose="020B0503020204020204" pitchFamily="34" charset="-122"/>
                <a:ea typeface="微软雅黑" panose="020B0503020204020204" pitchFamily="34" charset="-122"/>
              </a:rPr>
              <a:t>//</a:t>
            </a:r>
            <a:r>
              <a:rPr lang="zh-CN" altLang="en-US" dirty="0" smtClean="0">
                <a:solidFill>
                  <a:srgbClr val="008000"/>
                </a:solidFill>
                <a:latin typeface="微软雅黑" panose="020B0503020204020204" pitchFamily="34" charset="-122"/>
                <a:ea typeface="微软雅黑" panose="020B0503020204020204" pitchFamily="34" charset="-122"/>
              </a:rPr>
              <a:t>声明变量</a:t>
            </a:r>
            <a:endParaRPr lang="zh-CN" altLang="en-US"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smtClean="0">
                <a:solidFill>
                  <a:prstClr val="black"/>
                </a:solidFill>
                <a:latin typeface="微软雅黑" panose="020B0503020204020204" pitchFamily="34" charset="-122"/>
                <a:ea typeface="微软雅黑" panose="020B0503020204020204" pitchFamily="34" charset="-122"/>
              </a:rPr>
              <a:t>        </a:t>
            </a:r>
            <a:r>
              <a:rPr lang="en-US" altLang="zh-CN" dirty="0" err="1" smtClean="0">
                <a:solidFill>
                  <a:srgbClr val="0000FF"/>
                </a:solidFill>
                <a:latin typeface="微软雅黑" panose="020B0503020204020204" pitchFamily="34" charset="-122"/>
                <a:ea typeface="微软雅黑" panose="020B0503020204020204" pitchFamily="34" charset="-122"/>
              </a:rPr>
              <a:t>int</a:t>
            </a:r>
            <a:r>
              <a:rPr lang="en-US" altLang="zh-CN" dirty="0" smtClean="0">
                <a:solidFill>
                  <a:prstClr val="black"/>
                </a:solidFill>
                <a:latin typeface="微软雅黑" panose="020B0503020204020204" pitchFamily="34" charset="-122"/>
                <a:ea typeface="微软雅黑" panose="020B0503020204020204" pitchFamily="34" charset="-122"/>
              </a:rPr>
              <a:t> age;</a:t>
            </a:r>
          </a:p>
          <a:p>
            <a:pPr marL="0" indent="0">
              <a:buNone/>
            </a:pPr>
            <a:r>
              <a:rPr lang="zh-CN" altLang="en-US"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srgbClr val="008000"/>
                </a:solidFill>
                <a:latin typeface="微软雅黑" panose="020B0503020204020204" pitchFamily="34" charset="-122"/>
                <a:ea typeface="微软雅黑" panose="020B0503020204020204" pitchFamily="34" charset="-122"/>
              </a:rPr>
              <a:t>//</a:t>
            </a:r>
            <a:r>
              <a:rPr lang="zh-CN" altLang="en-US" dirty="0" smtClean="0">
                <a:solidFill>
                  <a:srgbClr val="008000"/>
                </a:solidFill>
                <a:latin typeface="微软雅黑" panose="020B0503020204020204" pitchFamily="34" charset="-122"/>
                <a:ea typeface="微软雅黑" panose="020B0503020204020204" pitchFamily="34" charset="-122"/>
              </a:rPr>
              <a:t>为变量</a:t>
            </a:r>
            <a:r>
              <a:rPr lang="en-US" altLang="zh-CN" dirty="0" smtClean="0">
                <a:solidFill>
                  <a:srgbClr val="008000"/>
                </a:solidFill>
                <a:latin typeface="微软雅黑" panose="020B0503020204020204" pitchFamily="34" charset="-122"/>
                <a:ea typeface="微软雅黑" panose="020B0503020204020204" pitchFamily="34" charset="-122"/>
              </a:rPr>
              <a:t>age</a:t>
            </a:r>
            <a:r>
              <a:rPr lang="zh-CN" altLang="en-US" dirty="0" smtClean="0">
                <a:solidFill>
                  <a:srgbClr val="008000"/>
                </a:solidFill>
                <a:latin typeface="微软雅黑" panose="020B0503020204020204" pitchFamily="34" charset="-122"/>
                <a:ea typeface="微软雅黑" panose="020B0503020204020204" pitchFamily="34" charset="-122"/>
              </a:rPr>
              <a:t>赋值</a:t>
            </a:r>
            <a:endParaRPr lang="zh-CN" altLang="en-US"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smtClean="0">
                <a:solidFill>
                  <a:prstClr val="black"/>
                </a:solidFill>
                <a:latin typeface="微软雅黑" panose="020B0503020204020204" pitchFamily="34" charset="-122"/>
                <a:ea typeface="微软雅黑" panose="020B0503020204020204" pitchFamily="34" charset="-122"/>
              </a:rPr>
              <a:t>        age = 18;</a:t>
            </a:r>
          </a:p>
          <a:p>
            <a:pPr marL="0" indent="0">
              <a:buNone/>
            </a:pPr>
            <a:r>
              <a:rPr lang="zh-CN" altLang="en-US"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srgbClr val="008000"/>
                </a:solidFill>
                <a:latin typeface="微软雅黑" panose="020B0503020204020204" pitchFamily="34" charset="-122"/>
                <a:ea typeface="微软雅黑" panose="020B0503020204020204" pitchFamily="34" charset="-122"/>
              </a:rPr>
              <a:t>//</a:t>
            </a:r>
            <a:r>
              <a:rPr lang="zh-CN" altLang="en-US" dirty="0" smtClean="0">
                <a:solidFill>
                  <a:srgbClr val="008000"/>
                </a:solidFill>
                <a:latin typeface="微软雅黑" panose="020B0503020204020204" pitchFamily="34" charset="-122"/>
                <a:ea typeface="微软雅黑" panose="020B0503020204020204" pitchFamily="34" charset="-122"/>
              </a:rPr>
              <a:t>声明</a:t>
            </a:r>
            <a:r>
              <a:rPr lang="en-US" altLang="zh-CN" dirty="0" smtClean="0">
                <a:solidFill>
                  <a:srgbClr val="008000"/>
                </a:solidFill>
                <a:latin typeface="微软雅黑" panose="020B0503020204020204" pitchFamily="34" charset="-122"/>
                <a:ea typeface="微软雅黑" panose="020B0503020204020204" pitchFamily="34" charset="-122"/>
              </a:rPr>
              <a:t>name</a:t>
            </a:r>
            <a:r>
              <a:rPr lang="zh-CN" altLang="en-US" dirty="0" smtClean="0">
                <a:solidFill>
                  <a:srgbClr val="008000"/>
                </a:solidFill>
                <a:latin typeface="微软雅黑" panose="020B0503020204020204" pitchFamily="34" charset="-122"/>
                <a:ea typeface="微软雅黑" panose="020B0503020204020204" pitchFamily="34" charset="-122"/>
              </a:rPr>
              <a:t>并初始化为李四</a:t>
            </a:r>
            <a:endParaRPr lang="zh-CN" altLang="en-US"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string</a:t>
            </a:r>
            <a:r>
              <a:rPr lang="en-US" altLang="zh-CN" dirty="0" smtClean="0">
                <a:solidFill>
                  <a:prstClr val="black"/>
                </a:solidFill>
                <a:latin typeface="微软雅黑" panose="020B0503020204020204" pitchFamily="34" charset="-122"/>
                <a:ea typeface="微软雅黑" panose="020B0503020204020204" pitchFamily="34" charset="-122"/>
              </a:rPr>
              <a:t> name = </a:t>
            </a:r>
            <a:r>
              <a:rPr lang="en-US" altLang="zh-CN" dirty="0" smtClean="0">
                <a:solidFill>
                  <a:srgbClr val="A31515"/>
                </a:solidFill>
                <a:latin typeface="微软雅黑" panose="020B0503020204020204" pitchFamily="34" charset="-122"/>
                <a:ea typeface="微软雅黑" panose="020B0503020204020204" pitchFamily="34" charset="-122"/>
              </a:rPr>
              <a:t>"</a:t>
            </a:r>
            <a:r>
              <a:rPr lang="zh-CN" altLang="en-US" dirty="0" smtClean="0">
                <a:solidFill>
                  <a:srgbClr val="A31515"/>
                </a:solidFill>
                <a:latin typeface="微软雅黑" panose="020B0503020204020204" pitchFamily="34" charset="-122"/>
                <a:ea typeface="微软雅黑" panose="020B0503020204020204" pitchFamily="34" charset="-122"/>
              </a:rPr>
              <a:t>李四</a:t>
            </a:r>
            <a:r>
              <a:rPr lang="en-US" altLang="zh-CN" dirty="0" smtClean="0">
                <a:solidFill>
                  <a:srgbClr val="A31515"/>
                </a:solidFill>
                <a:latin typeface="微软雅黑" panose="020B0503020204020204" pitchFamily="34" charset="-122"/>
                <a:ea typeface="微软雅黑" panose="020B0503020204020204" pitchFamily="34" charset="-122"/>
              </a:rPr>
              <a:t>"</a:t>
            </a:r>
            <a:r>
              <a:rPr lang="en-US" altLang="zh-CN" dirty="0" smtClean="0">
                <a:solidFill>
                  <a:prstClr val="black"/>
                </a:solidFill>
                <a:latin typeface="微软雅黑" panose="020B0503020204020204" pitchFamily="34" charset="-122"/>
                <a:ea typeface="微软雅黑" panose="020B0503020204020204" pitchFamily="34" charset="-122"/>
              </a:rPr>
              <a:t>;</a:t>
            </a:r>
          </a:p>
          <a:p>
            <a:pPr marL="0" indent="0">
              <a:buNone/>
            </a:pPr>
            <a:r>
              <a:rPr lang="zh-CN" altLang="en-US" dirty="0" smtClean="0">
                <a:solidFill>
                  <a:prstClr val="black"/>
                </a:solidFill>
                <a:latin typeface="微软雅黑" panose="020B0503020204020204" pitchFamily="34" charset="-122"/>
                <a:ea typeface="微软雅黑" panose="020B0503020204020204" pitchFamily="34" charset="-122"/>
              </a:rPr>
              <a:t>    </a:t>
            </a:r>
            <a:r>
              <a:rPr lang="en-US" altLang="zh-CN" dirty="0" smtClean="0">
                <a:solidFill>
                  <a:prstClr val="black"/>
                </a:solidFill>
                <a:latin typeface="微软雅黑" panose="020B0503020204020204" pitchFamily="34" charset="-122"/>
                <a:ea typeface="微软雅黑" panose="020B0503020204020204" pitchFamily="34" charset="-122"/>
              </a:rPr>
              <a:t>}</a:t>
            </a:r>
          </a:p>
          <a:p>
            <a:pPr marL="0" indent="0">
              <a:buNone/>
            </a:pPr>
            <a:r>
              <a:rPr lang="en-US" altLang="zh-CN" dirty="0" smtClean="0">
                <a:solidFill>
                  <a:prstClr val="black"/>
                </a:solidFill>
                <a:latin typeface="微软雅黑" panose="020B0503020204020204" pitchFamily="34" charset="-122"/>
                <a:ea typeface="微软雅黑" panose="020B0503020204020204" pitchFamily="34" charset="-122"/>
              </a:rPr>
              <a:t>}</a:t>
            </a:r>
          </a:p>
          <a:p>
            <a:endParaRPr lang="zh-CN" altLang="en-US" b="1" dirty="0"/>
          </a:p>
        </p:txBody>
      </p:sp>
    </p:spTree>
    <p:extLst>
      <p:ext uri="{BB962C8B-B14F-4D97-AF65-F5344CB8AC3E}">
        <p14:creationId xmlns:p14="http://schemas.microsoft.com/office/powerpoint/2010/main" val="129347360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247317"/>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常量：一经初始化就不会再次被改变的“变量”，在程序的整个运行过程中不允许改变它的值。</a:t>
            </a:r>
            <a:endParaRPr lang="en-US" altLang="zh-CN"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编译时常量：</a:t>
            </a:r>
            <a:endParaRPr lang="en-US" altLang="zh-CN"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en-US" altLang="zh-CN" dirty="0" err="1">
                <a:solidFill>
                  <a:srgbClr val="415162"/>
                </a:solidFill>
                <a:latin typeface="微软雅黑" panose="020B0503020204020204" pitchFamily="34" charset="-122"/>
                <a:ea typeface="微软雅黑" panose="020B0503020204020204" pitchFamily="34" charset="-122"/>
              </a:rPr>
              <a:t>const</a:t>
            </a:r>
            <a:r>
              <a:rPr lang="en-US" altLang="zh-CN" dirty="0">
                <a:solidFill>
                  <a:srgbClr val="415162"/>
                </a:solidFill>
                <a:latin typeface="微软雅黑" panose="020B0503020204020204" pitchFamily="34" charset="-122"/>
                <a:ea typeface="微软雅黑" panose="020B0503020204020204" pitchFamily="34" charset="-122"/>
              </a:rPr>
              <a:t> </a:t>
            </a:r>
            <a:r>
              <a:rPr lang="zh-CN" altLang="en-US" dirty="0">
                <a:solidFill>
                  <a:srgbClr val="415162"/>
                </a:solidFill>
                <a:latin typeface="微软雅黑" panose="020B0503020204020204" pitchFamily="34" charset="-122"/>
                <a:ea typeface="微软雅黑" panose="020B0503020204020204" pitchFamily="34" charset="-122"/>
              </a:rPr>
              <a:t>数据类型 常量名</a:t>
            </a:r>
            <a:r>
              <a:rPr lang="en-US" altLang="zh-CN" dirty="0">
                <a:solidFill>
                  <a:srgbClr val="415162"/>
                </a:solidFill>
                <a:latin typeface="微软雅黑" panose="020B0503020204020204" pitchFamily="34" charset="-122"/>
                <a:ea typeface="微软雅黑" panose="020B0503020204020204" pitchFamily="34" charset="-122"/>
              </a:rPr>
              <a:t>=</a:t>
            </a:r>
            <a:r>
              <a:rPr lang="zh-CN" altLang="en-US" dirty="0">
                <a:solidFill>
                  <a:srgbClr val="415162"/>
                </a:solidFill>
                <a:latin typeface="微软雅黑" panose="020B0503020204020204" pitchFamily="34" charset="-122"/>
                <a:ea typeface="微软雅黑" panose="020B0503020204020204" pitchFamily="34" charset="-122"/>
              </a:rPr>
              <a:t>值；</a:t>
            </a:r>
            <a:endParaRPr lang="en-US" altLang="zh-CN" dirty="0">
              <a:solidFill>
                <a:srgbClr val="415162"/>
              </a:solidFill>
              <a:latin typeface="微软雅黑" panose="020B0503020204020204" pitchFamily="34" charset="-122"/>
              <a:ea typeface="微软雅黑" panose="020B0503020204020204" pitchFamily="34" charset="-122"/>
            </a:endParaRPr>
          </a:p>
          <a:p>
            <a:pPr marL="800082" lvl="1" indent="-342900">
              <a:lnSpc>
                <a:spcPct val="150000"/>
              </a:lnSpc>
              <a:buFont typeface="Wingdings" panose="05000000000000000000" pitchFamily="2" charset="2"/>
              <a:buChar char="Ø"/>
            </a:pPr>
            <a:r>
              <a:rPr lang="zh-CN" altLang="en-US" dirty="0">
                <a:solidFill>
                  <a:srgbClr val="415162"/>
                </a:solidFill>
                <a:latin typeface="微软雅黑" panose="020B0503020204020204" pitchFamily="34" charset="-122"/>
                <a:ea typeface="微软雅黑" panose="020B0503020204020204" pitchFamily="34" charset="-122"/>
              </a:rPr>
              <a:t>编译时常量做为类成员时总是作为</a:t>
            </a:r>
            <a:r>
              <a:rPr lang="en-US" altLang="zh-CN" dirty="0">
                <a:solidFill>
                  <a:srgbClr val="415162"/>
                </a:solidFill>
                <a:latin typeface="微软雅黑" panose="020B0503020204020204" pitchFamily="34" charset="-122"/>
                <a:ea typeface="微软雅黑" panose="020B0503020204020204" pitchFamily="34" charset="-122"/>
              </a:rPr>
              <a:t>static</a:t>
            </a:r>
            <a:r>
              <a:rPr lang="zh-CN" altLang="en-US" dirty="0">
                <a:solidFill>
                  <a:srgbClr val="415162"/>
                </a:solidFill>
                <a:latin typeface="微软雅黑" panose="020B0503020204020204" pitchFamily="34" charset="-122"/>
                <a:ea typeface="微软雅黑" panose="020B0503020204020204" pitchFamily="34" charset="-122"/>
              </a:rPr>
              <a:t>成员出现。不允许自己加</a:t>
            </a:r>
            <a:r>
              <a:rPr lang="en-US" altLang="zh-CN" dirty="0">
                <a:solidFill>
                  <a:srgbClr val="415162"/>
                </a:solidFill>
                <a:latin typeface="微软雅黑" panose="020B0503020204020204" pitchFamily="34" charset="-122"/>
                <a:ea typeface="微软雅黑" panose="020B0503020204020204" pitchFamily="34" charset="-122"/>
              </a:rPr>
              <a:t>static</a:t>
            </a:r>
            <a:r>
              <a:rPr lang="zh-CN" altLang="en-US" dirty="0">
                <a:solidFill>
                  <a:srgbClr val="415162"/>
                </a:solidFill>
                <a:latin typeface="微软雅黑" panose="020B0503020204020204" pitchFamily="34" charset="-122"/>
                <a:ea typeface="微软雅黑" panose="020B0503020204020204" pitchFamily="34" charset="-122"/>
              </a:rPr>
              <a:t>关键字。</a:t>
            </a:r>
            <a:endParaRPr lang="en-US" altLang="zh-CN" dirty="0">
              <a:solidFill>
                <a:srgbClr val="415162"/>
              </a:solidFill>
              <a:latin typeface="微软雅黑" panose="020B0503020204020204" pitchFamily="34" charset="-122"/>
              <a:ea typeface="微软雅黑" panose="020B0503020204020204" pitchFamily="34" charset="-122"/>
            </a:endParaRPr>
          </a:p>
          <a:p>
            <a:pPr marL="800082" lvl="1" indent="-342900">
              <a:lnSpc>
                <a:spcPct val="150000"/>
              </a:lnSpc>
              <a:buFont typeface="Wingdings" panose="05000000000000000000" pitchFamily="2" charset="2"/>
              <a:buChar char="Ø"/>
            </a:pPr>
            <a:r>
              <a:rPr lang="zh-CN" altLang="en-US" dirty="0">
                <a:solidFill>
                  <a:srgbClr val="415162"/>
                </a:solidFill>
                <a:latin typeface="微软雅黑" panose="020B0503020204020204" pitchFamily="34" charset="-122"/>
                <a:ea typeface="微软雅黑" panose="020B0503020204020204" pitchFamily="34" charset="-122"/>
              </a:rPr>
              <a:t>编译时常量的值必须是在编译时期能确定下来的，</a:t>
            </a:r>
            <a:r>
              <a:rPr lang="zh-CN" altLang="en-US" dirty="0">
                <a:solidFill>
                  <a:srgbClr val="FF0000"/>
                </a:solidFill>
                <a:latin typeface="微软雅黑" panose="020B0503020204020204" pitchFamily="34" charset="-122"/>
                <a:ea typeface="微软雅黑" panose="020B0503020204020204" pitchFamily="34" charset="-122"/>
              </a:rPr>
              <a:t>只支持一些基本数据类型</a:t>
            </a:r>
            <a:r>
              <a:rPr lang="zh-CN" altLang="en-US" dirty="0">
                <a:solidFill>
                  <a:srgbClr val="415162"/>
                </a:solidFill>
                <a:latin typeface="微软雅黑" panose="020B0503020204020204" pitchFamily="34" charset="-122"/>
                <a:ea typeface="微软雅黑" panose="020B0503020204020204" pitchFamily="34" charset="-122"/>
              </a:rPr>
              <a:t>。</a:t>
            </a:r>
            <a:endParaRPr lang="en-US" altLang="zh-CN"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运行时常量：</a:t>
            </a:r>
            <a:endParaRPr lang="en-US" altLang="zh-CN"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en-US" altLang="zh-CN" dirty="0" err="1">
                <a:solidFill>
                  <a:srgbClr val="415162"/>
                </a:solidFill>
                <a:latin typeface="微软雅黑" panose="020B0503020204020204" pitchFamily="34" charset="-122"/>
                <a:ea typeface="微软雅黑" panose="020B0503020204020204" pitchFamily="34" charset="-122"/>
              </a:rPr>
              <a:t>readonly</a:t>
            </a:r>
            <a:r>
              <a:rPr lang="en-US" altLang="zh-CN" dirty="0">
                <a:solidFill>
                  <a:srgbClr val="415162"/>
                </a:solidFill>
                <a:latin typeface="微软雅黑" panose="020B0503020204020204" pitchFamily="34" charset="-122"/>
                <a:ea typeface="微软雅黑" panose="020B0503020204020204" pitchFamily="34" charset="-122"/>
              </a:rPr>
              <a:t> </a:t>
            </a:r>
            <a:r>
              <a:rPr lang="zh-CN" altLang="en-US" dirty="0">
                <a:solidFill>
                  <a:srgbClr val="415162"/>
                </a:solidFill>
                <a:latin typeface="微软雅黑" panose="020B0503020204020204" pitchFamily="34" charset="-122"/>
                <a:ea typeface="微软雅黑" panose="020B0503020204020204" pitchFamily="34" charset="-122"/>
              </a:rPr>
              <a:t>数据类型 常量名</a:t>
            </a:r>
            <a:r>
              <a:rPr lang="en-US" altLang="zh-CN" dirty="0">
                <a:solidFill>
                  <a:srgbClr val="415162"/>
                </a:solidFill>
                <a:latin typeface="微软雅黑" panose="020B0503020204020204" pitchFamily="34" charset="-122"/>
                <a:ea typeface="微软雅黑" panose="020B0503020204020204" pitchFamily="34" charset="-122"/>
              </a:rPr>
              <a:t>=</a:t>
            </a:r>
            <a:r>
              <a:rPr lang="zh-CN" altLang="en-US" dirty="0">
                <a:solidFill>
                  <a:srgbClr val="415162"/>
                </a:solidFill>
                <a:latin typeface="微软雅黑" panose="020B0503020204020204" pitchFamily="34" charset="-122"/>
                <a:ea typeface="微软雅黑" panose="020B0503020204020204" pitchFamily="34" charset="-122"/>
              </a:rPr>
              <a:t>值；</a:t>
            </a:r>
            <a:endParaRPr lang="en-US" altLang="zh-CN" dirty="0">
              <a:solidFill>
                <a:srgbClr val="415162"/>
              </a:solidFill>
              <a:latin typeface="微软雅黑" panose="020B0503020204020204" pitchFamily="34" charset="-122"/>
              <a:ea typeface="微软雅黑" panose="020B0503020204020204" pitchFamily="34" charset="-122"/>
            </a:endParaRPr>
          </a:p>
          <a:p>
            <a:pPr marL="800082" lvl="1" indent="-342900">
              <a:lnSpc>
                <a:spcPct val="150000"/>
              </a:lnSpc>
              <a:buFont typeface="Wingdings" panose="05000000000000000000" pitchFamily="2" charset="2"/>
              <a:buChar char="Ø"/>
            </a:pPr>
            <a:r>
              <a:rPr lang="zh-CN" altLang="en-US" dirty="0">
                <a:solidFill>
                  <a:srgbClr val="415162"/>
                </a:solidFill>
                <a:latin typeface="微软雅黑" panose="020B0503020204020204" pitchFamily="34" charset="-122"/>
                <a:ea typeface="微软雅黑" panose="020B0503020204020204" pitchFamily="34" charset="-122"/>
              </a:rPr>
              <a:t>运行时常量可以弥补编译时常量不能定义复杂数据类型的缺点</a:t>
            </a:r>
            <a:r>
              <a:rPr lang="zh-CN" altLang="en-US" dirty="0" smtClean="0">
                <a:solidFill>
                  <a:srgbClr val="415162"/>
                </a:solidFill>
                <a:latin typeface="微软雅黑" panose="020B0503020204020204" pitchFamily="34" charset="-122"/>
                <a:ea typeface="微软雅黑" panose="020B0503020204020204" pitchFamily="34" charset="-122"/>
              </a:rPr>
              <a:t>。</a:t>
            </a:r>
            <a:endParaRPr lang="en-US" altLang="zh-CN" dirty="0" smtClean="0">
              <a:solidFill>
                <a:srgbClr val="415162"/>
              </a:solidFill>
              <a:latin typeface="微软雅黑" panose="020B0503020204020204" pitchFamily="34" charset="-122"/>
              <a:ea typeface="微软雅黑" panose="020B0503020204020204" pitchFamily="34" charset="-122"/>
            </a:endParaRPr>
          </a:p>
          <a:p>
            <a:pPr marL="800082" lvl="1" indent="-342900">
              <a:lnSpc>
                <a:spcPct val="150000"/>
              </a:lnSpc>
              <a:buFont typeface="Wingdings" panose="05000000000000000000" pitchFamily="2" charset="2"/>
              <a:buChar char="Ø"/>
            </a:pPr>
            <a:r>
              <a:rPr lang="zh-CN" altLang="en-US" dirty="0" smtClean="0">
                <a:solidFill>
                  <a:srgbClr val="FF0000"/>
                </a:solidFill>
                <a:latin typeface="微软雅黑" panose="020B0503020204020204" pitchFamily="34" charset="-122"/>
                <a:ea typeface="微软雅黑" panose="020B0503020204020204" pitchFamily="34" charset="-122"/>
              </a:rPr>
              <a:t>在类中声明，不可以在函数中声明，可以在构造函数中初始化。</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常量</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677293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常量</a:t>
            </a:r>
          </a:p>
        </p:txBody>
      </p:sp>
      <p:sp>
        <p:nvSpPr>
          <p:cNvPr id="4" name="文本占位符 2"/>
          <p:cNvSpPr txBox="1">
            <a:spLocks/>
          </p:cNvSpPr>
          <p:nvPr/>
        </p:nvSpPr>
        <p:spPr>
          <a:xfrm>
            <a:off x="1547225" y="2231474"/>
            <a:ext cx="5152504" cy="4104313"/>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6400" kern="0" dirty="0" err="1">
                <a:solidFill>
                  <a:srgbClr val="0000FF"/>
                </a:solidFill>
                <a:latin typeface="微软雅黑" panose="020B0503020204020204" pitchFamily="34" charset="-122"/>
                <a:ea typeface="微软雅黑" panose="020B0503020204020204" pitchFamily="34" charset="-122"/>
                <a:cs typeface="NSimSun"/>
              </a:rPr>
              <a:t>const</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a:solidFill>
                  <a:srgbClr val="0000FF"/>
                </a:solidFill>
                <a:latin typeface="微软雅黑" panose="020B0503020204020204" pitchFamily="34" charset="-122"/>
                <a:ea typeface="微软雅黑" panose="020B0503020204020204" pitchFamily="34" charset="-122"/>
                <a:cs typeface="NSimSun"/>
              </a:rPr>
              <a:t>string</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err="1">
                <a:solidFill>
                  <a:srgbClr val="000000"/>
                </a:solidFill>
                <a:latin typeface="微软雅黑" panose="020B0503020204020204" pitchFamily="34" charset="-122"/>
                <a:ea typeface="微软雅黑" panose="020B0503020204020204" pitchFamily="34" charset="-122"/>
                <a:cs typeface="NSimSun"/>
              </a:rPr>
              <a:t>m_IP</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 </a:t>
            </a:r>
            <a:r>
              <a:rPr lang="en-US" altLang="zh-CN" sz="6400" kern="0" dirty="0">
                <a:solidFill>
                  <a:srgbClr val="A31515"/>
                </a:solidFill>
                <a:latin typeface="微软雅黑" panose="020B0503020204020204" pitchFamily="34" charset="-122"/>
                <a:ea typeface="微软雅黑" panose="020B0503020204020204" pitchFamily="34" charset="-122"/>
                <a:cs typeface="NSimSun"/>
              </a:rPr>
              <a:t>"127.0.0.1"</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err="1">
                <a:solidFill>
                  <a:srgbClr val="0000FF"/>
                </a:solidFill>
                <a:latin typeface="微软雅黑" panose="020B0503020204020204" pitchFamily="34" charset="-122"/>
                <a:ea typeface="微软雅黑" panose="020B0503020204020204" pitchFamily="34" charset="-122"/>
                <a:cs typeface="NSimSun"/>
              </a:rPr>
              <a:t>readonly</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a:solidFill>
                  <a:srgbClr val="0000FF"/>
                </a:solidFill>
                <a:latin typeface="微软雅黑" panose="020B0503020204020204" pitchFamily="34" charset="-122"/>
                <a:ea typeface="微软雅黑" panose="020B0503020204020204" pitchFamily="34" charset="-122"/>
                <a:cs typeface="NSimSun"/>
              </a:rPr>
              <a:t>string</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err="1">
                <a:solidFill>
                  <a:srgbClr val="000000"/>
                </a:solidFill>
                <a:latin typeface="微软雅黑" panose="020B0503020204020204" pitchFamily="34" charset="-122"/>
                <a:ea typeface="微软雅黑" panose="020B0503020204020204" pitchFamily="34" charset="-122"/>
                <a:cs typeface="NSimSun"/>
              </a:rPr>
              <a:t>m_Port</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err="1">
                <a:solidFill>
                  <a:srgbClr val="0000FF"/>
                </a:solidFill>
                <a:latin typeface="微软雅黑" panose="020B0503020204020204" pitchFamily="34" charset="-122"/>
                <a:ea typeface="微软雅黑" panose="020B0503020204020204" pitchFamily="34" charset="-122"/>
                <a:cs typeface="NSimSun"/>
              </a:rPr>
              <a:t>readonly</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a:solidFill>
                  <a:srgbClr val="0000FF"/>
                </a:solidFill>
                <a:latin typeface="微软雅黑" panose="020B0503020204020204" pitchFamily="34" charset="-122"/>
                <a:ea typeface="微软雅黑" panose="020B0503020204020204" pitchFamily="34" charset="-122"/>
                <a:cs typeface="NSimSun"/>
              </a:rPr>
              <a:t>float</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err="1">
                <a:solidFill>
                  <a:srgbClr val="000000"/>
                </a:solidFill>
                <a:latin typeface="微软雅黑" panose="020B0503020204020204" pitchFamily="34" charset="-122"/>
                <a:ea typeface="微软雅黑" panose="020B0503020204020204" pitchFamily="34" charset="-122"/>
                <a:cs typeface="NSimSun"/>
              </a:rPr>
              <a:t>m_PI</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 3.1415926f;</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a:solidFill>
                  <a:srgbClr val="008000"/>
                </a:solidFill>
                <a:latin typeface="微软雅黑" panose="020B0503020204020204" pitchFamily="34" charset="-122"/>
                <a:ea typeface="微软雅黑" panose="020B0503020204020204" pitchFamily="34" charset="-122"/>
                <a:cs typeface="NSimSun"/>
              </a:rPr>
              <a:t>//</a:t>
            </a:r>
            <a:r>
              <a:rPr lang="zh-CN" altLang="zh-CN" sz="6400" kern="0" dirty="0">
                <a:solidFill>
                  <a:srgbClr val="008000"/>
                </a:solidFill>
                <a:latin typeface="微软雅黑" panose="020B0503020204020204" pitchFamily="34" charset="-122"/>
                <a:ea typeface="微软雅黑" panose="020B0503020204020204" pitchFamily="34" charset="-122"/>
                <a:cs typeface="NSimSun"/>
              </a:rPr>
              <a:t>正确，</a:t>
            </a:r>
            <a:r>
              <a:rPr lang="en-US" altLang="zh-CN" sz="6400" kern="0" dirty="0" err="1">
                <a:solidFill>
                  <a:srgbClr val="008000"/>
                </a:solidFill>
                <a:latin typeface="微软雅黑" panose="020B0503020204020204" pitchFamily="34" charset="-122"/>
                <a:ea typeface="微软雅黑" panose="020B0503020204020204" pitchFamily="34" charset="-122"/>
                <a:cs typeface="NSimSun"/>
              </a:rPr>
              <a:t>readonly</a:t>
            </a:r>
            <a:r>
              <a:rPr lang="zh-CN" altLang="zh-CN" sz="6400" kern="0" dirty="0">
                <a:solidFill>
                  <a:srgbClr val="008000"/>
                </a:solidFill>
                <a:latin typeface="微软雅黑" panose="020B0503020204020204" pitchFamily="34" charset="-122"/>
                <a:ea typeface="微软雅黑" panose="020B0503020204020204" pitchFamily="34" charset="-122"/>
                <a:cs typeface="NSimSun"/>
              </a:rPr>
              <a:t>可定义任意数据类型</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err="1">
                <a:solidFill>
                  <a:srgbClr val="0000FF"/>
                </a:solidFill>
                <a:latin typeface="微软雅黑" panose="020B0503020204020204" pitchFamily="34" charset="-122"/>
                <a:ea typeface="微软雅黑" panose="020B0503020204020204" pitchFamily="34" charset="-122"/>
                <a:cs typeface="NSimSun"/>
              </a:rPr>
              <a:t>readonly</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err="1">
                <a:solidFill>
                  <a:srgbClr val="000000"/>
                </a:solidFill>
                <a:latin typeface="微软雅黑" panose="020B0503020204020204" pitchFamily="34" charset="-122"/>
                <a:ea typeface="微软雅黑" panose="020B0503020204020204" pitchFamily="34" charset="-122"/>
                <a:cs typeface="NSimSun"/>
              </a:rPr>
              <a:t>MainClass</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main;</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a:solidFill>
                  <a:srgbClr val="008000"/>
                </a:solidFill>
                <a:latin typeface="微软雅黑" panose="020B0503020204020204" pitchFamily="34" charset="-122"/>
                <a:ea typeface="微软雅黑" panose="020B0503020204020204" pitchFamily="34" charset="-122"/>
                <a:cs typeface="NSimSun"/>
              </a:rPr>
              <a:t>//</a:t>
            </a:r>
            <a:r>
              <a:rPr lang="zh-CN" altLang="zh-CN" sz="6400" kern="0" dirty="0">
                <a:solidFill>
                  <a:srgbClr val="008000"/>
                </a:solidFill>
                <a:latin typeface="微软雅黑" panose="020B0503020204020204" pitchFamily="34" charset="-122"/>
                <a:ea typeface="微软雅黑" panose="020B0503020204020204" pitchFamily="34" charset="-122"/>
                <a:cs typeface="NSimSun"/>
              </a:rPr>
              <a:t>错误，</a:t>
            </a:r>
            <a:r>
              <a:rPr lang="en-US" altLang="zh-CN" sz="6400" kern="0" dirty="0" err="1">
                <a:solidFill>
                  <a:srgbClr val="008000"/>
                </a:solidFill>
                <a:latin typeface="微软雅黑" panose="020B0503020204020204" pitchFamily="34" charset="-122"/>
                <a:ea typeface="微软雅黑" panose="020B0503020204020204" pitchFamily="34" charset="-122"/>
                <a:cs typeface="NSimSun"/>
              </a:rPr>
              <a:t>MainClass</a:t>
            </a:r>
            <a:r>
              <a:rPr lang="zh-CN" altLang="zh-CN" sz="6400" kern="0" dirty="0">
                <a:solidFill>
                  <a:srgbClr val="008000"/>
                </a:solidFill>
                <a:latin typeface="微软雅黑" panose="020B0503020204020204" pitchFamily="34" charset="-122"/>
                <a:ea typeface="微软雅黑" panose="020B0503020204020204" pitchFamily="34" charset="-122"/>
                <a:cs typeface="NSimSun"/>
              </a:rPr>
              <a:t>为自定义复杂类型，不能用</a:t>
            </a:r>
            <a:r>
              <a:rPr lang="en-US" altLang="zh-CN" sz="6400" kern="0" dirty="0" err="1">
                <a:solidFill>
                  <a:srgbClr val="008000"/>
                </a:solidFill>
                <a:latin typeface="微软雅黑" panose="020B0503020204020204" pitchFamily="34" charset="-122"/>
                <a:ea typeface="微软雅黑" panose="020B0503020204020204" pitchFamily="34" charset="-122"/>
                <a:cs typeface="NSimSun"/>
              </a:rPr>
              <a:t>const</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a:solidFill>
                  <a:srgbClr val="008000"/>
                </a:solidFill>
                <a:latin typeface="微软雅黑" panose="020B0503020204020204" pitchFamily="34" charset="-122"/>
                <a:ea typeface="微软雅黑" panose="020B0503020204020204" pitchFamily="34" charset="-122"/>
                <a:cs typeface="NSimSun"/>
              </a:rPr>
              <a:t>//</a:t>
            </a:r>
            <a:r>
              <a:rPr lang="en-US" altLang="zh-CN" sz="6400" kern="0" dirty="0" err="1">
                <a:solidFill>
                  <a:srgbClr val="008000"/>
                </a:solidFill>
                <a:latin typeface="微软雅黑" panose="020B0503020204020204" pitchFamily="34" charset="-122"/>
                <a:ea typeface="微软雅黑" panose="020B0503020204020204" pitchFamily="34" charset="-122"/>
                <a:cs typeface="NSimSun"/>
              </a:rPr>
              <a:t>const</a:t>
            </a:r>
            <a:r>
              <a:rPr lang="en-US" altLang="zh-CN" sz="6400" kern="0" dirty="0">
                <a:solidFill>
                  <a:srgbClr val="008000"/>
                </a:solidFill>
                <a:latin typeface="微软雅黑" panose="020B0503020204020204" pitchFamily="34" charset="-122"/>
                <a:ea typeface="微软雅黑" panose="020B0503020204020204" pitchFamily="34" charset="-122"/>
                <a:cs typeface="NSimSun"/>
              </a:rPr>
              <a:t> </a:t>
            </a:r>
            <a:r>
              <a:rPr lang="en-US" altLang="zh-CN" sz="6400" kern="0" dirty="0" err="1">
                <a:solidFill>
                  <a:srgbClr val="008000"/>
                </a:solidFill>
                <a:latin typeface="微软雅黑" panose="020B0503020204020204" pitchFamily="34" charset="-122"/>
                <a:ea typeface="微软雅黑" panose="020B0503020204020204" pitchFamily="34" charset="-122"/>
                <a:cs typeface="NSimSun"/>
              </a:rPr>
              <a:t>MainClass</a:t>
            </a:r>
            <a:r>
              <a:rPr lang="en-US" altLang="zh-CN" sz="6400" kern="0" dirty="0">
                <a:solidFill>
                  <a:srgbClr val="008000"/>
                </a:solidFill>
                <a:latin typeface="微软雅黑" panose="020B0503020204020204" pitchFamily="34" charset="-122"/>
                <a:ea typeface="微软雅黑" panose="020B0503020204020204" pitchFamily="34" charset="-122"/>
                <a:cs typeface="NSimSun"/>
              </a:rPr>
              <a:t> mian1 = new </a:t>
            </a:r>
            <a:r>
              <a:rPr lang="en-US" altLang="zh-CN" sz="6400" kern="0" dirty="0" err="1">
                <a:solidFill>
                  <a:srgbClr val="008000"/>
                </a:solidFill>
                <a:latin typeface="微软雅黑" panose="020B0503020204020204" pitchFamily="34" charset="-122"/>
                <a:ea typeface="微软雅黑" panose="020B0503020204020204" pitchFamily="34" charset="-122"/>
                <a:cs typeface="NSimSun"/>
              </a:rPr>
              <a:t>MainClass</a:t>
            </a:r>
            <a:r>
              <a:rPr lang="en-US" altLang="zh-CN" sz="6400" kern="0" dirty="0" smtClean="0">
                <a:solidFill>
                  <a:srgbClr val="008000"/>
                </a:solidFill>
                <a:latin typeface="微软雅黑" panose="020B0503020204020204" pitchFamily="34" charset="-122"/>
                <a:ea typeface="微软雅黑" panose="020B0503020204020204" pitchFamily="34" charset="-122"/>
                <a:cs typeface="NSimSun"/>
              </a:rPr>
              <a:t>();</a:t>
            </a:r>
          </a:p>
          <a:p>
            <a:pPr marL="0" indent="0">
              <a:buNone/>
            </a:pP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err="1">
                <a:solidFill>
                  <a:srgbClr val="000000"/>
                </a:solidFill>
                <a:latin typeface="微软雅黑" panose="020B0503020204020204" pitchFamily="34" charset="-122"/>
                <a:ea typeface="微软雅黑" panose="020B0503020204020204" pitchFamily="34" charset="-122"/>
                <a:cs typeface="NSimSun"/>
              </a:rPr>
              <a:t>MainClass</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a:solidFill>
                  <a:srgbClr val="008000"/>
                </a:solidFill>
                <a:latin typeface="微软雅黑" panose="020B0503020204020204" pitchFamily="34" charset="-122"/>
                <a:ea typeface="微软雅黑" panose="020B0503020204020204" pitchFamily="34" charset="-122"/>
                <a:cs typeface="NSimSun"/>
              </a:rPr>
              <a:t>//</a:t>
            </a:r>
            <a:r>
              <a:rPr lang="en-US" altLang="zh-CN" sz="6400" kern="0" dirty="0" err="1">
                <a:solidFill>
                  <a:srgbClr val="008000"/>
                </a:solidFill>
                <a:latin typeface="微软雅黑" panose="020B0503020204020204" pitchFamily="34" charset="-122"/>
                <a:ea typeface="微软雅黑" panose="020B0503020204020204" pitchFamily="34" charset="-122"/>
                <a:cs typeface="NSimSun"/>
              </a:rPr>
              <a:t>readonly</a:t>
            </a:r>
            <a:r>
              <a:rPr lang="en-US" altLang="zh-CN" sz="6400" kern="0" dirty="0">
                <a:solidFill>
                  <a:srgbClr val="008000"/>
                </a:solidFill>
                <a:latin typeface="微软雅黑" panose="020B0503020204020204" pitchFamily="34" charset="-122"/>
                <a:ea typeface="微软雅黑" panose="020B0503020204020204" pitchFamily="34" charset="-122"/>
                <a:cs typeface="NSimSun"/>
              </a:rPr>
              <a:t> </a:t>
            </a:r>
            <a:r>
              <a:rPr lang="zh-CN" altLang="zh-CN" sz="6400" kern="0" dirty="0">
                <a:solidFill>
                  <a:srgbClr val="008000"/>
                </a:solidFill>
                <a:latin typeface="微软雅黑" panose="020B0503020204020204" pitchFamily="34" charset="-122"/>
                <a:ea typeface="微软雅黑" panose="020B0503020204020204" pitchFamily="34" charset="-122"/>
                <a:cs typeface="NSimSun"/>
              </a:rPr>
              <a:t>可以在构造函数中初始化</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err="1">
                <a:solidFill>
                  <a:srgbClr val="000000"/>
                </a:solidFill>
                <a:latin typeface="微软雅黑" panose="020B0503020204020204" pitchFamily="34" charset="-122"/>
                <a:ea typeface="微软雅黑" panose="020B0503020204020204" pitchFamily="34" charset="-122"/>
                <a:cs typeface="NSimSun"/>
              </a:rPr>
              <a:t>m_Port</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 </a:t>
            </a:r>
            <a:r>
              <a:rPr lang="en-US" altLang="zh-CN" sz="6400" kern="0" dirty="0">
                <a:solidFill>
                  <a:srgbClr val="A31515"/>
                </a:solidFill>
                <a:latin typeface="微软雅黑" panose="020B0503020204020204" pitchFamily="34" charset="-122"/>
                <a:ea typeface="微软雅黑" panose="020B0503020204020204" pitchFamily="34" charset="-122"/>
                <a:cs typeface="NSimSun"/>
              </a:rPr>
              <a:t>"80"</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a:solidFill>
                  <a:srgbClr val="000000"/>
                </a:solidFill>
                <a:latin typeface="微软雅黑" panose="020B0503020204020204" pitchFamily="34" charset="-122"/>
                <a:ea typeface="微软雅黑" panose="020B0503020204020204" pitchFamily="34" charset="-122"/>
                <a:cs typeface="NSimSun"/>
              </a:rPr>
              <a:t>    main = </a:t>
            </a:r>
            <a:r>
              <a:rPr lang="en-US" altLang="zh-CN" sz="6400" kern="0" dirty="0">
                <a:solidFill>
                  <a:srgbClr val="0000FF"/>
                </a:solidFill>
                <a:latin typeface="微软雅黑" panose="020B0503020204020204" pitchFamily="34" charset="-122"/>
                <a:ea typeface="微软雅黑" panose="020B0503020204020204" pitchFamily="34" charset="-122"/>
                <a:cs typeface="NSimSun"/>
              </a:rPr>
              <a:t>new</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 </a:t>
            </a:r>
            <a:r>
              <a:rPr lang="en-US" altLang="zh-CN" sz="6400" kern="0" dirty="0" err="1">
                <a:solidFill>
                  <a:srgbClr val="000000"/>
                </a:solidFill>
                <a:latin typeface="微软雅黑" panose="020B0503020204020204" pitchFamily="34" charset="-122"/>
                <a:ea typeface="微软雅黑" panose="020B0503020204020204" pitchFamily="34" charset="-122"/>
                <a:cs typeface="NSimSun"/>
              </a:rPr>
              <a:t>MainClass</a:t>
            </a:r>
            <a:r>
              <a:rPr lang="en-US" altLang="zh-CN" sz="64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64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6400" kern="0" dirty="0" smtClean="0">
                <a:solidFill>
                  <a:srgbClr val="000000"/>
                </a:solidFill>
                <a:latin typeface="微软雅黑" panose="020B0503020204020204" pitchFamily="34" charset="-122"/>
                <a:ea typeface="微软雅黑" panose="020B0503020204020204" pitchFamily="34" charset="-122"/>
                <a:cs typeface="NSimSun"/>
              </a:rPr>
              <a:t>}</a:t>
            </a:r>
            <a:endParaRPr lang="zh-CN" altLang="zh-CN" sz="6400" kern="100" dirty="0">
              <a:latin typeface="微软雅黑" panose="020B0503020204020204" pitchFamily="34" charset="-122"/>
              <a:ea typeface="微软雅黑" panose="020B0503020204020204" pitchFamily="34" charset="-122"/>
              <a:cs typeface="Times New Roman"/>
            </a:endParaRPr>
          </a:p>
        </p:txBody>
      </p:sp>
      <p:sp>
        <p:nvSpPr>
          <p:cNvPr id="5" name="文本占位符 2"/>
          <p:cNvSpPr txBox="1">
            <a:spLocks/>
          </p:cNvSpPr>
          <p:nvPr/>
        </p:nvSpPr>
        <p:spPr>
          <a:xfrm>
            <a:off x="6699729" y="2164360"/>
            <a:ext cx="4382128" cy="4104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kern="0" dirty="0" smtClean="0">
                <a:solidFill>
                  <a:srgbClr val="0000FF"/>
                </a:solidFill>
                <a:latin typeface="微软雅黑" panose="020B0503020204020204" pitchFamily="34" charset="-122"/>
                <a:ea typeface="微软雅黑" panose="020B0503020204020204" pitchFamily="34" charset="-122"/>
                <a:cs typeface="NSimSun"/>
              </a:rPr>
              <a:t>static</a:t>
            </a:r>
            <a:r>
              <a:rPr lang="en-US" altLang="zh-CN" sz="1600" kern="0" dirty="0" smtClean="0">
                <a:solidFill>
                  <a:srgbClr val="000000"/>
                </a:solidFill>
                <a:latin typeface="微软雅黑" panose="020B0503020204020204" pitchFamily="34" charset="-122"/>
                <a:ea typeface="微软雅黑" panose="020B0503020204020204" pitchFamily="34" charset="-122"/>
                <a:cs typeface="NSimSun"/>
              </a:rPr>
              <a:t> </a:t>
            </a:r>
            <a:r>
              <a:rPr lang="en-US" altLang="zh-CN" sz="1600" kern="0" dirty="0">
                <a:solidFill>
                  <a:srgbClr val="0000FF"/>
                </a:solidFill>
                <a:latin typeface="微软雅黑" panose="020B0503020204020204" pitchFamily="34" charset="-122"/>
                <a:ea typeface="微软雅黑" panose="020B0503020204020204" pitchFamily="34" charset="-122"/>
                <a:cs typeface="NSimSun"/>
              </a:rPr>
              <a:t>void</a:t>
            </a:r>
            <a:r>
              <a:rPr lang="en-US" altLang="zh-CN" sz="1600" kern="0" dirty="0">
                <a:solidFill>
                  <a:srgbClr val="000000"/>
                </a:solidFill>
                <a:latin typeface="微软雅黑" panose="020B0503020204020204" pitchFamily="34" charset="-122"/>
                <a:ea typeface="微软雅黑" panose="020B0503020204020204" pitchFamily="34" charset="-122"/>
                <a:cs typeface="NSimSun"/>
              </a:rPr>
              <a:t> </a:t>
            </a:r>
            <a:r>
              <a:rPr lang="en-US" altLang="zh-CN" sz="1600" kern="0" dirty="0" err="1">
                <a:solidFill>
                  <a:srgbClr val="000000"/>
                </a:solidFill>
                <a:latin typeface="微软雅黑" panose="020B0503020204020204" pitchFamily="34" charset="-122"/>
                <a:ea typeface="微软雅黑" panose="020B0503020204020204" pitchFamily="34" charset="-122"/>
                <a:cs typeface="NSimSun"/>
              </a:rPr>
              <a:t>ConstTest</a:t>
            </a:r>
            <a:r>
              <a:rPr lang="en-US" altLang="zh-CN" sz="16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16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16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16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1600" kern="0" dirty="0">
                <a:solidFill>
                  <a:srgbClr val="000000"/>
                </a:solidFill>
                <a:latin typeface="微软雅黑" panose="020B0503020204020204" pitchFamily="34" charset="-122"/>
                <a:ea typeface="微软雅黑" panose="020B0503020204020204" pitchFamily="34" charset="-122"/>
                <a:cs typeface="NSimSun"/>
              </a:rPr>
              <a:t>    </a:t>
            </a:r>
            <a:r>
              <a:rPr lang="en-US" altLang="zh-CN" sz="1600" kern="0" dirty="0">
                <a:solidFill>
                  <a:srgbClr val="008000"/>
                </a:solidFill>
                <a:latin typeface="微软雅黑" panose="020B0503020204020204" pitchFamily="34" charset="-122"/>
                <a:ea typeface="微软雅黑" panose="020B0503020204020204" pitchFamily="34" charset="-122"/>
                <a:cs typeface="NSimSun"/>
              </a:rPr>
              <a:t>//</a:t>
            </a:r>
            <a:r>
              <a:rPr lang="en-US" altLang="zh-CN" sz="1600" kern="0" dirty="0" err="1">
                <a:solidFill>
                  <a:srgbClr val="008000"/>
                </a:solidFill>
                <a:latin typeface="微软雅黑" panose="020B0503020204020204" pitchFamily="34" charset="-122"/>
                <a:ea typeface="微软雅黑" panose="020B0503020204020204" pitchFamily="34" charset="-122"/>
                <a:cs typeface="NSimSun"/>
              </a:rPr>
              <a:t>readonly</a:t>
            </a:r>
            <a:r>
              <a:rPr lang="en-US" altLang="zh-CN" sz="1600" kern="0" dirty="0">
                <a:solidFill>
                  <a:srgbClr val="008000"/>
                </a:solidFill>
                <a:latin typeface="微软雅黑" panose="020B0503020204020204" pitchFamily="34" charset="-122"/>
                <a:ea typeface="微软雅黑" panose="020B0503020204020204" pitchFamily="34" charset="-122"/>
                <a:cs typeface="NSimSun"/>
              </a:rPr>
              <a:t> </a:t>
            </a:r>
            <a:r>
              <a:rPr lang="zh-CN" altLang="zh-CN" sz="1600" kern="0" dirty="0">
                <a:solidFill>
                  <a:srgbClr val="008000"/>
                </a:solidFill>
                <a:latin typeface="微软雅黑" panose="020B0503020204020204" pitchFamily="34" charset="-122"/>
                <a:ea typeface="微软雅黑" panose="020B0503020204020204" pitchFamily="34" charset="-122"/>
                <a:cs typeface="NSimSun"/>
              </a:rPr>
              <a:t>不能在函数里声明</a:t>
            </a:r>
            <a:endParaRPr lang="zh-CN" altLang="zh-CN" sz="16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1600" kern="0" dirty="0">
                <a:solidFill>
                  <a:srgbClr val="000000"/>
                </a:solidFill>
                <a:latin typeface="微软雅黑" panose="020B0503020204020204" pitchFamily="34" charset="-122"/>
                <a:ea typeface="微软雅黑" panose="020B0503020204020204" pitchFamily="34" charset="-122"/>
                <a:cs typeface="NSimSun"/>
              </a:rPr>
              <a:t>    </a:t>
            </a:r>
            <a:r>
              <a:rPr lang="en-US" altLang="zh-CN" sz="1600" kern="0" dirty="0">
                <a:solidFill>
                  <a:srgbClr val="008000"/>
                </a:solidFill>
                <a:latin typeface="微软雅黑" panose="020B0503020204020204" pitchFamily="34" charset="-122"/>
                <a:ea typeface="微软雅黑" panose="020B0503020204020204" pitchFamily="34" charset="-122"/>
                <a:cs typeface="NSimSun"/>
              </a:rPr>
              <a:t>//</a:t>
            </a:r>
            <a:r>
              <a:rPr lang="en-US" altLang="zh-CN" sz="1600" kern="0" dirty="0" err="1">
                <a:solidFill>
                  <a:srgbClr val="008000"/>
                </a:solidFill>
                <a:latin typeface="微软雅黑" panose="020B0503020204020204" pitchFamily="34" charset="-122"/>
                <a:ea typeface="微软雅黑" panose="020B0503020204020204" pitchFamily="34" charset="-122"/>
                <a:cs typeface="NSimSun"/>
              </a:rPr>
              <a:t>readonly</a:t>
            </a:r>
            <a:r>
              <a:rPr lang="en-US" altLang="zh-CN" sz="1600" kern="0" dirty="0">
                <a:solidFill>
                  <a:srgbClr val="008000"/>
                </a:solidFill>
                <a:latin typeface="微软雅黑" panose="020B0503020204020204" pitchFamily="34" charset="-122"/>
                <a:ea typeface="微软雅黑" panose="020B0503020204020204" pitchFamily="34" charset="-122"/>
                <a:cs typeface="NSimSun"/>
              </a:rPr>
              <a:t> float </a:t>
            </a:r>
            <a:r>
              <a:rPr lang="en-US" altLang="zh-CN" sz="1600" kern="0" dirty="0" err="1">
                <a:solidFill>
                  <a:srgbClr val="008000"/>
                </a:solidFill>
                <a:latin typeface="微软雅黑" panose="020B0503020204020204" pitchFamily="34" charset="-122"/>
                <a:ea typeface="微软雅黑" panose="020B0503020204020204" pitchFamily="34" charset="-122"/>
                <a:cs typeface="NSimSun"/>
              </a:rPr>
              <a:t>m_PI</a:t>
            </a:r>
            <a:r>
              <a:rPr lang="en-US" altLang="zh-CN" sz="1600" kern="0" dirty="0">
                <a:solidFill>
                  <a:srgbClr val="008000"/>
                </a:solidFill>
                <a:latin typeface="微软雅黑" panose="020B0503020204020204" pitchFamily="34" charset="-122"/>
                <a:ea typeface="微软雅黑" panose="020B0503020204020204" pitchFamily="34" charset="-122"/>
                <a:cs typeface="NSimSun"/>
              </a:rPr>
              <a:t> = 3.1415926f;</a:t>
            </a:r>
            <a:endParaRPr lang="zh-CN" altLang="zh-CN" sz="16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1600" kern="0" dirty="0">
                <a:solidFill>
                  <a:srgbClr val="000000"/>
                </a:solidFill>
                <a:latin typeface="微软雅黑" panose="020B0503020204020204" pitchFamily="34" charset="-122"/>
                <a:ea typeface="微软雅黑" panose="020B0503020204020204" pitchFamily="34" charset="-122"/>
                <a:cs typeface="NSimSun"/>
              </a:rPr>
              <a:t>    </a:t>
            </a:r>
            <a:r>
              <a:rPr lang="en-US" altLang="zh-CN" sz="1600" kern="0" dirty="0" err="1">
                <a:solidFill>
                  <a:srgbClr val="0000FF"/>
                </a:solidFill>
                <a:latin typeface="微软雅黑" panose="020B0503020204020204" pitchFamily="34" charset="-122"/>
                <a:ea typeface="微软雅黑" panose="020B0503020204020204" pitchFamily="34" charset="-122"/>
                <a:cs typeface="NSimSun"/>
              </a:rPr>
              <a:t>const</a:t>
            </a:r>
            <a:r>
              <a:rPr lang="en-US" altLang="zh-CN" sz="1600" kern="0" dirty="0">
                <a:solidFill>
                  <a:srgbClr val="000000"/>
                </a:solidFill>
                <a:latin typeface="微软雅黑" panose="020B0503020204020204" pitchFamily="34" charset="-122"/>
                <a:ea typeface="微软雅黑" panose="020B0503020204020204" pitchFamily="34" charset="-122"/>
                <a:cs typeface="NSimSun"/>
              </a:rPr>
              <a:t> </a:t>
            </a:r>
            <a:r>
              <a:rPr lang="en-US" altLang="zh-CN" sz="1600" kern="0" dirty="0">
                <a:solidFill>
                  <a:srgbClr val="0000FF"/>
                </a:solidFill>
                <a:latin typeface="微软雅黑" panose="020B0503020204020204" pitchFamily="34" charset="-122"/>
                <a:ea typeface="微软雅黑" panose="020B0503020204020204" pitchFamily="34" charset="-122"/>
                <a:cs typeface="NSimSun"/>
              </a:rPr>
              <a:t>string</a:t>
            </a:r>
            <a:r>
              <a:rPr lang="en-US" altLang="zh-CN" sz="1600" kern="0" dirty="0">
                <a:solidFill>
                  <a:srgbClr val="000000"/>
                </a:solidFill>
                <a:latin typeface="微软雅黑" panose="020B0503020204020204" pitchFamily="34" charset="-122"/>
                <a:ea typeface="微软雅黑" panose="020B0503020204020204" pitchFamily="34" charset="-122"/>
                <a:cs typeface="NSimSun"/>
              </a:rPr>
              <a:t> IP = </a:t>
            </a:r>
            <a:r>
              <a:rPr lang="en-US" altLang="zh-CN" sz="1600" kern="0" dirty="0">
                <a:solidFill>
                  <a:srgbClr val="A31515"/>
                </a:solidFill>
                <a:latin typeface="微软雅黑" panose="020B0503020204020204" pitchFamily="34" charset="-122"/>
                <a:ea typeface="微软雅黑" panose="020B0503020204020204" pitchFamily="34" charset="-122"/>
                <a:cs typeface="NSimSun"/>
              </a:rPr>
              <a:t>"127.0.0.1"</a:t>
            </a:r>
            <a:r>
              <a:rPr lang="en-US" altLang="zh-CN" sz="16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1600" kern="100" dirty="0">
              <a:latin typeface="微软雅黑" panose="020B0503020204020204" pitchFamily="34" charset="-122"/>
              <a:ea typeface="微软雅黑" panose="020B0503020204020204" pitchFamily="34" charset="-122"/>
              <a:cs typeface="Times New Roman"/>
            </a:endParaRPr>
          </a:p>
          <a:p>
            <a:pPr marL="0" indent="0">
              <a:buNone/>
            </a:pPr>
            <a:r>
              <a:rPr lang="en-US" altLang="zh-CN" sz="1600" kern="0" dirty="0">
                <a:solidFill>
                  <a:srgbClr val="000000"/>
                </a:solidFill>
                <a:latin typeface="微软雅黑" panose="020B0503020204020204" pitchFamily="34" charset="-122"/>
                <a:ea typeface="微软雅黑" panose="020B0503020204020204" pitchFamily="34" charset="-122"/>
                <a:cs typeface="NSimSun"/>
              </a:rPr>
              <a:t>    </a:t>
            </a:r>
            <a:r>
              <a:rPr lang="en-US" altLang="zh-CN" sz="1600" kern="0" dirty="0" err="1">
                <a:solidFill>
                  <a:srgbClr val="000000"/>
                </a:solidFill>
                <a:latin typeface="微软雅黑" panose="020B0503020204020204" pitchFamily="34" charset="-122"/>
                <a:ea typeface="微软雅黑" panose="020B0503020204020204" pitchFamily="34" charset="-122"/>
                <a:cs typeface="NSimSun"/>
              </a:rPr>
              <a:t>Console.WriteLine</a:t>
            </a:r>
            <a:r>
              <a:rPr lang="en-US" altLang="zh-CN" sz="1600" kern="0" dirty="0">
                <a:solidFill>
                  <a:srgbClr val="000000"/>
                </a:solidFill>
                <a:latin typeface="微软雅黑" panose="020B0503020204020204" pitchFamily="34" charset="-122"/>
                <a:ea typeface="微软雅黑" panose="020B0503020204020204" pitchFamily="34" charset="-122"/>
                <a:cs typeface="NSimSun"/>
              </a:rPr>
              <a:t>(IP);</a:t>
            </a:r>
            <a:endParaRPr lang="zh-CN" altLang="zh-CN" sz="1600" kern="100" dirty="0">
              <a:latin typeface="微软雅黑" panose="020B0503020204020204" pitchFamily="34" charset="-122"/>
              <a:ea typeface="微软雅黑" panose="020B0503020204020204" pitchFamily="34" charset="-122"/>
              <a:cs typeface="Times New Roman"/>
            </a:endParaRPr>
          </a:p>
          <a:p>
            <a:pPr marL="0" indent="0" algn="just">
              <a:spcAft>
                <a:spcPts val="0"/>
              </a:spcAft>
              <a:buNone/>
            </a:pPr>
            <a:r>
              <a:rPr lang="en-US" altLang="zh-CN" sz="1600" kern="0" dirty="0">
                <a:solidFill>
                  <a:srgbClr val="000000"/>
                </a:solidFill>
                <a:latin typeface="微软雅黑" panose="020B0503020204020204" pitchFamily="34" charset="-122"/>
                <a:ea typeface="微软雅黑" panose="020B0503020204020204" pitchFamily="34" charset="-122"/>
                <a:cs typeface="NSimSun"/>
              </a:rPr>
              <a:t>}</a:t>
            </a:r>
            <a:endParaRPr lang="zh-CN" altLang="zh-CN" sz="1600" kern="100" dirty="0">
              <a:latin typeface="微软雅黑" panose="020B0503020204020204" pitchFamily="34" charset="-122"/>
              <a:ea typeface="微软雅黑" panose="020B0503020204020204" pitchFamily="34" charset="-122"/>
              <a:cs typeface="Times New Roman"/>
            </a:endParaRPr>
          </a:p>
          <a:p>
            <a:endParaRPr lang="zh-CN" altLang="en-US" b="1" dirty="0"/>
          </a:p>
        </p:txBody>
      </p:sp>
    </p:spTree>
    <p:extLst>
      <p:ext uri="{BB962C8B-B14F-4D97-AF65-F5344CB8AC3E}">
        <p14:creationId xmlns:p14="http://schemas.microsoft.com/office/powerpoint/2010/main" val="212852607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323987"/>
          </a:xfrm>
          <a:prstGeom prst="rect">
            <a:avLst/>
          </a:prstGeom>
        </p:spPr>
        <p:txBody>
          <a:bodyPr wrap="square">
            <a:spAutoFit/>
          </a:bodyPr>
          <a:lstStyle/>
          <a:p>
            <a:pPr marL="457200" indent="-457200">
              <a:spcAft>
                <a:spcPts val="1200"/>
              </a:spcAft>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a:t>
            </a:r>
            <a:r>
              <a:rPr lang="zh-CN" altLang="en-US" sz="2000" dirty="0">
                <a:solidFill>
                  <a:srgbClr val="415162"/>
                </a:solidFill>
                <a:latin typeface="微软雅黑" panose="020B0503020204020204" pitchFamily="34" charset="-122"/>
                <a:ea typeface="微软雅黑" panose="020B0503020204020204" pitchFamily="34" charset="-122"/>
              </a:rPr>
              <a:t>是一种简洁、现代、面向对象且类型安全的编程语言。</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a:t>
            </a:r>
            <a:r>
              <a:rPr lang="zh-CN" altLang="en-US" sz="2000" dirty="0">
                <a:solidFill>
                  <a:srgbClr val="415162"/>
                </a:solidFill>
                <a:latin typeface="微软雅黑" panose="020B0503020204020204" pitchFamily="34" charset="-122"/>
                <a:ea typeface="微软雅黑" panose="020B0503020204020204" pitchFamily="34" charset="-122"/>
              </a:rPr>
              <a:t>特性：</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spcAft>
                <a:spcPts val="1200"/>
              </a:spcAft>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垃圾回收 </a:t>
            </a:r>
            <a:r>
              <a:rPr lang="en-US" altLang="zh-CN" sz="2000" dirty="0">
                <a:solidFill>
                  <a:srgbClr val="415162"/>
                </a:solidFill>
                <a:latin typeface="微软雅黑" panose="020B0503020204020204" pitchFamily="34" charset="-122"/>
                <a:ea typeface="微软雅黑" panose="020B0503020204020204" pitchFamily="34" charset="-122"/>
              </a:rPr>
              <a:t>(Garbage collection) </a:t>
            </a:r>
            <a:r>
              <a:rPr lang="zh-CN" altLang="en-US" sz="2000" dirty="0">
                <a:solidFill>
                  <a:srgbClr val="415162"/>
                </a:solidFill>
                <a:latin typeface="微软雅黑" panose="020B0503020204020204" pitchFamily="34" charset="-122"/>
                <a:ea typeface="微软雅黑" panose="020B0503020204020204" pitchFamily="34" charset="-122"/>
              </a:rPr>
              <a:t>将自动回收不再使用的对象所占用的内存</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spcAft>
                <a:spcPts val="1200"/>
              </a:spcAft>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异常处理 </a:t>
            </a:r>
            <a:r>
              <a:rPr lang="en-US" altLang="zh-CN" sz="2000" dirty="0">
                <a:solidFill>
                  <a:srgbClr val="415162"/>
                </a:solidFill>
                <a:latin typeface="微软雅黑" panose="020B0503020204020204" pitchFamily="34" charset="-122"/>
                <a:ea typeface="微软雅黑" panose="020B0503020204020204" pitchFamily="34" charset="-122"/>
              </a:rPr>
              <a:t>(exception handling) </a:t>
            </a:r>
            <a:r>
              <a:rPr lang="zh-CN" altLang="en-US" sz="2000" dirty="0">
                <a:solidFill>
                  <a:srgbClr val="415162"/>
                </a:solidFill>
                <a:latin typeface="微软雅黑" panose="020B0503020204020204" pitchFamily="34" charset="-122"/>
                <a:ea typeface="微软雅黑" panose="020B0503020204020204" pitchFamily="34" charset="-122"/>
              </a:rPr>
              <a:t>提供了结构化和可扩展的错误检测和恢复方法</a:t>
            </a:r>
          </a:p>
          <a:p>
            <a:pPr marL="914382" lvl="1" indent="-457200">
              <a:spcAft>
                <a:spcPts val="1200"/>
              </a:spcAft>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类型安全 </a:t>
            </a:r>
            <a:r>
              <a:rPr lang="en-US" altLang="zh-CN" sz="2000" dirty="0">
                <a:solidFill>
                  <a:srgbClr val="415162"/>
                </a:solidFill>
                <a:latin typeface="微软雅黑" panose="020B0503020204020204" pitchFamily="34" charset="-122"/>
                <a:ea typeface="微软雅黑" panose="020B0503020204020204" pitchFamily="34" charset="-122"/>
              </a:rPr>
              <a:t>(type-safe) </a:t>
            </a:r>
            <a:r>
              <a:rPr lang="zh-CN" altLang="en-US" sz="2000" dirty="0">
                <a:solidFill>
                  <a:srgbClr val="415162"/>
                </a:solidFill>
                <a:latin typeface="微软雅黑" panose="020B0503020204020204" pitchFamily="34" charset="-122"/>
                <a:ea typeface="微软雅黑" panose="020B0503020204020204" pitchFamily="34" charset="-122"/>
              </a:rPr>
              <a:t>的语言设计则避免了读取未初始化的变量、数组索引超出边界或执行未经检查的类型强制转换等情形</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 </a:t>
            </a:r>
            <a:r>
              <a:rPr lang="zh-CN" altLang="en-US" sz="2000" dirty="0">
                <a:solidFill>
                  <a:srgbClr val="415162"/>
                </a:solidFill>
                <a:latin typeface="微软雅黑" panose="020B0503020204020204" pitchFamily="34" charset="-122"/>
                <a:ea typeface="微软雅黑" panose="020B0503020204020204" pitchFamily="34" charset="-122"/>
              </a:rPr>
              <a:t>是面向对象的语言，然而 </a:t>
            </a:r>
            <a:r>
              <a:rPr lang="en-US" altLang="zh-CN" sz="2000" dirty="0">
                <a:solidFill>
                  <a:srgbClr val="415162"/>
                </a:solidFill>
                <a:latin typeface="微软雅黑" panose="020B0503020204020204" pitchFamily="34" charset="-122"/>
                <a:ea typeface="微软雅黑" panose="020B0503020204020204" pitchFamily="34" charset="-122"/>
              </a:rPr>
              <a:t>C# </a:t>
            </a:r>
            <a:r>
              <a:rPr lang="zh-CN" altLang="en-US" sz="2000" dirty="0">
                <a:solidFill>
                  <a:srgbClr val="415162"/>
                </a:solidFill>
                <a:latin typeface="微软雅黑" panose="020B0503020204020204" pitchFamily="34" charset="-122"/>
                <a:ea typeface="微软雅黑" panose="020B0503020204020204" pitchFamily="34" charset="-122"/>
              </a:rPr>
              <a:t>进一步提供了对面向组件编程的支持。</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简介</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59977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00110"/>
          </a:xfrm>
          <a:prstGeom prst="rect">
            <a:avLst/>
          </a:prstGeom>
        </p:spPr>
        <p:txBody>
          <a:bodyPr wrap="square">
            <a:spAutoFit/>
          </a:bodyPr>
          <a:lstStyle/>
          <a:p>
            <a:r>
              <a:rPr lang="zh-CN" altLang="en-US" sz="2000" dirty="0">
                <a:solidFill>
                  <a:srgbClr val="415162"/>
                </a:solidFill>
                <a:latin typeface="微软雅黑" panose="020B0503020204020204" pitchFamily="34" charset="-122"/>
                <a:ea typeface="微软雅黑" panose="020B0503020204020204" pitchFamily="34" charset="-122"/>
              </a:rPr>
              <a:t>常用的运算符</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运算符</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6804799"/>
              </p:ext>
            </p:extLst>
          </p:nvPr>
        </p:nvGraphicFramePr>
        <p:xfrm>
          <a:off x="1658645" y="2793534"/>
          <a:ext cx="9016000" cy="3256327"/>
        </p:xfrm>
        <a:graphic>
          <a:graphicData uri="http://schemas.openxmlformats.org/drawingml/2006/table">
            <a:tbl>
              <a:tblPr firstRow="1">
                <a:tableStyleId>{F5AB1C69-6EDB-4FF4-983F-18BD219EF322}</a:tableStyleId>
              </a:tblPr>
              <a:tblGrid>
                <a:gridCol w="2506144"/>
                <a:gridCol w="2994869"/>
                <a:gridCol w="3514987"/>
              </a:tblGrid>
              <a:tr h="360727">
                <a:tc>
                  <a:txBody>
                    <a:bodyPr/>
                    <a:lstStyle/>
                    <a:p>
                      <a:pPr algn="ctr">
                        <a:lnSpc>
                          <a:spcPct val="100000"/>
                        </a:lnSpc>
                      </a:pPr>
                      <a:r>
                        <a:rPr lang="zh-CN" altLang="en-US" sz="1400" dirty="0" smtClean="0">
                          <a:latin typeface="微软雅黑" panose="020B0503020204020204" pitchFamily="34" charset="-122"/>
                          <a:ea typeface="微软雅黑" panose="020B0503020204020204" pitchFamily="34" charset="-122"/>
                        </a:rPr>
                        <a:t>运算符类型</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1400" dirty="0" smtClean="0">
                          <a:latin typeface="微软雅黑" panose="020B0503020204020204" pitchFamily="34" charset="-122"/>
                          <a:ea typeface="微软雅黑" panose="020B0503020204020204" pitchFamily="34" charset="-122"/>
                        </a:rPr>
                        <a:t>常用运算符</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1400" dirty="0" smtClean="0">
                          <a:latin typeface="微软雅黑" panose="020B0503020204020204" pitchFamily="34" charset="-122"/>
                          <a:ea typeface="微软雅黑" panose="020B0503020204020204" pitchFamily="34" charset="-122"/>
                        </a:rPr>
                        <a:t>示例</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848">
                <a:tc>
                  <a:txBody>
                    <a:bodyPr/>
                    <a:lstStyle/>
                    <a:p>
                      <a:pPr>
                        <a:lnSpc>
                          <a:spcPct val="100000"/>
                        </a:lnSpc>
                      </a:pPr>
                      <a:r>
                        <a:rPr lang="zh-CN" altLang="en-US" sz="1400" dirty="0" smtClean="0">
                          <a:latin typeface="微软雅黑" panose="020B0503020204020204" pitchFamily="34" charset="-122"/>
                          <a:ea typeface="微软雅黑" panose="020B0503020204020204" pitchFamily="34" charset="-122"/>
                        </a:rPr>
                        <a:t>算数运算符</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 - </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err="1" smtClean="0">
                          <a:latin typeface="微软雅黑" panose="020B0503020204020204" pitchFamily="34" charset="-122"/>
                          <a:ea typeface="微软雅黑" panose="020B0503020204020204" pitchFamily="34" charset="-122"/>
                        </a:rPr>
                        <a:t>int</a:t>
                      </a:r>
                      <a:r>
                        <a:rPr lang="en-US" altLang="zh-CN" sz="1400" baseline="0" dirty="0" smtClean="0">
                          <a:latin typeface="微软雅黑" panose="020B0503020204020204" pitchFamily="34" charset="-122"/>
                          <a:ea typeface="微软雅黑" panose="020B0503020204020204" pitchFamily="34" charset="-122"/>
                        </a:rPr>
                        <a:t> </a:t>
                      </a:r>
                      <a:r>
                        <a:rPr lang="en-US" altLang="zh-CN" sz="1400" baseline="0" dirty="0" err="1" smtClean="0">
                          <a:latin typeface="微软雅黑" panose="020B0503020204020204" pitchFamily="34" charset="-122"/>
                          <a:ea typeface="微软雅黑" panose="020B0503020204020204" pitchFamily="34" charset="-122"/>
                        </a:rPr>
                        <a:t>i</a:t>
                      </a:r>
                      <a:r>
                        <a:rPr lang="en-US" altLang="zh-CN" sz="1400" baseline="0" dirty="0" smtClean="0">
                          <a:latin typeface="微软雅黑" panose="020B0503020204020204" pitchFamily="34" charset="-122"/>
                          <a:ea typeface="微软雅黑" panose="020B0503020204020204" pitchFamily="34" charset="-122"/>
                        </a:rPr>
                        <a:t>=1,j=2;</a:t>
                      </a:r>
                    </a:p>
                    <a:p>
                      <a:pPr>
                        <a:lnSpc>
                          <a:spcPct val="100000"/>
                        </a:lnSpc>
                      </a:pPr>
                      <a:r>
                        <a:rPr lang="en-US" altLang="zh-CN" sz="1400" baseline="0" dirty="0" err="1" smtClean="0">
                          <a:latin typeface="微软雅黑" panose="020B0503020204020204" pitchFamily="34" charset="-122"/>
                          <a:ea typeface="微软雅黑" panose="020B0503020204020204" pitchFamily="34" charset="-122"/>
                        </a:rPr>
                        <a:t>i+j</a:t>
                      </a:r>
                      <a:r>
                        <a:rPr lang="en-US" altLang="zh-CN" sz="1400" baseline="0" dirty="0" smtClean="0">
                          <a:latin typeface="微软雅黑" panose="020B0503020204020204" pitchFamily="34" charset="-122"/>
                          <a:ea typeface="微软雅黑" panose="020B0503020204020204" pitchFamily="34" charset="-122"/>
                        </a:rPr>
                        <a:t>;//</a:t>
                      </a:r>
                      <a:r>
                        <a:rPr lang="zh-CN" altLang="en-US" sz="1400" baseline="0" dirty="0" smtClean="0">
                          <a:latin typeface="微软雅黑" panose="020B0503020204020204" pitchFamily="34" charset="-122"/>
                          <a:ea typeface="微软雅黑" panose="020B0503020204020204" pitchFamily="34" charset="-122"/>
                        </a:rPr>
                        <a:t>结果</a:t>
                      </a:r>
                      <a:r>
                        <a:rPr lang="en-US" altLang="zh-CN" sz="1400" baseline="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2747">
                <a:tc>
                  <a:txBody>
                    <a:bodyPr/>
                    <a:lstStyle/>
                    <a:p>
                      <a:pPr>
                        <a:lnSpc>
                          <a:spcPct val="100000"/>
                        </a:lnSpc>
                      </a:pPr>
                      <a:r>
                        <a:rPr lang="zh-CN" altLang="en-US" sz="1400" dirty="0" smtClean="0">
                          <a:latin typeface="微软雅黑" panose="020B0503020204020204" pitchFamily="34" charset="-122"/>
                          <a:ea typeface="微软雅黑" panose="020B0503020204020204" pitchFamily="34" charset="-122"/>
                        </a:rPr>
                        <a:t>关系运算符</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&gt;</a:t>
                      </a:r>
                      <a:r>
                        <a:rPr lang="en-US" altLang="zh-CN" sz="1400" baseline="0" dirty="0" smtClean="0">
                          <a:latin typeface="微软雅黑" panose="020B0503020204020204" pitchFamily="34" charset="-122"/>
                          <a:ea typeface="微软雅黑" panose="020B0503020204020204" pitchFamily="34" charset="-122"/>
                        </a:rPr>
                        <a:t> &lt; &gt;= &lt;= == !=</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err="1" smtClean="0">
                          <a:latin typeface="微软雅黑" panose="020B0503020204020204" pitchFamily="34" charset="-122"/>
                          <a:ea typeface="微软雅黑" panose="020B0503020204020204" pitchFamily="34" charset="-122"/>
                        </a:rPr>
                        <a:t>i</a:t>
                      </a:r>
                      <a:r>
                        <a:rPr lang="en-US" altLang="zh-CN" sz="1400" dirty="0" smtClean="0">
                          <a:latin typeface="微软雅黑" panose="020B0503020204020204" pitchFamily="34" charset="-122"/>
                          <a:ea typeface="微软雅黑" panose="020B0503020204020204" pitchFamily="34" charset="-122"/>
                        </a:rPr>
                        <a:t>&gt;j</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结果</a:t>
                      </a:r>
                      <a:r>
                        <a:rPr lang="en-US" altLang="zh-CN" sz="1400" dirty="0" smtClean="0">
                          <a:latin typeface="微软雅黑" panose="020B0503020204020204" pitchFamily="34" charset="-122"/>
                          <a:ea typeface="微软雅黑" panose="020B0503020204020204" pitchFamily="34" charset="-122"/>
                        </a:rPr>
                        <a:t>false</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0000"/>
                        </a:lnSpc>
                      </a:pPr>
                      <a:r>
                        <a:rPr lang="zh-CN" altLang="en-US" sz="1400" dirty="0" smtClean="0">
                          <a:latin typeface="微软雅黑" panose="020B0503020204020204" pitchFamily="34" charset="-122"/>
                          <a:ea typeface="微软雅黑" panose="020B0503020204020204" pitchFamily="34" charset="-122"/>
                        </a:rPr>
                        <a:t>赋值运算符</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 += -=  *= /= %=</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err="1" smtClean="0">
                          <a:latin typeface="微软雅黑" panose="020B0503020204020204" pitchFamily="34" charset="-122"/>
                          <a:ea typeface="微软雅黑" panose="020B0503020204020204" pitchFamily="34" charset="-122"/>
                        </a:rPr>
                        <a:t>i</a:t>
                      </a:r>
                      <a:r>
                        <a:rPr lang="en-US" altLang="zh-CN" sz="1400" dirty="0" smtClean="0">
                          <a:latin typeface="微软雅黑" panose="020B0503020204020204" pitchFamily="34" charset="-122"/>
                          <a:ea typeface="微软雅黑" panose="020B0503020204020204" pitchFamily="34" charset="-122"/>
                        </a:rPr>
                        <a:t>+=j;//</a:t>
                      </a:r>
                      <a:r>
                        <a:rPr lang="zh-CN" altLang="en-US" sz="1400" dirty="0" smtClean="0">
                          <a:latin typeface="微软雅黑" panose="020B0503020204020204" pitchFamily="34" charset="-122"/>
                          <a:ea typeface="微软雅黑" panose="020B0503020204020204" pitchFamily="34" charset="-122"/>
                        </a:rPr>
                        <a:t>结果</a:t>
                      </a:r>
                      <a:r>
                        <a:rPr lang="en-US" altLang="zh-CN" sz="1400" dirty="0" smtClean="0">
                          <a:latin typeface="微软雅黑" panose="020B0503020204020204" pitchFamily="34" charset="-122"/>
                          <a:ea typeface="微软雅黑" panose="020B0503020204020204" pitchFamily="34" charset="-122"/>
                        </a:rPr>
                        <a:t>3[</a:t>
                      </a:r>
                      <a:r>
                        <a:rPr lang="en-US" altLang="zh-CN" sz="1400" dirty="0" err="1" smtClean="0">
                          <a:latin typeface="微软雅黑" panose="020B0503020204020204" pitchFamily="34" charset="-122"/>
                          <a:ea typeface="微软雅黑" panose="020B0503020204020204" pitchFamily="34" charset="-122"/>
                        </a:rPr>
                        <a:t>i</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i+j</a:t>
                      </a:r>
                      <a:r>
                        <a:rPr lang="zh-CN" altLang="en-US" sz="1400" dirty="0" smtClean="0">
                          <a:latin typeface="微软雅黑" panose="020B0503020204020204" pitchFamily="34" charset="-122"/>
                          <a:ea typeface="微软雅黑" panose="020B0503020204020204" pitchFamily="34" charset="-122"/>
                        </a:rPr>
                        <a:t>；的简写形式</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160">
                <a:tc>
                  <a:txBody>
                    <a:bodyPr/>
                    <a:lstStyle/>
                    <a:p>
                      <a:pPr>
                        <a:lnSpc>
                          <a:spcPct val="100000"/>
                        </a:lnSpc>
                      </a:pPr>
                      <a:r>
                        <a:rPr lang="zh-CN" altLang="en-US" sz="1400" dirty="0" smtClean="0">
                          <a:latin typeface="微软雅黑" panose="020B0503020204020204" pitchFamily="34" charset="-122"/>
                          <a:ea typeface="微软雅黑" panose="020B0503020204020204" pitchFamily="34" charset="-122"/>
                        </a:rPr>
                        <a:t>自运算符</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zh-CN" altLang="en-US" sz="1400" dirty="0" smtClean="0">
                          <a:latin typeface="微软雅黑" panose="020B0503020204020204" pitchFamily="34" charset="-122"/>
                          <a:ea typeface="微软雅黑" panose="020B0503020204020204" pitchFamily="34" charset="-122"/>
                        </a:rPr>
                        <a:t>前置：</a:t>
                      </a:r>
                      <a:r>
                        <a:rPr lang="en-US" altLang="zh-CN" sz="1400" dirty="0" smtClean="0">
                          <a:latin typeface="微软雅黑" panose="020B0503020204020204" pitchFamily="34" charset="-122"/>
                          <a:ea typeface="微软雅黑" panose="020B0503020204020204" pitchFamily="34" charset="-122"/>
                        </a:rPr>
                        <a:t>++ --</a:t>
                      </a:r>
                    </a:p>
                    <a:p>
                      <a:pPr>
                        <a:lnSpc>
                          <a:spcPct val="100000"/>
                        </a:lnSpc>
                      </a:pPr>
                      <a:endParaRPr lang="en-US" altLang="zh-CN" sz="1400" dirty="0" smtClean="0">
                        <a:latin typeface="微软雅黑" panose="020B0503020204020204" pitchFamily="34" charset="-122"/>
                        <a:ea typeface="微软雅黑" panose="020B0503020204020204" pitchFamily="34" charset="-122"/>
                      </a:endParaRPr>
                    </a:p>
                    <a:p>
                      <a:pPr>
                        <a:lnSpc>
                          <a:spcPct val="100000"/>
                        </a:lnSpc>
                      </a:pPr>
                      <a:r>
                        <a:rPr lang="zh-CN" altLang="en-US" sz="1400" dirty="0" smtClean="0">
                          <a:latin typeface="微软雅黑" panose="020B0503020204020204" pitchFamily="34" charset="-122"/>
                          <a:ea typeface="微软雅黑" panose="020B0503020204020204" pitchFamily="34" charset="-122"/>
                        </a:rPr>
                        <a:t>后置：</a:t>
                      </a:r>
                      <a:r>
                        <a:rPr lang="en-US" altLang="zh-CN" sz="1400" dirty="0" smtClean="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n=1;int m;</a:t>
                      </a:r>
                    </a:p>
                    <a:p>
                      <a:pPr>
                        <a:lnSpc>
                          <a:spcPct val="100000"/>
                        </a:lnSpc>
                      </a:pPr>
                      <a:r>
                        <a:rPr lang="zh-CN" altLang="en-US" sz="1400" dirty="0" smtClean="0">
                          <a:latin typeface="微软雅黑" panose="020B0503020204020204" pitchFamily="34" charset="-122"/>
                          <a:ea typeface="微软雅黑" panose="020B0503020204020204" pitchFamily="34" charset="-122"/>
                        </a:rPr>
                        <a:t>前置：</a:t>
                      </a:r>
                      <a:r>
                        <a:rPr lang="en-US" altLang="zh-CN" sz="1400" dirty="0" smtClean="0">
                          <a:latin typeface="微软雅黑" panose="020B0503020204020204" pitchFamily="34" charset="-122"/>
                          <a:ea typeface="微软雅黑" panose="020B0503020204020204" pitchFamily="34" charset="-122"/>
                        </a:rPr>
                        <a:t>m=++n;//</a:t>
                      </a:r>
                      <a:r>
                        <a:rPr lang="zh-CN" altLang="en-US" sz="1400" dirty="0" smtClean="0">
                          <a:latin typeface="微软雅黑" panose="020B0503020204020204" pitchFamily="34" charset="-122"/>
                          <a:ea typeface="微软雅黑" panose="020B0503020204020204" pitchFamily="34" charset="-122"/>
                        </a:rPr>
                        <a:t>结果</a:t>
                      </a:r>
                      <a:r>
                        <a:rPr lang="en-US" altLang="zh-CN" sz="1400" dirty="0" smtClean="0">
                          <a:latin typeface="微软雅黑" panose="020B0503020204020204" pitchFamily="34" charset="-122"/>
                          <a:ea typeface="微软雅黑" panose="020B0503020204020204" pitchFamily="34" charset="-122"/>
                        </a:rPr>
                        <a:t>m=2,n=2</a:t>
                      </a:r>
                    </a:p>
                    <a:p>
                      <a:pPr>
                        <a:lnSpc>
                          <a:spcPct val="100000"/>
                        </a:lnSpc>
                      </a:pPr>
                      <a:r>
                        <a:rPr lang="zh-CN" altLang="en-US" sz="1400" dirty="0" smtClean="0">
                          <a:latin typeface="微软雅黑" panose="020B0503020204020204" pitchFamily="34" charset="-122"/>
                          <a:ea typeface="微软雅黑" panose="020B0503020204020204" pitchFamily="34" charset="-122"/>
                        </a:rPr>
                        <a:t>后置：</a:t>
                      </a:r>
                      <a:r>
                        <a:rPr lang="en-US" altLang="zh-CN" sz="1400" dirty="0" smtClean="0">
                          <a:latin typeface="微软雅黑" panose="020B0503020204020204" pitchFamily="34" charset="-122"/>
                          <a:ea typeface="微软雅黑" panose="020B0503020204020204" pitchFamily="34" charset="-122"/>
                        </a:rPr>
                        <a:t>m=n++;//</a:t>
                      </a:r>
                      <a:r>
                        <a:rPr lang="zh-CN" altLang="en-US" sz="1400" dirty="0" smtClean="0">
                          <a:latin typeface="微软雅黑" panose="020B0503020204020204" pitchFamily="34" charset="-122"/>
                          <a:ea typeface="微软雅黑" panose="020B0503020204020204" pitchFamily="34" charset="-122"/>
                        </a:rPr>
                        <a:t>结果</a:t>
                      </a:r>
                      <a:r>
                        <a:rPr lang="en-US" altLang="zh-CN" sz="1400" dirty="0" smtClean="0">
                          <a:latin typeface="微软雅黑" panose="020B0503020204020204" pitchFamily="34" charset="-122"/>
                          <a:ea typeface="微软雅黑" panose="020B0503020204020204" pitchFamily="34" charset="-122"/>
                        </a:rPr>
                        <a:t>m=1,n=2</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757">
                <a:tc>
                  <a:txBody>
                    <a:bodyPr/>
                    <a:lstStyle/>
                    <a:p>
                      <a:pPr>
                        <a:lnSpc>
                          <a:spcPct val="100000"/>
                        </a:lnSpc>
                      </a:pPr>
                      <a:r>
                        <a:rPr lang="zh-CN" altLang="en-US" sz="1400" dirty="0" smtClean="0">
                          <a:latin typeface="微软雅黑" panose="020B0503020204020204" pitchFamily="34" charset="-122"/>
                          <a:ea typeface="微软雅黑" panose="020B0503020204020204" pitchFamily="34" charset="-122"/>
                        </a:rPr>
                        <a:t>成员访问运算符</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：调用对象成员</a:t>
                      </a:r>
                      <a:endParaRPr lang="en-US" altLang="zh-CN" sz="1400" dirty="0" smtClean="0">
                        <a:latin typeface="微软雅黑" panose="020B0503020204020204" pitchFamily="34" charset="-122"/>
                        <a:ea typeface="微软雅黑" panose="020B0503020204020204" pitchFamily="34" charset="-122"/>
                      </a:endParaRPr>
                    </a:p>
                    <a:p>
                      <a:pPr>
                        <a:lnSpc>
                          <a:spcPct val="100000"/>
                        </a:lnSpc>
                      </a:pP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访问数组元素或索引器</a:t>
                      </a:r>
                      <a:endParaRPr lang="en-US" altLang="zh-CN" sz="1400" dirty="0" smtClean="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212">
                <a:tc>
                  <a:txBody>
                    <a:bodyPr/>
                    <a:lstStyle/>
                    <a:p>
                      <a:pPr>
                        <a:lnSpc>
                          <a:spcPct val="100000"/>
                        </a:lnSpc>
                      </a:pPr>
                      <a:r>
                        <a:rPr lang="zh-CN" altLang="en-US" sz="1400" dirty="0" smtClean="0">
                          <a:latin typeface="微软雅黑" panose="020B0503020204020204" pitchFamily="34" charset="-122"/>
                          <a:ea typeface="微软雅黑" panose="020B0503020204020204" pitchFamily="34" charset="-122"/>
                        </a:rPr>
                        <a:t>逻辑运算符</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 &amp;&amp; ||</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altLang="zh-CN" sz="1400" dirty="0" err="1" smtClean="0">
                          <a:latin typeface="微软雅黑" panose="020B0503020204020204" pitchFamily="34" charset="-122"/>
                          <a:ea typeface="微软雅黑" panose="020B0503020204020204" pitchFamily="34" charset="-122"/>
                        </a:rPr>
                        <a:t>bool</a:t>
                      </a:r>
                      <a:r>
                        <a:rPr lang="en-US" altLang="zh-CN" sz="1400" dirty="0" smtClean="0">
                          <a:latin typeface="微软雅黑" panose="020B0503020204020204" pitchFamily="34" charset="-122"/>
                          <a:ea typeface="微软雅黑" panose="020B0503020204020204" pitchFamily="34" charset="-122"/>
                        </a:rPr>
                        <a:t> a=true;</a:t>
                      </a:r>
                    </a:p>
                    <a:p>
                      <a:pPr>
                        <a:lnSpc>
                          <a:spcPct val="100000"/>
                        </a:lnSpc>
                      </a:pP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结果</a:t>
                      </a:r>
                      <a:r>
                        <a:rPr lang="en-US" altLang="zh-CN" sz="1400" dirty="0" smtClean="0">
                          <a:latin typeface="微软雅黑" panose="020B0503020204020204" pitchFamily="34" charset="-122"/>
                          <a:ea typeface="微软雅黑" panose="020B0503020204020204" pitchFamily="34" charset="-122"/>
                        </a:rPr>
                        <a:t>false</a:t>
                      </a:r>
                      <a:endParaRPr lang="zh-CN" altLang="en-US" sz="1400" dirty="0">
                        <a:latin typeface="微软雅黑" panose="020B0503020204020204" pitchFamily="34" charset="-122"/>
                        <a:ea typeface="微软雅黑" panose="020B0503020204020204" pitchFamily="34" charset="-122"/>
                      </a:endParaRPr>
                    </a:p>
                  </a:txBody>
                  <a:tcPr marL="91464" marR="914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882887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1938992"/>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大多数运算符都可以重载 </a:t>
            </a:r>
            <a:r>
              <a:rPr lang="en-US" altLang="zh-CN" sz="2000" dirty="0">
                <a:solidFill>
                  <a:srgbClr val="415162"/>
                </a:solidFill>
                <a:latin typeface="微软雅黑" panose="020B0503020204020204" pitchFamily="34" charset="-122"/>
                <a:ea typeface="微软雅黑" panose="020B0503020204020204" pitchFamily="34" charset="-122"/>
              </a:rPr>
              <a:t>(overload)</a:t>
            </a:r>
            <a:r>
              <a:rPr lang="zh-CN" altLang="en-US" sz="2000" dirty="0">
                <a:solidFill>
                  <a:srgbClr val="415162"/>
                </a:solidFill>
                <a:latin typeface="微软雅黑" panose="020B0503020204020204" pitchFamily="34" charset="-122"/>
                <a:ea typeface="微软雅黑" panose="020B0503020204020204" pitchFamily="34" charset="-122"/>
              </a:rPr>
              <a:t>。运算符重载允许指定用户定义的运算符实现来执行运算，这些运算的操作数中至少有一个，甚至所有操作数都属于用户定义的类类型或结构类型</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运算符是有优先级的，优先级高的先运算。</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运算符</a:t>
            </a:r>
          </a:p>
        </p:txBody>
      </p:sp>
      <p:graphicFrame>
        <p:nvGraphicFramePr>
          <p:cNvPr id="3" name="表格 2"/>
          <p:cNvGraphicFramePr>
            <a:graphicFrameLocks noGrp="1"/>
          </p:cNvGraphicFramePr>
          <p:nvPr>
            <p:extLst>
              <p:ext uri="{D42A27DB-BD31-4B8C-83A1-F6EECF244321}">
                <p14:modId xmlns:p14="http://schemas.microsoft.com/office/powerpoint/2010/main" val="3566977547"/>
              </p:ext>
            </p:extLst>
          </p:nvPr>
        </p:nvGraphicFramePr>
        <p:xfrm>
          <a:off x="4154770" y="4295165"/>
          <a:ext cx="3889526" cy="2177136"/>
        </p:xfrm>
        <a:graphic>
          <a:graphicData uri="http://schemas.openxmlformats.org/drawingml/2006/table">
            <a:tbl>
              <a:tblPr>
                <a:tableStyleId>{D7AC3CCA-C797-4891-BE02-D94E43425B78}</a:tableStyleId>
              </a:tblPr>
              <a:tblGrid>
                <a:gridCol w="592653"/>
                <a:gridCol w="3296873"/>
              </a:tblGrid>
              <a:tr h="181428">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a:endParaRPr>
                    </a:p>
                  </a:txBody>
                  <a:tcPr marL="9525" marR="9525" marT="9525" marB="0" anchor="ctr"/>
                </a:tc>
                <a:tc>
                  <a:txBody>
                    <a:bodyPr/>
                    <a:lstStyle/>
                    <a:p>
                      <a:pPr algn="l" rtl="0" fontAlgn="ctr"/>
                      <a:r>
                        <a:rPr lang="en-US" altLang="zh-CN" sz="1000" u="none" strike="noStrike">
                          <a:effectLst/>
                        </a:rPr>
                        <a:t>(), . </a:t>
                      </a:r>
                      <a:endParaRPr lang="en-US" altLang="zh-CN" sz="1000" b="0" i="0" u="none" strike="noStrike">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dirty="0">
                          <a:effectLst/>
                        </a:rPr>
                        <a:t>2</a:t>
                      </a:r>
                      <a:endParaRPr lang="en-US" altLang="zh-CN" sz="1000" b="0" i="0" u="none" strike="noStrike" dirty="0">
                        <a:solidFill>
                          <a:srgbClr val="000000"/>
                        </a:solidFill>
                        <a:effectLst/>
                        <a:latin typeface="宋体"/>
                      </a:endParaRPr>
                    </a:p>
                  </a:txBody>
                  <a:tcPr marL="9525" marR="9525" marT="9525" marB="0" anchor="ctr"/>
                </a:tc>
                <a:tc>
                  <a:txBody>
                    <a:bodyPr/>
                    <a:lstStyle/>
                    <a:p>
                      <a:pPr algn="l" rtl="0" fontAlgn="ctr"/>
                      <a:r>
                        <a:rPr lang="en-US" sz="1000" u="none" strike="noStrike" dirty="0">
                          <a:effectLst/>
                        </a:rPr>
                        <a:t>-, ++/--(prefix), !, ~</a:t>
                      </a:r>
                      <a:endParaRPr lang="en-US"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dirty="0">
                          <a:effectLst/>
                        </a:rPr>
                        <a:t>3</a:t>
                      </a:r>
                      <a:endParaRPr lang="en-US" altLang="zh-CN" sz="1000" b="0" i="0" u="none" strike="noStrike" dirty="0">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 \*, %</a:t>
                      </a:r>
                      <a:endParaRPr lang="en-US" altLang="zh-CN"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4</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 -</a:t>
                      </a:r>
                      <a:endParaRPr lang="en-US" altLang="zh-CN"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5</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&lt;&lt;, &gt;&gt;</a:t>
                      </a:r>
                      <a:endParaRPr lang="en-US" altLang="zh-CN"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6</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&lt;, &gt;=, &lt;, &lt;=</a:t>
                      </a:r>
                      <a:endParaRPr lang="en-US" altLang="zh-CN"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7</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 !=</a:t>
                      </a:r>
                      <a:endParaRPr lang="en-US" altLang="zh-CN"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8</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&amp;, ^, |, &amp;&amp;, ||</a:t>
                      </a:r>
                      <a:endParaRPr lang="en-US" altLang="zh-CN"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9</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 :</a:t>
                      </a:r>
                      <a:endParaRPr lang="en-US" altLang="zh-CN"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10</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 /=, *=, %=, +=, -=, &lt;&lt;=, &gt;&gt;=, &amp;=, ^=, |=</a:t>
                      </a:r>
                      <a:endParaRPr lang="en-US" altLang="zh-CN"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11</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sz="1000" u="none" strike="noStrike" dirty="0">
                          <a:effectLst/>
                        </a:rPr>
                        <a:t>++/--(suffix)</a:t>
                      </a:r>
                      <a:endParaRPr lang="en-US" sz="1000" b="0" i="0" u="none" strike="noStrike" dirty="0">
                        <a:solidFill>
                          <a:srgbClr val="000000"/>
                        </a:solidFill>
                        <a:effectLst/>
                        <a:latin typeface="等线"/>
                      </a:endParaRPr>
                    </a:p>
                  </a:txBody>
                  <a:tcPr marL="9525" marR="9525" marT="9525" marB="0" anchor="ctr"/>
                </a:tc>
              </a:tr>
              <a:tr h="181428">
                <a:tc>
                  <a:txBody>
                    <a:bodyPr/>
                    <a:lstStyle/>
                    <a:p>
                      <a:pPr algn="ctr" fontAlgn="ctr"/>
                      <a:r>
                        <a:rPr lang="en-US" altLang="zh-CN" sz="1000" u="none" strike="noStrike">
                          <a:effectLst/>
                        </a:rPr>
                        <a:t>12</a:t>
                      </a:r>
                      <a:endParaRPr lang="en-US" altLang="zh-CN" sz="1000" b="0" i="0" u="none" strike="noStrike">
                        <a:solidFill>
                          <a:srgbClr val="000000"/>
                        </a:solidFill>
                        <a:effectLst/>
                        <a:latin typeface="宋体"/>
                      </a:endParaRPr>
                    </a:p>
                  </a:txBody>
                  <a:tcPr marL="9525" marR="9525" marT="9525" marB="0" anchor="ctr"/>
                </a:tc>
                <a:tc>
                  <a:txBody>
                    <a:bodyPr/>
                    <a:lstStyle/>
                    <a:p>
                      <a:pPr algn="l" rtl="0" fontAlgn="ctr"/>
                      <a:r>
                        <a:rPr lang="en-US" altLang="zh-CN" sz="1000" u="none" strike="noStrike" dirty="0">
                          <a:effectLst/>
                        </a:rPr>
                        <a:t>,</a:t>
                      </a:r>
                      <a:endParaRPr lang="en-US" altLang="zh-CN" sz="1000" b="0" i="0" u="none" strike="noStrike" dirty="0">
                        <a:solidFill>
                          <a:srgbClr val="000000"/>
                        </a:solidFill>
                        <a:effectLst/>
                        <a:latin typeface="等线"/>
                      </a:endParaRPr>
                    </a:p>
                  </a:txBody>
                  <a:tcPr marL="9525" marR="9525" marT="9525" marB="0" anchor="ctr"/>
                </a:tc>
              </a:tr>
            </a:tbl>
          </a:graphicData>
        </a:graphic>
      </p:graphicFrame>
    </p:spTree>
    <p:extLst>
      <p:ext uri="{BB962C8B-B14F-4D97-AF65-F5344CB8AC3E}">
        <p14:creationId xmlns:p14="http://schemas.microsoft.com/office/powerpoint/2010/main" val="413515240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323987"/>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表达式 由操作元 </a:t>
            </a:r>
            <a:r>
              <a:rPr lang="en-US" altLang="zh-CN" sz="2000" dirty="0">
                <a:solidFill>
                  <a:srgbClr val="415162"/>
                </a:solidFill>
                <a:latin typeface="微软雅黑" panose="020B0503020204020204" pitchFamily="34" charset="-122"/>
                <a:ea typeface="微软雅黑" panose="020B0503020204020204" pitchFamily="34" charset="-122"/>
              </a:rPr>
              <a:t>(operand) </a:t>
            </a:r>
            <a:r>
              <a:rPr lang="zh-CN" altLang="en-US" sz="2000" dirty="0">
                <a:solidFill>
                  <a:srgbClr val="415162"/>
                </a:solidFill>
                <a:latin typeface="微软雅黑" panose="020B0503020204020204" pitchFamily="34" charset="-122"/>
                <a:ea typeface="微软雅黑" panose="020B0503020204020204" pitchFamily="34" charset="-122"/>
              </a:rPr>
              <a:t>和运算符 </a:t>
            </a:r>
            <a:r>
              <a:rPr lang="en-US" altLang="zh-CN" sz="2000" dirty="0">
                <a:solidFill>
                  <a:srgbClr val="415162"/>
                </a:solidFill>
                <a:latin typeface="微软雅黑" panose="020B0503020204020204" pitchFamily="34" charset="-122"/>
                <a:ea typeface="微软雅黑" panose="020B0503020204020204" pitchFamily="34" charset="-122"/>
              </a:rPr>
              <a:t>(operator) </a:t>
            </a:r>
            <a:r>
              <a:rPr lang="zh-CN" altLang="en-US" sz="2000" dirty="0">
                <a:solidFill>
                  <a:srgbClr val="415162"/>
                </a:solidFill>
                <a:latin typeface="微软雅黑" panose="020B0503020204020204" pitchFamily="34" charset="-122"/>
                <a:ea typeface="微软雅黑" panose="020B0503020204020204" pitchFamily="34" charset="-122"/>
              </a:rPr>
              <a:t>构成。</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运算元可以是常数、对象、变量、常量、字段等等。</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运算符可以是上节提到的一些运算符。</a:t>
            </a:r>
            <a:endParaRPr lang="en-US" altLang="zh-CN" sz="2000" dirty="0">
              <a:solidFill>
                <a:srgbClr val="415162"/>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当表达式包含多个运算符时，运算符的优先级 </a:t>
            </a:r>
            <a:r>
              <a:rPr lang="en-US" altLang="zh-CN" sz="2000" dirty="0">
                <a:solidFill>
                  <a:srgbClr val="415162"/>
                </a:solidFill>
                <a:latin typeface="微软雅黑" panose="020B0503020204020204" pitchFamily="34" charset="-122"/>
                <a:ea typeface="微软雅黑" panose="020B0503020204020204" pitchFamily="34" charset="-122"/>
              </a:rPr>
              <a:t>(precedence) </a:t>
            </a:r>
            <a:r>
              <a:rPr lang="zh-CN" altLang="en-US" sz="2000" dirty="0">
                <a:solidFill>
                  <a:srgbClr val="415162"/>
                </a:solidFill>
                <a:latin typeface="微软雅黑" panose="020B0503020204020204" pitchFamily="34" charset="-122"/>
                <a:ea typeface="微软雅黑" panose="020B0503020204020204" pitchFamily="34" charset="-122"/>
              </a:rPr>
              <a:t>控制各运算符的计算顺序。</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例如，表达式</a:t>
            </a:r>
            <a:r>
              <a:rPr lang="en-US" altLang="zh-CN" sz="2000" dirty="0">
                <a:solidFill>
                  <a:srgbClr val="415162"/>
                </a:solidFill>
                <a:latin typeface="微软雅黑" panose="020B0503020204020204" pitchFamily="34" charset="-122"/>
                <a:ea typeface="微软雅黑" panose="020B0503020204020204" pitchFamily="34" charset="-122"/>
              </a:rPr>
              <a:t>x + y * z </a:t>
            </a:r>
            <a:r>
              <a:rPr lang="zh-CN" altLang="en-US" sz="2000" dirty="0">
                <a:solidFill>
                  <a:srgbClr val="415162"/>
                </a:solidFill>
                <a:latin typeface="微软雅黑" panose="020B0503020204020204" pitchFamily="34" charset="-122"/>
                <a:ea typeface="微软雅黑" panose="020B0503020204020204" pitchFamily="34" charset="-122"/>
              </a:rPr>
              <a:t>按 </a:t>
            </a:r>
            <a:r>
              <a:rPr lang="en-US" altLang="zh-CN" sz="2000" dirty="0">
                <a:solidFill>
                  <a:srgbClr val="415162"/>
                </a:solidFill>
                <a:latin typeface="微软雅黑" panose="020B0503020204020204" pitchFamily="34" charset="-122"/>
                <a:ea typeface="微软雅黑" panose="020B0503020204020204" pitchFamily="34" charset="-122"/>
              </a:rPr>
              <a:t>x + (y * z) </a:t>
            </a:r>
            <a:r>
              <a:rPr lang="zh-CN" altLang="en-US" sz="2000" dirty="0">
                <a:solidFill>
                  <a:srgbClr val="415162"/>
                </a:solidFill>
                <a:latin typeface="微软雅黑" panose="020B0503020204020204" pitchFamily="34" charset="-122"/>
                <a:ea typeface="微软雅黑" panose="020B0503020204020204" pitchFamily="34" charset="-122"/>
              </a:rPr>
              <a:t>计算。</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表达式</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0753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3126348"/>
            <a:ext cx="11149013" cy="11079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8000" b="1" dirty="0" smtClean="0">
                <a:solidFill>
                  <a:srgbClr val="415162"/>
                </a:solidFill>
                <a:latin typeface="微软雅黑" pitchFamily="34" charset="-122"/>
                <a:ea typeface="微软雅黑" pitchFamily="34" charset="-122"/>
              </a:rPr>
              <a:t>基本类型</a:t>
            </a:r>
            <a:endParaRPr lang="zh-CN" altLang="en-US" sz="8000" b="1" dirty="0">
              <a:solidFill>
                <a:srgbClr val="415162"/>
              </a:solidFill>
              <a:latin typeface="微软雅黑" pitchFamily="34" charset="-122"/>
              <a:ea typeface="微软雅黑" pitchFamily="34" charset="-122"/>
            </a:endParaRPr>
          </a:p>
        </p:txBody>
      </p:sp>
    </p:spTree>
    <p:extLst>
      <p:ext uri="{BB962C8B-B14F-4D97-AF65-F5344CB8AC3E}">
        <p14:creationId xmlns:p14="http://schemas.microsoft.com/office/powerpoint/2010/main" val="389173147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结构 </a:t>
            </a:r>
            <a:r>
              <a:rPr lang="en-US" altLang="zh-CN" sz="2000" dirty="0">
                <a:solidFill>
                  <a:srgbClr val="415162"/>
                </a:solidFill>
                <a:latin typeface="微软雅黑" panose="020B0503020204020204" pitchFamily="34" charset="-122"/>
                <a:ea typeface="微软雅黑" panose="020B0503020204020204" pitchFamily="34" charset="-122"/>
              </a:rPr>
              <a:t>(</a:t>
            </a:r>
            <a:r>
              <a:rPr lang="en-US" altLang="zh-CN" sz="2000" dirty="0" err="1">
                <a:solidFill>
                  <a:srgbClr val="415162"/>
                </a:solidFill>
                <a:latin typeface="微软雅黑" panose="020B0503020204020204" pitchFamily="34" charset="-122"/>
                <a:ea typeface="微软雅黑" panose="020B0503020204020204" pitchFamily="34" charset="-122"/>
              </a:rPr>
              <a:t>struct</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是能够包含数据成员和函数成员的数据结构。</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结构类型的变量直接存储该结构的数据。</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所有结构类型都隐式地从类型</a:t>
            </a:r>
            <a:r>
              <a:rPr lang="en-US" altLang="zh-CN" sz="2000" dirty="0" err="1">
                <a:solidFill>
                  <a:srgbClr val="415162"/>
                </a:solidFill>
                <a:latin typeface="微软雅黑" panose="020B0503020204020204" pitchFamily="34" charset="-122"/>
                <a:ea typeface="微软雅黑" panose="020B0503020204020204" pitchFamily="34" charset="-122"/>
              </a:rPr>
              <a:t>System.ValueType</a:t>
            </a:r>
            <a:r>
              <a:rPr lang="zh-CN" altLang="en-US" sz="2000" dirty="0">
                <a:solidFill>
                  <a:srgbClr val="415162"/>
                </a:solidFill>
                <a:latin typeface="微软雅黑" panose="020B0503020204020204" pitchFamily="34" charset="-122"/>
                <a:ea typeface="微软雅黑" panose="020B0503020204020204" pitchFamily="34" charset="-122"/>
              </a:rPr>
              <a:t>继承。</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000" dirty="0" err="1">
                <a:solidFill>
                  <a:srgbClr val="415162"/>
                </a:solidFill>
                <a:latin typeface="微软雅黑" panose="020B0503020204020204" pitchFamily="34" charset="-122"/>
                <a:ea typeface="微软雅黑" panose="020B0503020204020204" pitchFamily="34" charset="-122"/>
              </a:rPr>
              <a:t>System.ValueType</a:t>
            </a:r>
            <a:r>
              <a:rPr lang="zh-CN" altLang="en-US" sz="2000" dirty="0">
                <a:solidFill>
                  <a:srgbClr val="415162"/>
                </a:solidFill>
                <a:latin typeface="微软雅黑" panose="020B0503020204020204" pitchFamily="34" charset="-122"/>
                <a:ea typeface="微软雅黑" panose="020B0503020204020204" pitchFamily="34" charset="-122"/>
              </a:rPr>
              <a:t>继承自</a:t>
            </a:r>
            <a:r>
              <a:rPr lang="en-US" altLang="zh-CN" sz="2000" dirty="0" err="1">
                <a:solidFill>
                  <a:srgbClr val="415162"/>
                </a:solidFill>
                <a:latin typeface="微软雅黑" panose="020B0503020204020204" pitchFamily="34" charset="-122"/>
                <a:ea typeface="微软雅黑" panose="020B0503020204020204" pitchFamily="34" charset="-122"/>
              </a:rPr>
              <a:t>System.Object</a:t>
            </a:r>
            <a:r>
              <a:rPr lang="zh-CN" altLang="en-US" sz="2000" dirty="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结构是值类型，不需要在堆分配。</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结构类型不允许继承。</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结构</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957745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结构</a:t>
            </a:r>
          </a:p>
        </p:txBody>
      </p:sp>
      <p:sp>
        <p:nvSpPr>
          <p:cNvPr id="4" name="文本占位符 2"/>
          <p:cNvSpPr txBox="1">
            <a:spLocks/>
          </p:cNvSpPr>
          <p:nvPr/>
        </p:nvSpPr>
        <p:spPr>
          <a:xfrm>
            <a:off x="1894248" y="2239862"/>
            <a:ext cx="8440989" cy="410431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600" dirty="0">
                <a:solidFill>
                  <a:srgbClr val="008000"/>
                </a:solidFill>
                <a:latin typeface="微软雅黑" panose="020B0503020204020204" pitchFamily="34" charset="-122"/>
                <a:ea typeface="微软雅黑" panose="020B0503020204020204" pitchFamily="34" charset="-122"/>
              </a:rPr>
              <a:t>//</a:t>
            </a:r>
            <a:r>
              <a:rPr lang="zh-CN" altLang="en-US" sz="2600" dirty="0">
                <a:solidFill>
                  <a:srgbClr val="008000"/>
                </a:solidFill>
                <a:latin typeface="微软雅黑" panose="020B0503020204020204" pitchFamily="34" charset="-122"/>
                <a:ea typeface="微软雅黑" panose="020B0503020204020204" pitchFamily="34" charset="-122"/>
              </a:rPr>
              <a:t>用</a:t>
            </a:r>
            <a:r>
              <a:rPr lang="en-US" altLang="zh-CN" sz="2600" dirty="0" err="1">
                <a:solidFill>
                  <a:srgbClr val="008000"/>
                </a:solidFill>
                <a:latin typeface="微软雅黑" panose="020B0503020204020204" pitchFamily="34" charset="-122"/>
                <a:ea typeface="微软雅黑" panose="020B0503020204020204" pitchFamily="34" charset="-122"/>
              </a:rPr>
              <a:t>struct</a:t>
            </a:r>
            <a:r>
              <a:rPr lang="zh-CN" altLang="en-US" sz="2600" dirty="0">
                <a:solidFill>
                  <a:srgbClr val="008000"/>
                </a:solidFill>
                <a:latin typeface="微软雅黑" panose="020B0503020204020204" pitchFamily="34" charset="-122"/>
                <a:ea typeface="微软雅黑" panose="020B0503020204020204" pitchFamily="34" charset="-122"/>
              </a:rPr>
              <a:t>修饰，表示一个结构类型</a:t>
            </a:r>
            <a:endParaRPr lang="en-US" altLang="zh-CN" sz="26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2600" dirty="0" err="1">
                <a:solidFill>
                  <a:srgbClr val="0000FF"/>
                </a:solidFill>
                <a:latin typeface="微软雅黑" panose="020B0503020204020204" pitchFamily="34" charset="-122"/>
                <a:ea typeface="微软雅黑" panose="020B0503020204020204" pitchFamily="34" charset="-122"/>
              </a:rPr>
              <a:t>struct</a:t>
            </a:r>
            <a:r>
              <a:rPr lang="en-US" altLang="zh-CN" sz="2600" dirty="0">
                <a:solidFill>
                  <a:prstClr val="black"/>
                </a:solidFill>
                <a:latin typeface="微软雅黑" panose="020B0503020204020204" pitchFamily="34" charset="-122"/>
                <a:ea typeface="微软雅黑" panose="020B0503020204020204" pitchFamily="34" charset="-122"/>
              </a:rPr>
              <a:t> </a:t>
            </a:r>
            <a:r>
              <a:rPr lang="en-US" altLang="zh-CN" sz="2600" dirty="0">
                <a:solidFill>
                  <a:srgbClr val="2B91AF"/>
                </a:solidFill>
                <a:latin typeface="微软雅黑" panose="020B0503020204020204" pitchFamily="34" charset="-122"/>
                <a:ea typeface="微软雅黑" panose="020B0503020204020204" pitchFamily="34" charset="-122"/>
              </a:rPr>
              <a:t>Point</a:t>
            </a:r>
            <a:endParaRPr lang="en-US" altLang="zh-CN" sz="26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26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2600" dirty="0">
                <a:solidFill>
                  <a:prstClr val="black"/>
                </a:solidFill>
                <a:latin typeface="微软雅黑" panose="020B0503020204020204" pitchFamily="34" charset="-122"/>
                <a:ea typeface="微软雅黑" panose="020B0503020204020204" pitchFamily="34" charset="-122"/>
              </a:rPr>
              <a:t>    </a:t>
            </a:r>
            <a:r>
              <a:rPr lang="en-US" altLang="zh-CN" sz="2600" dirty="0">
                <a:solidFill>
                  <a:srgbClr val="0000FF"/>
                </a:solidFill>
                <a:latin typeface="微软雅黑" panose="020B0503020204020204" pitchFamily="34" charset="-122"/>
                <a:ea typeface="微软雅黑" panose="020B0503020204020204" pitchFamily="34" charset="-122"/>
              </a:rPr>
              <a:t>public</a:t>
            </a:r>
            <a:r>
              <a:rPr lang="en-US" altLang="zh-CN" sz="2600" dirty="0">
                <a:solidFill>
                  <a:prstClr val="black"/>
                </a:solidFill>
                <a:latin typeface="微软雅黑" panose="020B0503020204020204" pitchFamily="34" charset="-122"/>
                <a:ea typeface="微软雅黑" panose="020B0503020204020204" pitchFamily="34" charset="-122"/>
              </a:rPr>
              <a:t> </a:t>
            </a:r>
            <a:r>
              <a:rPr lang="en-US" altLang="zh-CN" sz="2600" dirty="0" err="1">
                <a:solidFill>
                  <a:srgbClr val="0000FF"/>
                </a:solidFill>
                <a:latin typeface="微软雅黑" panose="020B0503020204020204" pitchFamily="34" charset="-122"/>
                <a:ea typeface="微软雅黑" panose="020B0503020204020204" pitchFamily="34" charset="-122"/>
              </a:rPr>
              <a:t>int</a:t>
            </a:r>
            <a:r>
              <a:rPr lang="en-US" altLang="zh-CN" sz="2600" dirty="0">
                <a:solidFill>
                  <a:prstClr val="black"/>
                </a:solidFill>
                <a:latin typeface="微软雅黑" panose="020B0503020204020204" pitchFamily="34" charset="-122"/>
                <a:ea typeface="微软雅黑" panose="020B0503020204020204" pitchFamily="34" charset="-122"/>
              </a:rPr>
              <a:t> x;</a:t>
            </a:r>
          </a:p>
          <a:p>
            <a:pPr marL="0" indent="0">
              <a:buNone/>
            </a:pPr>
            <a:r>
              <a:rPr lang="en-US" altLang="zh-CN" sz="2600" dirty="0">
                <a:solidFill>
                  <a:prstClr val="black"/>
                </a:solidFill>
                <a:latin typeface="微软雅黑" panose="020B0503020204020204" pitchFamily="34" charset="-122"/>
                <a:ea typeface="微软雅黑" panose="020B0503020204020204" pitchFamily="34" charset="-122"/>
              </a:rPr>
              <a:t>    </a:t>
            </a:r>
            <a:r>
              <a:rPr lang="en-US" altLang="zh-CN" sz="2600" dirty="0">
                <a:solidFill>
                  <a:srgbClr val="0000FF"/>
                </a:solidFill>
                <a:latin typeface="微软雅黑" panose="020B0503020204020204" pitchFamily="34" charset="-122"/>
                <a:ea typeface="微软雅黑" panose="020B0503020204020204" pitchFamily="34" charset="-122"/>
              </a:rPr>
              <a:t>public</a:t>
            </a:r>
            <a:r>
              <a:rPr lang="en-US" altLang="zh-CN" sz="2600" dirty="0">
                <a:solidFill>
                  <a:prstClr val="black"/>
                </a:solidFill>
                <a:latin typeface="微软雅黑" panose="020B0503020204020204" pitchFamily="34" charset="-122"/>
                <a:ea typeface="微软雅黑" panose="020B0503020204020204" pitchFamily="34" charset="-122"/>
              </a:rPr>
              <a:t> </a:t>
            </a:r>
            <a:r>
              <a:rPr lang="en-US" altLang="zh-CN" sz="2600" dirty="0" err="1">
                <a:solidFill>
                  <a:srgbClr val="0000FF"/>
                </a:solidFill>
                <a:latin typeface="微软雅黑" panose="020B0503020204020204" pitchFamily="34" charset="-122"/>
                <a:ea typeface="微软雅黑" panose="020B0503020204020204" pitchFamily="34" charset="-122"/>
              </a:rPr>
              <a:t>int</a:t>
            </a:r>
            <a:r>
              <a:rPr lang="en-US" altLang="zh-CN" sz="2600" dirty="0">
                <a:solidFill>
                  <a:prstClr val="black"/>
                </a:solidFill>
                <a:latin typeface="微软雅黑" panose="020B0503020204020204" pitchFamily="34" charset="-122"/>
                <a:ea typeface="微软雅黑" panose="020B0503020204020204" pitchFamily="34" charset="-122"/>
              </a:rPr>
              <a:t> y;</a:t>
            </a:r>
          </a:p>
          <a:p>
            <a:pPr marL="0" indent="0">
              <a:buNone/>
            </a:pPr>
            <a:r>
              <a:rPr lang="fr-FR" altLang="zh-CN" sz="2600" dirty="0">
                <a:solidFill>
                  <a:prstClr val="black"/>
                </a:solidFill>
                <a:latin typeface="微软雅黑" panose="020B0503020204020204" pitchFamily="34" charset="-122"/>
                <a:ea typeface="微软雅黑" panose="020B0503020204020204" pitchFamily="34" charset="-122"/>
              </a:rPr>
              <a:t>    </a:t>
            </a:r>
            <a:r>
              <a:rPr lang="fr-FR" altLang="zh-CN" sz="2600" dirty="0">
                <a:solidFill>
                  <a:srgbClr val="0000FF"/>
                </a:solidFill>
                <a:latin typeface="微软雅黑" panose="020B0503020204020204" pitchFamily="34" charset="-122"/>
                <a:ea typeface="微软雅黑" panose="020B0503020204020204" pitchFamily="34" charset="-122"/>
              </a:rPr>
              <a:t>public</a:t>
            </a:r>
            <a:r>
              <a:rPr lang="fr-FR" altLang="zh-CN" sz="2600" dirty="0">
                <a:solidFill>
                  <a:prstClr val="black"/>
                </a:solidFill>
                <a:latin typeface="微软雅黑" panose="020B0503020204020204" pitchFamily="34" charset="-122"/>
                <a:ea typeface="微软雅黑" panose="020B0503020204020204" pitchFamily="34" charset="-122"/>
              </a:rPr>
              <a:t> Point(</a:t>
            </a:r>
            <a:r>
              <a:rPr lang="fr-FR" altLang="zh-CN" sz="2600" dirty="0">
                <a:solidFill>
                  <a:srgbClr val="0000FF"/>
                </a:solidFill>
                <a:latin typeface="微软雅黑" panose="020B0503020204020204" pitchFamily="34" charset="-122"/>
                <a:ea typeface="微软雅黑" panose="020B0503020204020204" pitchFamily="34" charset="-122"/>
              </a:rPr>
              <a:t>int</a:t>
            </a:r>
            <a:r>
              <a:rPr lang="fr-FR" altLang="zh-CN" sz="2600" dirty="0">
                <a:solidFill>
                  <a:prstClr val="black"/>
                </a:solidFill>
                <a:latin typeface="微软雅黑" panose="020B0503020204020204" pitchFamily="34" charset="-122"/>
                <a:ea typeface="微软雅黑" panose="020B0503020204020204" pitchFamily="34" charset="-122"/>
              </a:rPr>
              <a:t> x, </a:t>
            </a:r>
            <a:r>
              <a:rPr lang="fr-FR" altLang="zh-CN" sz="2600" dirty="0">
                <a:solidFill>
                  <a:srgbClr val="0000FF"/>
                </a:solidFill>
                <a:latin typeface="微软雅黑" panose="020B0503020204020204" pitchFamily="34" charset="-122"/>
                <a:ea typeface="微软雅黑" panose="020B0503020204020204" pitchFamily="34" charset="-122"/>
              </a:rPr>
              <a:t>int</a:t>
            </a:r>
            <a:r>
              <a:rPr lang="fr-FR" altLang="zh-CN" sz="2600" dirty="0">
                <a:solidFill>
                  <a:prstClr val="black"/>
                </a:solidFill>
                <a:latin typeface="微软雅黑" panose="020B0503020204020204" pitchFamily="34" charset="-122"/>
                <a:ea typeface="微软雅黑" panose="020B0503020204020204" pitchFamily="34" charset="-122"/>
              </a:rPr>
              <a:t> y)</a:t>
            </a:r>
          </a:p>
          <a:p>
            <a:pPr marL="0" indent="0">
              <a:buNone/>
            </a:pPr>
            <a:r>
              <a:rPr lang="zh-CN" altLang="en-US" sz="2600" dirty="0">
                <a:solidFill>
                  <a:prstClr val="black"/>
                </a:solidFill>
                <a:latin typeface="微软雅黑" panose="020B0503020204020204" pitchFamily="34" charset="-122"/>
                <a:ea typeface="微软雅黑" panose="020B0503020204020204" pitchFamily="34" charset="-122"/>
              </a:rPr>
              <a:t>    </a:t>
            </a:r>
            <a:r>
              <a:rPr lang="en-US" altLang="zh-CN" sz="26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2600" dirty="0">
                <a:solidFill>
                  <a:prstClr val="black"/>
                </a:solidFill>
                <a:latin typeface="微软雅黑" panose="020B0503020204020204" pitchFamily="34" charset="-122"/>
                <a:ea typeface="微软雅黑" panose="020B0503020204020204" pitchFamily="34" charset="-122"/>
              </a:rPr>
              <a:t>        </a:t>
            </a:r>
            <a:r>
              <a:rPr lang="en-US" altLang="zh-CN" sz="2600" dirty="0" err="1">
                <a:solidFill>
                  <a:srgbClr val="0000FF"/>
                </a:solidFill>
                <a:latin typeface="微软雅黑" panose="020B0503020204020204" pitchFamily="34" charset="-122"/>
                <a:ea typeface="微软雅黑" panose="020B0503020204020204" pitchFamily="34" charset="-122"/>
              </a:rPr>
              <a:t>this</a:t>
            </a:r>
            <a:r>
              <a:rPr lang="en-US" altLang="zh-CN" sz="2600" dirty="0" err="1">
                <a:solidFill>
                  <a:prstClr val="black"/>
                </a:solidFill>
                <a:latin typeface="微软雅黑" panose="020B0503020204020204" pitchFamily="34" charset="-122"/>
                <a:ea typeface="微软雅黑" panose="020B0503020204020204" pitchFamily="34" charset="-122"/>
              </a:rPr>
              <a:t>.x</a:t>
            </a:r>
            <a:r>
              <a:rPr lang="en-US" altLang="zh-CN" sz="2600" dirty="0">
                <a:solidFill>
                  <a:prstClr val="black"/>
                </a:solidFill>
                <a:latin typeface="微软雅黑" panose="020B0503020204020204" pitchFamily="34" charset="-122"/>
                <a:ea typeface="微软雅黑" panose="020B0503020204020204" pitchFamily="34" charset="-122"/>
              </a:rPr>
              <a:t> = x;</a:t>
            </a:r>
          </a:p>
          <a:p>
            <a:pPr marL="0" indent="0">
              <a:buNone/>
            </a:pPr>
            <a:r>
              <a:rPr lang="en-US" altLang="zh-CN" sz="2600" dirty="0">
                <a:solidFill>
                  <a:prstClr val="black"/>
                </a:solidFill>
                <a:latin typeface="微软雅黑" panose="020B0503020204020204" pitchFamily="34" charset="-122"/>
                <a:ea typeface="微软雅黑" panose="020B0503020204020204" pitchFamily="34" charset="-122"/>
              </a:rPr>
              <a:t>        </a:t>
            </a:r>
            <a:r>
              <a:rPr lang="en-US" altLang="zh-CN" sz="2600" dirty="0" err="1">
                <a:solidFill>
                  <a:srgbClr val="0000FF"/>
                </a:solidFill>
                <a:latin typeface="微软雅黑" panose="020B0503020204020204" pitchFamily="34" charset="-122"/>
                <a:ea typeface="微软雅黑" panose="020B0503020204020204" pitchFamily="34" charset="-122"/>
              </a:rPr>
              <a:t>this</a:t>
            </a:r>
            <a:r>
              <a:rPr lang="en-US" altLang="zh-CN" sz="2600" dirty="0" err="1">
                <a:solidFill>
                  <a:prstClr val="black"/>
                </a:solidFill>
                <a:latin typeface="微软雅黑" panose="020B0503020204020204" pitchFamily="34" charset="-122"/>
                <a:ea typeface="微软雅黑" panose="020B0503020204020204" pitchFamily="34" charset="-122"/>
              </a:rPr>
              <a:t>.y</a:t>
            </a:r>
            <a:r>
              <a:rPr lang="en-US" altLang="zh-CN" sz="2600" dirty="0">
                <a:solidFill>
                  <a:prstClr val="black"/>
                </a:solidFill>
                <a:latin typeface="微软雅黑" panose="020B0503020204020204" pitchFamily="34" charset="-122"/>
                <a:ea typeface="微软雅黑" panose="020B0503020204020204" pitchFamily="34" charset="-122"/>
              </a:rPr>
              <a:t> = y;</a:t>
            </a:r>
          </a:p>
          <a:p>
            <a:pPr marL="0" indent="0">
              <a:buNone/>
            </a:pPr>
            <a:r>
              <a:rPr lang="zh-CN" altLang="en-US" sz="2600" dirty="0">
                <a:solidFill>
                  <a:prstClr val="black"/>
                </a:solidFill>
                <a:latin typeface="微软雅黑" panose="020B0503020204020204" pitchFamily="34" charset="-122"/>
                <a:ea typeface="微软雅黑" panose="020B0503020204020204" pitchFamily="34" charset="-122"/>
              </a:rPr>
              <a:t>    </a:t>
            </a:r>
            <a:r>
              <a:rPr lang="en-US" altLang="zh-CN" sz="26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2600" dirty="0">
                <a:solidFill>
                  <a:prstClr val="black"/>
                </a:solidFill>
                <a:latin typeface="微软雅黑" panose="020B0503020204020204" pitchFamily="34" charset="-122"/>
                <a:ea typeface="微软雅黑" panose="020B0503020204020204" pitchFamily="34" charset="-122"/>
              </a:rPr>
              <a:t>}</a:t>
            </a:r>
          </a:p>
          <a:p>
            <a:endParaRPr lang="zh-CN" altLang="en-US" b="1" dirty="0"/>
          </a:p>
        </p:txBody>
      </p:sp>
    </p:spTree>
    <p:extLst>
      <p:ext uri="{BB962C8B-B14F-4D97-AF65-F5344CB8AC3E}">
        <p14:creationId xmlns:p14="http://schemas.microsoft.com/office/powerpoint/2010/main" val="25426197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枚举 </a:t>
            </a:r>
            <a:r>
              <a:rPr lang="en-US" altLang="zh-CN" sz="2000" dirty="0">
                <a:solidFill>
                  <a:srgbClr val="415162"/>
                </a:solidFill>
                <a:latin typeface="微软雅黑" panose="020B0503020204020204" pitchFamily="34" charset="-122"/>
                <a:ea typeface="微软雅黑" panose="020B0503020204020204" pitchFamily="34" charset="-122"/>
              </a:rPr>
              <a:t>(</a:t>
            </a:r>
            <a:r>
              <a:rPr lang="en-US" altLang="zh-CN" sz="2000" dirty="0" err="1">
                <a:solidFill>
                  <a:srgbClr val="415162"/>
                </a:solidFill>
                <a:latin typeface="微软雅黑" panose="020B0503020204020204" pitchFamily="34" charset="-122"/>
                <a:ea typeface="微软雅黑" panose="020B0503020204020204" pitchFamily="34" charset="-122"/>
              </a:rPr>
              <a:t>enum</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是具有一组命名常量的独特的值（结构）</a:t>
            </a:r>
            <a:r>
              <a:rPr lang="zh-CN" altLang="en-US" sz="2000" dirty="0" smtClean="0">
                <a:solidFill>
                  <a:srgbClr val="415162"/>
                </a:solidFill>
                <a:latin typeface="微软雅黑" panose="020B0503020204020204" pitchFamily="34" charset="-122"/>
                <a:ea typeface="微软雅黑" panose="020B0503020204020204" pitchFamily="34" charset="-122"/>
              </a:rPr>
              <a:t>类型</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每个枚举类型都有一个相应的整型类型，称为该枚举类型的基础类型 </a:t>
            </a:r>
            <a:r>
              <a:rPr lang="en-US" altLang="zh-CN" sz="2000" dirty="0">
                <a:solidFill>
                  <a:srgbClr val="415162"/>
                </a:solidFill>
                <a:latin typeface="微软雅黑" panose="020B0503020204020204" pitchFamily="34" charset="-122"/>
                <a:ea typeface="微软雅黑" panose="020B0503020204020204" pitchFamily="34" charset="-122"/>
              </a:rPr>
              <a:t>(underlying type)</a:t>
            </a:r>
            <a:r>
              <a:rPr lang="zh-CN" altLang="en-US" sz="2000" dirty="0">
                <a:solidFill>
                  <a:srgbClr val="415162"/>
                </a:solidFill>
                <a:latin typeface="微软雅黑" panose="020B0503020204020204" pitchFamily="34" charset="-122"/>
                <a:ea typeface="微软雅黑" panose="020B0503020204020204" pitchFamily="34" charset="-122"/>
              </a:rPr>
              <a:t>。没有显式声明基础类型的枚举类型所对应的基础类型是 </a:t>
            </a:r>
            <a:r>
              <a:rPr lang="en-US" altLang="zh-CN" sz="2000" dirty="0" err="1">
                <a:solidFill>
                  <a:srgbClr val="415162"/>
                </a:solidFill>
                <a:latin typeface="微软雅黑" panose="020B0503020204020204" pitchFamily="34" charset="-122"/>
                <a:ea typeface="微软雅黑" panose="020B0503020204020204" pitchFamily="34" charset="-122"/>
              </a:rPr>
              <a:t>int</a:t>
            </a:r>
            <a:r>
              <a:rPr lang="zh-CN" altLang="en-US" sz="2000" dirty="0">
                <a:solidFill>
                  <a:srgbClr val="415162"/>
                </a:solidFill>
                <a:latin typeface="微软雅黑" panose="020B0503020204020204" pitchFamily="34" charset="-122"/>
                <a:ea typeface="微软雅黑" panose="020B0503020204020204" pitchFamily="34" charset="-122"/>
              </a:rPr>
              <a:t>。枚举类型的存储格式和取值范围由其基础类型确定</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所有枚举类型默认继承自</a:t>
            </a:r>
            <a:r>
              <a:rPr lang="en-US" altLang="zh-CN" sz="2000" dirty="0" err="1">
                <a:solidFill>
                  <a:srgbClr val="415162"/>
                </a:solidFill>
                <a:latin typeface="微软雅黑" panose="020B0503020204020204" pitchFamily="34" charset="-122"/>
                <a:ea typeface="微软雅黑" panose="020B0503020204020204" pitchFamily="34" charset="-122"/>
              </a:rPr>
              <a:t>System.Enum</a:t>
            </a:r>
            <a:r>
              <a:rPr lang="zh-CN" altLang="en-US" sz="2000" dirty="0">
                <a:solidFill>
                  <a:srgbClr val="415162"/>
                </a:solidFill>
                <a:latin typeface="微软雅黑" panose="020B0503020204020204" pitchFamily="34" charset="-122"/>
                <a:ea typeface="微软雅黑" panose="020B0503020204020204" pitchFamily="34" charset="-122"/>
              </a:rPr>
              <a:t>类型，</a:t>
            </a:r>
            <a:r>
              <a:rPr lang="en-US" altLang="zh-CN" sz="2000" dirty="0" err="1">
                <a:solidFill>
                  <a:srgbClr val="415162"/>
                </a:solidFill>
                <a:latin typeface="微软雅黑" panose="020B0503020204020204" pitchFamily="34" charset="-122"/>
                <a:ea typeface="微软雅黑" panose="020B0503020204020204" pitchFamily="34" charset="-122"/>
              </a:rPr>
              <a:t>System.Enum</a:t>
            </a:r>
            <a:r>
              <a:rPr lang="zh-CN" altLang="en-US" sz="2000" dirty="0">
                <a:solidFill>
                  <a:srgbClr val="415162"/>
                </a:solidFill>
                <a:latin typeface="微软雅黑" panose="020B0503020204020204" pitchFamily="34" charset="-122"/>
                <a:ea typeface="微软雅黑" panose="020B0503020204020204" pitchFamily="34" charset="-122"/>
              </a:rPr>
              <a:t>继承自</a:t>
            </a:r>
            <a:r>
              <a:rPr lang="en-US" altLang="zh-CN" sz="2000" dirty="0" err="1">
                <a:solidFill>
                  <a:srgbClr val="415162"/>
                </a:solidFill>
                <a:latin typeface="微软雅黑" panose="020B0503020204020204" pitchFamily="34" charset="-122"/>
                <a:ea typeface="微软雅黑" panose="020B0503020204020204" pitchFamily="34" charset="-122"/>
              </a:rPr>
              <a:t>System.ValueType</a:t>
            </a:r>
            <a:r>
              <a:rPr lang="zh-CN" altLang="en-US" sz="2000" dirty="0">
                <a:solidFill>
                  <a:srgbClr val="415162"/>
                </a:solidFill>
                <a:latin typeface="微软雅黑" panose="020B0503020204020204" pitchFamily="34" charset="-122"/>
                <a:ea typeface="微软雅黑" panose="020B0503020204020204" pitchFamily="34" charset="-122"/>
              </a:rPr>
              <a:t>。故枚举为结构类型。</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枚举</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139890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枚举</a:t>
            </a:r>
          </a:p>
        </p:txBody>
      </p:sp>
      <p:sp>
        <p:nvSpPr>
          <p:cNvPr id="4" name="文本占位符 2"/>
          <p:cNvSpPr txBox="1">
            <a:spLocks/>
          </p:cNvSpPr>
          <p:nvPr/>
        </p:nvSpPr>
        <p:spPr>
          <a:xfrm>
            <a:off x="962914" y="2159857"/>
            <a:ext cx="5615685" cy="4104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400" dirty="0">
                <a:solidFill>
                  <a:srgbClr val="008000"/>
                </a:solidFill>
                <a:latin typeface="微软雅黑" panose="020B0503020204020204" pitchFamily="34" charset="-122"/>
                <a:ea typeface="微软雅黑" panose="020B0503020204020204" pitchFamily="34" charset="-122"/>
              </a:rPr>
              <a:t>//:long</a:t>
            </a:r>
            <a:r>
              <a:rPr lang="zh-CN" altLang="en-US" sz="1400" dirty="0">
                <a:solidFill>
                  <a:srgbClr val="008000"/>
                </a:solidFill>
                <a:latin typeface="微软雅黑" panose="020B0503020204020204" pitchFamily="34" charset="-122"/>
                <a:ea typeface="微软雅黑" panose="020B0503020204020204" pitchFamily="34" charset="-122"/>
              </a:rPr>
              <a:t>表括示基础类型是</a:t>
            </a:r>
            <a:r>
              <a:rPr lang="en-US" altLang="zh-CN" sz="1400" dirty="0">
                <a:solidFill>
                  <a:srgbClr val="008000"/>
                </a:solidFill>
                <a:latin typeface="微软雅黑" panose="020B0503020204020204" pitchFamily="34" charset="-122"/>
                <a:ea typeface="微软雅黑" panose="020B0503020204020204" pitchFamily="34" charset="-122"/>
              </a:rPr>
              <a:t>long</a:t>
            </a:r>
            <a:endParaRPr lang="en-US" altLang="zh-CN" sz="1400" dirty="0">
              <a:solidFill>
                <a:prstClr val="black"/>
              </a:solidFill>
              <a:latin typeface="微软雅黑" panose="020B0503020204020204" pitchFamily="34" charset="-122"/>
              <a:ea typeface="微软雅黑" panose="020B0503020204020204" pitchFamily="34" charset="-122"/>
            </a:endParaRPr>
          </a:p>
          <a:p>
            <a:pPr marL="0" indent="0">
              <a:lnSpc>
                <a:spcPct val="100000"/>
              </a:lnSpc>
              <a:buNone/>
            </a:pPr>
            <a:r>
              <a:rPr lang="en-US" altLang="zh-CN" sz="1400" dirty="0">
                <a:solidFill>
                  <a:srgbClr val="008000"/>
                </a:solidFill>
                <a:latin typeface="微软雅黑" panose="020B0503020204020204" pitchFamily="34" charset="-122"/>
                <a:ea typeface="微软雅黑" panose="020B0503020204020204" pitchFamily="34" charset="-122"/>
              </a:rPr>
              <a:t>//</a:t>
            </a:r>
            <a:r>
              <a:rPr lang="zh-CN" altLang="en-US" sz="1400" dirty="0">
                <a:solidFill>
                  <a:srgbClr val="008000"/>
                </a:solidFill>
                <a:latin typeface="微软雅黑" panose="020B0503020204020204" pitchFamily="34" charset="-122"/>
                <a:ea typeface="微软雅黑" panose="020B0503020204020204" pitchFamily="34" charset="-122"/>
              </a:rPr>
              <a:t>如果不写则默认为</a:t>
            </a:r>
            <a:r>
              <a:rPr lang="en-US" altLang="zh-CN" sz="1400" dirty="0" err="1">
                <a:solidFill>
                  <a:srgbClr val="008000"/>
                </a:solidFill>
                <a:latin typeface="微软雅黑" panose="020B0503020204020204" pitchFamily="34" charset="-122"/>
                <a:ea typeface="微软雅黑" panose="020B0503020204020204" pitchFamily="34" charset="-122"/>
              </a:rPr>
              <a:t>int</a:t>
            </a:r>
            <a:endParaRPr lang="zh-CN" altLang="en-US" sz="1400" dirty="0">
              <a:solidFill>
                <a:prstClr val="black"/>
              </a:solidFill>
              <a:latin typeface="微软雅黑" panose="020B0503020204020204" pitchFamily="34" charset="-122"/>
              <a:ea typeface="微软雅黑" panose="020B0503020204020204" pitchFamily="34" charset="-122"/>
            </a:endParaRPr>
          </a:p>
          <a:p>
            <a:pPr marL="0" indent="0">
              <a:lnSpc>
                <a:spcPct val="100000"/>
              </a:lnSpc>
              <a:buNone/>
            </a:pPr>
            <a:r>
              <a:rPr lang="en-US" altLang="zh-CN" sz="1400" dirty="0" err="1">
                <a:solidFill>
                  <a:srgbClr val="0000FF"/>
                </a:solidFill>
                <a:latin typeface="微软雅黑" panose="020B0503020204020204" pitchFamily="34" charset="-122"/>
                <a:ea typeface="微软雅黑" panose="020B0503020204020204" pitchFamily="34" charset="-122"/>
              </a:rPr>
              <a:t>enum</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2B91AF"/>
                </a:solidFill>
                <a:latin typeface="微软雅黑" panose="020B0503020204020204" pitchFamily="34" charset="-122"/>
                <a:ea typeface="微软雅黑" panose="020B0503020204020204" pitchFamily="34" charset="-122"/>
              </a:rPr>
              <a:t>Alignment</a:t>
            </a:r>
            <a:r>
              <a:rPr lang="en-US" altLang="zh-CN" sz="1400" dirty="0">
                <a:solidFill>
                  <a:prstClr val="black"/>
                </a:solidFill>
                <a:latin typeface="微软雅黑" panose="020B0503020204020204" pitchFamily="34" charset="-122"/>
                <a:ea typeface="微软雅黑" panose="020B0503020204020204" pitchFamily="34" charset="-122"/>
              </a:rPr>
              <a:t> : </a:t>
            </a:r>
            <a:r>
              <a:rPr lang="en-US" altLang="zh-CN" sz="1400" dirty="0">
                <a:solidFill>
                  <a:srgbClr val="0000FF"/>
                </a:solidFill>
                <a:latin typeface="微软雅黑" panose="020B0503020204020204" pitchFamily="34" charset="-122"/>
                <a:ea typeface="微软雅黑" panose="020B0503020204020204" pitchFamily="34" charset="-122"/>
              </a:rPr>
              <a:t>long</a:t>
            </a:r>
            <a:endParaRPr lang="en-US" altLang="zh-CN" sz="1400" dirty="0">
              <a:solidFill>
                <a:prstClr val="black"/>
              </a:solidFill>
              <a:latin typeface="微软雅黑" panose="020B0503020204020204" pitchFamily="34" charset="-122"/>
              <a:ea typeface="微软雅黑" panose="020B0503020204020204" pitchFamily="34" charset="-122"/>
            </a:endParaRPr>
          </a:p>
          <a:p>
            <a:pPr marL="0" indent="0">
              <a:lnSpc>
                <a:spcPct val="100000"/>
              </a:lnSpc>
              <a:buNone/>
            </a:pP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lnSpc>
                <a:spcPct val="100000"/>
              </a:lnSpc>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8000"/>
                </a:solidFill>
                <a:latin typeface="微软雅黑" panose="020B0503020204020204" pitchFamily="34" charset="-122"/>
                <a:ea typeface="微软雅黑" panose="020B0503020204020204" pitchFamily="34" charset="-122"/>
              </a:rPr>
              <a:t>//=</a:t>
            </a:r>
            <a:r>
              <a:rPr lang="zh-CN" altLang="en-US" sz="1400" dirty="0">
                <a:solidFill>
                  <a:srgbClr val="008000"/>
                </a:solidFill>
                <a:latin typeface="微软雅黑" panose="020B0503020204020204" pitchFamily="34" charset="-122"/>
                <a:ea typeface="微软雅黑" panose="020B0503020204020204" pitchFamily="34" charset="-122"/>
              </a:rPr>
              <a:t>也可不写，默认则是以</a:t>
            </a:r>
            <a:r>
              <a:rPr lang="en-US" altLang="zh-CN" sz="1400" dirty="0">
                <a:solidFill>
                  <a:srgbClr val="008000"/>
                </a:solidFill>
                <a:latin typeface="微软雅黑" panose="020B0503020204020204" pitchFamily="34" charset="-122"/>
                <a:ea typeface="微软雅黑" panose="020B0503020204020204" pitchFamily="34" charset="-122"/>
              </a:rPr>
              <a:t>0</a:t>
            </a:r>
            <a:r>
              <a:rPr lang="zh-CN" altLang="en-US" sz="1400" dirty="0">
                <a:solidFill>
                  <a:srgbClr val="008000"/>
                </a:solidFill>
                <a:latin typeface="微软雅黑" panose="020B0503020204020204" pitchFamily="34" charset="-122"/>
                <a:ea typeface="微软雅黑" panose="020B0503020204020204" pitchFamily="34" charset="-122"/>
              </a:rPr>
              <a:t>开始，依次加</a:t>
            </a:r>
            <a:r>
              <a:rPr lang="en-US" altLang="zh-CN" sz="1400" dirty="0">
                <a:solidFill>
                  <a:srgbClr val="008000"/>
                </a:solidFill>
                <a:latin typeface="微软雅黑" panose="020B0503020204020204" pitchFamily="34" charset="-122"/>
                <a:ea typeface="微软雅黑" panose="020B0503020204020204" pitchFamily="34" charset="-122"/>
              </a:rPr>
              <a:t>1</a:t>
            </a:r>
            <a:endParaRPr lang="zh-CN" altLang="en-US" sz="1400" dirty="0">
              <a:solidFill>
                <a:prstClr val="black"/>
              </a:solidFill>
              <a:latin typeface="微软雅黑" panose="020B0503020204020204" pitchFamily="34" charset="-122"/>
              <a:ea typeface="微软雅黑" panose="020B0503020204020204" pitchFamily="34" charset="-122"/>
            </a:endParaRPr>
          </a:p>
          <a:p>
            <a:pPr marL="0" indent="0">
              <a:lnSpc>
                <a:spcPct val="100000"/>
              </a:lnSpc>
              <a:buNone/>
            </a:pPr>
            <a:r>
              <a:rPr lang="en-US" altLang="zh-CN" sz="1400" dirty="0">
                <a:solidFill>
                  <a:prstClr val="black"/>
                </a:solidFill>
                <a:latin typeface="微软雅黑" panose="020B0503020204020204" pitchFamily="34" charset="-122"/>
                <a:ea typeface="微软雅黑" panose="020B0503020204020204" pitchFamily="34" charset="-122"/>
              </a:rPr>
              <a:t>    Left = -1,</a:t>
            </a:r>
          </a:p>
          <a:p>
            <a:pPr marL="0" indent="0">
              <a:lnSpc>
                <a:spcPct val="100000"/>
              </a:lnSpc>
              <a:buNone/>
            </a:pPr>
            <a:r>
              <a:rPr lang="en-US" altLang="zh-CN" sz="1400" dirty="0">
                <a:solidFill>
                  <a:prstClr val="black"/>
                </a:solidFill>
                <a:latin typeface="微软雅黑" panose="020B0503020204020204" pitchFamily="34" charset="-122"/>
                <a:ea typeface="微软雅黑" panose="020B0503020204020204" pitchFamily="34" charset="-122"/>
              </a:rPr>
              <a:t>    Center = 0,</a:t>
            </a:r>
          </a:p>
          <a:p>
            <a:pPr marL="0" indent="0">
              <a:lnSpc>
                <a:spcPct val="100000"/>
              </a:lnSpc>
              <a:buNone/>
            </a:pPr>
            <a:r>
              <a:rPr lang="en-US" altLang="zh-CN" sz="1400" dirty="0">
                <a:solidFill>
                  <a:prstClr val="black"/>
                </a:solidFill>
                <a:latin typeface="微软雅黑" panose="020B0503020204020204" pitchFamily="34" charset="-122"/>
                <a:ea typeface="微软雅黑" panose="020B0503020204020204" pitchFamily="34" charset="-122"/>
              </a:rPr>
              <a:t>    Right = 1</a:t>
            </a:r>
          </a:p>
          <a:p>
            <a:pPr marL="0" indent="0">
              <a:lnSpc>
                <a:spcPct val="100000"/>
              </a:lnSpc>
              <a:buNone/>
            </a:pPr>
            <a:r>
              <a:rPr lang="en-US" altLang="zh-CN" sz="1400" dirty="0" smtClean="0">
                <a:solidFill>
                  <a:prstClr val="black"/>
                </a:solidFill>
                <a:latin typeface="微软雅黑" panose="020B0503020204020204" pitchFamily="34" charset="-122"/>
                <a:ea typeface="微软雅黑" panose="020B0503020204020204" pitchFamily="34" charset="-122"/>
              </a:rPr>
              <a:t>}</a:t>
            </a:r>
          </a:p>
          <a:p>
            <a:pPr marL="0" indent="0">
              <a:buNone/>
            </a:pPr>
            <a:endParaRPr lang="en-US" altLang="zh-CN" sz="2000" dirty="0" smtClean="0">
              <a:solidFill>
                <a:prstClr val="black"/>
              </a:solidFill>
              <a:latin typeface="微软雅黑" panose="020B0503020204020204" pitchFamily="34" charset="-122"/>
              <a:ea typeface="微软雅黑" panose="020B0503020204020204" pitchFamily="34" charset="-122"/>
            </a:endParaRPr>
          </a:p>
          <a:p>
            <a:endParaRPr lang="zh-CN" altLang="en-US" b="1" dirty="0"/>
          </a:p>
        </p:txBody>
      </p:sp>
      <p:sp>
        <p:nvSpPr>
          <p:cNvPr id="5" name="文本占位符 2"/>
          <p:cNvSpPr txBox="1">
            <a:spLocks/>
          </p:cNvSpPr>
          <p:nvPr/>
        </p:nvSpPr>
        <p:spPr>
          <a:xfrm>
            <a:off x="5246816" y="2029530"/>
            <a:ext cx="6504918" cy="5181600"/>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500" dirty="0" smtClean="0">
                <a:solidFill>
                  <a:srgbClr val="0000FF"/>
                </a:solidFill>
                <a:latin typeface="微软雅黑" panose="020B0503020204020204" pitchFamily="34" charset="-122"/>
                <a:ea typeface="微软雅黑" panose="020B0503020204020204" pitchFamily="34" charset="-122"/>
              </a:rPr>
              <a:t>public</a:t>
            </a: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00FF"/>
                </a:solidFill>
                <a:latin typeface="微软雅黑" panose="020B0503020204020204" pitchFamily="34" charset="-122"/>
                <a:ea typeface="微软雅黑" panose="020B0503020204020204" pitchFamily="34" charset="-122"/>
              </a:rPr>
              <a:t>class</a:t>
            </a: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2B91AF"/>
                </a:solidFill>
                <a:latin typeface="微软雅黑" panose="020B0503020204020204" pitchFamily="34" charset="-122"/>
                <a:ea typeface="微软雅黑" panose="020B0503020204020204" pitchFamily="34" charset="-122"/>
              </a:rPr>
              <a:t>Test</a:t>
            </a:r>
            <a:endParaRPr lang="en-US" altLang="zh-CN" sz="2500"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2500" dirty="0" smtClean="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00FF"/>
                </a:solidFill>
                <a:latin typeface="微软雅黑" panose="020B0503020204020204" pitchFamily="34" charset="-122"/>
                <a:ea typeface="微软雅黑" panose="020B0503020204020204" pitchFamily="34" charset="-122"/>
              </a:rPr>
              <a:t>static</a:t>
            </a: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00FF"/>
                </a:solidFill>
                <a:latin typeface="微软雅黑" panose="020B0503020204020204" pitchFamily="34" charset="-122"/>
                <a:ea typeface="微软雅黑" panose="020B0503020204020204" pitchFamily="34" charset="-122"/>
              </a:rPr>
              <a:t>void</a:t>
            </a:r>
            <a:r>
              <a:rPr lang="en-US" altLang="zh-CN" sz="2500" dirty="0" smtClean="0">
                <a:solidFill>
                  <a:prstClr val="black"/>
                </a:solidFill>
                <a:latin typeface="微软雅黑" panose="020B0503020204020204" pitchFamily="34" charset="-122"/>
                <a:ea typeface="微软雅黑" panose="020B0503020204020204" pitchFamily="34" charset="-122"/>
              </a:rPr>
              <a:t> Main()</a:t>
            </a:r>
          </a:p>
          <a:p>
            <a:pPr marL="0" indent="0">
              <a:buNone/>
            </a:pPr>
            <a:r>
              <a:rPr lang="zh-CN" altLang="en-US"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8000"/>
                </a:solidFill>
                <a:latin typeface="微软雅黑" panose="020B0503020204020204" pitchFamily="34" charset="-122"/>
                <a:ea typeface="微软雅黑" panose="020B0503020204020204" pitchFamily="34" charset="-122"/>
              </a:rPr>
              <a:t>//</a:t>
            </a:r>
            <a:r>
              <a:rPr lang="zh-CN" altLang="en-US" sz="2500" dirty="0" smtClean="0">
                <a:solidFill>
                  <a:srgbClr val="008000"/>
                </a:solidFill>
                <a:latin typeface="微软雅黑" panose="020B0503020204020204" pitchFamily="34" charset="-122"/>
                <a:ea typeface="微软雅黑" panose="020B0503020204020204" pitchFamily="34" charset="-122"/>
              </a:rPr>
              <a:t>初始化一个枚举变量</a:t>
            </a:r>
            <a:endParaRPr lang="zh-CN" altLang="en-US" sz="2500"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2B91AF"/>
                </a:solidFill>
                <a:latin typeface="微软雅黑" panose="020B0503020204020204" pitchFamily="34" charset="-122"/>
                <a:ea typeface="微软雅黑" panose="020B0503020204020204" pitchFamily="34" charset="-122"/>
              </a:rPr>
              <a:t>Alignment</a:t>
            </a: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err="1" smtClean="0">
                <a:solidFill>
                  <a:prstClr val="black"/>
                </a:solidFill>
                <a:latin typeface="微软雅黑" panose="020B0503020204020204" pitchFamily="34" charset="-122"/>
                <a:ea typeface="微软雅黑" panose="020B0503020204020204" pitchFamily="34" charset="-122"/>
              </a:rPr>
              <a:t>alignment</a:t>
            </a:r>
            <a:r>
              <a:rPr lang="en-US" altLang="zh-CN" sz="2500" dirty="0" smtClean="0">
                <a:solidFill>
                  <a:prstClr val="black"/>
                </a:solidFill>
                <a:latin typeface="微软雅黑" panose="020B0503020204020204" pitchFamily="34" charset="-122"/>
                <a:ea typeface="微软雅黑" panose="020B0503020204020204" pitchFamily="34" charset="-122"/>
              </a:rPr>
              <a:t> = </a:t>
            </a:r>
            <a:r>
              <a:rPr lang="en-US" altLang="zh-CN" sz="2500" dirty="0" err="1" smtClean="0">
                <a:solidFill>
                  <a:srgbClr val="2B91AF"/>
                </a:solidFill>
                <a:latin typeface="微软雅黑" panose="020B0503020204020204" pitchFamily="34" charset="-122"/>
                <a:ea typeface="微软雅黑" panose="020B0503020204020204" pitchFamily="34" charset="-122"/>
              </a:rPr>
              <a:t>Alignment</a:t>
            </a:r>
            <a:r>
              <a:rPr lang="en-US" altLang="zh-CN" sz="2500" dirty="0" err="1" smtClean="0">
                <a:solidFill>
                  <a:prstClr val="black"/>
                </a:solidFill>
                <a:latin typeface="微软雅黑" panose="020B0503020204020204" pitchFamily="34" charset="-122"/>
                <a:ea typeface="微软雅黑" panose="020B0503020204020204" pitchFamily="34" charset="-122"/>
              </a:rPr>
              <a:t>.Left</a:t>
            </a:r>
            <a:r>
              <a:rPr lang="en-US" altLang="zh-CN" sz="2500" dirty="0" smtClean="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8000"/>
                </a:solidFill>
                <a:latin typeface="微软雅黑" panose="020B0503020204020204" pitchFamily="34" charset="-122"/>
                <a:ea typeface="微软雅黑" panose="020B0503020204020204" pitchFamily="34" charset="-122"/>
              </a:rPr>
              <a:t>//</a:t>
            </a:r>
            <a:r>
              <a:rPr lang="zh-CN" altLang="en-US" sz="2500" dirty="0" smtClean="0">
                <a:solidFill>
                  <a:srgbClr val="008000"/>
                </a:solidFill>
                <a:latin typeface="微软雅黑" panose="020B0503020204020204" pitchFamily="34" charset="-122"/>
                <a:ea typeface="微软雅黑" panose="020B0503020204020204" pitchFamily="34" charset="-122"/>
              </a:rPr>
              <a:t>输出：</a:t>
            </a:r>
            <a:r>
              <a:rPr lang="en-US" altLang="zh-CN" sz="2500" dirty="0" smtClean="0">
                <a:solidFill>
                  <a:srgbClr val="008000"/>
                </a:solidFill>
                <a:latin typeface="微软雅黑" panose="020B0503020204020204" pitchFamily="34" charset="-122"/>
                <a:ea typeface="微软雅黑" panose="020B0503020204020204" pitchFamily="34" charset="-122"/>
              </a:rPr>
              <a:t>Left</a:t>
            </a:r>
            <a:endParaRPr lang="en-US" altLang="zh-CN" sz="2500"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err="1" smtClean="0">
                <a:solidFill>
                  <a:srgbClr val="2B91AF"/>
                </a:solidFill>
                <a:latin typeface="微软雅黑" panose="020B0503020204020204" pitchFamily="34" charset="-122"/>
                <a:ea typeface="微软雅黑" panose="020B0503020204020204" pitchFamily="34" charset="-122"/>
              </a:rPr>
              <a:t>Console</a:t>
            </a:r>
            <a:r>
              <a:rPr lang="en-US" altLang="zh-CN" sz="2500" dirty="0" err="1" smtClean="0">
                <a:solidFill>
                  <a:prstClr val="black"/>
                </a:solidFill>
                <a:latin typeface="微软雅黑" panose="020B0503020204020204" pitchFamily="34" charset="-122"/>
                <a:ea typeface="微软雅黑" panose="020B0503020204020204" pitchFamily="34" charset="-122"/>
              </a:rPr>
              <a:t>.WriteLine</a:t>
            </a:r>
            <a:r>
              <a:rPr lang="en-US" altLang="zh-CN" sz="2500" dirty="0" smtClean="0">
                <a:solidFill>
                  <a:prstClr val="black"/>
                </a:solidFill>
                <a:latin typeface="微软雅黑" panose="020B0503020204020204" pitchFamily="34" charset="-122"/>
                <a:ea typeface="微软雅黑" panose="020B0503020204020204" pitchFamily="34" charset="-122"/>
              </a:rPr>
              <a:t>(alignment);</a:t>
            </a:r>
          </a:p>
          <a:p>
            <a:pPr marL="0" indent="0">
              <a:buNone/>
            </a:pPr>
            <a:r>
              <a:rPr lang="zh-CN" altLang="en-US"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8000"/>
                </a:solidFill>
                <a:latin typeface="微软雅黑" panose="020B0503020204020204" pitchFamily="34" charset="-122"/>
                <a:ea typeface="微软雅黑" panose="020B0503020204020204" pitchFamily="34" charset="-122"/>
              </a:rPr>
              <a:t>//</a:t>
            </a:r>
            <a:r>
              <a:rPr lang="zh-CN" altLang="en-US" sz="2500" dirty="0" smtClean="0">
                <a:solidFill>
                  <a:srgbClr val="008000"/>
                </a:solidFill>
                <a:latin typeface="微软雅黑" panose="020B0503020204020204" pitchFamily="34" charset="-122"/>
                <a:ea typeface="微软雅黑" panose="020B0503020204020204" pitchFamily="34" charset="-122"/>
              </a:rPr>
              <a:t>输出：</a:t>
            </a:r>
            <a:r>
              <a:rPr lang="en-US" altLang="zh-CN" sz="2500" dirty="0" smtClean="0">
                <a:solidFill>
                  <a:srgbClr val="008000"/>
                </a:solidFill>
                <a:latin typeface="微软雅黑" panose="020B0503020204020204" pitchFamily="34" charset="-122"/>
                <a:ea typeface="微软雅黑" panose="020B0503020204020204" pitchFamily="34" charset="-122"/>
              </a:rPr>
              <a:t>-1</a:t>
            </a:r>
            <a:endParaRPr lang="zh-CN" altLang="en-US" sz="2500"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err="1" smtClean="0">
                <a:solidFill>
                  <a:srgbClr val="2B91AF"/>
                </a:solidFill>
                <a:latin typeface="微软雅黑" panose="020B0503020204020204" pitchFamily="34" charset="-122"/>
                <a:ea typeface="微软雅黑" panose="020B0503020204020204" pitchFamily="34" charset="-122"/>
              </a:rPr>
              <a:t>Console</a:t>
            </a:r>
            <a:r>
              <a:rPr lang="en-US" altLang="zh-CN" sz="2500" dirty="0" err="1" smtClean="0">
                <a:solidFill>
                  <a:prstClr val="black"/>
                </a:solidFill>
                <a:latin typeface="微软雅黑" panose="020B0503020204020204" pitchFamily="34" charset="-122"/>
                <a:ea typeface="微软雅黑" panose="020B0503020204020204" pitchFamily="34" charset="-122"/>
              </a:rPr>
              <a:t>.WriteLine</a:t>
            </a:r>
            <a:r>
              <a:rPr lang="en-US" altLang="zh-CN" sz="2500" dirty="0" smtClean="0">
                <a:solidFill>
                  <a:prstClr val="black"/>
                </a:solidFill>
                <a:latin typeface="微软雅黑" panose="020B0503020204020204" pitchFamily="34" charset="-122"/>
                <a:ea typeface="微软雅黑" panose="020B0503020204020204" pitchFamily="34" charset="-122"/>
              </a:rPr>
              <a:t>((</a:t>
            </a:r>
            <a:r>
              <a:rPr lang="en-US" altLang="zh-CN" sz="2500" dirty="0" smtClean="0">
                <a:solidFill>
                  <a:srgbClr val="0000FF"/>
                </a:solidFill>
                <a:latin typeface="微软雅黑" panose="020B0503020204020204" pitchFamily="34" charset="-122"/>
                <a:ea typeface="微软雅黑" panose="020B0503020204020204" pitchFamily="34" charset="-122"/>
              </a:rPr>
              <a:t>long</a:t>
            </a:r>
            <a:r>
              <a:rPr lang="en-US" altLang="zh-CN" sz="2500" dirty="0" smtClean="0">
                <a:solidFill>
                  <a:prstClr val="black"/>
                </a:solidFill>
                <a:latin typeface="微软雅黑" panose="020B0503020204020204" pitchFamily="34" charset="-122"/>
                <a:ea typeface="微软雅黑" panose="020B0503020204020204" pitchFamily="34" charset="-122"/>
              </a:rPr>
              <a:t>)alignment);</a:t>
            </a:r>
          </a:p>
          <a:p>
            <a:pPr marL="0" indent="0">
              <a:buNone/>
            </a:pPr>
            <a:r>
              <a:rPr lang="zh-CN" altLang="en-US"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8000"/>
                </a:solidFill>
                <a:latin typeface="微软雅黑" panose="020B0503020204020204" pitchFamily="34" charset="-122"/>
                <a:ea typeface="微软雅黑" panose="020B0503020204020204" pitchFamily="34" charset="-122"/>
              </a:rPr>
              <a:t>//</a:t>
            </a:r>
            <a:r>
              <a:rPr lang="zh-CN" altLang="en-US" sz="2500" dirty="0" smtClean="0">
                <a:solidFill>
                  <a:srgbClr val="008000"/>
                </a:solidFill>
                <a:latin typeface="微软雅黑" panose="020B0503020204020204" pitchFamily="34" charset="-122"/>
                <a:ea typeface="微软雅黑" panose="020B0503020204020204" pitchFamily="34" charset="-122"/>
              </a:rPr>
              <a:t>获得基础类型</a:t>
            </a:r>
            <a:endParaRPr lang="zh-CN" altLang="en-US" sz="2500"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2B91AF"/>
                </a:solidFill>
                <a:latin typeface="微软雅黑" panose="020B0503020204020204" pitchFamily="34" charset="-122"/>
                <a:ea typeface="微软雅黑" panose="020B0503020204020204" pitchFamily="34" charset="-122"/>
              </a:rPr>
              <a:t>Type</a:t>
            </a: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err="1" smtClean="0">
                <a:solidFill>
                  <a:prstClr val="black"/>
                </a:solidFill>
                <a:latin typeface="微软雅黑" panose="020B0503020204020204" pitchFamily="34" charset="-122"/>
                <a:ea typeface="微软雅黑" panose="020B0503020204020204" pitchFamily="34" charset="-122"/>
              </a:rPr>
              <a:t>underlyingType</a:t>
            </a:r>
            <a:r>
              <a:rPr lang="en-US" altLang="zh-CN" sz="2500" dirty="0" smtClean="0">
                <a:solidFill>
                  <a:prstClr val="black"/>
                </a:solidFill>
                <a:latin typeface="微软雅黑" panose="020B0503020204020204" pitchFamily="34" charset="-122"/>
                <a:ea typeface="微软雅黑" panose="020B0503020204020204" pitchFamily="34" charset="-122"/>
              </a:rPr>
              <a:t> = </a:t>
            </a:r>
            <a:r>
              <a:rPr lang="en-US" altLang="zh-CN" sz="2500" dirty="0" err="1" smtClean="0">
                <a:solidFill>
                  <a:srgbClr val="2B91AF"/>
                </a:solidFill>
                <a:latin typeface="微软雅黑" panose="020B0503020204020204" pitchFamily="34" charset="-122"/>
                <a:ea typeface="微软雅黑" panose="020B0503020204020204" pitchFamily="34" charset="-122"/>
              </a:rPr>
              <a:t>Enum</a:t>
            </a:r>
            <a:r>
              <a:rPr lang="en-US" altLang="zh-CN" sz="2500" dirty="0" err="1" smtClean="0">
                <a:solidFill>
                  <a:prstClr val="black"/>
                </a:solidFill>
                <a:latin typeface="微软雅黑" panose="020B0503020204020204" pitchFamily="34" charset="-122"/>
                <a:ea typeface="微软雅黑" panose="020B0503020204020204" pitchFamily="34" charset="-122"/>
              </a:rPr>
              <a:t>.GetUnderlyingType</a:t>
            </a:r>
            <a:r>
              <a:rPr lang="en-US" altLang="zh-CN" sz="2500" dirty="0" smtClean="0">
                <a:solidFill>
                  <a:prstClr val="black"/>
                </a:solidFill>
                <a:latin typeface="微软雅黑" panose="020B0503020204020204" pitchFamily="34" charset="-122"/>
                <a:ea typeface="微软雅黑" panose="020B0503020204020204" pitchFamily="34" charset="-122"/>
              </a:rPr>
              <a:t>(</a:t>
            </a:r>
            <a:r>
              <a:rPr lang="en-US" altLang="zh-CN" sz="2500" dirty="0" err="1" smtClean="0">
                <a:solidFill>
                  <a:srgbClr val="0000FF"/>
                </a:solidFill>
                <a:latin typeface="微软雅黑" panose="020B0503020204020204" pitchFamily="34" charset="-122"/>
                <a:ea typeface="微软雅黑" panose="020B0503020204020204" pitchFamily="34" charset="-122"/>
              </a:rPr>
              <a:t>typeof</a:t>
            </a:r>
            <a:r>
              <a:rPr lang="en-US" altLang="zh-CN" sz="2500" dirty="0" smtClean="0">
                <a:solidFill>
                  <a:prstClr val="black"/>
                </a:solidFill>
                <a:latin typeface="微软雅黑" panose="020B0503020204020204" pitchFamily="34" charset="-122"/>
                <a:ea typeface="微软雅黑" panose="020B0503020204020204" pitchFamily="34" charset="-122"/>
              </a:rPr>
              <a:t>(</a:t>
            </a:r>
            <a:r>
              <a:rPr lang="en-US" altLang="zh-CN" sz="2500" dirty="0" smtClean="0">
                <a:solidFill>
                  <a:srgbClr val="2B91AF"/>
                </a:solidFill>
                <a:latin typeface="微软雅黑" panose="020B0503020204020204" pitchFamily="34" charset="-122"/>
                <a:ea typeface="微软雅黑" panose="020B0503020204020204" pitchFamily="34" charset="-122"/>
              </a:rPr>
              <a:t>Alignment</a:t>
            </a:r>
            <a:r>
              <a:rPr lang="en-US" altLang="zh-CN" sz="2500" dirty="0" smtClean="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8000"/>
                </a:solidFill>
                <a:latin typeface="微软雅黑" panose="020B0503020204020204" pitchFamily="34" charset="-122"/>
                <a:ea typeface="微软雅黑" panose="020B0503020204020204" pitchFamily="34" charset="-122"/>
              </a:rPr>
              <a:t>//</a:t>
            </a:r>
            <a:r>
              <a:rPr lang="zh-CN" altLang="en-US" sz="2500" dirty="0" smtClean="0">
                <a:solidFill>
                  <a:srgbClr val="008000"/>
                </a:solidFill>
                <a:latin typeface="微软雅黑" panose="020B0503020204020204" pitchFamily="34" charset="-122"/>
                <a:ea typeface="微软雅黑" panose="020B0503020204020204" pitchFamily="34" charset="-122"/>
              </a:rPr>
              <a:t>输出：</a:t>
            </a:r>
            <a:r>
              <a:rPr lang="en-US" altLang="zh-CN" sz="2500" dirty="0" smtClean="0">
                <a:solidFill>
                  <a:srgbClr val="008000"/>
                </a:solidFill>
                <a:latin typeface="微软雅黑" panose="020B0503020204020204" pitchFamily="34" charset="-122"/>
                <a:ea typeface="微软雅黑" panose="020B0503020204020204" pitchFamily="34" charset="-122"/>
              </a:rPr>
              <a:t>System.Int64</a:t>
            </a:r>
            <a:endParaRPr lang="en-US" altLang="zh-CN" sz="2500" dirty="0" smtClean="0">
              <a:solidFill>
                <a:prstClr val="black"/>
              </a:solidFill>
              <a:latin typeface="微软雅黑" panose="020B0503020204020204" pitchFamily="34" charset="-122"/>
              <a:ea typeface="微软雅黑" panose="020B0503020204020204" pitchFamily="34" charset="-122"/>
            </a:endParaRPr>
          </a:p>
          <a:p>
            <a:pPr marL="0" indent="0">
              <a:buNone/>
            </a:pPr>
            <a:r>
              <a:rPr lang="zh-CN" altLang="en-US"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srgbClr val="008000"/>
                </a:solidFill>
                <a:latin typeface="微软雅黑" panose="020B0503020204020204" pitchFamily="34" charset="-122"/>
                <a:ea typeface="微软雅黑" panose="020B0503020204020204" pitchFamily="34" charset="-122"/>
              </a:rPr>
              <a:t>//</a:t>
            </a:r>
            <a:r>
              <a:rPr lang="zh-CN" altLang="en-US" sz="2500" dirty="0" smtClean="0">
                <a:solidFill>
                  <a:srgbClr val="008000"/>
                </a:solidFill>
                <a:latin typeface="微软雅黑" panose="020B0503020204020204" pitchFamily="34" charset="-122"/>
                <a:ea typeface="微软雅黑" panose="020B0503020204020204" pitchFamily="34" charset="-122"/>
              </a:rPr>
              <a:t>解释：</a:t>
            </a:r>
            <a:r>
              <a:rPr lang="en-US" altLang="zh-CN" sz="2500" dirty="0" smtClean="0">
                <a:solidFill>
                  <a:srgbClr val="008000"/>
                </a:solidFill>
                <a:latin typeface="微软雅黑" panose="020B0503020204020204" pitchFamily="34" charset="-122"/>
                <a:ea typeface="微软雅黑" panose="020B0503020204020204" pitchFamily="34" charset="-122"/>
              </a:rPr>
              <a:t>[long</a:t>
            </a:r>
            <a:r>
              <a:rPr lang="zh-CN" altLang="en-US" sz="2500" dirty="0" smtClean="0">
                <a:solidFill>
                  <a:srgbClr val="008000"/>
                </a:solidFill>
                <a:latin typeface="微软雅黑" panose="020B0503020204020204" pitchFamily="34" charset="-122"/>
                <a:ea typeface="微软雅黑" panose="020B0503020204020204" pitchFamily="34" charset="-122"/>
              </a:rPr>
              <a:t>关键字映射的类型为</a:t>
            </a:r>
            <a:r>
              <a:rPr lang="en-US" altLang="zh-CN" sz="2500" dirty="0" smtClean="0">
                <a:solidFill>
                  <a:srgbClr val="008000"/>
                </a:solidFill>
                <a:latin typeface="微软雅黑" panose="020B0503020204020204" pitchFamily="34" charset="-122"/>
                <a:ea typeface="微软雅黑" panose="020B0503020204020204" pitchFamily="34" charset="-122"/>
              </a:rPr>
              <a:t>System.Int64]</a:t>
            </a:r>
            <a:endParaRPr lang="zh-CN" altLang="en-US" sz="2500" dirty="0" smtClean="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2500" dirty="0" smtClean="0">
                <a:solidFill>
                  <a:prstClr val="black"/>
                </a:solidFill>
                <a:latin typeface="微软雅黑" panose="020B0503020204020204" pitchFamily="34" charset="-122"/>
                <a:ea typeface="微软雅黑" panose="020B0503020204020204" pitchFamily="34" charset="-122"/>
              </a:rPr>
              <a:t>        </a:t>
            </a:r>
            <a:r>
              <a:rPr lang="en-US" altLang="zh-CN" sz="2500" dirty="0" err="1" smtClean="0">
                <a:solidFill>
                  <a:srgbClr val="2B91AF"/>
                </a:solidFill>
                <a:latin typeface="微软雅黑" panose="020B0503020204020204" pitchFamily="34" charset="-122"/>
                <a:ea typeface="微软雅黑" panose="020B0503020204020204" pitchFamily="34" charset="-122"/>
              </a:rPr>
              <a:t>Console</a:t>
            </a:r>
            <a:r>
              <a:rPr lang="en-US" altLang="zh-CN" sz="2500" dirty="0" err="1" smtClean="0">
                <a:solidFill>
                  <a:prstClr val="black"/>
                </a:solidFill>
                <a:latin typeface="微软雅黑" panose="020B0503020204020204" pitchFamily="34" charset="-122"/>
                <a:ea typeface="微软雅黑" panose="020B0503020204020204" pitchFamily="34" charset="-122"/>
              </a:rPr>
              <a:t>.WriteLine</a:t>
            </a:r>
            <a:r>
              <a:rPr lang="en-US" altLang="zh-CN" sz="2500" dirty="0" smtClean="0">
                <a:solidFill>
                  <a:prstClr val="black"/>
                </a:solidFill>
                <a:latin typeface="微软雅黑" panose="020B0503020204020204" pitchFamily="34" charset="-122"/>
                <a:ea typeface="微软雅黑" panose="020B0503020204020204" pitchFamily="34" charset="-122"/>
              </a:rPr>
              <a:t>(</a:t>
            </a:r>
            <a:r>
              <a:rPr lang="en-US" altLang="zh-CN" sz="2500" dirty="0" err="1" smtClean="0">
                <a:solidFill>
                  <a:prstClr val="black"/>
                </a:solidFill>
                <a:latin typeface="微软雅黑" panose="020B0503020204020204" pitchFamily="34" charset="-122"/>
                <a:ea typeface="微软雅黑" panose="020B0503020204020204" pitchFamily="34" charset="-122"/>
              </a:rPr>
              <a:t>underlyingType.FullName</a:t>
            </a:r>
            <a:r>
              <a:rPr lang="en-US" altLang="zh-CN" sz="2500" dirty="0" smtClean="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2500" dirty="0" smtClean="0">
                <a:solidFill>
                  <a:prstClr val="black"/>
                </a:solidFill>
                <a:latin typeface="微软雅黑" panose="020B0503020204020204" pitchFamily="34" charset="-122"/>
                <a:ea typeface="微软雅黑" panose="020B0503020204020204" pitchFamily="34" charset="-122"/>
              </a:rPr>
              <a:t>    </a:t>
            </a:r>
            <a:r>
              <a:rPr lang="en-US" altLang="zh-CN" sz="2500" dirty="0" smtClean="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2500" dirty="0" smtClean="0">
                <a:solidFill>
                  <a:prstClr val="black"/>
                </a:solidFill>
                <a:latin typeface="微软雅黑" panose="020B0503020204020204" pitchFamily="34" charset="-122"/>
                <a:ea typeface="微软雅黑" panose="020B0503020204020204" pitchFamily="34" charset="-122"/>
              </a:rPr>
              <a:t>}</a:t>
            </a:r>
          </a:p>
          <a:p>
            <a:endParaRPr lang="zh-CN" altLang="en-US" dirty="0"/>
          </a:p>
        </p:txBody>
      </p:sp>
    </p:spTree>
    <p:extLst>
      <p:ext uri="{BB962C8B-B14F-4D97-AF65-F5344CB8AC3E}">
        <p14:creationId xmlns:p14="http://schemas.microsoft.com/office/powerpoint/2010/main" val="384395645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785652"/>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数组 </a:t>
            </a:r>
            <a:r>
              <a:rPr lang="en-US" altLang="zh-CN" sz="2000" dirty="0">
                <a:solidFill>
                  <a:srgbClr val="415162"/>
                </a:solidFill>
                <a:latin typeface="微软雅黑" panose="020B0503020204020204" pitchFamily="34" charset="-122"/>
                <a:ea typeface="微软雅黑" panose="020B0503020204020204" pitchFamily="34" charset="-122"/>
              </a:rPr>
              <a:t>(array) </a:t>
            </a:r>
            <a:r>
              <a:rPr lang="zh-CN" altLang="en-US" sz="2000" dirty="0">
                <a:solidFill>
                  <a:srgbClr val="415162"/>
                </a:solidFill>
                <a:latin typeface="微软雅黑" panose="020B0503020204020204" pitchFamily="34" charset="-122"/>
                <a:ea typeface="微软雅黑" panose="020B0503020204020204" pitchFamily="34" charset="-122"/>
              </a:rPr>
              <a:t>是一种包含若干变量的数据结构，这些变量都可以通过计算索引进行访问。数组中包含的变量（元素 </a:t>
            </a:r>
            <a:r>
              <a:rPr lang="en-US" altLang="zh-CN" sz="2000" dirty="0">
                <a:solidFill>
                  <a:srgbClr val="415162"/>
                </a:solidFill>
                <a:latin typeface="微软雅黑" panose="020B0503020204020204" pitchFamily="34" charset="-122"/>
                <a:ea typeface="微软雅黑" panose="020B0503020204020204" pitchFamily="34" charset="-122"/>
              </a:rPr>
              <a:t>(element)</a:t>
            </a:r>
            <a:r>
              <a:rPr lang="zh-CN" altLang="en-US" sz="2000" dirty="0">
                <a:solidFill>
                  <a:srgbClr val="415162"/>
                </a:solidFill>
                <a:latin typeface="微软雅黑" panose="020B0503020204020204" pitchFamily="34" charset="-122"/>
                <a:ea typeface="微软雅黑" panose="020B0503020204020204" pitchFamily="34" charset="-122"/>
              </a:rPr>
              <a:t>）具有相同的类型，该类型称为数组的元素类型 </a:t>
            </a:r>
            <a:r>
              <a:rPr lang="en-US" altLang="zh-CN" sz="2000" dirty="0">
                <a:solidFill>
                  <a:srgbClr val="415162"/>
                </a:solidFill>
                <a:latin typeface="微软雅黑" panose="020B0503020204020204" pitchFamily="34" charset="-122"/>
                <a:ea typeface="微软雅黑" panose="020B0503020204020204" pitchFamily="34" charset="-122"/>
              </a:rPr>
              <a:t>(element type)</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数组类型为引用类型，因此数组变量的声明只是为数组实例的引用留出空间。在运行时使用 </a:t>
            </a:r>
            <a:r>
              <a:rPr lang="en-US" altLang="zh-CN" sz="2000" dirty="0">
                <a:solidFill>
                  <a:srgbClr val="415162"/>
                </a:solidFill>
                <a:latin typeface="微软雅黑" panose="020B0503020204020204" pitchFamily="34" charset="-122"/>
                <a:ea typeface="微软雅黑" panose="020B0503020204020204" pitchFamily="34" charset="-122"/>
              </a:rPr>
              <a:t>new </a:t>
            </a:r>
            <a:r>
              <a:rPr lang="zh-CN" altLang="en-US" sz="2000" dirty="0">
                <a:solidFill>
                  <a:srgbClr val="415162"/>
                </a:solidFill>
                <a:latin typeface="微软雅黑" panose="020B0503020204020204" pitchFamily="34" charset="-122"/>
                <a:ea typeface="微软雅黑" panose="020B0503020204020204" pitchFamily="34" charset="-122"/>
              </a:rPr>
              <a:t>运算符动态创建（须指定长度</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，长度在该实例的生存期内是固定不变的。数组元素的索引范围从 </a:t>
            </a:r>
            <a:r>
              <a:rPr lang="en-US" altLang="zh-CN" sz="2000" dirty="0">
                <a:solidFill>
                  <a:srgbClr val="415162"/>
                </a:solidFill>
                <a:latin typeface="微软雅黑" panose="020B0503020204020204" pitchFamily="34" charset="-122"/>
                <a:ea typeface="微软雅黑" panose="020B0503020204020204" pitchFamily="34" charset="-122"/>
              </a:rPr>
              <a:t>0 </a:t>
            </a:r>
            <a:r>
              <a:rPr lang="zh-CN" altLang="en-US" sz="2000" dirty="0">
                <a:solidFill>
                  <a:srgbClr val="415162"/>
                </a:solidFill>
                <a:latin typeface="微软雅黑" panose="020B0503020204020204" pitchFamily="34" charset="-122"/>
                <a:ea typeface="微软雅黑" panose="020B0503020204020204" pitchFamily="34" charset="-122"/>
              </a:rPr>
              <a:t>到 </a:t>
            </a:r>
            <a:r>
              <a:rPr lang="en-US" altLang="zh-CN" sz="2000" dirty="0">
                <a:solidFill>
                  <a:srgbClr val="415162"/>
                </a:solidFill>
                <a:latin typeface="微软雅黑" panose="020B0503020204020204" pitchFamily="34" charset="-122"/>
                <a:ea typeface="微软雅黑" panose="020B0503020204020204" pitchFamily="34" charset="-122"/>
              </a:rPr>
              <a:t>Length - 1</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new </a:t>
            </a:r>
            <a:r>
              <a:rPr lang="zh-CN" altLang="en-US" sz="2000" dirty="0">
                <a:solidFill>
                  <a:srgbClr val="415162"/>
                </a:solidFill>
                <a:latin typeface="微软雅黑" panose="020B0503020204020204" pitchFamily="34" charset="-122"/>
                <a:ea typeface="微软雅黑" panose="020B0503020204020204" pitchFamily="34" charset="-122"/>
              </a:rPr>
              <a:t>运算符自动将数组的元素初始化为它们的默认值，例如将所有数值类型初始化为零，将所有引用类型初始化为 </a:t>
            </a:r>
            <a:r>
              <a:rPr lang="en-US" altLang="zh-CN" sz="2000" dirty="0">
                <a:solidFill>
                  <a:srgbClr val="415162"/>
                </a:solidFill>
                <a:latin typeface="微软雅黑" panose="020B0503020204020204" pitchFamily="34" charset="-122"/>
                <a:ea typeface="微软雅黑" panose="020B0503020204020204" pitchFamily="34" charset="-122"/>
              </a:rPr>
              <a:t>null</a:t>
            </a:r>
            <a:r>
              <a:rPr lang="zh-CN" altLang="en-US" sz="2000" dirty="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数组</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591586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a:t>
            </a:r>
            <a:r>
              <a:rPr lang="zh-CN" altLang="en-US" sz="2000" dirty="0">
                <a:solidFill>
                  <a:srgbClr val="415162"/>
                </a:solidFill>
                <a:latin typeface="微软雅黑" panose="020B0503020204020204" pitchFamily="34" charset="-122"/>
                <a:ea typeface="微软雅黑" panose="020B0503020204020204" pitchFamily="34" charset="-122"/>
              </a:rPr>
              <a:t>支持一维、</a:t>
            </a:r>
            <a:r>
              <a:rPr lang="zh-CN" altLang="en-US" sz="2000" dirty="0">
                <a:solidFill>
                  <a:srgbClr val="FF0000"/>
                </a:solidFill>
                <a:latin typeface="微软雅黑" panose="020B0503020204020204" pitchFamily="34" charset="-122"/>
                <a:ea typeface="微软雅黑" panose="020B0503020204020204" pitchFamily="34" charset="-122"/>
              </a:rPr>
              <a:t>多维</a:t>
            </a:r>
            <a:r>
              <a:rPr lang="zh-CN" altLang="en-US"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交错</a:t>
            </a:r>
            <a:r>
              <a:rPr lang="zh-CN" altLang="en-US" sz="2000" dirty="0">
                <a:solidFill>
                  <a:srgbClr val="415162"/>
                </a:solidFill>
                <a:latin typeface="微软雅黑" panose="020B0503020204020204" pitchFamily="34" charset="-122"/>
                <a:ea typeface="微软雅黑" panose="020B0503020204020204" pitchFamily="34" charset="-122"/>
              </a:rPr>
              <a:t>数组</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数组下标一般是从</a:t>
            </a:r>
            <a:r>
              <a:rPr lang="en-US" altLang="zh-CN" sz="2000" dirty="0">
                <a:solidFill>
                  <a:srgbClr val="415162"/>
                </a:solidFill>
                <a:latin typeface="微软雅黑" panose="020B0503020204020204" pitchFamily="34" charset="-122"/>
                <a:ea typeface="微软雅黑" panose="020B0503020204020204" pitchFamily="34" charset="-122"/>
              </a:rPr>
              <a:t>0</a:t>
            </a:r>
            <a:r>
              <a:rPr lang="zh-CN" altLang="en-US" sz="2000" dirty="0">
                <a:solidFill>
                  <a:srgbClr val="415162"/>
                </a:solidFill>
                <a:latin typeface="微软雅黑" panose="020B0503020204020204" pitchFamily="34" charset="-122"/>
                <a:ea typeface="微软雅黑" panose="020B0503020204020204" pitchFamily="34" charset="-122"/>
              </a:rPr>
              <a:t>开始。也提供有其他方式支持非从</a:t>
            </a:r>
            <a:r>
              <a:rPr lang="en-US" altLang="zh-CN" sz="2000" dirty="0">
                <a:solidFill>
                  <a:srgbClr val="415162"/>
                </a:solidFill>
                <a:latin typeface="微软雅黑" panose="020B0503020204020204" pitchFamily="34" charset="-122"/>
                <a:ea typeface="微软雅黑" panose="020B0503020204020204" pitchFamily="34" charset="-122"/>
              </a:rPr>
              <a:t>0</a:t>
            </a:r>
            <a:r>
              <a:rPr lang="zh-CN" altLang="en-US" sz="2000" dirty="0">
                <a:solidFill>
                  <a:srgbClr val="415162"/>
                </a:solidFill>
                <a:latin typeface="微软雅黑" panose="020B0503020204020204" pitchFamily="34" charset="-122"/>
                <a:ea typeface="微软雅黑" panose="020B0503020204020204" pitchFamily="34" charset="-122"/>
              </a:rPr>
              <a:t>下标开始的数组</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000" dirty="0" err="1">
                <a:solidFill>
                  <a:srgbClr val="415162"/>
                </a:solidFill>
                <a:latin typeface="微软雅黑" panose="020B0503020204020204" pitchFamily="34" charset="-122"/>
                <a:ea typeface="微软雅黑" panose="020B0503020204020204" pitchFamily="34" charset="-122"/>
              </a:rPr>
              <a:t>System.Array</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类型是所有数组类型的抽象基类型</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访问数组元素使用下标方式：</a:t>
            </a:r>
            <a:r>
              <a:rPr lang="en-US" altLang="zh-CN" sz="2000" dirty="0">
                <a:solidFill>
                  <a:srgbClr val="415162"/>
                </a:solidFill>
                <a:latin typeface="微软雅黑" panose="020B0503020204020204" pitchFamily="34" charset="-122"/>
                <a:ea typeface="微软雅黑" panose="020B0503020204020204" pitchFamily="34" charset="-122"/>
              </a:rPr>
              <a:t>array[</a:t>
            </a:r>
            <a:r>
              <a:rPr lang="zh-CN" altLang="en-US" sz="2000" dirty="0">
                <a:solidFill>
                  <a:srgbClr val="415162"/>
                </a:solidFill>
                <a:latin typeface="微软雅黑" panose="020B0503020204020204" pitchFamily="34" charset="-122"/>
                <a:ea typeface="微软雅黑" panose="020B0503020204020204" pitchFamily="34" charset="-122"/>
              </a:rPr>
              <a:t>索引</a:t>
            </a:r>
            <a:r>
              <a:rPr lang="en-US" altLang="zh-CN" sz="2000" dirty="0" smtClean="0">
                <a:solidFill>
                  <a:srgbClr val="415162"/>
                </a:solidFill>
                <a:latin typeface="微软雅黑" panose="020B0503020204020204" pitchFamily="34" charset="-122"/>
                <a:ea typeface="微软雅黑" panose="020B0503020204020204" pitchFamily="34" charset="-122"/>
              </a:rPr>
              <a:t>]</a:t>
            </a:r>
          </a:p>
          <a:p>
            <a:pPr marL="457200" indent="-4572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数组的初始化数据用：</a:t>
            </a:r>
            <a:r>
              <a:rPr lang="en-US" altLang="zh-CN" sz="2000" dirty="0" err="1" smtClean="0">
                <a:solidFill>
                  <a:srgbClr val="415162"/>
                </a:solidFill>
                <a:latin typeface="微软雅黑" panose="020B0503020204020204" pitchFamily="34" charset="-122"/>
                <a:ea typeface="微软雅黑" panose="020B0503020204020204" pitchFamily="34" charset="-122"/>
              </a:rPr>
              <a:t>int</a:t>
            </a:r>
            <a:r>
              <a:rPr lang="en-US" altLang="zh-CN" sz="2000" dirty="0" smtClean="0">
                <a:solidFill>
                  <a:srgbClr val="415162"/>
                </a:solidFill>
                <a:latin typeface="微软雅黑" panose="020B0503020204020204" pitchFamily="34" charset="-122"/>
                <a:ea typeface="微软雅黑" panose="020B0503020204020204" pitchFamily="34" charset="-122"/>
              </a:rPr>
              <a:t>[] array={1,2,3}; </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a:t>
            </a:r>
            <a:r>
              <a:rPr lang="zh-CN" altLang="en-US" sz="2000" dirty="0">
                <a:solidFill>
                  <a:srgbClr val="415162"/>
                </a:solidFill>
                <a:latin typeface="微软雅黑" panose="020B0503020204020204" pitchFamily="34" charset="-122"/>
                <a:ea typeface="微软雅黑" panose="020B0503020204020204" pitchFamily="34" charset="-122"/>
              </a:rPr>
              <a:t>多维组数用 </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编历用</a:t>
            </a:r>
            <a:r>
              <a:rPr lang="en-US" altLang="zh-CN" sz="2000" dirty="0" err="1">
                <a:solidFill>
                  <a:srgbClr val="415162"/>
                </a:solidFill>
                <a:latin typeface="微软雅黑" panose="020B0503020204020204" pitchFamily="34" charset="-122"/>
                <a:ea typeface="微软雅黑" panose="020B0503020204020204" pitchFamily="34" charset="-122"/>
              </a:rPr>
              <a:t>GetLength</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维度</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，不可取一行</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数组</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32938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7" y="1443899"/>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我们为什么学习</a:t>
            </a:r>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C#</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1026" name="Picture 2" descr="C:\Users\liuhongyi\Pictures\ppt\t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111" y="2446440"/>
            <a:ext cx="6985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5291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数组</a:t>
            </a:r>
          </a:p>
        </p:txBody>
      </p:sp>
      <p:sp>
        <p:nvSpPr>
          <p:cNvPr id="5" name="文本占位符 2"/>
          <p:cNvSpPr txBox="1">
            <a:spLocks/>
          </p:cNvSpPr>
          <p:nvPr/>
        </p:nvSpPr>
        <p:spPr>
          <a:xfrm>
            <a:off x="2461671" y="2088253"/>
            <a:ext cx="6504918" cy="5181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solidFill>
                  <a:srgbClr val="0000FF"/>
                </a:solidFill>
                <a:latin typeface="微软雅黑" panose="020B0503020204020204" pitchFamily="34" charset="-122"/>
                <a:ea typeface="微软雅黑" panose="020B0503020204020204" pitchFamily="34" charset="-122"/>
              </a:rPr>
              <a:t>public</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class</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2B91AF"/>
                </a:solidFill>
                <a:latin typeface="微软雅黑" panose="020B0503020204020204" pitchFamily="34" charset="-122"/>
                <a:ea typeface="微软雅黑" panose="020B0503020204020204" pitchFamily="34" charset="-122"/>
              </a:rPr>
              <a:t>Test</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static</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void</a:t>
            </a:r>
            <a:r>
              <a:rPr lang="en-US" altLang="zh-CN" sz="1200" dirty="0">
                <a:solidFill>
                  <a:prstClr val="black"/>
                </a:solidFill>
                <a:latin typeface="微软雅黑" panose="020B0503020204020204" pitchFamily="34" charset="-122"/>
                <a:ea typeface="微软雅黑" panose="020B0503020204020204" pitchFamily="34" charset="-122"/>
              </a:rPr>
              <a:t> Main()</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8000"/>
                </a:solidFill>
                <a:latin typeface="微软雅黑" panose="020B0503020204020204" pitchFamily="34" charset="-122"/>
                <a:ea typeface="微软雅黑" panose="020B0503020204020204" pitchFamily="34" charset="-122"/>
              </a:rPr>
              <a:t>//</a:t>
            </a:r>
            <a:r>
              <a:rPr lang="zh-CN" altLang="en-US" sz="1200" dirty="0">
                <a:solidFill>
                  <a:srgbClr val="008000"/>
                </a:solidFill>
                <a:latin typeface="微软雅黑" panose="020B0503020204020204" pitchFamily="34" charset="-122"/>
                <a:ea typeface="微软雅黑" panose="020B0503020204020204" pitchFamily="34" charset="-122"/>
              </a:rPr>
              <a:t>元素个数为</a:t>
            </a:r>
            <a:r>
              <a:rPr lang="en-US" altLang="zh-CN" sz="1200" dirty="0">
                <a:solidFill>
                  <a:srgbClr val="008000"/>
                </a:solidFill>
                <a:latin typeface="微软雅黑" panose="020B0503020204020204" pitchFamily="34" charset="-122"/>
                <a:ea typeface="微软雅黑" panose="020B0503020204020204" pitchFamily="34" charset="-122"/>
              </a:rPr>
              <a:t>3</a:t>
            </a:r>
            <a:r>
              <a:rPr lang="zh-CN" altLang="en-US" sz="1200" dirty="0">
                <a:solidFill>
                  <a:srgbClr val="008000"/>
                </a:solidFill>
                <a:latin typeface="微软雅黑" panose="020B0503020204020204" pitchFamily="34" charset="-122"/>
                <a:ea typeface="微软雅黑" panose="020B0503020204020204" pitchFamily="34" charset="-122"/>
              </a:rPr>
              <a:t>的</a:t>
            </a:r>
            <a:r>
              <a:rPr lang="en-US" altLang="zh-CN" sz="1200" dirty="0" err="1">
                <a:solidFill>
                  <a:srgbClr val="008000"/>
                </a:solidFill>
                <a:latin typeface="微软雅黑" panose="020B0503020204020204" pitchFamily="34" charset="-122"/>
                <a:ea typeface="微软雅黑" panose="020B0503020204020204" pitchFamily="34" charset="-122"/>
              </a:rPr>
              <a:t>int</a:t>
            </a:r>
            <a:r>
              <a:rPr lang="zh-CN" altLang="en-US" sz="1200" dirty="0">
                <a:solidFill>
                  <a:srgbClr val="008000"/>
                </a:solidFill>
                <a:latin typeface="微软雅黑" panose="020B0503020204020204" pitchFamily="34" charset="-122"/>
                <a:ea typeface="微软雅黑" panose="020B0503020204020204" pitchFamily="34" charset="-122"/>
              </a:rPr>
              <a:t>类型数组</a:t>
            </a:r>
            <a:endParaRPr lang="zh-CN" altLang="en-US"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0000FF"/>
                </a:solidFill>
                <a:latin typeface="微软雅黑" panose="020B0503020204020204" pitchFamily="34" charset="-122"/>
                <a:ea typeface="微软雅黑" panose="020B0503020204020204" pitchFamily="34" charset="-122"/>
              </a:rPr>
              <a:t>int</a:t>
            </a:r>
            <a:r>
              <a:rPr lang="en-US" altLang="zh-CN" sz="1200" dirty="0">
                <a:solidFill>
                  <a:prstClr val="black"/>
                </a:solidFill>
                <a:latin typeface="微软雅黑" panose="020B0503020204020204" pitchFamily="34" charset="-122"/>
                <a:ea typeface="微软雅黑" panose="020B0503020204020204" pitchFamily="34" charset="-122"/>
              </a:rPr>
              <a:t>[] ages = </a:t>
            </a:r>
            <a:r>
              <a:rPr lang="en-US" altLang="zh-CN" sz="1200" dirty="0">
                <a:solidFill>
                  <a:srgbClr val="0000FF"/>
                </a:solidFill>
                <a:latin typeface="微软雅黑" panose="020B0503020204020204" pitchFamily="34" charset="-122"/>
                <a:ea typeface="微软雅黑" panose="020B0503020204020204" pitchFamily="34" charset="-122"/>
              </a:rPr>
              <a:t>new</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0000FF"/>
                </a:solidFill>
                <a:latin typeface="微软雅黑" panose="020B0503020204020204" pitchFamily="34" charset="-122"/>
                <a:ea typeface="微软雅黑" panose="020B0503020204020204" pitchFamily="34" charset="-122"/>
              </a:rPr>
              <a:t>int</a:t>
            </a:r>
            <a:r>
              <a:rPr lang="en-US" altLang="zh-CN" sz="1200" dirty="0">
                <a:solidFill>
                  <a:prstClr val="black"/>
                </a:solidFill>
                <a:latin typeface="微软雅黑" panose="020B0503020204020204" pitchFamily="34" charset="-122"/>
                <a:ea typeface="微软雅黑" panose="020B0503020204020204" pitchFamily="34" charset="-122"/>
              </a:rPr>
              <a:t>[3];</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8000"/>
                </a:solidFill>
                <a:latin typeface="微软雅黑" panose="020B0503020204020204" pitchFamily="34" charset="-122"/>
                <a:ea typeface="微软雅黑" panose="020B0503020204020204" pitchFamily="34" charset="-122"/>
              </a:rPr>
              <a:t>//3 X 3</a:t>
            </a:r>
            <a:r>
              <a:rPr lang="zh-CN" altLang="en-US" sz="1200" dirty="0">
                <a:solidFill>
                  <a:srgbClr val="008000"/>
                </a:solidFill>
                <a:latin typeface="微软雅黑" panose="020B0503020204020204" pitchFamily="34" charset="-122"/>
                <a:ea typeface="微软雅黑" panose="020B0503020204020204" pitchFamily="34" charset="-122"/>
              </a:rPr>
              <a:t>的多维数组</a:t>
            </a:r>
            <a:endParaRPr lang="zh-CN" altLang="en-US"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0000FF"/>
                </a:solidFill>
                <a:latin typeface="微软雅黑" panose="020B0503020204020204" pitchFamily="34" charset="-122"/>
                <a:ea typeface="微软雅黑" panose="020B0503020204020204" pitchFamily="34" charset="-122"/>
              </a:rPr>
              <a:t>int</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prstClr val="black"/>
                </a:solidFill>
                <a:latin typeface="微软雅黑" panose="020B0503020204020204" pitchFamily="34" charset="-122"/>
                <a:ea typeface="微软雅黑" panose="020B0503020204020204" pitchFamily="34" charset="-122"/>
              </a:rPr>
              <a:t>i</a:t>
            </a:r>
            <a:r>
              <a:rPr lang="en-US" altLang="zh-CN" sz="1200" dirty="0">
                <a:solidFill>
                  <a:prstClr val="black"/>
                </a:solidFill>
                <a:latin typeface="微软雅黑" panose="020B0503020204020204" pitchFamily="34" charset="-122"/>
                <a:ea typeface="微软雅黑" panose="020B0503020204020204" pitchFamily="34" charset="-122"/>
              </a:rPr>
              <a:t> = </a:t>
            </a:r>
            <a:r>
              <a:rPr lang="en-US" altLang="zh-CN" sz="1200" dirty="0">
                <a:solidFill>
                  <a:srgbClr val="0000FF"/>
                </a:solidFill>
                <a:latin typeface="微软雅黑" panose="020B0503020204020204" pitchFamily="34" charset="-122"/>
                <a:ea typeface="微软雅黑" panose="020B0503020204020204" pitchFamily="34" charset="-122"/>
              </a:rPr>
              <a:t>new</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0000FF"/>
                </a:solidFill>
                <a:latin typeface="微软雅黑" panose="020B0503020204020204" pitchFamily="34" charset="-122"/>
                <a:ea typeface="微软雅黑" panose="020B0503020204020204" pitchFamily="34" charset="-122"/>
              </a:rPr>
              <a:t>int</a:t>
            </a:r>
            <a:r>
              <a:rPr lang="en-US" altLang="zh-CN" sz="1200" dirty="0">
                <a:solidFill>
                  <a:prstClr val="black"/>
                </a:solidFill>
                <a:latin typeface="微软雅黑" panose="020B0503020204020204" pitchFamily="34" charset="-122"/>
                <a:ea typeface="微软雅黑" panose="020B0503020204020204" pitchFamily="34" charset="-122"/>
              </a:rPr>
              <a:t>[3, 3];</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8000"/>
                </a:solidFill>
                <a:latin typeface="微软雅黑" panose="020B0503020204020204" pitchFamily="34" charset="-122"/>
                <a:ea typeface="微软雅黑" panose="020B0503020204020204" pitchFamily="34" charset="-122"/>
              </a:rPr>
              <a:t>//</a:t>
            </a:r>
            <a:r>
              <a:rPr lang="zh-CN" altLang="en-US" sz="1200" dirty="0">
                <a:solidFill>
                  <a:srgbClr val="008000"/>
                </a:solidFill>
                <a:latin typeface="微软雅黑" panose="020B0503020204020204" pitchFamily="34" charset="-122"/>
                <a:ea typeface="微软雅黑" panose="020B0503020204020204" pitchFamily="34" charset="-122"/>
              </a:rPr>
              <a:t>交错数组</a:t>
            </a:r>
            <a:endParaRPr lang="zh-CN" altLang="en-US"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0000FF"/>
                </a:solidFill>
                <a:latin typeface="微软雅黑" panose="020B0503020204020204" pitchFamily="34" charset="-122"/>
                <a:ea typeface="微软雅黑" panose="020B0503020204020204" pitchFamily="34" charset="-122"/>
              </a:rPr>
              <a:t>int</a:t>
            </a:r>
            <a:r>
              <a:rPr lang="en-US" altLang="zh-CN" sz="1200" dirty="0">
                <a:solidFill>
                  <a:prstClr val="black"/>
                </a:solidFill>
                <a:latin typeface="微软雅黑" panose="020B0503020204020204" pitchFamily="34" charset="-122"/>
                <a:ea typeface="微软雅黑" panose="020B0503020204020204" pitchFamily="34" charset="-122"/>
              </a:rPr>
              <a:t>[][] j = </a:t>
            </a:r>
            <a:r>
              <a:rPr lang="en-US" altLang="zh-CN" sz="1200" dirty="0">
                <a:solidFill>
                  <a:srgbClr val="0000FF"/>
                </a:solidFill>
                <a:latin typeface="微软雅黑" panose="020B0503020204020204" pitchFamily="34" charset="-122"/>
                <a:ea typeface="微软雅黑" panose="020B0503020204020204" pitchFamily="34" charset="-122"/>
              </a:rPr>
              <a:t>new</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0000FF"/>
                </a:solidFill>
                <a:latin typeface="微软雅黑" panose="020B0503020204020204" pitchFamily="34" charset="-122"/>
                <a:ea typeface="微软雅黑" panose="020B0503020204020204" pitchFamily="34" charset="-122"/>
              </a:rPr>
              <a:t>int</a:t>
            </a:r>
            <a:r>
              <a:rPr lang="en-US" altLang="zh-CN" sz="1200" dirty="0">
                <a:solidFill>
                  <a:prstClr val="black"/>
                </a:solidFill>
                <a:latin typeface="微软雅黑" panose="020B0503020204020204" pitchFamily="34" charset="-122"/>
                <a:ea typeface="微软雅黑" panose="020B0503020204020204" pitchFamily="34" charset="-122"/>
              </a:rPr>
              <a:t>[2][];</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j[0] = </a:t>
            </a:r>
            <a:r>
              <a:rPr lang="en-US" altLang="zh-CN" sz="1200" dirty="0">
                <a:solidFill>
                  <a:srgbClr val="0000FF"/>
                </a:solidFill>
                <a:latin typeface="微软雅黑" panose="020B0503020204020204" pitchFamily="34" charset="-122"/>
                <a:ea typeface="微软雅黑" panose="020B0503020204020204" pitchFamily="34" charset="-122"/>
              </a:rPr>
              <a:t>new</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0000FF"/>
                </a:solidFill>
                <a:latin typeface="微软雅黑" panose="020B0503020204020204" pitchFamily="34" charset="-122"/>
                <a:ea typeface="微软雅黑" panose="020B0503020204020204" pitchFamily="34" charset="-122"/>
              </a:rPr>
              <a:t>int</a:t>
            </a:r>
            <a:r>
              <a:rPr lang="en-US" altLang="zh-CN" sz="1200" dirty="0">
                <a:solidFill>
                  <a:prstClr val="black"/>
                </a:solidFill>
                <a:latin typeface="微软雅黑" panose="020B0503020204020204" pitchFamily="34" charset="-122"/>
                <a:ea typeface="微软雅黑" panose="020B0503020204020204" pitchFamily="34" charset="-122"/>
              </a:rPr>
              <a:t>[2] { 3, 4 };</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j[1] = </a:t>
            </a:r>
            <a:r>
              <a:rPr lang="en-US" altLang="zh-CN" sz="1200" dirty="0">
                <a:solidFill>
                  <a:srgbClr val="0000FF"/>
                </a:solidFill>
                <a:latin typeface="微软雅黑" panose="020B0503020204020204" pitchFamily="34" charset="-122"/>
                <a:ea typeface="微软雅黑" panose="020B0503020204020204" pitchFamily="34" charset="-122"/>
              </a:rPr>
              <a:t>new</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0000FF"/>
                </a:solidFill>
                <a:latin typeface="微软雅黑" panose="020B0503020204020204" pitchFamily="34" charset="-122"/>
                <a:ea typeface="微软雅黑" panose="020B0503020204020204" pitchFamily="34" charset="-122"/>
              </a:rPr>
              <a:t>int</a:t>
            </a:r>
            <a:r>
              <a:rPr lang="en-US" altLang="zh-CN" sz="1200" dirty="0">
                <a:solidFill>
                  <a:prstClr val="black"/>
                </a:solidFill>
                <a:latin typeface="微软雅黑" panose="020B0503020204020204" pitchFamily="34" charset="-122"/>
                <a:ea typeface="微软雅黑" panose="020B0503020204020204" pitchFamily="34" charset="-122"/>
              </a:rPr>
              <a:t>[3];</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8000"/>
                </a:solidFill>
                <a:latin typeface="微软雅黑" panose="020B0503020204020204" pitchFamily="34" charset="-122"/>
                <a:ea typeface="微软雅黑" panose="020B0503020204020204" pitchFamily="34" charset="-122"/>
              </a:rPr>
              <a:t>//</a:t>
            </a:r>
            <a:r>
              <a:rPr lang="zh-CN" altLang="en-US" sz="1200" dirty="0">
                <a:solidFill>
                  <a:srgbClr val="008000"/>
                </a:solidFill>
                <a:latin typeface="微软雅黑" panose="020B0503020204020204" pitchFamily="34" charset="-122"/>
                <a:ea typeface="微软雅黑" panose="020B0503020204020204" pitchFamily="34" charset="-122"/>
              </a:rPr>
              <a:t>输出：</a:t>
            </a:r>
            <a:r>
              <a:rPr lang="en-US" altLang="zh-CN" sz="1200" dirty="0">
                <a:solidFill>
                  <a:srgbClr val="008000"/>
                </a:solidFill>
                <a:latin typeface="微软雅黑" panose="020B0503020204020204" pitchFamily="34" charset="-122"/>
                <a:ea typeface="微软雅黑" panose="020B0503020204020204" pitchFamily="34" charset="-122"/>
              </a:rPr>
              <a:t>4</a:t>
            </a:r>
            <a:endParaRPr lang="zh-CN" altLang="en-US"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srgbClr val="2B91AF"/>
                </a:solidFill>
                <a:latin typeface="微软雅黑" panose="020B0503020204020204" pitchFamily="34" charset="-122"/>
                <a:ea typeface="微软雅黑" panose="020B0503020204020204" pitchFamily="34" charset="-122"/>
              </a:rPr>
              <a:t>Console</a:t>
            </a:r>
            <a:r>
              <a:rPr lang="en-US" altLang="zh-CN" sz="1200" dirty="0" err="1">
                <a:solidFill>
                  <a:prstClr val="black"/>
                </a:solidFill>
                <a:latin typeface="微软雅黑" panose="020B0503020204020204" pitchFamily="34" charset="-122"/>
                <a:ea typeface="微软雅黑" panose="020B0503020204020204" pitchFamily="34" charset="-122"/>
              </a:rPr>
              <a:t>.WriteLine</a:t>
            </a:r>
            <a:r>
              <a:rPr lang="en-US" altLang="zh-CN" sz="1200" dirty="0">
                <a:solidFill>
                  <a:prstClr val="black"/>
                </a:solidFill>
                <a:latin typeface="微软雅黑" panose="020B0503020204020204" pitchFamily="34" charset="-122"/>
                <a:ea typeface="微软雅黑" panose="020B0503020204020204" pitchFamily="34" charset="-122"/>
              </a:rPr>
              <a:t>(j[0][1]);</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190927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831818"/>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写程序中很大一部分的时间都是在和字符串打交道。微软给出的</a:t>
            </a:r>
            <a:r>
              <a:rPr lang="en-US" altLang="zh-CN" dirty="0">
                <a:solidFill>
                  <a:srgbClr val="415162"/>
                </a:solidFill>
                <a:latin typeface="微软雅黑" panose="020B0503020204020204" pitchFamily="34" charset="-122"/>
                <a:ea typeface="微软雅黑" panose="020B0503020204020204" pitchFamily="34" charset="-122"/>
              </a:rPr>
              <a:t>.NET</a:t>
            </a:r>
            <a:r>
              <a:rPr lang="zh-CN" altLang="en-US" dirty="0">
                <a:solidFill>
                  <a:srgbClr val="415162"/>
                </a:solidFill>
                <a:latin typeface="微软雅黑" panose="020B0503020204020204" pitchFamily="34" charset="-122"/>
                <a:ea typeface="微软雅黑" panose="020B0503020204020204" pitchFamily="34" charset="-122"/>
              </a:rPr>
              <a:t>类库中也给出了一些字符串处理的类型。</a:t>
            </a:r>
            <a:endParaRPr lang="en-US" altLang="zh-CN"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dirty="0">
                <a:solidFill>
                  <a:srgbClr val="415162"/>
                </a:solidFill>
                <a:latin typeface="微软雅黑" panose="020B0503020204020204" pitchFamily="34" charset="-122"/>
                <a:ea typeface="微软雅黑" panose="020B0503020204020204" pitchFamily="34" charset="-122"/>
              </a:rPr>
              <a:t>C#</a:t>
            </a:r>
            <a:r>
              <a:rPr lang="zh-CN" altLang="en-US" dirty="0">
                <a:solidFill>
                  <a:srgbClr val="415162"/>
                </a:solidFill>
                <a:latin typeface="微软雅黑" panose="020B0503020204020204" pitchFamily="34" charset="-122"/>
                <a:ea typeface="微软雅黑" panose="020B0503020204020204" pitchFamily="34" charset="-122"/>
              </a:rPr>
              <a:t>中的常用字符串处理类：</a:t>
            </a:r>
            <a:endParaRPr lang="en-US" altLang="zh-CN"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en-US" altLang="zh-CN" dirty="0" err="1">
                <a:solidFill>
                  <a:srgbClr val="415162"/>
                </a:solidFill>
                <a:latin typeface="微软雅黑" panose="020B0503020204020204" pitchFamily="34" charset="-122"/>
                <a:ea typeface="微软雅黑" panose="020B0503020204020204" pitchFamily="34" charset="-122"/>
              </a:rPr>
              <a:t>System.String</a:t>
            </a:r>
            <a:endParaRPr lang="en-US" altLang="zh-CN"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en-US" altLang="zh-CN" dirty="0" err="1">
                <a:solidFill>
                  <a:srgbClr val="415162"/>
                </a:solidFill>
                <a:latin typeface="微软雅黑" panose="020B0503020204020204" pitchFamily="34" charset="-122"/>
                <a:ea typeface="微软雅黑" panose="020B0503020204020204" pitchFamily="34" charset="-122"/>
              </a:rPr>
              <a:t>System.Text.StringBuilder</a:t>
            </a:r>
            <a:endParaRPr lang="en-US" altLang="zh-CN"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利用</a:t>
            </a:r>
            <a:r>
              <a:rPr lang="en-US" altLang="zh-CN" dirty="0">
                <a:solidFill>
                  <a:srgbClr val="415162"/>
                </a:solidFill>
                <a:latin typeface="微软雅黑" panose="020B0503020204020204" pitchFamily="34" charset="-122"/>
                <a:ea typeface="微软雅黑" panose="020B0503020204020204" pitchFamily="34" charset="-122"/>
              </a:rPr>
              <a:t>String</a:t>
            </a:r>
            <a:r>
              <a:rPr lang="zh-CN" altLang="en-US" dirty="0">
                <a:solidFill>
                  <a:srgbClr val="415162"/>
                </a:solidFill>
                <a:latin typeface="微软雅黑" panose="020B0503020204020204" pitchFamily="34" charset="-122"/>
                <a:ea typeface="微软雅黑" panose="020B0503020204020204" pitchFamily="34" charset="-122"/>
              </a:rPr>
              <a:t>类可以进行字符串的创建，截取，替换，合并等等操作。也可以用“</a:t>
            </a:r>
            <a:r>
              <a:rPr lang="en-US" altLang="zh-CN" dirty="0">
                <a:solidFill>
                  <a:srgbClr val="415162"/>
                </a:solidFill>
                <a:latin typeface="微软雅黑" panose="020B0503020204020204" pitchFamily="34" charset="-122"/>
                <a:ea typeface="微软雅黑" panose="020B0503020204020204" pitchFamily="34" charset="-122"/>
              </a:rPr>
              <a:t>+</a:t>
            </a:r>
            <a:r>
              <a:rPr lang="zh-CN" altLang="en-US" dirty="0">
                <a:solidFill>
                  <a:srgbClr val="415162"/>
                </a:solidFill>
                <a:latin typeface="微软雅黑" panose="020B0503020204020204" pitchFamily="34" charset="-122"/>
                <a:ea typeface="微软雅黑" panose="020B0503020204020204" pitchFamily="34" charset="-122"/>
              </a:rPr>
              <a:t>”方便的进行字符串的合并。</a:t>
            </a:r>
            <a:endParaRPr lang="en-US" altLang="zh-CN"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大写</a:t>
            </a:r>
            <a:r>
              <a:rPr lang="en-US" altLang="zh-CN" dirty="0">
                <a:solidFill>
                  <a:srgbClr val="415162"/>
                </a:solidFill>
                <a:latin typeface="微软雅黑" panose="020B0503020204020204" pitchFamily="34" charset="-122"/>
                <a:ea typeface="微软雅黑" panose="020B0503020204020204" pitchFamily="34" charset="-122"/>
              </a:rPr>
              <a:t>String</a:t>
            </a:r>
            <a:r>
              <a:rPr lang="zh-CN" altLang="en-US" dirty="0">
                <a:solidFill>
                  <a:srgbClr val="415162"/>
                </a:solidFill>
                <a:latin typeface="微软雅黑" panose="020B0503020204020204" pitchFamily="34" charset="-122"/>
                <a:ea typeface="微软雅黑" panose="020B0503020204020204" pitchFamily="34" charset="-122"/>
              </a:rPr>
              <a:t>与小写</a:t>
            </a:r>
            <a:r>
              <a:rPr lang="en-US" altLang="zh-CN" dirty="0">
                <a:solidFill>
                  <a:srgbClr val="415162"/>
                </a:solidFill>
                <a:latin typeface="微软雅黑" panose="020B0503020204020204" pitchFamily="34" charset="-122"/>
                <a:ea typeface="微软雅黑" panose="020B0503020204020204" pitchFamily="34" charset="-122"/>
              </a:rPr>
              <a:t>string</a:t>
            </a:r>
            <a:r>
              <a:rPr lang="zh-CN" altLang="en-US" dirty="0">
                <a:solidFill>
                  <a:srgbClr val="415162"/>
                </a:solidFill>
                <a:latin typeface="微软雅黑" panose="020B0503020204020204" pitchFamily="34" charset="-122"/>
                <a:ea typeface="微软雅黑" panose="020B0503020204020204" pitchFamily="34" charset="-122"/>
              </a:rPr>
              <a:t>是完全相同的，大写是指</a:t>
            </a:r>
            <a:r>
              <a:rPr lang="en-US" altLang="zh-CN" dirty="0">
                <a:solidFill>
                  <a:srgbClr val="415162"/>
                </a:solidFill>
                <a:latin typeface="微软雅黑" panose="020B0503020204020204" pitchFamily="34" charset="-122"/>
                <a:ea typeface="微软雅黑" panose="020B0503020204020204" pitchFamily="34" charset="-122"/>
              </a:rPr>
              <a:t>.NET</a:t>
            </a:r>
            <a:r>
              <a:rPr lang="zh-CN" altLang="en-US" dirty="0">
                <a:solidFill>
                  <a:srgbClr val="415162"/>
                </a:solidFill>
                <a:latin typeface="微软雅黑" panose="020B0503020204020204" pitchFamily="34" charset="-122"/>
                <a:ea typeface="微软雅黑" panose="020B0503020204020204" pitchFamily="34" charset="-122"/>
              </a:rPr>
              <a:t>类库中的</a:t>
            </a:r>
            <a:r>
              <a:rPr lang="en-US" altLang="zh-CN" dirty="0">
                <a:solidFill>
                  <a:srgbClr val="415162"/>
                </a:solidFill>
                <a:latin typeface="微软雅黑" panose="020B0503020204020204" pitchFamily="34" charset="-122"/>
                <a:ea typeface="微软雅黑" panose="020B0503020204020204" pitchFamily="34" charset="-122"/>
              </a:rPr>
              <a:t>String</a:t>
            </a:r>
            <a:r>
              <a:rPr lang="zh-CN" altLang="en-US" dirty="0">
                <a:solidFill>
                  <a:srgbClr val="415162"/>
                </a:solidFill>
                <a:latin typeface="微软雅黑" panose="020B0503020204020204" pitchFamily="34" charset="-122"/>
                <a:ea typeface="微软雅黑" panose="020B0503020204020204" pitchFamily="34" charset="-122"/>
              </a:rPr>
              <a:t>类型，小写是</a:t>
            </a:r>
            <a:r>
              <a:rPr lang="en-US" altLang="zh-CN" dirty="0">
                <a:solidFill>
                  <a:srgbClr val="415162"/>
                </a:solidFill>
                <a:latin typeface="微软雅黑" panose="020B0503020204020204" pitchFamily="34" charset="-122"/>
                <a:ea typeface="微软雅黑" panose="020B0503020204020204" pitchFamily="34" charset="-122"/>
              </a:rPr>
              <a:t>C#</a:t>
            </a:r>
            <a:r>
              <a:rPr lang="zh-CN" altLang="en-US" dirty="0">
                <a:solidFill>
                  <a:srgbClr val="415162"/>
                </a:solidFill>
                <a:latin typeface="微软雅黑" panose="020B0503020204020204" pitchFamily="34" charset="-122"/>
                <a:ea typeface="微软雅黑" panose="020B0503020204020204" pitchFamily="34" charset="-122"/>
              </a:rPr>
              <a:t>关键字，也是对应到</a:t>
            </a:r>
            <a:r>
              <a:rPr lang="en-US" altLang="zh-CN" dirty="0">
                <a:solidFill>
                  <a:srgbClr val="415162"/>
                </a:solidFill>
                <a:latin typeface="微软雅黑" panose="020B0503020204020204" pitchFamily="34" charset="-122"/>
                <a:ea typeface="微软雅黑" panose="020B0503020204020204" pitchFamily="34" charset="-122"/>
              </a:rPr>
              <a:t>String</a:t>
            </a:r>
            <a:r>
              <a:rPr lang="zh-CN" altLang="en-US" dirty="0">
                <a:solidFill>
                  <a:srgbClr val="415162"/>
                </a:solidFill>
                <a:latin typeface="微软雅黑" panose="020B0503020204020204" pitchFamily="34" charset="-122"/>
                <a:ea typeface="微软雅黑" panose="020B0503020204020204" pitchFamily="34" charset="-122"/>
              </a:rPr>
              <a:t>这个类型上去的。比如在</a:t>
            </a:r>
            <a:r>
              <a:rPr lang="en-US" altLang="zh-CN" dirty="0">
                <a:solidFill>
                  <a:srgbClr val="415162"/>
                </a:solidFill>
                <a:latin typeface="微软雅黑" panose="020B0503020204020204" pitchFamily="34" charset="-122"/>
                <a:ea typeface="微软雅黑" panose="020B0503020204020204" pitchFamily="34" charset="-122"/>
              </a:rPr>
              <a:t>C#</a:t>
            </a:r>
            <a:r>
              <a:rPr lang="zh-CN" altLang="en-US" dirty="0">
                <a:solidFill>
                  <a:srgbClr val="415162"/>
                </a:solidFill>
                <a:latin typeface="微软雅黑" panose="020B0503020204020204" pitchFamily="34" charset="-122"/>
                <a:ea typeface="微软雅黑" panose="020B0503020204020204" pitchFamily="34" charset="-122"/>
              </a:rPr>
              <a:t>中</a:t>
            </a:r>
            <a:r>
              <a:rPr lang="en-US" altLang="zh-CN" dirty="0" err="1">
                <a:solidFill>
                  <a:srgbClr val="415162"/>
                </a:solidFill>
                <a:latin typeface="微软雅黑" panose="020B0503020204020204" pitchFamily="34" charset="-122"/>
                <a:ea typeface="微软雅黑" panose="020B0503020204020204" pitchFamily="34" charset="-122"/>
              </a:rPr>
              <a:t>int</a:t>
            </a:r>
            <a:r>
              <a:rPr lang="zh-CN" altLang="en-US" dirty="0">
                <a:solidFill>
                  <a:srgbClr val="415162"/>
                </a:solidFill>
                <a:latin typeface="微软雅黑" panose="020B0503020204020204" pitchFamily="34" charset="-122"/>
                <a:ea typeface="微软雅黑" panose="020B0503020204020204" pitchFamily="34" charset="-122"/>
              </a:rPr>
              <a:t>和</a:t>
            </a:r>
            <a:r>
              <a:rPr lang="en-US" altLang="zh-CN" dirty="0">
                <a:solidFill>
                  <a:srgbClr val="415162"/>
                </a:solidFill>
                <a:latin typeface="微软雅黑" panose="020B0503020204020204" pitchFamily="34" charset="-122"/>
                <a:ea typeface="微软雅黑" panose="020B0503020204020204" pitchFamily="34" charset="-122"/>
              </a:rPr>
              <a:t>Int32</a:t>
            </a:r>
            <a:r>
              <a:rPr lang="zh-CN" altLang="en-US" dirty="0">
                <a:solidFill>
                  <a:srgbClr val="415162"/>
                </a:solidFill>
                <a:latin typeface="微软雅黑" panose="020B0503020204020204" pitchFamily="34" charset="-122"/>
                <a:ea typeface="微软雅黑" panose="020B0503020204020204" pitchFamily="34" charset="-122"/>
              </a:rPr>
              <a:t>也是这样对应的。</a:t>
            </a:r>
            <a:endParaRPr lang="en-US" altLang="zh-CN"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字符串</a:t>
            </a:r>
            <a:r>
              <a:rPr lang="zh-CN" altLang="en-US" sz="3200" dirty="0">
                <a:solidFill>
                  <a:schemeClr val="tx2">
                    <a:lumMod val="75000"/>
                  </a:schemeClr>
                </a:solidFill>
                <a:latin typeface="微软雅黑" panose="020B0503020204020204" pitchFamily="34" charset="-122"/>
                <a:ea typeface="微软雅黑" panose="020B0503020204020204" pitchFamily="34" charset="-122"/>
              </a:rPr>
              <a:t>处理</a:t>
            </a:r>
          </a:p>
        </p:txBody>
      </p:sp>
    </p:spTree>
    <p:extLst>
      <p:ext uri="{BB962C8B-B14F-4D97-AF65-F5344CB8AC3E}">
        <p14:creationId xmlns:p14="http://schemas.microsoft.com/office/powerpoint/2010/main" val="95665380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247317"/>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String</a:t>
            </a:r>
            <a:r>
              <a:rPr lang="zh-CN" altLang="en-US" sz="2000" dirty="0">
                <a:solidFill>
                  <a:srgbClr val="415162"/>
                </a:solidFill>
                <a:latin typeface="微软雅黑" panose="020B0503020204020204" pitchFamily="34" charset="-122"/>
                <a:ea typeface="微软雅黑" panose="020B0503020204020204" pitchFamily="34" charset="-122"/>
              </a:rPr>
              <a:t>的特别之处：</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不变性；</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读共享，写复制；</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字符串驻留技术；</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String</a:t>
            </a:r>
            <a:r>
              <a:rPr lang="zh-CN" altLang="en-US" sz="2000" dirty="0">
                <a:solidFill>
                  <a:srgbClr val="415162"/>
                </a:solidFill>
                <a:latin typeface="微软雅黑" panose="020B0503020204020204" pitchFamily="34" charset="-122"/>
                <a:ea typeface="微软雅黑" panose="020B0503020204020204" pitchFamily="34" charset="-122"/>
              </a:rPr>
              <a:t>是引用类型，但其值确是不可变的，即是指已经赋值就不能再改变。针对字符串的一些操作（如合并、截取）都会产生出新的</a:t>
            </a:r>
            <a:r>
              <a:rPr lang="en-US" altLang="zh-CN" sz="2000" dirty="0">
                <a:solidFill>
                  <a:srgbClr val="415162"/>
                </a:solidFill>
                <a:latin typeface="微软雅黑" panose="020B0503020204020204" pitchFamily="34" charset="-122"/>
                <a:ea typeface="微软雅黑" panose="020B0503020204020204" pitchFamily="34" charset="-122"/>
              </a:rPr>
              <a:t>String</a:t>
            </a:r>
            <a:r>
              <a:rPr lang="zh-CN" altLang="en-US" sz="2000" dirty="0">
                <a:solidFill>
                  <a:srgbClr val="415162"/>
                </a:solidFill>
                <a:latin typeface="微软雅黑" panose="020B0503020204020204" pitchFamily="34" charset="-122"/>
                <a:ea typeface="微软雅黑" panose="020B0503020204020204" pitchFamily="34" charset="-122"/>
              </a:rPr>
              <a:t>对象。</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由于写复制的特性，在一些需要大量合并字符串的场合就会产生出很多临时性的</a:t>
            </a:r>
            <a:r>
              <a:rPr lang="en-US" altLang="zh-CN" sz="2000" dirty="0">
                <a:solidFill>
                  <a:srgbClr val="FF0000"/>
                </a:solidFill>
                <a:latin typeface="微软雅黑" panose="020B0503020204020204" pitchFamily="34" charset="-122"/>
                <a:ea typeface="微软雅黑" panose="020B0503020204020204" pitchFamily="34" charset="-122"/>
              </a:rPr>
              <a:t>String</a:t>
            </a:r>
            <a:r>
              <a:rPr lang="zh-CN" altLang="en-US" sz="2000" dirty="0">
                <a:solidFill>
                  <a:srgbClr val="FF0000"/>
                </a:solidFill>
                <a:latin typeface="微软雅黑" panose="020B0503020204020204" pitchFamily="34" charset="-122"/>
                <a:ea typeface="微软雅黑" panose="020B0503020204020204" pitchFamily="34" charset="-122"/>
              </a:rPr>
              <a:t>对象，然后又被丢弃，浪费掉不少内存。所以类库中有另一个</a:t>
            </a:r>
            <a:r>
              <a:rPr lang="en-US" altLang="zh-CN" sz="2000" dirty="0" err="1">
                <a:solidFill>
                  <a:srgbClr val="FF0000"/>
                </a:solidFill>
                <a:latin typeface="微软雅黑" panose="020B0503020204020204" pitchFamily="34" charset="-122"/>
                <a:ea typeface="微软雅黑" panose="020B0503020204020204" pitchFamily="34" charset="-122"/>
              </a:rPr>
              <a:t>System.Text.StringBuilder</a:t>
            </a:r>
            <a:r>
              <a:rPr lang="zh-CN" altLang="en-US" sz="2000" dirty="0">
                <a:solidFill>
                  <a:srgbClr val="FF0000"/>
                </a:solidFill>
                <a:latin typeface="微软雅黑" panose="020B0503020204020204" pitchFamily="34" charset="-122"/>
                <a:ea typeface="微软雅黑" panose="020B0503020204020204" pitchFamily="34" charset="-122"/>
              </a:rPr>
              <a:t>类型来高效的拼接字符串。</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字符串</a:t>
            </a:r>
            <a:r>
              <a:rPr lang="zh-CN" altLang="en-US" sz="3200" dirty="0">
                <a:solidFill>
                  <a:schemeClr val="tx2">
                    <a:lumMod val="75000"/>
                  </a:schemeClr>
                </a:solidFill>
                <a:latin typeface="微软雅黑" panose="020B0503020204020204" pitchFamily="34" charset="-122"/>
                <a:ea typeface="微软雅黑" panose="020B0503020204020204" pitchFamily="34" charset="-122"/>
              </a:rPr>
              <a:t>处理</a:t>
            </a:r>
          </a:p>
        </p:txBody>
      </p:sp>
    </p:spTree>
    <p:extLst>
      <p:ext uri="{BB962C8B-B14F-4D97-AF65-F5344CB8AC3E}">
        <p14:creationId xmlns:p14="http://schemas.microsoft.com/office/powerpoint/2010/main" val="289351523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字符串处理</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6" y="5021685"/>
            <a:ext cx="13811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569828" y="2202964"/>
            <a:ext cx="6867656" cy="3046988"/>
          </a:xfrm>
          <a:prstGeom prst="rect">
            <a:avLst/>
          </a:prstGeom>
        </p:spPr>
        <p:txBody>
          <a:bodyPr wrap="square">
            <a:spAutoFit/>
          </a:bodyPr>
          <a:lstStyle/>
          <a:p>
            <a:r>
              <a:rPr lang="en-US" altLang="zh-CN" sz="1600" dirty="0">
                <a:solidFill>
                  <a:srgbClr val="0000FF"/>
                </a:solidFill>
                <a:highlight>
                  <a:srgbClr val="FFFFFF"/>
                </a:highlight>
                <a:latin typeface="Consolas"/>
              </a:rPr>
              <a:t>static</a:t>
            </a:r>
            <a:r>
              <a:rPr lang="en-US" altLang="zh-CN" sz="1600" dirty="0">
                <a:solidFill>
                  <a:srgbClr val="000000"/>
                </a:solidFill>
                <a:highlight>
                  <a:srgbClr val="FFFFFF"/>
                </a:highlight>
                <a:latin typeface="Consolas"/>
              </a:rPr>
              <a:t> </a:t>
            </a:r>
            <a:r>
              <a:rPr lang="en-US" altLang="zh-CN" sz="1600" dirty="0">
                <a:solidFill>
                  <a:srgbClr val="0000FF"/>
                </a:solidFill>
                <a:highlight>
                  <a:srgbClr val="FFFFFF"/>
                </a:highlight>
                <a:latin typeface="Consolas"/>
              </a:rPr>
              <a:t>void</a:t>
            </a:r>
            <a:r>
              <a:rPr lang="en-US" altLang="zh-CN" sz="1600" dirty="0">
                <a:solidFill>
                  <a:srgbClr val="000000"/>
                </a:solidFill>
                <a:highlight>
                  <a:srgbClr val="FFFFFF"/>
                </a:highlight>
                <a:latin typeface="Consolas"/>
              </a:rPr>
              <a:t> Main(</a:t>
            </a:r>
            <a:r>
              <a:rPr lang="en-US" altLang="zh-CN" sz="1600" dirty="0">
                <a:solidFill>
                  <a:srgbClr val="0000FF"/>
                </a:solidFill>
                <a:highlight>
                  <a:srgbClr val="FFFFFF"/>
                </a:highlight>
                <a:latin typeface="Consolas"/>
              </a:rPr>
              <a:t>string</a:t>
            </a:r>
            <a:r>
              <a:rPr lang="en-US" altLang="zh-CN" sz="1600" dirty="0">
                <a:solidFill>
                  <a:srgbClr val="000000"/>
                </a:solidFill>
                <a:highlight>
                  <a:srgbClr val="FFFFFF"/>
                </a:highlight>
                <a:latin typeface="Consolas"/>
              </a:rPr>
              <a:t>[] </a:t>
            </a:r>
            <a:r>
              <a:rPr lang="en-US" altLang="zh-CN" sz="1600" dirty="0" err="1">
                <a:solidFill>
                  <a:srgbClr val="000000"/>
                </a:solidFill>
                <a:highlight>
                  <a:srgbClr val="FFFFFF"/>
                </a:highlight>
                <a:latin typeface="Consolas"/>
              </a:rPr>
              <a:t>args</a:t>
            </a:r>
            <a:r>
              <a:rPr lang="en-US" altLang="zh-CN" sz="1600" dirty="0">
                <a:solidFill>
                  <a:srgbClr val="000000"/>
                </a:solidFill>
                <a:highlight>
                  <a:srgbClr val="FFFFFF"/>
                </a:highlight>
                <a:latin typeface="Consolas"/>
              </a:rPr>
              <a:t>)</a:t>
            </a:r>
          </a:p>
          <a:p>
            <a:r>
              <a:rPr lang="en-US" altLang="zh-CN" sz="1600" dirty="0">
                <a:solidFill>
                  <a:srgbClr val="000000"/>
                </a:solidFill>
                <a:highlight>
                  <a:srgbClr val="FFFFFF"/>
                </a:highlight>
                <a:latin typeface="Consolas"/>
              </a:rPr>
              <a:t>{</a:t>
            </a:r>
          </a:p>
          <a:p>
            <a:r>
              <a:rPr lang="en-US" altLang="zh-CN" sz="1600" dirty="0">
                <a:solidFill>
                  <a:srgbClr val="000000"/>
                </a:solidFill>
                <a:highlight>
                  <a:srgbClr val="FFFFFF"/>
                </a:highlight>
                <a:latin typeface="Consolas"/>
              </a:rPr>
              <a:t>    </a:t>
            </a:r>
            <a:r>
              <a:rPr lang="en-US" altLang="zh-CN" sz="1600" dirty="0">
                <a:solidFill>
                  <a:srgbClr val="2B91AF"/>
                </a:solidFill>
                <a:highlight>
                  <a:srgbClr val="FFFFFF"/>
                </a:highlight>
                <a:latin typeface="Consolas"/>
              </a:rPr>
              <a:t>String</a:t>
            </a:r>
            <a:r>
              <a:rPr lang="en-US" altLang="zh-CN" sz="1600" dirty="0">
                <a:solidFill>
                  <a:srgbClr val="000000"/>
                </a:solidFill>
                <a:highlight>
                  <a:srgbClr val="FFFFFF"/>
                </a:highlight>
                <a:latin typeface="Consolas"/>
              </a:rPr>
              <a:t> name = </a:t>
            </a:r>
            <a:r>
              <a:rPr lang="en-US" altLang="zh-CN" sz="1600" dirty="0">
                <a:solidFill>
                  <a:srgbClr val="A31515"/>
                </a:solidFill>
                <a:highlight>
                  <a:srgbClr val="FFFFFF"/>
                </a:highlight>
                <a:latin typeface="Consolas"/>
              </a:rPr>
              <a:t>"[</a:t>
            </a:r>
            <a:r>
              <a:rPr lang="zh-CN" altLang="en-US" sz="1600" dirty="0">
                <a:solidFill>
                  <a:srgbClr val="A31515"/>
                </a:solidFill>
                <a:highlight>
                  <a:srgbClr val="FFFFFF"/>
                </a:highlight>
                <a:latin typeface="Consolas"/>
              </a:rPr>
              <a:t>小明</a:t>
            </a:r>
            <a:r>
              <a:rPr lang="en-US" altLang="zh-CN" sz="1600" dirty="0">
                <a:solidFill>
                  <a:srgbClr val="A31515"/>
                </a:solidFill>
                <a:highlight>
                  <a:srgbClr val="FFFFFF"/>
                </a:highlight>
                <a:latin typeface="Consolas"/>
              </a:rPr>
              <a:t>"</a:t>
            </a:r>
            <a:r>
              <a:rPr lang="en-US" altLang="zh-CN" sz="1600" dirty="0">
                <a:solidFill>
                  <a:srgbClr val="000000"/>
                </a:solidFill>
                <a:highlight>
                  <a:srgbClr val="FFFFFF"/>
                </a:highlight>
                <a:latin typeface="Consolas"/>
              </a:rPr>
              <a:t>;</a:t>
            </a:r>
          </a:p>
          <a:p>
            <a:r>
              <a:rPr lang="zh-CN" altLang="en-US" sz="1600" dirty="0">
                <a:solidFill>
                  <a:srgbClr val="000000"/>
                </a:solidFill>
                <a:highlight>
                  <a:srgbClr val="FFFFFF"/>
                </a:highlight>
                <a:latin typeface="Consolas"/>
              </a:rPr>
              <a:t>    </a:t>
            </a:r>
            <a:r>
              <a:rPr lang="en-US" altLang="zh-CN" sz="1600" dirty="0">
                <a:solidFill>
                  <a:srgbClr val="008000"/>
                </a:solidFill>
                <a:highlight>
                  <a:srgbClr val="FFFFFF"/>
                </a:highlight>
                <a:latin typeface="Consolas"/>
              </a:rPr>
              <a:t>//</a:t>
            </a:r>
            <a:r>
              <a:rPr lang="zh-CN" altLang="en-US" sz="1600" dirty="0">
                <a:solidFill>
                  <a:srgbClr val="008000"/>
                </a:solidFill>
                <a:highlight>
                  <a:srgbClr val="FFFFFF"/>
                </a:highlight>
                <a:latin typeface="Consolas"/>
              </a:rPr>
              <a:t>合并字符串</a:t>
            </a:r>
            <a:endParaRPr lang="zh-CN" altLang="en-US" sz="1600" dirty="0">
              <a:solidFill>
                <a:srgbClr val="000000"/>
              </a:solidFill>
              <a:highlight>
                <a:srgbClr val="FFFFFF"/>
              </a:highlight>
              <a:latin typeface="Consolas"/>
            </a:endParaRPr>
          </a:p>
          <a:p>
            <a:r>
              <a:rPr lang="en-US" altLang="zh-CN" sz="1600" dirty="0">
                <a:solidFill>
                  <a:srgbClr val="000000"/>
                </a:solidFill>
                <a:highlight>
                  <a:srgbClr val="FFFFFF"/>
                </a:highlight>
                <a:latin typeface="Consolas"/>
              </a:rPr>
              <a:t>    name = name + </a:t>
            </a:r>
            <a:r>
              <a:rPr lang="en-US" altLang="zh-CN" sz="1600" dirty="0">
                <a:solidFill>
                  <a:srgbClr val="A31515"/>
                </a:solidFill>
                <a:highlight>
                  <a:srgbClr val="FFFFFF"/>
                </a:highlight>
                <a:latin typeface="Consolas"/>
              </a:rPr>
              <a:t>" 20</a:t>
            </a:r>
            <a:r>
              <a:rPr lang="zh-CN" altLang="en-US" sz="1600" dirty="0">
                <a:solidFill>
                  <a:srgbClr val="A31515"/>
                </a:solidFill>
                <a:highlight>
                  <a:srgbClr val="FFFFFF"/>
                </a:highlight>
                <a:latin typeface="Consolas"/>
              </a:rPr>
              <a:t>岁</a:t>
            </a:r>
            <a:r>
              <a:rPr lang="en-US" altLang="zh-CN" sz="1600" dirty="0">
                <a:solidFill>
                  <a:srgbClr val="A31515"/>
                </a:solidFill>
                <a:highlight>
                  <a:srgbClr val="FFFFFF"/>
                </a:highlight>
                <a:latin typeface="Consolas"/>
              </a:rPr>
              <a:t>"</a:t>
            </a:r>
            <a:r>
              <a:rPr lang="en-US" altLang="zh-CN" sz="1600" dirty="0">
                <a:solidFill>
                  <a:srgbClr val="000000"/>
                </a:solidFill>
                <a:highlight>
                  <a:srgbClr val="FFFFFF"/>
                </a:highlight>
                <a:latin typeface="Consolas"/>
              </a:rPr>
              <a:t>;</a:t>
            </a:r>
          </a:p>
          <a:p>
            <a:r>
              <a:rPr lang="en-US" altLang="zh-CN" sz="1600" dirty="0">
                <a:solidFill>
                  <a:srgbClr val="000000"/>
                </a:solidFill>
                <a:highlight>
                  <a:srgbClr val="FFFFFF"/>
                </a:highlight>
                <a:latin typeface="Consolas"/>
              </a:rPr>
              <a:t>    name = name + </a:t>
            </a:r>
            <a:r>
              <a:rPr lang="en-US" altLang="zh-CN" sz="1600" dirty="0">
                <a:solidFill>
                  <a:srgbClr val="A31515"/>
                </a:solidFill>
                <a:highlight>
                  <a:srgbClr val="FFFFFF"/>
                </a:highlight>
                <a:latin typeface="Consolas"/>
              </a:rPr>
              <a:t>" </a:t>
            </a:r>
            <a:r>
              <a:rPr lang="zh-CN" altLang="en-US" sz="1600" dirty="0">
                <a:solidFill>
                  <a:srgbClr val="A31515"/>
                </a:solidFill>
                <a:highlight>
                  <a:srgbClr val="FFFFFF"/>
                </a:highlight>
                <a:latin typeface="Consolas"/>
              </a:rPr>
              <a:t>男生</a:t>
            </a:r>
            <a:r>
              <a:rPr lang="en-US" altLang="zh-CN" sz="1600" dirty="0">
                <a:solidFill>
                  <a:srgbClr val="A31515"/>
                </a:solidFill>
                <a:highlight>
                  <a:srgbClr val="FFFFFF"/>
                </a:highlight>
                <a:latin typeface="Consolas"/>
              </a:rPr>
              <a:t>]"</a:t>
            </a:r>
            <a:r>
              <a:rPr lang="en-US" altLang="zh-CN" sz="1600" dirty="0">
                <a:solidFill>
                  <a:srgbClr val="000000"/>
                </a:solidFill>
                <a:highlight>
                  <a:srgbClr val="FFFFFF"/>
                </a:highlight>
                <a:latin typeface="Consolas"/>
              </a:rPr>
              <a:t>;</a:t>
            </a:r>
          </a:p>
          <a:p>
            <a:r>
              <a:rPr lang="en-US" altLang="zh-CN" sz="1600" dirty="0">
                <a:solidFill>
                  <a:srgbClr val="000000"/>
                </a:solidFill>
                <a:highlight>
                  <a:srgbClr val="FFFFFF"/>
                </a:highlight>
                <a:latin typeface="Consolas"/>
              </a:rPr>
              <a:t>    </a:t>
            </a:r>
            <a:r>
              <a:rPr lang="en-US" altLang="zh-CN" sz="1600" dirty="0" err="1">
                <a:solidFill>
                  <a:srgbClr val="2B91AF"/>
                </a:solidFill>
                <a:highlight>
                  <a:srgbClr val="FFFFFF"/>
                </a:highlight>
                <a:latin typeface="Consolas"/>
              </a:rPr>
              <a:t>Console</a:t>
            </a:r>
            <a:r>
              <a:rPr lang="en-US" altLang="zh-CN" sz="1600" dirty="0" err="1">
                <a:solidFill>
                  <a:srgbClr val="000000"/>
                </a:solidFill>
                <a:highlight>
                  <a:srgbClr val="FFFFFF"/>
                </a:highlight>
                <a:latin typeface="Consolas"/>
              </a:rPr>
              <a:t>.WriteLine</a:t>
            </a:r>
            <a:r>
              <a:rPr lang="en-US" altLang="zh-CN" sz="1600" dirty="0">
                <a:solidFill>
                  <a:srgbClr val="000000"/>
                </a:solidFill>
                <a:highlight>
                  <a:srgbClr val="FFFFFF"/>
                </a:highlight>
                <a:latin typeface="Consolas"/>
              </a:rPr>
              <a:t>(name);</a:t>
            </a:r>
            <a:r>
              <a:rPr lang="en-US" altLang="zh-CN" sz="1600" dirty="0">
                <a:solidFill>
                  <a:srgbClr val="008000"/>
                </a:solidFill>
                <a:highlight>
                  <a:srgbClr val="FFFFFF"/>
                </a:highlight>
                <a:latin typeface="Consolas"/>
              </a:rPr>
              <a:t>//[</a:t>
            </a:r>
            <a:r>
              <a:rPr lang="zh-CN" altLang="en-US" sz="1600" dirty="0">
                <a:solidFill>
                  <a:srgbClr val="008000"/>
                </a:solidFill>
                <a:highlight>
                  <a:srgbClr val="FFFFFF"/>
                </a:highlight>
                <a:latin typeface="Consolas"/>
              </a:rPr>
              <a:t>小明 </a:t>
            </a:r>
            <a:r>
              <a:rPr lang="en-US" altLang="zh-CN" sz="1600" dirty="0">
                <a:solidFill>
                  <a:srgbClr val="008000"/>
                </a:solidFill>
                <a:highlight>
                  <a:srgbClr val="FFFFFF"/>
                </a:highlight>
                <a:latin typeface="Consolas"/>
              </a:rPr>
              <a:t>20</a:t>
            </a:r>
            <a:r>
              <a:rPr lang="zh-CN" altLang="en-US" sz="1600" dirty="0">
                <a:solidFill>
                  <a:srgbClr val="008000"/>
                </a:solidFill>
                <a:highlight>
                  <a:srgbClr val="FFFFFF"/>
                </a:highlight>
                <a:latin typeface="Consolas"/>
              </a:rPr>
              <a:t>岁 男生</a:t>
            </a:r>
            <a:r>
              <a:rPr lang="en-US" altLang="zh-CN" sz="1600" dirty="0">
                <a:solidFill>
                  <a:srgbClr val="008000"/>
                </a:solidFill>
                <a:highlight>
                  <a:srgbClr val="FFFFFF"/>
                </a:highlight>
                <a:latin typeface="Consolas"/>
              </a:rPr>
              <a:t>]    </a:t>
            </a:r>
            <a:endParaRPr lang="zh-CN" altLang="en-US" sz="1600" dirty="0">
              <a:solidFill>
                <a:srgbClr val="000000"/>
              </a:solidFill>
              <a:highlight>
                <a:srgbClr val="FFFFFF"/>
              </a:highlight>
              <a:latin typeface="Consolas"/>
            </a:endParaRPr>
          </a:p>
          <a:p>
            <a:r>
              <a:rPr lang="zh-CN" altLang="en-US" sz="1600" dirty="0">
                <a:solidFill>
                  <a:srgbClr val="000000"/>
                </a:solidFill>
                <a:highlight>
                  <a:srgbClr val="FFFFFF"/>
                </a:highlight>
                <a:latin typeface="Consolas"/>
              </a:rPr>
              <a:t>    </a:t>
            </a:r>
            <a:r>
              <a:rPr lang="en-US" altLang="zh-CN" sz="1600" dirty="0">
                <a:solidFill>
                  <a:srgbClr val="008000"/>
                </a:solidFill>
                <a:highlight>
                  <a:srgbClr val="FFFFFF"/>
                </a:highlight>
                <a:latin typeface="Consolas"/>
              </a:rPr>
              <a:t>//</a:t>
            </a:r>
            <a:r>
              <a:rPr lang="zh-CN" altLang="en-US" sz="1600" dirty="0">
                <a:solidFill>
                  <a:srgbClr val="008000"/>
                </a:solidFill>
                <a:highlight>
                  <a:srgbClr val="FFFFFF"/>
                </a:highlight>
                <a:latin typeface="Consolas"/>
              </a:rPr>
              <a:t>替换空格为</a:t>
            </a:r>
            <a:r>
              <a:rPr lang="en-US" altLang="zh-CN" sz="1600" dirty="0">
                <a:solidFill>
                  <a:srgbClr val="008000"/>
                </a:solidFill>
                <a:highlight>
                  <a:srgbClr val="FFFFFF"/>
                </a:highlight>
                <a:latin typeface="Consolas"/>
              </a:rPr>
              <a:t>"-"</a:t>
            </a:r>
            <a:endParaRPr lang="zh-CN" altLang="en-US" sz="1600" dirty="0">
              <a:solidFill>
                <a:srgbClr val="000000"/>
              </a:solidFill>
              <a:highlight>
                <a:srgbClr val="FFFFFF"/>
              </a:highlight>
              <a:latin typeface="Consolas"/>
            </a:endParaRPr>
          </a:p>
          <a:p>
            <a:r>
              <a:rPr lang="en-US" altLang="zh-CN" sz="1600" dirty="0">
                <a:solidFill>
                  <a:srgbClr val="000000"/>
                </a:solidFill>
                <a:highlight>
                  <a:srgbClr val="FFFFFF"/>
                </a:highlight>
                <a:latin typeface="Consolas"/>
              </a:rPr>
              <a:t>    name = </a:t>
            </a:r>
            <a:r>
              <a:rPr lang="en-US" altLang="zh-CN" sz="1600" dirty="0" err="1">
                <a:solidFill>
                  <a:srgbClr val="000000"/>
                </a:solidFill>
                <a:highlight>
                  <a:srgbClr val="FFFFFF"/>
                </a:highlight>
                <a:latin typeface="Consolas"/>
              </a:rPr>
              <a:t>name.Replace</a:t>
            </a:r>
            <a:r>
              <a:rPr lang="en-US" altLang="zh-CN" sz="1600" dirty="0">
                <a:solidFill>
                  <a:srgbClr val="000000"/>
                </a:solidFill>
                <a:highlight>
                  <a:srgbClr val="FFFFFF"/>
                </a:highlight>
                <a:latin typeface="Consolas"/>
              </a:rPr>
              <a:t>(</a:t>
            </a:r>
            <a:r>
              <a:rPr lang="en-US" altLang="zh-CN" sz="1600" dirty="0">
                <a:solidFill>
                  <a:srgbClr val="A31515"/>
                </a:solidFill>
                <a:highlight>
                  <a:srgbClr val="FFFFFF"/>
                </a:highlight>
                <a:latin typeface="Consolas"/>
              </a:rPr>
              <a:t>' '</a:t>
            </a:r>
            <a:r>
              <a:rPr lang="en-US" altLang="zh-CN" sz="1600" dirty="0">
                <a:solidFill>
                  <a:srgbClr val="000000"/>
                </a:solidFill>
                <a:highlight>
                  <a:srgbClr val="FFFFFF"/>
                </a:highlight>
                <a:latin typeface="Consolas"/>
              </a:rPr>
              <a:t>, </a:t>
            </a:r>
            <a:r>
              <a:rPr lang="en-US" altLang="zh-CN" sz="1600" dirty="0">
                <a:solidFill>
                  <a:srgbClr val="A31515"/>
                </a:solidFill>
                <a:highlight>
                  <a:srgbClr val="FFFFFF"/>
                </a:highlight>
                <a:latin typeface="Consolas"/>
              </a:rPr>
              <a:t>'-'</a:t>
            </a:r>
            <a:r>
              <a:rPr lang="en-US" altLang="zh-CN" sz="1600" dirty="0">
                <a:solidFill>
                  <a:srgbClr val="000000"/>
                </a:solidFill>
                <a:highlight>
                  <a:srgbClr val="FFFFFF"/>
                </a:highlight>
                <a:latin typeface="Consolas"/>
              </a:rPr>
              <a:t>);</a:t>
            </a:r>
          </a:p>
          <a:p>
            <a:r>
              <a:rPr lang="en-US" altLang="zh-CN" sz="1600" dirty="0">
                <a:solidFill>
                  <a:srgbClr val="000000"/>
                </a:solidFill>
                <a:highlight>
                  <a:srgbClr val="FFFFFF"/>
                </a:highlight>
                <a:latin typeface="Consolas"/>
              </a:rPr>
              <a:t>    </a:t>
            </a:r>
            <a:r>
              <a:rPr lang="en-US" altLang="zh-CN" sz="1600" dirty="0" err="1">
                <a:solidFill>
                  <a:srgbClr val="2B91AF"/>
                </a:solidFill>
                <a:highlight>
                  <a:srgbClr val="FFFFFF"/>
                </a:highlight>
                <a:latin typeface="Consolas"/>
              </a:rPr>
              <a:t>Console</a:t>
            </a:r>
            <a:r>
              <a:rPr lang="en-US" altLang="zh-CN" sz="1600" dirty="0" err="1">
                <a:solidFill>
                  <a:srgbClr val="000000"/>
                </a:solidFill>
                <a:highlight>
                  <a:srgbClr val="FFFFFF"/>
                </a:highlight>
                <a:latin typeface="Consolas"/>
              </a:rPr>
              <a:t>.WriteLine</a:t>
            </a:r>
            <a:r>
              <a:rPr lang="en-US" altLang="zh-CN" sz="1600" dirty="0">
                <a:solidFill>
                  <a:srgbClr val="000000"/>
                </a:solidFill>
                <a:highlight>
                  <a:srgbClr val="FFFFFF"/>
                </a:highlight>
                <a:latin typeface="Consolas"/>
              </a:rPr>
              <a:t>(name);</a:t>
            </a:r>
            <a:r>
              <a:rPr lang="en-US" altLang="zh-CN" sz="1600" dirty="0">
                <a:solidFill>
                  <a:srgbClr val="008000"/>
                </a:solidFill>
                <a:highlight>
                  <a:srgbClr val="FFFFFF"/>
                </a:highlight>
                <a:latin typeface="Consolas"/>
              </a:rPr>
              <a:t>//[</a:t>
            </a:r>
            <a:r>
              <a:rPr lang="zh-CN" altLang="en-US" sz="1600" dirty="0">
                <a:solidFill>
                  <a:srgbClr val="008000"/>
                </a:solidFill>
                <a:highlight>
                  <a:srgbClr val="FFFFFF"/>
                </a:highlight>
                <a:latin typeface="Consolas"/>
              </a:rPr>
              <a:t>小明</a:t>
            </a:r>
            <a:r>
              <a:rPr lang="en-US" altLang="zh-CN" sz="1600" dirty="0">
                <a:solidFill>
                  <a:srgbClr val="008000"/>
                </a:solidFill>
                <a:highlight>
                  <a:srgbClr val="FFFFFF"/>
                </a:highlight>
                <a:latin typeface="Consolas"/>
              </a:rPr>
              <a:t>-20</a:t>
            </a:r>
            <a:r>
              <a:rPr lang="zh-CN" altLang="en-US" sz="1600" dirty="0">
                <a:solidFill>
                  <a:srgbClr val="008000"/>
                </a:solidFill>
                <a:highlight>
                  <a:srgbClr val="FFFFFF"/>
                </a:highlight>
                <a:latin typeface="Consolas"/>
              </a:rPr>
              <a:t>岁</a:t>
            </a:r>
            <a:r>
              <a:rPr lang="en-US" altLang="zh-CN" sz="1600" dirty="0">
                <a:solidFill>
                  <a:srgbClr val="008000"/>
                </a:solidFill>
                <a:highlight>
                  <a:srgbClr val="FFFFFF"/>
                </a:highlight>
                <a:latin typeface="Consolas"/>
              </a:rPr>
              <a:t>-</a:t>
            </a:r>
            <a:r>
              <a:rPr lang="zh-CN" altLang="en-US" sz="1600" dirty="0">
                <a:solidFill>
                  <a:srgbClr val="008000"/>
                </a:solidFill>
                <a:highlight>
                  <a:srgbClr val="FFFFFF"/>
                </a:highlight>
                <a:latin typeface="Consolas"/>
              </a:rPr>
              <a:t>男生</a:t>
            </a:r>
            <a:r>
              <a:rPr lang="en-US" altLang="zh-CN" sz="1600" dirty="0">
                <a:solidFill>
                  <a:srgbClr val="008000"/>
                </a:solidFill>
                <a:highlight>
                  <a:srgbClr val="FFFFFF"/>
                </a:highlight>
                <a:latin typeface="Consolas"/>
              </a:rPr>
              <a:t>]</a:t>
            </a:r>
            <a:endParaRPr lang="zh-CN" altLang="en-US" sz="1600" dirty="0">
              <a:solidFill>
                <a:srgbClr val="000000"/>
              </a:solidFill>
              <a:highlight>
                <a:srgbClr val="FFFFFF"/>
              </a:highlight>
              <a:latin typeface="Consolas"/>
            </a:endParaRPr>
          </a:p>
          <a:p>
            <a:r>
              <a:rPr lang="en-US" altLang="zh-CN" sz="1600" dirty="0">
                <a:solidFill>
                  <a:srgbClr val="000000"/>
                </a:solidFill>
                <a:highlight>
                  <a:srgbClr val="FFFFFF"/>
                </a:highlight>
                <a:latin typeface="Consolas"/>
              </a:rPr>
              <a:t>    </a:t>
            </a:r>
            <a:r>
              <a:rPr lang="en-US" altLang="zh-CN" sz="1600" dirty="0" err="1">
                <a:solidFill>
                  <a:srgbClr val="2B91AF"/>
                </a:solidFill>
                <a:highlight>
                  <a:srgbClr val="FFFFFF"/>
                </a:highlight>
                <a:latin typeface="Consolas"/>
              </a:rPr>
              <a:t>Console</a:t>
            </a:r>
            <a:r>
              <a:rPr lang="en-US" altLang="zh-CN" sz="1600" dirty="0" err="1">
                <a:solidFill>
                  <a:srgbClr val="000000"/>
                </a:solidFill>
                <a:highlight>
                  <a:srgbClr val="FFFFFF"/>
                </a:highlight>
                <a:latin typeface="Consolas"/>
              </a:rPr>
              <a:t>.WriteLine</a:t>
            </a:r>
            <a:r>
              <a:rPr lang="en-US" altLang="zh-CN" sz="1600" dirty="0">
                <a:solidFill>
                  <a:srgbClr val="000000"/>
                </a:solidFill>
                <a:highlight>
                  <a:srgbClr val="FFFFFF"/>
                </a:highlight>
                <a:latin typeface="Consolas"/>
              </a:rPr>
              <a:t>(</a:t>
            </a:r>
            <a:r>
              <a:rPr lang="en-US" altLang="zh-CN" sz="1600" dirty="0">
                <a:solidFill>
                  <a:srgbClr val="A31515"/>
                </a:solidFill>
                <a:highlight>
                  <a:srgbClr val="FFFFFF"/>
                </a:highlight>
                <a:latin typeface="Consolas"/>
              </a:rPr>
              <a:t>"[{0} {1}</a:t>
            </a:r>
            <a:r>
              <a:rPr lang="zh-CN" altLang="en-US" sz="1600" dirty="0">
                <a:solidFill>
                  <a:srgbClr val="A31515"/>
                </a:solidFill>
                <a:highlight>
                  <a:srgbClr val="FFFFFF"/>
                </a:highlight>
                <a:latin typeface="Consolas"/>
              </a:rPr>
              <a:t>岁 </a:t>
            </a:r>
            <a:r>
              <a:rPr lang="en-US" altLang="zh-CN" sz="1600" dirty="0">
                <a:solidFill>
                  <a:srgbClr val="A31515"/>
                </a:solidFill>
                <a:highlight>
                  <a:srgbClr val="FFFFFF"/>
                </a:highlight>
                <a:latin typeface="Consolas"/>
              </a:rPr>
              <a:t>{2}]"</a:t>
            </a:r>
            <a:r>
              <a:rPr lang="en-US" altLang="zh-CN" sz="1600" dirty="0">
                <a:solidFill>
                  <a:srgbClr val="000000"/>
                </a:solidFill>
                <a:highlight>
                  <a:srgbClr val="FFFFFF"/>
                </a:highlight>
                <a:latin typeface="Consolas"/>
              </a:rPr>
              <a:t>,</a:t>
            </a:r>
            <a:r>
              <a:rPr lang="en-US" altLang="zh-CN" sz="1600" dirty="0">
                <a:solidFill>
                  <a:srgbClr val="A31515"/>
                </a:solidFill>
                <a:highlight>
                  <a:srgbClr val="FFFFFF"/>
                </a:highlight>
                <a:latin typeface="Consolas"/>
              </a:rPr>
              <a:t>"</a:t>
            </a:r>
            <a:r>
              <a:rPr lang="zh-CN" altLang="en-US" sz="1600" dirty="0">
                <a:solidFill>
                  <a:srgbClr val="A31515"/>
                </a:solidFill>
                <a:highlight>
                  <a:srgbClr val="FFFFFF"/>
                </a:highlight>
                <a:latin typeface="Consolas"/>
              </a:rPr>
              <a:t>小明</a:t>
            </a:r>
            <a:r>
              <a:rPr lang="en-US" altLang="zh-CN" sz="1600" dirty="0">
                <a:solidFill>
                  <a:srgbClr val="A31515"/>
                </a:solidFill>
                <a:highlight>
                  <a:srgbClr val="FFFFFF"/>
                </a:highlight>
                <a:latin typeface="Consolas"/>
              </a:rPr>
              <a:t>"</a:t>
            </a:r>
            <a:r>
              <a:rPr lang="en-US" altLang="zh-CN" sz="1600" dirty="0">
                <a:solidFill>
                  <a:srgbClr val="000000"/>
                </a:solidFill>
                <a:highlight>
                  <a:srgbClr val="FFFFFF"/>
                </a:highlight>
                <a:latin typeface="Consolas"/>
              </a:rPr>
              <a:t>,20,</a:t>
            </a:r>
            <a:r>
              <a:rPr lang="en-US" altLang="zh-CN" sz="1600" dirty="0">
                <a:solidFill>
                  <a:srgbClr val="A31515"/>
                </a:solidFill>
                <a:highlight>
                  <a:srgbClr val="FFFFFF"/>
                </a:highlight>
                <a:latin typeface="Consolas"/>
              </a:rPr>
              <a:t>"</a:t>
            </a:r>
            <a:r>
              <a:rPr lang="zh-CN" altLang="en-US" sz="1600" dirty="0">
                <a:solidFill>
                  <a:srgbClr val="A31515"/>
                </a:solidFill>
                <a:highlight>
                  <a:srgbClr val="FFFFFF"/>
                </a:highlight>
                <a:latin typeface="Consolas"/>
              </a:rPr>
              <a:t>男生</a:t>
            </a:r>
            <a:r>
              <a:rPr lang="en-US" altLang="zh-CN" sz="1600" dirty="0">
                <a:solidFill>
                  <a:srgbClr val="A31515"/>
                </a:solidFill>
                <a:highlight>
                  <a:srgbClr val="FFFFFF"/>
                </a:highlight>
                <a:latin typeface="Consolas"/>
              </a:rPr>
              <a:t>"</a:t>
            </a:r>
            <a:r>
              <a:rPr lang="en-US" altLang="zh-CN" sz="1600" dirty="0">
                <a:solidFill>
                  <a:srgbClr val="000000"/>
                </a:solidFill>
                <a:highlight>
                  <a:srgbClr val="FFFFFF"/>
                </a:highlight>
                <a:latin typeface="Consolas"/>
              </a:rPr>
              <a:t>);</a:t>
            </a:r>
          </a:p>
          <a:p>
            <a:r>
              <a:rPr lang="en-US" altLang="zh-CN" sz="1600" dirty="0">
                <a:solidFill>
                  <a:srgbClr val="000000"/>
                </a:solidFill>
                <a:highlight>
                  <a:srgbClr val="FFFFFF"/>
                </a:highlight>
                <a:latin typeface="Consolas"/>
              </a:rPr>
              <a:t>}</a:t>
            </a:r>
            <a:endParaRPr lang="zh-CN" altLang="en-US" sz="1600" dirty="0"/>
          </a:p>
        </p:txBody>
      </p:sp>
    </p:spTree>
    <p:extLst>
      <p:ext uri="{BB962C8B-B14F-4D97-AF65-F5344CB8AC3E}">
        <p14:creationId xmlns:p14="http://schemas.microsoft.com/office/powerpoint/2010/main" val="71247607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字符串处理</a:t>
            </a:r>
          </a:p>
        </p:txBody>
      </p:sp>
      <p:sp>
        <p:nvSpPr>
          <p:cNvPr id="2" name="矩形 1"/>
          <p:cNvSpPr/>
          <p:nvPr/>
        </p:nvSpPr>
        <p:spPr>
          <a:xfrm>
            <a:off x="2217491" y="2303794"/>
            <a:ext cx="8235192" cy="2462213"/>
          </a:xfrm>
          <a:prstGeom prst="rect">
            <a:avLst/>
          </a:prstGeom>
        </p:spPr>
        <p:txBody>
          <a:bodyPr wrap="square">
            <a:spAutoFit/>
          </a:bodyPr>
          <a:lstStyle/>
          <a:p>
            <a:r>
              <a:rPr lang="en-US" altLang="zh-CN" sz="1400" dirty="0">
                <a:solidFill>
                  <a:srgbClr val="0000FF"/>
                </a:solidFill>
                <a:highlight>
                  <a:srgbClr val="FFFFFF"/>
                </a:highlight>
                <a:latin typeface="Consolas"/>
              </a:rPr>
              <a:t>static</a:t>
            </a:r>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void</a:t>
            </a:r>
            <a:r>
              <a:rPr lang="en-US" altLang="zh-CN" sz="1400" dirty="0">
                <a:solidFill>
                  <a:srgbClr val="000000"/>
                </a:solidFill>
                <a:highlight>
                  <a:srgbClr val="FFFFFF"/>
                </a:highlight>
                <a:latin typeface="Consolas"/>
              </a:rPr>
              <a:t> Main(</a:t>
            </a:r>
            <a:r>
              <a:rPr lang="en-US" altLang="zh-CN" sz="1400" dirty="0">
                <a:solidFill>
                  <a:srgbClr val="0000FF"/>
                </a:solidFill>
                <a:highlight>
                  <a:srgbClr val="FFFFFF"/>
                </a:highlight>
                <a:latin typeface="Consolas"/>
              </a:rPr>
              <a:t>string</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args</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System.Text.</a:t>
            </a:r>
            <a:r>
              <a:rPr lang="en-US" altLang="zh-CN" sz="1400" dirty="0" err="1">
                <a:solidFill>
                  <a:srgbClr val="2B91AF"/>
                </a:solidFill>
                <a:highlight>
                  <a:srgbClr val="FFFFFF"/>
                </a:highlight>
                <a:latin typeface="Consolas"/>
              </a:rPr>
              <a:t>StringBuilder</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stringBuilder</a:t>
            </a:r>
            <a:r>
              <a:rPr lang="en-US" altLang="zh-CN" sz="1400" dirty="0">
                <a:solidFill>
                  <a:srgbClr val="000000"/>
                </a:solidFill>
                <a:highlight>
                  <a:srgbClr val="FFFFFF"/>
                </a:highlight>
                <a:latin typeface="Consolas"/>
              </a:rPr>
              <a:t> = </a:t>
            </a:r>
            <a:r>
              <a:rPr lang="en-US" altLang="zh-CN" sz="1400" dirty="0">
                <a:solidFill>
                  <a:srgbClr val="0000FF"/>
                </a:solidFill>
                <a:highlight>
                  <a:srgbClr val="FFFFFF"/>
                </a:highlight>
                <a:latin typeface="Consolas"/>
              </a:rPr>
              <a:t>new</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System.Text.</a:t>
            </a:r>
            <a:r>
              <a:rPr lang="en-US" altLang="zh-CN" sz="1400" dirty="0" err="1">
                <a:solidFill>
                  <a:srgbClr val="2B91AF"/>
                </a:solidFill>
                <a:highlight>
                  <a:srgbClr val="FFFFFF"/>
                </a:highlight>
                <a:latin typeface="Consolas"/>
              </a:rPr>
              <a:t>StringBuilder</a:t>
            </a:r>
            <a:r>
              <a:rPr lang="en-US" altLang="zh-CN" sz="1400" dirty="0">
                <a:solidFill>
                  <a:srgbClr val="000000"/>
                </a:solidFill>
                <a:highlight>
                  <a:srgbClr val="FFFFFF"/>
                </a:highlight>
                <a:latin typeface="Consolas"/>
              </a:rPr>
              <a:t>();</a:t>
            </a:r>
          </a:p>
          <a:p>
            <a:r>
              <a:rPr lang="nn-NO" altLang="zh-CN" sz="1400" dirty="0">
                <a:solidFill>
                  <a:srgbClr val="000000"/>
                </a:solidFill>
                <a:highlight>
                  <a:srgbClr val="FFFFFF"/>
                </a:highlight>
                <a:latin typeface="Consolas"/>
              </a:rPr>
              <a:t>    </a:t>
            </a:r>
            <a:r>
              <a:rPr lang="nn-NO" altLang="zh-CN" sz="1400" dirty="0">
                <a:solidFill>
                  <a:srgbClr val="0000FF"/>
                </a:solidFill>
                <a:highlight>
                  <a:srgbClr val="FFFFFF"/>
                </a:highlight>
                <a:latin typeface="Consolas"/>
              </a:rPr>
              <a:t>for</a:t>
            </a:r>
            <a:r>
              <a:rPr lang="nn-NO" altLang="zh-CN" sz="1400" dirty="0">
                <a:solidFill>
                  <a:srgbClr val="000000"/>
                </a:solidFill>
                <a:highlight>
                  <a:srgbClr val="FFFFFF"/>
                </a:highlight>
                <a:latin typeface="Consolas"/>
              </a:rPr>
              <a:t> (</a:t>
            </a:r>
            <a:r>
              <a:rPr lang="nn-NO" altLang="zh-CN" sz="1400" dirty="0">
                <a:solidFill>
                  <a:srgbClr val="0000FF"/>
                </a:solidFill>
                <a:highlight>
                  <a:srgbClr val="FFFFFF"/>
                </a:highlight>
                <a:latin typeface="Consolas"/>
              </a:rPr>
              <a:t>int</a:t>
            </a:r>
            <a:r>
              <a:rPr lang="nn-NO" altLang="zh-CN" sz="1400" dirty="0">
                <a:solidFill>
                  <a:srgbClr val="000000"/>
                </a:solidFill>
                <a:highlight>
                  <a:srgbClr val="FFFFFF"/>
                </a:highlight>
                <a:latin typeface="Consolas"/>
              </a:rPr>
              <a:t> i = 0; i &lt; 1000; i++)</a:t>
            </a: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追加字符串</a:t>
            </a:r>
            <a:endParaRPr lang="zh-CN" altLang="en-US"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stringBuilder.Append</a:t>
            </a:r>
            <a:r>
              <a:rPr lang="en-US" altLang="zh-CN" sz="1400" dirty="0">
                <a:solidFill>
                  <a:srgbClr val="000000"/>
                </a:solidFill>
                <a:highlight>
                  <a:srgbClr val="FFFFFF"/>
                </a:highlight>
                <a:latin typeface="Consolas"/>
              </a:rPr>
              <a:t>(</a:t>
            </a:r>
            <a:r>
              <a:rPr lang="en-US" altLang="zh-CN" sz="1400" dirty="0" err="1">
                <a:solidFill>
                  <a:srgbClr val="000000"/>
                </a:solidFill>
                <a:highlight>
                  <a:srgbClr val="FFFFFF"/>
                </a:highlight>
                <a:latin typeface="Consolas"/>
              </a:rPr>
              <a:t>i.ToString</a:t>
            </a:r>
            <a:r>
              <a:rPr lang="en-US" altLang="zh-CN" sz="1400" dirty="0">
                <a:solidFill>
                  <a:srgbClr val="000000"/>
                </a:solidFill>
                <a:highlight>
                  <a:srgbClr val="FFFFFF"/>
                </a:highlight>
                <a:latin typeface="Consolas"/>
              </a:rPr>
              <a:t>() + </a:t>
            </a:r>
            <a:r>
              <a:rPr lang="en-US" altLang="zh-CN" sz="1400" dirty="0">
                <a:solidFill>
                  <a:srgbClr val="A31515"/>
                </a:solidFill>
                <a:highlight>
                  <a:srgbClr val="FFFFFF"/>
                </a:highlight>
                <a:latin typeface="Consolas"/>
              </a:rPr>
              <a:t>"|"</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输出：</a:t>
            </a:r>
            <a:r>
              <a:rPr lang="en-US" altLang="zh-CN" sz="1400" dirty="0">
                <a:solidFill>
                  <a:srgbClr val="008000"/>
                </a:solidFill>
                <a:highlight>
                  <a:srgbClr val="FFFFFF"/>
                </a:highlight>
                <a:latin typeface="Consolas"/>
              </a:rPr>
              <a:t>1|2|3|4|5.....999|</a:t>
            </a:r>
            <a:endParaRPr lang="zh-CN" altLang="en-US"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    </a:t>
            </a:r>
            <a:r>
              <a:rPr lang="en-US" altLang="zh-CN" sz="1400" dirty="0" err="1">
                <a:solidFill>
                  <a:srgbClr val="2B91AF"/>
                </a:solidFill>
                <a:highlight>
                  <a:srgbClr val="FFFFFF"/>
                </a:highlight>
                <a:latin typeface="Consolas"/>
              </a:rPr>
              <a:t>Console</a:t>
            </a:r>
            <a:r>
              <a:rPr lang="en-US" altLang="zh-CN" sz="1400" dirty="0" err="1">
                <a:solidFill>
                  <a:srgbClr val="000000"/>
                </a:solidFill>
                <a:highlight>
                  <a:srgbClr val="FFFFFF"/>
                </a:highlight>
                <a:latin typeface="Consolas"/>
              </a:rPr>
              <a:t>.WriteLine</a:t>
            </a:r>
            <a:r>
              <a:rPr lang="en-US" altLang="zh-CN" sz="1400" dirty="0">
                <a:solidFill>
                  <a:srgbClr val="000000"/>
                </a:solidFill>
                <a:highlight>
                  <a:srgbClr val="FFFFFF"/>
                </a:highlight>
                <a:latin typeface="Consolas"/>
              </a:rPr>
              <a:t>(</a:t>
            </a:r>
            <a:r>
              <a:rPr lang="en-US" altLang="zh-CN" sz="1400" dirty="0" err="1">
                <a:solidFill>
                  <a:srgbClr val="000000"/>
                </a:solidFill>
                <a:highlight>
                  <a:srgbClr val="FFFFFF"/>
                </a:highlight>
                <a:latin typeface="Consolas"/>
              </a:rPr>
              <a:t>stringBuilder.ToString</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a:t>
            </a:r>
            <a:endParaRPr lang="zh-CN" altLang="en-US" sz="1400" dirty="0"/>
          </a:p>
        </p:txBody>
      </p:sp>
    </p:spTree>
    <p:extLst>
      <p:ext uri="{BB962C8B-B14F-4D97-AF65-F5344CB8AC3E}">
        <p14:creationId xmlns:p14="http://schemas.microsoft.com/office/powerpoint/2010/main" val="383328775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831818"/>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委托类型 </a:t>
            </a:r>
            <a:r>
              <a:rPr lang="en-US" altLang="zh-CN" dirty="0">
                <a:solidFill>
                  <a:srgbClr val="415162"/>
                </a:solidFill>
                <a:latin typeface="微软雅黑" panose="020B0503020204020204" pitchFamily="34" charset="-122"/>
                <a:ea typeface="微软雅黑" panose="020B0503020204020204" pitchFamily="34" charset="-122"/>
              </a:rPr>
              <a:t>(delegate type) </a:t>
            </a:r>
            <a:r>
              <a:rPr lang="zh-CN" altLang="en-US" dirty="0">
                <a:solidFill>
                  <a:srgbClr val="415162"/>
                </a:solidFill>
                <a:latin typeface="微软雅黑" panose="020B0503020204020204" pitchFamily="34" charset="-122"/>
                <a:ea typeface="微软雅黑" panose="020B0503020204020204" pitchFamily="34" charset="-122"/>
              </a:rPr>
              <a:t>表示对具有特定参数列表和返回类型的方法的引用。通过委托，我们能够将方法作为实体赋值给变量和作为参数传递。委托类似于在其他某些语言中的函数指针的概念，但是与函数指针不同，委托是面向对象的，并且是类型安全的。</a:t>
            </a:r>
            <a:endParaRPr lang="en-US" altLang="zh-CN"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endParaRPr lang="en-US" altLang="zh-CN"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委托声明定义一个从</a:t>
            </a:r>
            <a:r>
              <a:rPr lang="en-US" altLang="zh-CN" dirty="0" err="1">
                <a:solidFill>
                  <a:srgbClr val="415162"/>
                </a:solidFill>
                <a:latin typeface="微软雅黑" panose="020B0503020204020204" pitchFamily="34" charset="-122"/>
                <a:ea typeface="微软雅黑" panose="020B0503020204020204" pitchFamily="34" charset="-122"/>
              </a:rPr>
              <a:t>System.Delegate</a:t>
            </a:r>
            <a:r>
              <a:rPr lang="en-US" altLang="zh-CN" dirty="0">
                <a:solidFill>
                  <a:srgbClr val="415162"/>
                </a:solidFill>
                <a:latin typeface="微软雅黑" panose="020B0503020204020204" pitchFamily="34" charset="-122"/>
                <a:ea typeface="微软雅黑" panose="020B0503020204020204" pitchFamily="34" charset="-122"/>
              </a:rPr>
              <a:t> </a:t>
            </a:r>
            <a:r>
              <a:rPr lang="zh-CN" altLang="en-US" dirty="0">
                <a:solidFill>
                  <a:srgbClr val="415162"/>
                </a:solidFill>
                <a:latin typeface="微软雅黑" panose="020B0503020204020204" pitchFamily="34" charset="-122"/>
                <a:ea typeface="微软雅黑" panose="020B0503020204020204" pitchFamily="34" charset="-122"/>
              </a:rPr>
              <a:t>类派生的类。委托实例封装了一个调用列表，该列表列出了一个或多个方法，每个方法称为一个可调用实体。对于实例方法，可调用实体由该方法和一个相关联的实例组成。对于静态方法，可调用实体仅由一个方法组成。用一个适当的参数集来调用一个委托实例，就是用此给定的参数集来调用该委托实例的每个可调用实体。</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委托</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658716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委托</a:t>
            </a:r>
          </a:p>
        </p:txBody>
      </p:sp>
      <p:sp>
        <p:nvSpPr>
          <p:cNvPr id="5" name="文本占位符 2"/>
          <p:cNvSpPr txBox="1">
            <a:spLocks/>
          </p:cNvSpPr>
          <p:nvPr/>
        </p:nvSpPr>
        <p:spPr>
          <a:xfrm>
            <a:off x="2461670" y="2146976"/>
            <a:ext cx="7143723" cy="424543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solidFill>
                  <a:srgbClr val="0000FF"/>
                </a:solidFill>
                <a:latin typeface="微软雅黑" panose="020B0503020204020204" pitchFamily="34" charset="-122"/>
                <a:ea typeface="微软雅黑" panose="020B0503020204020204" pitchFamily="34" charset="-122"/>
              </a:rPr>
              <a:t>class</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2B91AF"/>
                </a:solidFill>
                <a:latin typeface="微软雅黑" panose="020B0503020204020204" pitchFamily="34" charset="-122"/>
                <a:ea typeface="微软雅黑" panose="020B0503020204020204" pitchFamily="34" charset="-122"/>
              </a:rPr>
              <a:t>Test</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8000"/>
                </a:solidFill>
                <a:latin typeface="微软雅黑" panose="020B0503020204020204" pitchFamily="34" charset="-122"/>
                <a:ea typeface="微软雅黑" panose="020B0503020204020204" pitchFamily="34" charset="-122"/>
              </a:rPr>
              <a:t>//</a:t>
            </a:r>
            <a:r>
              <a:rPr lang="zh-CN" altLang="en-US" sz="1200" dirty="0">
                <a:solidFill>
                  <a:srgbClr val="008000"/>
                </a:solidFill>
                <a:latin typeface="微软雅黑" panose="020B0503020204020204" pitchFamily="34" charset="-122"/>
                <a:ea typeface="微软雅黑" panose="020B0503020204020204" pitchFamily="34" charset="-122"/>
              </a:rPr>
              <a:t>声明一个委托</a:t>
            </a:r>
            <a:endParaRPr lang="zh-CN" altLang="en-US"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delegate</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double</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2B91AF"/>
                </a:solidFill>
                <a:latin typeface="微软雅黑" panose="020B0503020204020204" pitchFamily="34" charset="-122"/>
                <a:ea typeface="微软雅黑" panose="020B0503020204020204" pitchFamily="34" charset="-122"/>
              </a:rPr>
              <a:t>Function</a:t>
            </a:r>
            <a:r>
              <a:rPr lang="en-US" altLang="zh-CN" sz="1200" dirty="0">
                <a:solidFill>
                  <a:prstClr val="black"/>
                </a:solidFill>
                <a:latin typeface="微软雅黑" panose="020B0503020204020204" pitchFamily="34" charset="-122"/>
                <a:ea typeface="微软雅黑" panose="020B0503020204020204" pitchFamily="34" charset="-122"/>
              </a:rPr>
              <a:t>(</a:t>
            </a:r>
            <a:r>
              <a:rPr lang="en-US" altLang="zh-CN" sz="1200" dirty="0">
                <a:solidFill>
                  <a:srgbClr val="0000FF"/>
                </a:solidFill>
                <a:latin typeface="微软雅黑" panose="020B0503020204020204" pitchFamily="34" charset="-122"/>
                <a:ea typeface="微软雅黑" panose="020B0503020204020204" pitchFamily="34" charset="-122"/>
              </a:rPr>
              <a:t>double</a:t>
            </a:r>
            <a:r>
              <a:rPr lang="en-US" altLang="zh-CN" sz="1200" dirty="0">
                <a:solidFill>
                  <a:prstClr val="black"/>
                </a:solidFill>
                <a:latin typeface="微软雅黑" panose="020B0503020204020204" pitchFamily="34" charset="-122"/>
                <a:ea typeface="微软雅黑" panose="020B0503020204020204" pitchFamily="34" charset="-122"/>
              </a:rPr>
              <a:t> x);</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static</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void</a:t>
            </a:r>
            <a:r>
              <a:rPr lang="en-US" altLang="zh-CN" sz="1200" dirty="0">
                <a:solidFill>
                  <a:prstClr val="black"/>
                </a:solidFill>
                <a:latin typeface="微软雅黑" panose="020B0503020204020204" pitchFamily="34" charset="-122"/>
                <a:ea typeface="微软雅黑" panose="020B0503020204020204" pitchFamily="34" charset="-122"/>
              </a:rPr>
              <a:t> Main()</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8000"/>
                </a:solidFill>
                <a:latin typeface="微软雅黑" panose="020B0503020204020204" pitchFamily="34" charset="-122"/>
                <a:ea typeface="微软雅黑" panose="020B0503020204020204" pitchFamily="34" charset="-122"/>
              </a:rPr>
              <a:t>//</a:t>
            </a:r>
            <a:r>
              <a:rPr lang="zh-CN" altLang="en-US" sz="1200" dirty="0">
                <a:solidFill>
                  <a:srgbClr val="008000"/>
                </a:solidFill>
                <a:latin typeface="微软雅黑" panose="020B0503020204020204" pitchFamily="34" charset="-122"/>
                <a:ea typeface="微软雅黑" panose="020B0503020204020204" pitchFamily="34" charset="-122"/>
              </a:rPr>
              <a:t>创建一个委托对象</a:t>
            </a:r>
            <a:endParaRPr lang="zh-CN" altLang="en-US"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2B91AF"/>
                </a:solidFill>
                <a:latin typeface="微软雅黑" panose="020B0503020204020204" pitchFamily="34" charset="-122"/>
                <a:ea typeface="微软雅黑" panose="020B0503020204020204" pitchFamily="34" charset="-122"/>
              </a:rPr>
              <a:t>Function</a:t>
            </a:r>
            <a:r>
              <a:rPr lang="en-US" altLang="zh-CN" sz="1200" dirty="0">
                <a:solidFill>
                  <a:prstClr val="black"/>
                </a:solidFill>
                <a:latin typeface="微软雅黑" panose="020B0503020204020204" pitchFamily="34" charset="-122"/>
                <a:ea typeface="微软雅黑" panose="020B0503020204020204" pitchFamily="34" charset="-122"/>
              </a:rPr>
              <a:t> f = </a:t>
            </a:r>
            <a:r>
              <a:rPr lang="en-US" altLang="zh-CN" sz="1200" dirty="0">
                <a:solidFill>
                  <a:srgbClr val="0000FF"/>
                </a:solidFill>
                <a:latin typeface="微软雅黑" panose="020B0503020204020204" pitchFamily="34" charset="-122"/>
                <a:ea typeface="微软雅黑" panose="020B0503020204020204" pitchFamily="34" charset="-122"/>
              </a:rPr>
              <a:t>new</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2B91AF"/>
                </a:solidFill>
                <a:latin typeface="微软雅黑" panose="020B0503020204020204" pitchFamily="34" charset="-122"/>
                <a:ea typeface="微软雅黑" panose="020B0503020204020204" pitchFamily="34" charset="-122"/>
              </a:rPr>
              <a:t>Function</a:t>
            </a:r>
            <a:r>
              <a:rPr lang="en-US" altLang="zh-CN" sz="1200" dirty="0">
                <a:solidFill>
                  <a:prstClr val="black"/>
                </a:solidFill>
                <a:latin typeface="微软雅黑" panose="020B0503020204020204" pitchFamily="34" charset="-122"/>
                <a:ea typeface="微软雅黑" panose="020B0503020204020204" pitchFamily="34" charset="-122"/>
              </a:rPr>
              <a:t>(Square);</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8000"/>
                </a:solidFill>
                <a:latin typeface="微软雅黑" panose="020B0503020204020204" pitchFamily="34" charset="-122"/>
                <a:ea typeface="微软雅黑" panose="020B0503020204020204" pitchFamily="34" charset="-122"/>
              </a:rPr>
              <a:t>//</a:t>
            </a:r>
            <a:r>
              <a:rPr lang="zh-CN" altLang="en-US" sz="1200" dirty="0">
                <a:solidFill>
                  <a:srgbClr val="008000"/>
                </a:solidFill>
                <a:latin typeface="微软雅黑" panose="020B0503020204020204" pitchFamily="34" charset="-122"/>
                <a:ea typeface="微软雅黑" panose="020B0503020204020204" pitchFamily="34" charset="-122"/>
              </a:rPr>
              <a:t>利用</a:t>
            </a:r>
            <a:r>
              <a:rPr lang="en-US" altLang="zh-CN" sz="1200" dirty="0">
                <a:solidFill>
                  <a:srgbClr val="008000"/>
                </a:solidFill>
                <a:latin typeface="微软雅黑" panose="020B0503020204020204" pitchFamily="34" charset="-122"/>
                <a:ea typeface="微软雅黑" panose="020B0503020204020204" pitchFamily="34" charset="-122"/>
              </a:rPr>
              <a:t>f</a:t>
            </a:r>
            <a:r>
              <a:rPr lang="zh-CN" altLang="en-US" sz="1200" dirty="0">
                <a:solidFill>
                  <a:srgbClr val="008000"/>
                </a:solidFill>
                <a:latin typeface="微软雅黑" panose="020B0503020204020204" pitchFamily="34" charset="-122"/>
                <a:ea typeface="微软雅黑" panose="020B0503020204020204" pitchFamily="34" charset="-122"/>
              </a:rPr>
              <a:t>携带的</a:t>
            </a:r>
            <a:r>
              <a:rPr lang="en-US" altLang="zh-CN" sz="1200" dirty="0">
                <a:solidFill>
                  <a:srgbClr val="008000"/>
                </a:solidFill>
                <a:latin typeface="微软雅黑" panose="020B0503020204020204" pitchFamily="34" charset="-122"/>
                <a:ea typeface="微软雅黑" panose="020B0503020204020204" pitchFamily="34" charset="-122"/>
              </a:rPr>
              <a:t>“Square</a:t>
            </a:r>
            <a:r>
              <a:rPr lang="zh-CN" altLang="en-US" sz="1200" dirty="0">
                <a:solidFill>
                  <a:srgbClr val="008000"/>
                </a:solidFill>
                <a:latin typeface="微软雅黑" panose="020B0503020204020204" pitchFamily="34" charset="-122"/>
                <a:ea typeface="微软雅黑" panose="020B0503020204020204" pitchFamily="34" charset="-122"/>
              </a:rPr>
              <a:t>”方法</a:t>
            </a:r>
            <a:r>
              <a:rPr lang="ja-JP" altLang="en-US" sz="1200" dirty="0">
                <a:solidFill>
                  <a:srgbClr val="008000"/>
                </a:solidFill>
                <a:latin typeface="微软雅黑" panose="020B0503020204020204" pitchFamily="34" charset="-122"/>
                <a:ea typeface="微软雅黑" panose="020B0503020204020204" pitchFamily="34" charset="-122"/>
              </a:rPr>
              <a:t>，</a:t>
            </a:r>
            <a:r>
              <a:rPr lang="zh-CN" altLang="en-US" sz="1200" dirty="0">
                <a:solidFill>
                  <a:srgbClr val="008000"/>
                </a:solidFill>
                <a:latin typeface="微软雅黑" panose="020B0503020204020204" pitchFamily="34" charset="-122"/>
                <a:ea typeface="微软雅黑" panose="020B0503020204020204" pitchFamily="34" charset="-122"/>
              </a:rPr>
              <a:t>所以可以用</a:t>
            </a:r>
            <a:r>
              <a:rPr lang="en-US" altLang="zh-CN" sz="1200" dirty="0">
                <a:solidFill>
                  <a:srgbClr val="008000"/>
                </a:solidFill>
                <a:latin typeface="微软雅黑" panose="020B0503020204020204" pitchFamily="34" charset="-122"/>
                <a:ea typeface="微软雅黑" panose="020B0503020204020204" pitchFamily="34" charset="-122"/>
              </a:rPr>
              <a:t>f</a:t>
            </a:r>
            <a:r>
              <a:rPr lang="zh-CN" altLang="en-US" sz="1200" dirty="0">
                <a:solidFill>
                  <a:srgbClr val="008000"/>
                </a:solidFill>
                <a:latin typeface="微软雅黑" panose="020B0503020204020204" pitchFamily="34" charset="-122"/>
                <a:ea typeface="微软雅黑" panose="020B0503020204020204" pitchFamily="34" charset="-122"/>
              </a:rPr>
              <a:t>进行间接调用</a:t>
            </a:r>
            <a:r>
              <a:rPr lang="en-US" altLang="zh-CN" sz="1200" dirty="0">
                <a:solidFill>
                  <a:srgbClr val="008000"/>
                </a:solidFill>
                <a:latin typeface="微软雅黑" panose="020B0503020204020204" pitchFamily="34" charset="-122"/>
                <a:ea typeface="微软雅黑" panose="020B0503020204020204" pitchFamily="34" charset="-122"/>
              </a:rPr>
              <a:t>Square</a:t>
            </a:r>
            <a:endParaRPr lang="zh-CN" altLang="en-US" sz="1200" dirty="0">
              <a:solidFill>
                <a:prstClr val="black"/>
              </a:solidFill>
              <a:latin typeface="微软雅黑" panose="020B0503020204020204" pitchFamily="34" charset="-122"/>
              <a:ea typeface="微软雅黑" panose="020B0503020204020204" pitchFamily="34" charset="-122"/>
            </a:endParaRP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8000"/>
                </a:solidFill>
                <a:latin typeface="微软雅黑" panose="020B0503020204020204" pitchFamily="34" charset="-122"/>
                <a:ea typeface="微软雅黑" panose="020B0503020204020204" pitchFamily="34" charset="-122"/>
              </a:rPr>
              <a:t>//</a:t>
            </a:r>
            <a:r>
              <a:rPr lang="zh-CN" altLang="en-US" sz="1200" dirty="0">
                <a:solidFill>
                  <a:srgbClr val="008000"/>
                </a:solidFill>
                <a:latin typeface="微软雅黑" panose="020B0503020204020204" pitchFamily="34" charset="-122"/>
                <a:ea typeface="微软雅黑" panose="020B0503020204020204" pitchFamily="34" charset="-122"/>
              </a:rPr>
              <a:t>也可以写</a:t>
            </a:r>
            <a:r>
              <a:rPr lang="en-US" altLang="zh-CN" sz="1200" dirty="0">
                <a:solidFill>
                  <a:srgbClr val="008000"/>
                </a:solidFill>
                <a:latin typeface="微软雅黑" panose="020B0503020204020204" pitchFamily="34" charset="-122"/>
                <a:ea typeface="微软雅黑" panose="020B0503020204020204" pitchFamily="34" charset="-122"/>
              </a:rPr>
              <a:t>f(5)</a:t>
            </a:r>
            <a:r>
              <a:rPr lang="zh-CN" altLang="en-US" sz="1200" dirty="0">
                <a:solidFill>
                  <a:srgbClr val="008000"/>
                </a:solidFill>
                <a:latin typeface="微软雅黑" panose="020B0503020204020204" pitchFamily="34" charset="-122"/>
                <a:ea typeface="微软雅黑" panose="020B0503020204020204" pitchFamily="34" charset="-122"/>
              </a:rPr>
              <a:t>，这是对</a:t>
            </a:r>
            <a:r>
              <a:rPr lang="en-US" altLang="zh-CN" sz="1200" dirty="0" err="1">
                <a:solidFill>
                  <a:srgbClr val="008000"/>
                </a:solidFill>
                <a:latin typeface="微软雅黑" panose="020B0503020204020204" pitchFamily="34" charset="-122"/>
                <a:ea typeface="微软雅黑" panose="020B0503020204020204" pitchFamily="34" charset="-122"/>
              </a:rPr>
              <a:t>f.Invoke</a:t>
            </a:r>
            <a:r>
              <a:rPr lang="en-US" altLang="zh-CN" sz="1200" dirty="0">
                <a:solidFill>
                  <a:srgbClr val="008000"/>
                </a:solidFill>
                <a:latin typeface="微软雅黑" panose="020B0503020204020204" pitchFamily="34" charset="-122"/>
                <a:ea typeface="微软雅黑" panose="020B0503020204020204" pitchFamily="34" charset="-122"/>
              </a:rPr>
              <a:t>(5)</a:t>
            </a:r>
            <a:r>
              <a:rPr lang="zh-CN" altLang="en-US" sz="1200" dirty="0">
                <a:solidFill>
                  <a:srgbClr val="008000"/>
                </a:solidFill>
                <a:latin typeface="微软雅黑" panose="020B0503020204020204" pitchFamily="34" charset="-122"/>
                <a:ea typeface="微软雅黑" panose="020B0503020204020204" pitchFamily="34" charset="-122"/>
              </a:rPr>
              <a:t>的语法简化</a:t>
            </a:r>
            <a:endParaRPr lang="zh-CN" altLang="en-US" sz="12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double</a:t>
            </a:r>
            <a:r>
              <a:rPr lang="en-US" altLang="zh-CN" sz="1200" dirty="0">
                <a:solidFill>
                  <a:prstClr val="black"/>
                </a:solidFill>
                <a:latin typeface="微软雅黑" panose="020B0503020204020204" pitchFamily="34" charset="-122"/>
                <a:ea typeface="微软雅黑" panose="020B0503020204020204" pitchFamily="34" charset="-122"/>
              </a:rPr>
              <a:t> result = </a:t>
            </a:r>
            <a:r>
              <a:rPr lang="en-US" altLang="zh-CN" sz="1200" dirty="0" err="1">
                <a:solidFill>
                  <a:prstClr val="black"/>
                </a:solidFill>
                <a:latin typeface="微软雅黑" panose="020B0503020204020204" pitchFamily="34" charset="-122"/>
                <a:ea typeface="微软雅黑" panose="020B0503020204020204" pitchFamily="34" charset="-122"/>
              </a:rPr>
              <a:t>f.Invoke</a:t>
            </a:r>
            <a:r>
              <a:rPr lang="en-US" altLang="zh-CN" sz="1200" dirty="0">
                <a:solidFill>
                  <a:prstClr val="black"/>
                </a:solidFill>
                <a:latin typeface="微软雅黑" panose="020B0503020204020204" pitchFamily="34" charset="-122"/>
                <a:ea typeface="微软雅黑" panose="020B0503020204020204" pitchFamily="34" charset="-122"/>
              </a:rPr>
              <a:t>(5);</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err="1">
                <a:solidFill>
                  <a:prstClr val="black"/>
                </a:solidFill>
                <a:latin typeface="微软雅黑" panose="020B0503020204020204" pitchFamily="34" charset="-122"/>
                <a:ea typeface="微软雅黑" panose="020B0503020204020204" pitchFamily="34" charset="-122"/>
              </a:rPr>
              <a:t>System.</a:t>
            </a:r>
            <a:r>
              <a:rPr lang="en-US" altLang="zh-CN" sz="1200" dirty="0" err="1">
                <a:solidFill>
                  <a:srgbClr val="2B91AF"/>
                </a:solidFill>
                <a:latin typeface="微软雅黑" panose="020B0503020204020204" pitchFamily="34" charset="-122"/>
                <a:ea typeface="微软雅黑" panose="020B0503020204020204" pitchFamily="34" charset="-122"/>
              </a:rPr>
              <a:t>Console</a:t>
            </a:r>
            <a:r>
              <a:rPr lang="en-US" altLang="zh-CN" sz="1200" dirty="0" err="1">
                <a:solidFill>
                  <a:prstClr val="black"/>
                </a:solidFill>
                <a:latin typeface="微软雅黑" panose="020B0503020204020204" pitchFamily="34" charset="-122"/>
                <a:ea typeface="微软雅黑" panose="020B0503020204020204" pitchFamily="34" charset="-122"/>
              </a:rPr>
              <a:t>.WriteLine</a:t>
            </a:r>
            <a:r>
              <a:rPr lang="en-US" altLang="zh-CN" sz="1200" dirty="0">
                <a:solidFill>
                  <a:prstClr val="black"/>
                </a:solidFill>
                <a:latin typeface="微软雅黑" panose="020B0503020204020204" pitchFamily="34" charset="-122"/>
                <a:ea typeface="微软雅黑" panose="020B0503020204020204" pitchFamily="34" charset="-122"/>
              </a:rPr>
              <a:t>(result);</a:t>
            </a:r>
            <a:r>
              <a:rPr lang="en-US" altLang="zh-CN" sz="1200" dirty="0">
                <a:solidFill>
                  <a:srgbClr val="008000"/>
                </a:solidFill>
                <a:latin typeface="微软雅黑" panose="020B0503020204020204" pitchFamily="34" charset="-122"/>
                <a:ea typeface="微软雅黑" panose="020B0503020204020204" pitchFamily="34" charset="-122"/>
              </a:rPr>
              <a:t>//25</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static</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double</a:t>
            </a:r>
            <a:r>
              <a:rPr lang="en-US" altLang="zh-CN" sz="1200" dirty="0">
                <a:solidFill>
                  <a:prstClr val="black"/>
                </a:solidFill>
                <a:latin typeface="微软雅黑" panose="020B0503020204020204" pitchFamily="34" charset="-122"/>
                <a:ea typeface="微软雅黑" panose="020B0503020204020204" pitchFamily="34" charset="-122"/>
              </a:rPr>
              <a:t> Square(</a:t>
            </a:r>
            <a:r>
              <a:rPr lang="en-US" altLang="zh-CN" sz="1200" dirty="0">
                <a:solidFill>
                  <a:srgbClr val="0000FF"/>
                </a:solidFill>
                <a:latin typeface="微软雅黑" panose="020B0503020204020204" pitchFamily="34" charset="-122"/>
                <a:ea typeface="微软雅黑" panose="020B0503020204020204" pitchFamily="34" charset="-122"/>
              </a:rPr>
              <a:t>double</a:t>
            </a:r>
            <a:r>
              <a:rPr lang="en-US" altLang="zh-CN" sz="1200" dirty="0">
                <a:solidFill>
                  <a:prstClr val="black"/>
                </a:solidFill>
                <a:latin typeface="微软雅黑" panose="020B0503020204020204" pitchFamily="34" charset="-122"/>
                <a:ea typeface="微软雅黑" panose="020B0503020204020204" pitchFamily="34" charset="-122"/>
              </a:rPr>
              <a:t> x)</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srgbClr val="0000FF"/>
                </a:solidFill>
                <a:latin typeface="微软雅黑" panose="020B0503020204020204" pitchFamily="34" charset="-122"/>
                <a:ea typeface="微软雅黑" panose="020B0503020204020204" pitchFamily="34" charset="-122"/>
              </a:rPr>
              <a:t>return</a:t>
            </a:r>
            <a:r>
              <a:rPr lang="en-US" altLang="zh-CN" sz="1200" dirty="0">
                <a:solidFill>
                  <a:prstClr val="black"/>
                </a:solidFill>
                <a:latin typeface="微软雅黑" panose="020B0503020204020204" pitchFamily="34" charset="-122"/>
                <a:ea typeface="微软雅黑" panose="020B0503020204020204" pitchFamily="34" charset="-122"/>
              </a:rPr>
              <a:t> x * x;</a:t>
            </a:r>
          </a:p>
          <a:p>
            <a:pPr marL="0" indent="0">
              <a:buNone/>
            </a:pPr>
            <a:r>
              <a:rPr lang="zh-CN" altLang="en-US"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2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7604204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3126348"/>
            <a:ext cx="11149013" cy="11079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8000" b="1" dirty="0" smtClean="0">
                <a:solidFill>
                  <a:srgbClr val="415162"/>
                </a:solidFill>
                <a:latin typeface="微软雅黑" pitchFamily="34" charset="-122"/>
                <a:ea typeface="微软雅黑" pitchFamily="34" charset="-122"/>
              </a:rPr>
              <a:t>流程</a:t>
            </a:r>
            <a:r>
              <a:rPr lang="zh-CN" altLang="en-US" sz="8000" b="1" dirty="0">
                <a:solidFill>
                  <a:srgbClr val="415162"/>
                </a:solidFill>
                <a:latin typeface="微软雅黑" pitchFamily="34" charset="-122"/>
                <a:ea typeface="微软雅黑" pitchFamily="34" charset="-122"/>
              </a:rPr>
              <a:t>控制</a:t>
            </a:r>
            <a:endParaRPr lang="en-US" altLang="zh-CN" sz="8000" b="1" dirty="0">
              <a:solidFill>
                <a:srgbClr val="415162"/>
              </a:solidFill>
              <a:latin typeface="微软雅黑" pitchFamily="34" charset="-122"/>
              <a:ea typeface="微软雅黑" pitchFamily="34" charset="-122"/>
            </a:endParaRPr>
          </a:p>
          <a:p>
            <a:endParaRPr lang="zh-CN" altLang="en-US" sz="8000" b="1" dirty="0">
              <a:solidFill>
                <a:srgbClr val="415162"/>
              </a:solidFill>
              <a:latin typeface="微软雅黑" pitchFamily="34" charset="-122"/>
              <a:ea typeface="微软雅黑" pitchFamily="34" charset="-122"/>
            </a:endParaRPr>
          </a:p>
        </p:txBody>
      </p:sp>
    </p:spTree>
    <p:extLst>
      <p:ext uri="{BB962C8B-B14F-4D97-AF65-F5344CB8AC3E}">
        <p14:creationId xmlns:p14="http://schemas.microsoft.com/office/powerpoint/2010/main" val="123065392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三</a:t>
            </a:r>
            <a:r>
              <a:rPr lang="zh-CN" altLang="en-US" sz="3200" dirty="0">
                <a:solidFill>
                  <a:schemeClr val="tx2">
                    <a:lumMod val="75000"/>
                  </a:schemeClr>
                </a:solidFill>
                <a:latin typeface="微软雅黑" panose="020B0503020204020204" pitchFamily="34" charset="-122"/>
                <a:ea typeface="微软雅黑" panose="020B0503020204020204" pitchFamily="34" charset="-122"/>
              </a:rPr>
              <a:t>种基本流程控制</a:t>
            </a:r>
          </a:p>
        </p:txBody>
      </p:sp>
      <p:graphicFrame>
        <p:nvGraphicFramePr>
          <p:cNvPr id="4" name="表格 3"/>
          <p:cNvGraphicFramePr>
            <a:graphicFrameLocks noGrp="1"/>
          </p:cNvGraphicFramePr>
          <p:nvPr>
            <p:extLst>
              <p:ext uri="{D42A27DB-BD31-4B8C-83A1-F6EECF244321}">
                <p14:modId xmlns:p14="http://schemas.microsoft.com/office/powerpoint/2010/main" val="1455100616"/>
              </p:ext>
            </p:extLst>
          </p:nvPr>
        </p:nvGraphicFramePr>
        <p:xfrm>
          <a:off x="1375243" y="2487859"/>
          <a:ext cx="9558962" cy="2964985"/>
        </p:xfrm>
        <a:graphic>
          <a:graphicData uri="http://schemas.openxmlformats.org/drawingml/2006/table">
            <a:tbl>
              <a:tblPr firstRow="1">
                <a:tableStyleId>{F5AB1C69-6EDB-4FF4-983F-18BD219EF322}</a:tableStyleId>
              </a:tblPr>
              <a:tblGrid>
                <a:gridCol w="4779481"/>
                <a:gridCol w="4779481"/>
              </a:tblGrid>
              <a:tr h="607678">
                <a:tc>
                  <a:txBody>
                    <a:bodyPr/>
                    <a:lstStyle/>
                    <a:p>
                      <a:pPr algn="ctr"/>
                      <a:r>
                        <a:rPr lang="zh-CN" altLang="en-US" sz="2400" dirty="0" smtClean="0">
                          <a:latin typeface="微软雅黑" panose="020B0503020204020204" pitchFamily="34" charset="-122"/>
                          <a:ea typeface="微软雅黑" panose="020B0503020204020204" pitchFamily="34" charset="-122"/>
                        </a:rPr>
                        <a:t>分类</a:t>
                      </a:r>
                      <a:endParaRPr lang="zh-CN" altLang="en-US" sz="2400" dirty="0">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微软雅黑" panose="020B0503020204020204" pitchFamily="34" charset="-122"/>
                          <a:ea typeface="微软雅黑" panose="020B0503020204020204" pitchFamily="34" charset="-122"/>
                        </a:rPr>
                        <a:t>常用</a:t>
                      </a:r>
                      <a:endParaRPr lang="zh-CN" altLang="en-US" sz="2400" dirty="0">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3399">
                <a:tc>
                  <a:txBody>
                    <a:bodyPr/>
                    <a:lstStyle/>
                    <a:p>
                      <a:pPr algn="ctr"/>
                      <a:r>
                        <a:rPr lang="zh-CN" altLang="en-US" sz="2400" dirty="0" smtClean="0">
                          <a:latin typeface="微软雅黑" panose="020B0503020204020204" pitchFamily="34" charset="-122"/>
                          <a:ea typeface="微软雅黑" panose="020B0503020204020204" pitchFamily="34" charset="-122"/>
                        </a:rPr>
                        <a:t>顺序</a:t>
                      </a:r>
                      <a:endParaRPr lang="zh-CN" altLang="en-US" sz="2400" dirty="0">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微软雅黑" panose="020B0503020204020204" pitchFamily="34" charset="-122"/>
                          <a:ea typeface="微软雅黑" panose="020B0503020204020204" pitchFamily="34" charset="-122"/>
                        </a:rPr>
                        <a:t>普通代码</a:t>
                      </a:r>
                      <a:endParaRPr lang="zh-CN" altLang="en-US" sz="2400" dirty="0">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6620">
                <a:tc>
                  <a:txBody>
                    <a:bodyPr/>
                    <a:lstStyle/>
                    <a:p>
                      <a:pPr algn="ctr"/>
                      <a:r>
                        <a:rPr lang="zh-CN" altLang="en-US" sz="2400" dirty="0" smtClean="0">
                          <a:latin typeface="微软雅黑" panose="020B0503020204020204" pitchFamily="34" charset="-122"/>
                          <a:ea typeface="微软雅黑" panose="020B0503020204020204" pitchFamily="34" charset="-122"/>
                        </a:rPr>
                        <a:t>分支</a:t>
                      </a:r>
                      <a:endParaRPr lang="zh-CN" altLang="en-US" sz="2400" dirty="0">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微软雅黑" panose="020B0503020204020204" pitchFamily="34" charset="-122"/>
                          <a:ea typeface="微软雅黑" panose="020B0503020204020204" pitchFamily="34" charset="-122"/>
                        </a:rPr>
                        <a:t>If else</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switch</a:t>
                      </a:r>
                      <a:r>
                        <a:rPr lang="en-US" altLang="zh-CN" sz="2400" baseline="0" dirty="0" smtClean="0">
                          <a:latin typeface="微软雅黑" panose="020B0503020204020204" pitchFamily="34" charset="-122"/>
                          <a:ea typeface="微软雅黑" panose="020B0503020204020204" pitchFamily="34" charset="-122"/>
                        </a:rPr>
                        <a:t> case</a:t>
                      </a:r>
                      <a:endParaRPr lang="zh-CN" altLang="en-US" sz="2400" dirty="0">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7288">
                <a:tc>
                  <a:txBody>
                    <a:bodyPr/>
                    <a:lstStyle/>
                    <a:p>
                      <a:pPr algn="ctr"/>
                      <a:r>
                        <a:rPr lang="zh-CN" altLang="en-US" sz="2400" dirty="0" smtClean="0">
                          <a:latin typeface="微软雅黑" panose="020B0503020204020204" pitchFamily="34" charset="-122"/>
                          <a:ea typeface="微软雅黑" panose="020B0503020204020204" pitchFamily="34" charset="-122"/>
                        </a:rPr>
                        <a:t>循环</a:t>
                      </a:r>
                      <a:endParaRPr lang="zh-CN" altLang="en-US" sz="2400" dirty="0">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微软雅黑" panose="020B0503020204020204" pitchFamily="34" charset="-122"/>
                          <a:ea typeface="微软雅黑" panose="020B0503020204020204" pitchFamily="34" charset="-122"/>
                        </a:rPr>
                        <a:t>for</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foreach</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do</a:t>
                      </a:r>
                      <a:r>
                        <a:rPr lang="en-US" altLang="zh-CN" sz="2400" baseline="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while</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while</a:t>
                      </a:r>
                      <a:endParaRPr lang="zh-CN" altLang="en-US" sz="2400" dirty="0">
                        <a:latin typeface="微软雅黑" panose="020B0503020204020204" pitchFamily="34" charset="-122"/>
                        <a:ea typeface="微软雅黑" panose="020B0503020204020204" pitchFamily="34" charset="-122"/>
                      </a:endParaRPr>
                    </a:p>
                  </a:txBody>
                  <a:tcPr marL="91464" marR="914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848888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8" y="2216654"/>
            <a:ext cx="3236675" cy="2031325"/>
          </a:xfrm>
          <a:prstGeom prst="rect">
            <a:avLst/>
          </a:prstGeom>
        </p:spPr>
        <p:txBody>
          <a:bodyPr wrap="square">
            <a:spAutoFit/>
          </a:bodyPr>
          <a:lstStyle/>
          <a:p>
            <a:r>
              <a:rPr lang="en-US" altLang="zh-CN" dirty="0">
                <a:solidFill>
                  <a:srgbClr val="415162"/>
                </a:solidFill>
                <a:latin typeface="微软雅黑" panose="020B0503020204020204" pitchFamily="34" charset="-122"/>
                <a:ea typeface="微软雅黑" panose="020B0503020204020204" pitchFamily="34" charset="-122"/>
              </a:rPr>
              <a:t>If</a:t>
            </a:r>
            <a:r>
              <a:rPr lang="zh-CN" altLang="en-US" dirty="0">
                <a:solidFill>
                  <a:srgbClr val="415162"/>
                </a:solidFill>
                <a:latin typeface="微软雅黑" panose="020B0503020204020204" pitchFamily="34" charset="-122"/>
                <a:ea typeface="微软雅黑" panose="020B0503020204020204" pitchFamily="34" charset="-122"/>
              </a:rPr>
              <a:t>语句语法：</a:t>
            </a:r>
            <a:endParaRPr lang="en-US" altLang="zh-CN" dirty="0">
              <a:solidFill>
                <a:srgbClr val="415162"/>
              </a:solidFill>
              <a:latin typeface="微软雅黑" panose="020B0503020204020204" pitchFamily="34" charset="-122"/>
              <a:ea typeface="微软雅黑" panose="020B0503020204020204" pitchFamily="34" charset="-122"/>
            </a:endParaRPr>
          </a:p>
          <a:p>
            <a:endParaRPr lang="en-US" altLang="zh-CN" dirty="0">
              <a:solidFill>
                <a:srgbClr val="415162"/>
              </a:solidFill>
              <a:latin typeface="微软雅黑" panose="020B0503020204020204" pitchFamily="34" charset="-122"/>
              <a:ea typeface="微软雅黑" panose="020B0503020204020204" pitchFamily="34" charset="-122"/>
            </a:endParaRPr>
          </a:p>
          <a:p>
            <a:r>
              <a:rPr lang="en-US" altLang="zh-CN" dirty="0">
                <a:solidFill>
                  <a:srgbClr val="415162"/>
                </a:solidFill>
                <a:latin typeface="微软雅黑" panose="020B0503020204020204" pitchFamily="34" charset="-122"/>
                <a:ea typeface="微软雅黑" panose="020B0503020204020204" pitchFamily="34" charset="-122"/>
              </a:rPr>
              <a:t>	if(</a:t>
            </a:r>
            <a:r>
              <a:rPr lang="zh-CN" altLang="en-US" dirty="0">
                <a:solidFill>
                  <a:srgbClr val="415162"/>
                </a:solidFill>
                <a:latin typeface="微软雅黑" panose="020B0503020204020204" pitchFamily="34" charset="-122"/>
                <a:ea typeface="微软雅黑" panose="020B0503020204020204" pitchFamily="34" charset="-122"/>
              </a:rPr>
              <a:t>布尔条件</a:t>
            </a:r>
            <a:r>
              <a:rPr lang="en-US" altLang="zh-CN" dirty="0">
                <a:solidFill>
                  <a:srgbClr val="415162"/>
                </a:solidFill>
                <a:latin typeface="微软雅黑" panose="020B0503020204020204" pitchFamily="34" charset="-122"/>
                <a:ea typeface="微软雅黑" panose="020B0503020204020204" pitchFamily="34" charset="-122"/>
              </a:rPr>
              <a:t>)</a:t>
            </a:r>
          </a:p>
          <a:p>
            <a:r>
              <a:rPr lang="en-US" altLang="zh-CN" dirty="0">
                <a:solidFill>
                  <a:srgbClr val="415162"/>
                </a:solidFill>
                <a:latin typeface="微软雅黑" panose="020B0503020204020204" pitchFamily="34" charset="-122"/>
                <a:ea typeface="微软雅黑" panose="020B0503020204020204" pitchFamily="34" charset="-122"/>
              </a:rPr>
              <a:t>	{</a:t>
            </a:r>
          </a:p>
          <a:p>
            <a:r>
              <a:rPr lang="en-US" altLang="zh-CN" dirty="0" smtClean="0">
                <a:solidFill>
                  <a:srgbClr val="415162"/>
                </a:solidFill>
                <a:latin typeface="微软雅黑" panose="020B0503020204020204" pitchFamily="34" charset="-122"/>
                <a:ea typeface="微软雅黑" panose="020B0503020204020204" pitchFamily="34" charset="-122"/>
              </a:rPr>
              <a:t>		//</a:t>
            </a:r>
            <a:r>
              <a:rPr lang="zh-CN" altLang="en-US" dirty="0" smtClean="0">
                <a:solidFill>
                  <a:srgbClr val="415162"/>
                </a:solidFill>
                <a:latin typeface="微软雅黑" panose="020B0503020204020204" pitchFamily="34" charset="-122"/>
                <a:ea typeface="微软雅黑" panose="020B0503020204020204" pitchFamily="34" charset="-122"/>
              </a:rPr>
              <a:t>语句</a:t>
            </a:r>
            <a:endParaRPr lang="en-US" altLang="zh-CN" dirty="0" smtClean="0">
              <a:solidFill>
                <a:srgbClr val="415162"/>
              </a:solidFill>
              <a:latin typeface="微软雅黑" panose="020B0503020204020204" pitchFamily="34" charset="-122"/>
              <a:ea typeface="微软雅黑" panose="020B0503020204020204" pitchFamily="34" charset="-122"/>
            </a:endParaRPr>
          </a:p>
          <a:p>
            <a:r>
              <a:rPr lang="en-US" altLang="zh-CN" dirty="0">
                <a:solidFill>
                  <a:srgbClr val="415162"/>
                </a:solidFill>
                <a:latin typeface="微软雅黑" panose="020B0503020204020204" pitchFamily="34" charset="-122"/>
                <a:ea typeface="微软雅黑" panose="020B0503020204020204" pitchFamily="34" charset="-122"/>
              </a:rPr>
              <a:t>	</a:t>
            </a:r>
            <a:r>
              <a:rPr lang="en-US" altLang="zh-CN" dirty="0" smtClean="0">
                <a:solidFill>
                  <a:srgbClr val="415162"/>
                </a:solidFill>
                <a:latin typeface="微软雅黑" panose="020B0503020204020204" pitchFamily="34" charset="-122"/>
                <a:ea typeface="微软雅黑" panose="020B0503020204020204" pitchFamily="34" charset="-122"/>
              </a:rPr>
              <a:t>}</a:t>
            </a:r>
          </a:p>
          <a:p>
            <a:endParaRPr lang="en-US" altLang="zh-CN"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if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else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2" name="矩形 11"/>
          <p:cNvSpPr>
            <a:spLocks/>
          </p:cNvSpPr>
          <p:nvPr/>
        </p:nvSpPr>
        <p:spPr>
          <a:xfrm>
            <a:off x="4500809" y="2153047"/>
            <a:ext cx="3369502" cy="2585323"/>
          </a:xfrm>
          <a:prstGeom prst="rect">
            <a:avLst/>
          </a:prstGeom>
        </p:spPr>
        <p:txBody>
          <a:bodyPr wrap="square">
            <a:spAutoFit/>
          </a:bodyPr>
          <a:lstStyle/>
          <a:p>
            <a:r>
              <a:rPr lang="en-US" altLang="zh-CN" dirty="0" smtClean="0">
                <a:solidFill>
                  <a:srgbClr val="415162"/>
                </a:solidFill>
                <a:latin typeface="微软雅黑" panose="020B0503020204020204" pitchFamily="34" charset="-122"/>
                <a:ea typeface="微软雅黑" panose="020B0503020204020204" pitchFamily="34" charset="-122"/>
              </a:rPr>
              <a:t>if </a:t>
            </a:r>
            <a:r>
              <a:rPr lang="en-US" altLang="zh-CN" dirty="0">
                <a:solidFill>
                  <a:srgbClr val="415162"/>
                </a:solidFill>
                <a:latin typeface="微软雅黑" panose="020B0503020204020204" pitchFamily="34" charset="-122"/>
                <a:ea typeface="微软雅黑" panose="020B0503020204020204" pitchFamily="34" charset="-122"/>
              </a:rPr>
              <a:t>else</a:t>
            </a:r>
            <a:r>
              <a:rPr lang="zh-CN" altLang="en-US" dirty="0">
                <a:solidFill>
                  <a:srgbClr val="415162"/>
                </a:solidFill>
                <a:latin typeface="微软雅黑" panose="020B0503020204020204" pitchFamily="34" charset="-122"/>
                <a:ea typeface="微软雅黑" panose="020B0503020204020204" pitchFamily="34" charset="-122"/>
              </a:rPr>
              <a:t>语句语法：</a:t>
            </a:r>
            <a:endParaRPr lang="en-US" altLang="zh-CN" dirty="0">
              <a:solidFill>
                <a:srgbClr val="415162"/>
              </a:solidFill>
              <a:latin typeface="微软雅黑" panose="020B0503020204020204" pitchFamily="34" charset="-122"/>
              <a:ea typeface="微软雅黑" panose="020B0503020204020204" pitchFamily="34" charset="-122"/>
            </a:endParaRPr>
          </a:p>
          <a:p>
            <a:endParaRPr lang="en-US" altLang="zh-CN" dirty="0">
              <a:solidFill>
                <a:srgbClr val="415162"/>
              </a:solidFill>
              <a:latin typeface="微软雅黑" panose="020B0503020204020204" pitchFamily="34" charset="-122"/>
              <a:ea typeface="微软雅黑" panose="020B0503020204020204" pitchFamily="34" charset="-122"/>
            </a:endParaRPr>
          </a:p>
          <a:p>
            <a:r>
              <a:rPr lang="en-US" altLang="zh-CN" dirty="0">
                <a:solidFill>
                  <a:srgbClr val="415162"/>
                </a:solidFill>
                <a:latin typeface="微软雅黑" panose="020B0503020204020204" pitchFamily="34" charset="-122"/>
                <a:ea typeface="微软雅黑" panose="020B0503020204020204" pitchFamily="34" charset="-122"/>
              </a:rPr>
              <a:t>	if(</a:t>
            </a:r>
            <a:r>
              <a:rPr lang="zh-CN" altLang="en-US" dirty="0">
                <a:solidFill>
                  <a:srgbClr val="415162"/>
                </a:solidFill>
                <a:latin typeface="微软雅黑" panose="020B0503020204020204" pitchFamily="34" charset="-122"/>
                <a:ea typeface="微软雅黑" panose="020B0503020204020204" pitchFamily="34" charset="-122"/>
              </a:rPr>
              <a:t>布尔条件</a:t>
            </a:r>
            <a:r>
              <a:rPr lang="en-US" altLang="zh-CN" dirty="0">
                <a:solidFill>
                  <a:srgbClr val="415162"/>
                </a:solidFill>
                <a:latin typeface="微软雅黑" panose="020B0503020204020204" pitchFamily="34" charset="-122"/>
                <a:ea typeface="微软雅黑" panose="020B0503020204020204" pitchFamily="34" charset="-122"/>
              </a:rPr>
              <a:t>)</a:t>
            </a:r>
          </a:p>
          <a:p>
            <a:r>
              <a:rPr lang="en-US" altLang="zh-CN" dirty="0">
                <a:solidFill>
                  <a:srgbClr val="415162"/>
                </a:solidFill>
                <a:latin typeface="微软雅黑" panose="020B0503020204020204" pitchFamily="34" charset="-122"/>
                <a:ea typeface="微软雅黑" panose="020B0503020204020204" pitchFamily="34" charset="-122"/>
              </a:rPr>
              <a:t>	{</a:t>
            </a:r>
          </a:p>
          <a:p>
            <a:r>
              <a:rPr lang="en-US" altLang="zh-CN" dirty="0">
                <a:solidFill>
                  <a:srgbClr val="415162"/>
                </a:solidFill>
                <a:latin typeface="微软雅黑" panose="020B0503020204020204" pitchFamily="34" charset="-122"/>
                <a:ea typeface="微软雅黑" panose="020B0503020204020204" pitchFamily="34" charset="-122"/>
              </a:rPr>
              <a:t>	       //</a:t>
            </a:r>
            <a:r>
              <a:rPr lang="zh-CN" altLang="en-US" dirty="0">
                <a:solidFill>
                  <a:srgbClr val="415162"/>
                </a:solidFill>
                <a:latin typeface="微软雅黑" panose="020B0503020204020204" pitchFamily="34" charset="-122"/>
                <a:ea typeface="微软雅黑" panose="020B0503020204020204" pitchFamily="34" charset="-122"/>
              </a:rPr>
              <a:t>语句</a:t>
            </a:r>
            <a:r>
              <a:rPr lang="en-US" altLang="zh-CN" dirty="0">
                <a:solidFill>
                  <a:srgbClr val="415162"/>
                </a:solidFill>
                <a:latin typeface="微软雅黑" panose="020B0503020204020204" pitchFamily="34" charset="-122"/>
                <a:ea typeface="微软雅黑" panose="020B0503020204020204" pitchFamily="34" charset="-122"/>
              </a:rPr>
              <a:t>1</a:t>
            </a:r>
            <a:r>
              <a:rPr lang="zh-CN" altLang="en-US" dirty="0">
                <a:solidFill>
                  <a:srgbClr val="415162"/>
                </a:solidFill>
                <a:latin typeface="微软雅黑" panose="020B0503020204020204" pitchFamily="34" charset="-122"/>
                <a:ea typeface="微软雅黑" panose="020B0503020204020204" pitchFamily="34" charset="-122"/>
              </a:rPr>
              <a:t>。。</a:t>
            </a:r>
            <a:endParaRPr lang="en-US" altLang="zh-CN" dirty="0">
              <a:solidFill>
                <a:srgbClr val="415162"/>
              </a:solidFill>
              <a:latin typeface="微软雅黑" panose="020B0503020204020204" pitchFamily="34" charset="-122"/>
              <a:ea typeface="微软雅黑" panose="020B0503020204020204" pitchFamily="34" charset="-122"/>
            </a:endParaRPr>
          </a:p>
          <a:p>
            <a:r>
              <a:rPr lang="en-US" altLang="zh-CN" dirty="0">
                <a:solidFill>
                  <a:srgbClr val="415162"/>
                </a:solidFill>
                <a:latin typeface="微软雅黑" panose="020B0503020204020204" pitchFamily="34" charset="-122"/>
                <a:ea typeface="微软雅黑" panose="020B0503020204020204" pitchFamily="34" charset="-122"/>
              </a:rPr>
              <a:t>	}</a:t>
            </a:r>
          </a:p>
          <a:p>
            <a:r>
              <a:rPr lang="en-US" altLang="zh-CN" dirty="0">
                <a:solidFill>
                  <a:srgbClr val="415162"/>
                </a:solidFill>
                <a:latin typeface="微软雅黑" panose="020B0503020204020204" pitchFamily="34" charset="-122"/>
                <a:ea typeface="微软雅黑" panose="020B0503020204020204" pitchFamily="34" charset="-122"/>
              </a:rPr>
              <a:t>	else{</a:t>
            </a:r>
          </a:p>
          <a:p>
            <a:r>
              <a:rPr lang="en-US" altLang="zh-CN" dirty="0">
                <a:solidFill>
                  <a:srgbClr val="415162"/>
                </a:solidFill>
                <a:latin typeface="微软雅黑" panose="020B0503020204020204" pitchFamily="34" charset="-122"/>
                <a:ea typeface="微软雅黑" panose="020B0503020204020204" pitchFamily="34" charset="-122"/>
              </a:rPr>
              <a:t>	      //</a:t>
            </a:r>
            <a:r>
              <a:rPr lang="zh-CN" altLang="en-US" dirty="0">
                <a:solidFill>
                  <a:srgbClr val="415162"/>
                </a:solidFill>
                <a:latin typeface="微软雅黑" panose="020B0503020204020204" pitchFamily="34" charset="-122"/>
                <a:ea typeface="微软雅黑" panose="020B0503020204020204" pitchFamily="34" charset="-122"/>
              </a:rPr>
              <a:t>语句</a:t>
            </a:r>
            <a:r>
              <a:rPr lang="en-US" altLang="zh-CN" dirty="0">
                <a:solidFill>
                  <a:srgbClr val="415162"/>
                </a:solidFill>
                <a:latin typeface="微软雅黑" panose="020B0503020204020204" pitchFamily="34" charset="-122"/>
                <a:ea typeface="微软雅黑" panose="020B0503020204020204" pitchFamily="34" charset="-122"/>
              </a:rPr>
              <a:t>2</a:t>
            </a:r>
            <a:r>
              <a:rPr lang="zh-CN" altLang="en-US" dirty="0">
                <a:solidFill>
                  <a:srgbClr val="415162"/>
                </a:solidFill>
                <a:latin typeface="微软雅黑" panose="020B0503020204020204" pitchFamily="34" charset="-122"/>
                <a:ea typeface="微软雅黑" panose="020B0503020204020204" pitchFamily="34" charset="-122"/>
              </a:rPr>
              <a:t>。。</a:t>
            </a:r>
            <a:endParaRPr lang="en-US" altLang="zh-CN" dirty="0">
              <a:solidFill>
                <a:srgbClr val="415162"/>
              </a:solidFill>
              <a:latin typeface="微软雅黑" panose="020B0503020204020204" pitchFamily="34" charset="-122"/>
              <a:ea typeface="微软雅黑" panose="020B0503020204020204" pitchFamily="34" charset="-122"/>
            </a:endParaRPr>
          </a:p>
          <a:p>
            <a:r>
              <a:rPr lang="en-US" altLang="zh-CN" dirty="0">
                <a:solidFill>
                  <a:srgbClr val="415162"/>
                </a:solidFill>
                <a:latin typeface="微软雅黑" panose="020B0503020204020204" pitchFamily="34" charset="-122"/>
                <a:ea typeface="微软雅黑" panose="020B0503020204020204" pitchFamily="34" charset="-122"/>
              </a:rPr>
              <a:t>	</a:t>
            </a:r>
            <a:r>
              <a:rPr lang="en-US" altLang="zh-CN" dirty="0" smtClean="0">
                <a:solidFill>
                  <a:srgbClr val="415162"/>
                </a:solidFill>
                <a:latin typeface="微软雅黑" panose="020B0503020204020204" pitchFamily="34" charset="-122"/>
                <a:ea typeface="微软雅黑" panose="020B0503020204020204" pitchFamily="34" charset="-122"/>
              </a:rPr>
              <a:t>}</a:t>
            </a:r>
            <a:endParaRPr lang="zh-CN" altLang="en-US" dirty="0">
              <a:solidFill>
                <a:srgbClr val="415162"/>
              </a:solidFill>
              <a:latin typeface="微软雅黑" panose="020B0503020204020204" pitchFamily="34" charset="-122"/>
              <a:ea typeface="微软雅黑" panose="020B0503020204020204" pitchFamily="34" charset="-122"/>
            </a:endParaRPr>
          </a:p>
        </p:txBody>
      </p:sp>
      <p:sp>
        <p:nvSpPr>
          <p:cNvPr id="13" name="矩形 12"/>
          <p:cNvSpPr>
            <a:spLocks/>
          </p:cNvSpPr>
          <p:nvPr/>
        </p:nvSpPr>
        <p:spPr>
          <a:xfrm>
            <a:off x="8008805" y="2119490"/>
            <a:ext cx="3369502" cy="2585323"/>
          </a:xfrm>
          <a:prstGeom prst="rect">
            <a:avLst/>
          </a:prstGeom>
        </p:spPr>
        <p:txBody>
          <a:bodyPr wrap="square">
            <a:spAutoFit/>
          </a:bodyPr>
          <a:lstStyle/>
          <a:p>
            <a:r>
              <a:rPr lang="en-US" altLang="zh-CN" dirty="0" smtClean="0">
                <a:solidFill>
                  <a:srgbClr val="415162"/>
                </a:solidFill>
                <a:latin typeface="微软雅黑" panose="020B0503020204020204" pitchFamily="34" charset="-122"/>
                <a:ea typeface="微软雅黑" panose="020B0503020204020204" pitchFamily="34" charset="-122"/>
              </a:rPr>
              <a:t>if </a:t>
            </a:r>
            <a:r>
              <a:rPr lang="en-US" altLang="zh-CN" dirty="0">
                <a:solidFill>
                  <a:srgbClr val="415162"/>
                </a:solidFill>
                <a:latin typeface="微软雅黑" panose="020B0503020204020204" pitchFamily="34" charset="-122"/>
                <a:ea typeface="微软雅黑" panose="020B0503020204020204" pitchFamily="34" charset="-122"/>
              </a:rPr>
              <a:t>else if</a:t>
            </a:r>
            <a:r>
              <a:rPr lang="zh-CN" altLang="en-US" dirty="0">
                <a:solidFill>
                  <a:srgbClr val="415162"/>
                </a:solidFill>
                <a:latin typeface="微软雅黑" panose="020B0503020204020204" pitchFamily="34" charset="-122"/>
                <a:ea typeface="微软雅黑" panose="020B0503020204020204" pitchFamily="34" charset="-122"/>
              </a:rPr>
              <a:t>语句语法：</a:t>
            </a:r>
            <a:endParaRPr lang="en-US" altLang="zh-CN" dirty="0">
              <a:solidFill>
                <a:srgbClr val="415162"/>
              </a:solidFill>
              <a:latin typeface="微软雅黑" panose="020B0503020204020204" pitchFamily="34" charset="-122"/>
              <a:ea typeface="微软雅黑" panose="020B0503020204020204" pitchFamily="34" charset="-122"/>
            </a:endParaRPr>
          </a:p>
          <a:p>
            <a:endParaRPr lang="en-US" altLang="zh-CN" dirty="0">
              <a:solidFill>
                <a:srgbClr val="415162"/>
              </a:solidFill>
              <a:latin typeface="微软雅黑" panose="020B0503020204020204" pitchFamily="34" charset="-122"/>
              <a:ea typeface="微软雅黑" panose="020B0503020204020204" pitchFamily="34" charset="-122"/>
            </a:endParaRPr>
          </a:p>
          <a:p>
            <a:r>
              <a:rPr lang="en-US" altLang="zh-CN" dirty="0">
                <a:solidFill>
                  <a:srgbClr val="415162"/>
                </a:solidFill>
                <a:latin typeface="微软雅黑" panose="020B0503020204020204" pitchFamily="34" charset="-122"/>
                <a:ea typeface="微软雅黑" panose="020B0503020204020204" pitchFamily="34" charset="-122"/>
              </a:rPr>
              <a:t>	if(</a:t>
            </a:r>
            <a:r>
              <a:rPr lang="zh-CN" altLang="en-US" dirty="0">
                <a:solidFill>
                  <a:srgbClr val="415162"/>
                </a:solidFill>
                <a:latin typeface="微软雅黑" panose="020B0503020204020204" pitchFamily="34" charset="-122"/>
                <a:ea typeface="微软雅黑" panose="020B0503020204020204" pitchFamily="34" charset="-122"/>
              </a:rPr>
              <a:t>布尔条件</a:t>
            </a:r>
            <a:r>
              <a:rPr lang="en-US" altLang="zh-CN" dirty="0">
                <a:solidFill>
                  <a:srgbClr val="415162"/>
                </a:solidFill>
                <a:latin typeface="微软雅黑" panose="020B0503020204020204" pitchFamily="34" charset="-122"/>
                <a:ea typeface="微软雅黑" panose="020B0503020204020204" pitchFamily="34" charset="-122"/>
              </a:rPr>
              <a:t>1)</a:t>
            </a:r>
          </a:p>
          <a:p>
            <a:r>
              <a:rPr lang="en-US" altLang="zh-CN" dirty="0">
                <a:solidFill>
                  <a:srgbClr val="415162"/>
                </a:solidFill>
                <a:latin typeface="微软雅黑" panose="020B0503020204020204" pitchFamily="34" charset="-122"/>
                <a:ea typeface="微软雅黑" panose="020B0503020204020204" pitchFamily="34" charset="-122"/>
              </a:rPr>
              <a:t>	{</a:t>
            </a:r>
          </a:p>
          <a:p>
            <a:r>
              <a:rPr lang="en-US" altLang="zh-CN" dirty="0">
                <a:solidFill>
                  <a:srgbClr val="415162"/>
                </a:solidFill>
                <a:latin typeface="微软雅黑" panose="020B0503020204020204" pitchFamily="34" charset="-122"/>
                <a:ea typeface="微软雅黑" panose="020B0503020204020204" pitchFamily="34" charset="-122"/>
              </a:rPr>
              <a:t>	       //</a:t>
            </a:r>
            <a:r>
              <a:rPr lang="zh-CN" altLang="en-US" dirty="0">
                <a:solidFill>
                  <a:srgbClr val="415162"/>
                </a:solidFill>
                <a:latin typeface="微软雅黑" panose="020B0503020204020204" pitchFamily="34" charset="-122"/>
                <a:ea typeface="微软雅黑" panose="020B0503020204020204" pitchFamily="34" charset="-122"/>
              </a:rPr>
              <a:t>语句</a:t>
            </a:r>
            <a:r>
              <a:rPr lang="en-US" altLang="zh-CN" dirty="0">
                <a:solidFill>
                  <a:srgbClr val="415162"/>
                </a:solidFill>
                <a:latin typeface="微软雅黑" panose="020B0503020204020204" pitchFamily="34" charset="-122"/>
                <a:ea typeface="微软雅黑" panose="020B0503020204020204" pitchFamily="34" charset="-122"/>
              </a:rPr>
              <a:t>1</a:t>
            </a:r>
            <a:r>
              <a:rPr lang="zh-CN" altLang="en-US" dirty="0">
                <a:solidFill>
                  <a:srgbClr val="415162"/>
                </a:solidFill>
                <a:latin typeface="微软雅黑" panose="020B0503020204020204" pitchFamily="34" charset="-122"/>
                <a:ea typeface="微软雅黑" panose="020B0503020204020204" pitchFamily="34" charset="-122"/>
              </a:rPr>
              <a:t>。。</a:t>
            </a:r>
            <a:endParaRPr lang="en-US" altLang="zh-CN" dirty="0">
              <a:solidFill>
                <a:srgbClr val="415162"/>
              </a:solidFill>
              <a:latin typeface="微软雅黑" panose="020B0503020204020204" pitchFamily="34" charset="-122"/>
              <a:ea typeface="微软雅黑" panose="020B0503020204020204" pitchFamily="34" charset="-122"/>
            </a:endParaRPr>
          </a:p>
          <a:p>
            <a:r>
              <a:rPr lang="en-US" altLang="zh-CN" dirty="0">
                <a:solidFill>
                  <a:srgbClr val="415162"/>
                </a:solidFill>
                <a:latin typeface="微软雅黑" panose="020B0503020204020204" pitchFamily="34" charset="-122"/>
                <a:ea typeface="微软雅黑" panose="020B0503020204020204" pitchFamily="34" charset="-122"/>
              </a:rPr>
              <a:t>	}</a:t>
            </a:r>
          </a:p>
          <a:p>
            <a:r>
              <a:rPr lang="en-US" altLang="zh-CN" dirty="0">
                <a:solidFill>
                  <a:srgbClr val="415162"/>
                </a:solidFill>
                <a:latin typeface="微软雅黑" panose="020B0503020204020204" pitchFamily="34" charset="-122"/>
                <a:ea typeface="微软雅黑" panose="020B0503020204020204" pitchFamily="34" charset="-122"/>
              </a:rPr>
              <a:t>	else  if(</a:t>
            </a:r>
            <a:r>
              <a:rPr lang="zh-CN" altLang="en-US" dirty="0">
                <a:solidFill>
                  <a:srgbClr val="415162"/>
                </a:solidFill>
                <a:latin typeface="微软雅黑" panose="020B0503020204020204" pitchFamily="34" charset="-122"/>
                <a:ea typeface="微软雅黑" panose="020B0503020204020204" pitchFamily="34" charset="-122"/>
              </a:rPr>
              <a:t>布尔条件</a:t>
            </a:r>
            <a:r>
              <a:rPr lang="en-US" altLang="zh-CN" dirty="0">
                <a:solidFill>
                  <a:srgbClr val="415162"/>
                </a:solidFill>
                <a:latin typeface="微软雅黑" panose="020B0503020204020204" pitchFamily="34" charset="-122"/>
                <a:ea typeface="微软雅黑" panose="020B0503020204020204" pitchFamily="34" charset="-122"/>
              </a:rPr>
              <a:t>2){</a:t>
            </a:r>
          </a:p>
          <a:p>
            <a:r>
              <a:rPr lang="en-US" altLang="zh-CN" dirty="0">
                <a:solidFill>
                  <a:srgbClr val="415162"/>
                </a:solidFill>
                <a:latin typeface="微软雅黑" panose="020B0503020204020204" pitchFamily="34" charset="-122"/>
                <a:ea typeface="微软雅黑" panose="020B0503020204020204" pitchFamily="34" charset="-122"/>
              </a:rPr>
              <a:t>	      //</a:t>
            </a:r>
            <a:r>
              <a:rPr lang="zh-CN" altLang="en-US" dirty="0">
                <a:solidFill>
                  <a:srgbClr val="415162"/>
                </a:solidFill>
                <a:latin typeface="微软雅黑" panose="020B0503020204020204" pitchFamily="34" charset="-122"/>
                <a:ea typeface="微软雅黑" panose="020B0503020204020204" pitchFamily="34" charset="-122"/>
              </a:rPr>
              <a:t>语句</a:t>
            </a:r>
            <a:r>
              <a:rPr lang="en-US" altLang="zh-CN" dirty="0">
                <a:solidFill>
                  <a:srgbClr val="415162"/>
                </a:solidFill>
                <a:latin typeface="微软雅黑" panose="020B0503020204020204" pitchFamily="34" charset="-122"/>
                <a:ea typeface="微软雅黑" panose="020B0503020204020204" pitchFamily="34" charset="-122"/>
              </a:rPr>
              <a:t>2</a:t>
            </a:r>
            <a:r>
              <a:rPr lang="zh-CN" altLang="en-US" dirty="0">
                <a:solidFill>
                  <a:srgbClr val="415162"/>
                </a:solidFill>
                <a:latin typeface="微软雅黑" panose="020B0503020204020204" pitchFamily="34" charset="-122"/>
                <a:ea typeface="微软雅黑" panose="020B0503020204020204" pitchFamily="34" charset="-122"/>
              </a:rPr>
              <a:t>。。</a:t>
            </a:r>
            <a:endParaRPr lang="en-US" altLang="zh-CN" dirty="0">
              <a:solidFill>
                <a:srgbClr val="415162"/>
              </a:solidFill>
              <a:latin typeface="微软雅黑" panose="020B0503020204020204" pitchFamily="34" charset="-122"/>
              <a:ea typeface="微软雅黑" panose="020B0503020204020204" pitchFamily="34" charset="-122"/>
            </a:endParaRPr>
          </a:p>
          <a:p>
            <a:r>
              <a:rPr lang="en-US" altLang="zh-CN" dirty="0">
                <a:solidFill>
                  <a:srgbClr val="415162"/>
                </a:solidFill>
                <a:latin typeface="微软雅黑" panose="020B0503020204020204" pitchFamily="34" charset="-122"/>
                <a:ea typeface="微软雅黑" panose="020B0503020204020204" pitchFamily="34" charset="-122"/>
              </a:rPr>
              <a:t>	}</a:t>
            </a:r>
            <a:endParaRPr lang="zh-CN" altLang="en-US" dirty="0">
              <a:solidFill>
                <a:srgbClr val="415162"/>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202884" y="2028673"/>
            <a:ext cx="0" cy="3625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652158" y="2023707"/>
            <a:ext cx="0" cy="362550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27368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239265" y="2888820"/>
            <a:ext cx="8490254" cy="2778337"/>
            <a:chOff x="2239265" y="2888820"/>
            <a:chExt cx="8490254" cy="2778337"/>
          </a:xfrm>
        </p:grpSpPr>
        <p:grpSp>
          <p:nvGrpSpPr>
            <p:cNvPr id="63" name="组合 62"/>
            <p:cNvGrpSpPr/>
            <p:nvPr/>
          </p:nvGrpSpPr>
          <p:grpSpPr>
            <a:xfrm>
              <a:off x="2239265" y="2888820"/>
              <a:ext cx="3935032" cy="819150"/>
              <a:chOff x="2239265" y="2888820"/>
              <a:chExt cx="3935032" cy="819150"/>
            </a:xfrm>
          </p:grpSpPr>
          <p:grpSp>
            <p:nvGrpSpPr>
              <p:cNvPr id="18" name="组合 17"/>
              <p:cNvGrpSpPr/>
              <p:nvPr/>
            </p:nvGrpSpPr>
            <p:grpSpPr>
              <a:xfrm>
                <a:off x="3074638" y="2888820"/>
                <a:ext cx="3099659" cy="819150"/>
                <a:chOff x="2589971" y="4367212"/>
                <a:chExt cx="3099659" cy="819150"/>
              </a:xfrm>
            </p:grpSpPr>
            <p:sp>
              <p:nvSpPr>
                <p:cNvPr id="19" name="矩形 18"/>
                <p:cNvSpPr/>
                <p:nvPr/>
              </p:nvSpPr>
              <p:spPr>
                <a:xfrm>
                  <a:off x="2596196" y="4549278"/>
                  <a:ext cx="3093434" cy="461665"/>
                </a:xfrm>
                <a:prstGeom prst="rect">
                  <a:avLst/>
                </a:prstGeom>
              </p:spPr>
              <p:txBody>
                <a:bodyPr wrap="square">
                  <a:spAutoFit/>
                </a:bodyPr>
                <a:lstStyle/>
                <a:p>
                  <a:pPr lvl="0" defTabSz="914099" fontAlgn="base">
                    <a:spcBef>
                      <a:spcPct val="0"/>
                    </a:spcBef>
                    <a:spcAft>
                      <a:spcPct val="0"/>
                    </a:spcAft>
                    <a:defRPr/>
                  </a:pPr>
                  <a:r>
                    <a:rPr lang="zh-CN" altLang="en-US" sz="2400" kern="0" dirty="0">
                      <a:solidFill>
                        <a:srgbClr val="415162">
                          <a:alpha val="99000"/>
                        </a:srgbClr>
                      </a:solidFill>
                      <a:latin typeface="微软雅黑" pitchFamily="34" charset="-122"/>
                      <a:ea typeface="微软雅黑" pitchFamily="34" charset="-122"/>
                      <a:cs typeface="Segoe UI" pitchFamily="34" charset="0"/>
                    </a:rPr>
                    <a:t>语言基础</a:t>
                  </a:r>
                  <a:endParaRPr lang="en-US" altLang="zh-CN" sz="2400" kern="0" dirty="0">
                    <a:solidFill>
                      <a:srgbClr val="415162">
                        <a:alpha val="99000"/>
                      </a:srgbClr>
                    </a:solidFill>
                    <a:latin typeface="微软雅黑" pitchFamily="34" charset="-122"/>
                    <a:ea typeface="微软雅黑" pitchFamily="34" charset="-122"/>
                    <a:cs typeface="Segoe UI" pitchFamily="34" charset="0"/>
                  </a:endParaRPr>
                </a:p>
              </p:txBody>
            </p:sp>
            <p:grpSp>
              <p:nvGrpSpPr>
                <p:cNvPr id="20" name="组合 19"/>
                <p:cNvGrpSpPr/>
                <p:nvPr/>
              </p:nvGrpSpPr>
              <p:grpSpPr>
                <a:xfrm>
                  <a:off x="2589971" y="4367212"/>
                  <a:ext cx="2679545" cy="819150"/>
                  <a:chOff x="4986727" y="2139320"/>
                  <a:chExt cx="2866817" cy="819150"/>
                </a:xfrm>
              </p:grpSpPr>
              <p:cxnSp>
                <p:nvCxnSpPr>
                  <p:cNvPr id="21" name="直接连接符 20"/>
                  <p:cNvCxnSpPr/>
                  <p:nvPr/>
                </p:nvCxnSpPr>
                <p:spPr>
                  <a:xfrm>
                    <a:off x="4999177" y="2139320"/>
                    <a:ext cx="2854367" cy="0"/>
                  </a:xfrm>
                  <a:prstGeom prst="line">
                    <a:avLst/>
                  </a:prstGeom>
                  <a:ln>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986727" y="2958470"/>
                    <a:ext cx="2866817" cy="0"/>
                  </a:xfrm>
                  <a:prstGeom prst="line">
                    <a:avLst/>
                  </a:prstGeom>
                  <a:ln>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2239265" y="2950733"/>
                <a:ext cx="695324" cy="695324"/>
                <a:chOff x="1644969" y="3214688"/>
                <a:chExt cx="695324" cy="695324"/>
              </a:xfrm>
            </p:grpSpPr>
            <p:grpSp>
              <p:nvGrpSpPr>
                <p:cNvPr id="24" name="组合 23"/>
                <p:cNvGrpSpPr/>
                <p:nvPr/>
              </p:nvGrpSpPr>
              <p:grpSpPr>
                <a:xfrm>
                  <a:off x="1644969" y="3214688"/>
                  <a:ext cx="695324" cy="695324"/>
                  <a:chOff x="2476500" y="1952625"/>
                  <a:chExt cx="1571625" cy="1571625"/>
                </a:xfrm>
              </p:grpSpPr>
              <p:sp>
                <p:nvSpPr>
                  <p:cNvPr id="26" name="椭圆 25"/>
                  <p:cNvSpPr/>
                  <p:nvPr/>
                </p:nvSpPr>
                <p:spPr>
                  <a:xfrm>
                    <a:off x="2476500" y="1952625"/>
                    <a:ext cx="1571625" cy="1571625"/>
                  </a:xfrm>
                  <a:prstGeom prst="ellipse">
                    <a:avLst/>
                  </a:prstGeom>
                  <a:gradFill>
                    <a:gsLst>
                      <a:gs pos="0">
                        <a:srgbClr val="F4F4F4"/>
                      </a:gs>
                      <a:gs pos="100000">
                        <a:srgbClr val="DCDCDC"/>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590799" y="2066924"/>
                    <a:ext cx="1343026" cy="1343026"/>
                  </a:xfrm>
                  <a:prstGeom prst="ellipse">
                    <a:avLst/>
                  </a:prstGeom>
                  <a:gradFill>
                    <a:gsLst>
                      <a:gs pos="0">
                        <a:srgbClr val="0076CF"/>
                      </a:gs>
                      <a:gs pos="100000">
                        <a:srgbClr val="1CCCF8"/>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743199" y="2219324"/>
                    <a:ext cx="1038226" cy="1038226"/>
                  </a:xfrm>
                  <a:prstGeom prst="ellipse">
                    <a:avLst/>
                  </a:prstGeom>
                  <a:gradFill>
                    <a:gsLst>
                      <a:gs pos="0">
                        <a:srgbClr val="DCDCDC"/>
                      </a:gs>
                      <a:gs pos="100000">
                        <a:srgbClr val="F4F4F4"/>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1903012" y="3475387"/>
                  <a:ext cx="179238" cy="173926"/>
                </a:xfrm>
                <a:custGeom>
                  <a:avLst/>
                  <a:gdLst/>
                  <a:ahLst/>
                  <a:cxnLst/>
                  <a:rect l="l" t="t" r="r" b="b"/>
                  <a:pathLst>
                    <a:path w="193365" h="187635">
                      <a:moveTo>
                        <a:pt x="53355" y="27794"/>
                      </a:moveTo>
                      <a:cubicBezTo>
                        <a:pt x="50006" y="27794"/>
                        <a:pt x="47792" y="29078"/>
                        <a:pt x="46713" y="31645"/>
                      </a:cubicBezTo>
                      <a:cubicBezTo>
                        <a:pt x="45634" y="34212"/>
                        <a:pt x="45095" y="40147"/>
                        <a:pt x="45095" y="49448"/>
                      </a:cubicBezTo>
                      <a:lnTo>
                        <a:pt x="45095" y="137629"/>
                      </a:lnTo>
                      <a:cubicBezTo>
                        <a:pt x="45095" y="148121"/>
                        <a:pt x="45597" y="154447"/>
                        <a:pt x="46602" y="156605"/>
                      </a:cubicBezTo>
                      <a:cubicBezTo>
                        <a:pt x="47606" y="158763"/>
                        <a:pt x="49783" y="159842"/>
                        <a:pt x="53132" y="159842"/>
                      </a:cubicBezTo>
                      <a:cubicBezTo>
                        <a:pt x="56480" y="159842"/>
                        <a:pt x="58675" y="158577"/>
                        <a:pt x="59717" y="156047"/>
                      </a:cubicBezTo>
                      <a:cubicBezTo>
                        <a:pt x="60759" y="153516"/>
                        <a:pt x="61280" y="147824"/>
                        <a:pt x="61280" y="138969"/>
                      </a:cubicBezTo>
                      <a:lnTo>
                        <a:pt x="61280" y="49448"/>
                      </a:lnTo>
                      <a:cubicBezTo>
                        <a:pt x="61280" y="39849"/>
                        <a:pt x="60815" y="33840"/>
                        <a:pt x="59885" y="31422"/>
                      </a:cubicBezTo>
                      <a:cubicBezTo>
                        <a:pt x="58955" y="29003"/>
                        <a:pt x="56778" y="27794"/>
                        <a:pt x="53355" y="27794"/>
                      </a:cubicBezTo>
                      <a:close/>
                      <a:moveTo>
                        <a:pt x="166799" y="3461"/>
                      </a:moveTo>
                      <a:lnTo>
                        <a:pt x="193365" y="3461"/>
                      </a:lnTo>
                      <a:lnTo>
                        <a:pt x="193365" y="184175"/>
                      </a:lnTo>
                      <a:lnTo>
                        <a:pt x="148270" y="184175"/>
                      </a:lnTo>
                      <a:lnTo>
                        <a:pt x="148270" y="87288"/>
                      </a:lnTo>
                      <a:cubicBezTo>
                        <a:pt x="148270" y="73298"/>
                        <a:pt x="147935" y="64889"/>
                        <a:pt x="147265" y="62062"/>
                      </a:cubicBezTo>
                      <a:cubicBezTo>
                        <a:pt x="146596" y="59234"/>
                        <a:pt x="144754" y="57094"/>
                        <a:pt x="141740" y="55643"/>
                      </a:cubicBezTo>
                      <a:cubicBezTo>
                        <a:pt x="138726" y="54192"/>
                        <a:pt x="132011" y="53467"/>
                        <a:pt x="121593" y="53467"/>
                      </a:cubicBezTo>
                      <a:lnTo>
                        <a:pt x="117128" y="53467"/>
                      </a:lnTo>
                      <a:lnTo>
                        <a:pt x="117128" y="32398"/>
                      </a:lnTo>
                      <a:cubicBezTo>
                        <a:pt x="138931" y="27706"/>
                        <a:pt x="155488" y="18060"/>
                        <a:pt x="166799" y="3461"/>
                      </a:cubicBezTo>
                      <a:close/>
                      <a:moveTo>
                        <a:pt x="52350" y="0"/>
                      </a:moveTo>
                      <a:cubicBezTo>
                        <a:pt x="62247" y="0"/>
                        <a:pt x="71103" y="1730"/>
                        <a:pt x="78916" y="5191"/>
                      </a:cubicBezTo>
                      <a:cubicBezTo>
                        <a:pt x="86730" y="8651"/>
                        <a:pt x="92571" y="12874"/>
                        <a:pt x="96441" y="17860"/>
                      </a:cubicBezTo>
                      <a:cubicBezTo>
                        <a:pt x="100310" y="22845"/>
                        <a:pt x="102933" y="28464"/>
                        <a:pt x="104310" y="34714"/>
                      </a:cubicBezTo>
                      <a:cubicBezTo>
                        <a:pt x="105687" y="40965"/>
                        <a:pt x="106375" y="50937"/>
                        <a:pt x="106375" y="64629"/>
                      </a:cubicBezTo>
                      <a:lnTo>
                        <a:pt x="106375" y="124904"/>
                      </a:lnTo>
                      <a:cubicBezTo>
                        <a:pt x="106375" y="138596"/>
                        <a:pt x="105631" y="148568"/>
                        <a:pt x="104142" y="154819"/>
                      </a:cubicBezTo>
                      <a:cubicBezTo>
                        <a:pt x="102654" y="161069"/>
                        <a:pt x="99566" y="166911"/>
                        <a:pt x="94878" y="172343"/>
                      </a:cubicBezTo>
                      <a:cubicBezTo>
                        <a:pt x="90190" y="177775"/>
                        <a:pt x="84534" y="181682"/>
                        <a:pt x="77911" y="184063"/>
                      </a:cubicBezTo>
                      <a:cubicBezTo>
                        <a:pt x="71289" y="186445"/>
                        <a:pt x="63884" y="187635"/>
                        <a:pt x="55699" y="187635"/>
                      </a:cubicBezTo>
                      <a:cubicBezTo>
                        <a:pt x="44909" y="187635"/>
                        <a:pt x="35942" y="186389"/>
                        <a:pt x="28798" y="183896"/>
                      </a:cubicBezTo>
                      <a:cubicBezTo>
                        <a:pt x="21654" y="181403"/>
                        <a:pt x="15962" y="177515"/>
                        <a:pt x="11720" y="172232"/>
                      </a:cubicBezTo>
                      <a:cubicBezTo>
                        <a:pt x="7479" y="166948"/>
                        <a:pt x="4465" y="161386"/>
                        <a:pt x="2679" y="155544"/>
                      </a:cubicBezTo>
                      <a:cubicBezTo>
                        <a:pt x="893" y="149703"/>
                        <a:pt x="0" y="140420"/>
                        <a:pt x="0" y="127695"/>
                      </a:cubicBezTo>
                      <a:lnTo>
                        <a:pt x="0" y="64629"/>
                      </a:lnTo>
                      <a:cubicBezTo>
                        <a:pt x="0" y="48035"/>
                        <a:pt x="1432" y="35607"/>
                        <a:pt x="4297" y="27347"/>
                      </a:cubicBezTo>
                      <a:cubicBezTo>
                        <a:pt x="7162" y="19087"/>
                        <a:pt x="12855" y="12465"/>
                        <a:pt x="21375" y="7479"/>
                      </a:cubicBezTo>
                      <a:cubicBezTo>
                        <a:pt x="29896" y="2493"/>
                        <a:pt x="40221" y="0"/>
                        <a:pt x="52350" y="0"/>
                      </a:cubicBezTo>
                      <a:close/>
                    </a:path>
                  </a:pathLst>
                </a:custGeom>
                <a:gradFill>
                  <a:gsLst>
                    <a:gs pos="0">
                      <a:srgbClr val="0076CF"/>
                    </a:gs>
                    <a:gs pos="100000">
                      <a:srgbClr val="1CCCF8"/>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grpSp>
        </p:grpSp>
        <p:grpSp>
          <p:nvGrpSpPr>
            <p:cNvPr id="64" name="组合 63"/>
            <p:cNvGrpSpPr/>
            <p:nvPr/>
          </p:nvGrpSpPr>
          <p:grpSpPr>
            <a:xfrm>
              <a:off x="7017483" y="2888820"/>
              <a:ext cx="3712036" cy="819150"/>
              <a:chOff x="7017483" y="2888820"/>
              <a:chExt cx="3712036" cy="819150"/>
            </a:xfrm>
          </p:grpSpPr>
          <p:grpSp>
            <p:nvGrpSpPr>
              <p:cNvPr id="29" name="组合 28"/>
              <p:cNvGrpSpPr/>
              <p:nvPr/>
            </p:nvGrpSpPr>
            <p:grpSpPr>
              <a:xfrm>
                <a:off x="7017483" y="2950733"/>
                <a:ext cx="695324" cy="695324"/>
                <a:chOff x="4380549" y="3214688"/>
                <a:chExt cx="695324" cy="695324"/>
              </a:xfrm>
            </p:grpSpPr>
            <p:grpSp>
              <p:nvGrpSpPr>
                <p:cNvPr id="30" name="组合 29"/>
                <p:cNvGrpSpPr/>
                <p:nvPr/>
              </p:nvGrpSpPr>
              <p:grpSpPr>
                <a:xfrm>
                  <a:off x="4380549" y="3214688"/>
                  <a:ext cx="695324" cy="695324"/>
                  <a:chOff x="2476500" y="1952625"/>
                  <a:chExt cx="1571625" cy="1571625"/>
                </a:xfrm>
              </p:grpSpPr>
              <p:sp>
                <p:nvSpPr>
                  <p:cNvPr id="32" name="椭圆 31"/>
                  <p:cNvSpPr/>
                  <p:nvPr/>
                </p:nvSpPr>
                <p:spPr>
                  <a:xfrm>
                    <a:off x="2476500" y="1952625"/>
                    <a:ext cx="1571625" cy="1571625"/>
                  </a:xfrm>
                  <a:prstGeom prst="ellipse">
                    <a:avLst/>
                  </a:prstGeom>
                  <a:gradFill>
                    <a:gsLst>
                      <a:gs pos="0">
                        <a:srgbClr val="F4F4F4"/>
                      </a:gs>
                      <a:gs pos="100000">
                        <a:srgbClr val="DCDCDC"/>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590799" y="2066924"/>
                    <a:ext cx="1343026" cy="1343026"/>
                  </a:xfrm>
                  <a:prstGeom prst="ellipse">
                    <a:avLst/>
                  </a:prstGeom>
                  <a:gradFill>
                    <a:gsLst>
                      <a:gs pos="0">
                        <a:srgbClr val="DC4A0C"/>
                      </a:gs>
                      <a:gs pos="100000">
                        <a:srgbClr val="FA891B"/>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743199" y="2219324"/>
                    <a:ext cx="1038227" cy="1038227"/>
                  </a:xfrm>
                  <a:prstGeom prst="ellipse">
                    <a:avLst/>
                  </a:prstGeom>
                  <a:gradFill>
                    <a:gsLst>
                      <a:gs pos="0">
                        <a:srgbClr val="DCDCDC"/>
                      </a:gs>
                      <a:gs pos="100000">
                        <a:srgbClr val="F4F4F4"/>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文本框 30"/>
                <p:cNvSpPr txBox="1"/>
                <p:nvPr/>
              </p:nvSpPr>
              <p:spPr>
                <a:xfrm>
                  <a:off x="4623900" y="3475387"/>
                  <a:ext cx="208622" cy="173927"/>
                </a:xfrm>
                <a:custGeom>
                  <a:avLst/>
                  <a:gdLst/>
                  <a:ahLst/>
                  <a:cxnLst/>
                  <a:rect l="l" t="t" r="r" b="b"/>
                  <a:pathLst>
                    <a:path w="225065" h="187635">
                      <a:moveTo>
                        <a:pt x="53355" y="27794"/>
                      </a:moveTo>
                      <a:cubicBezTo>
                        <a:pt x="50006" y="27794"/>
                        <a:pt x="47792" y="29078"/>
                        <a:pt x="46713" y="31645"/>
                      </a:cubicBezTo>
                      <a:cubicBezTo>
                        <a:pt x="45634" y="34212"/>
                        <a:pt x="45095" y="40147"/>
                        <a:pt x="45095" y="49448"/>
                      </a:cubicBezTo>
                      <a:lnTo>
                        <a:pt x="45095" y="137629"/>
                      </a:lnTo>
                      <a:cubicBezTo>
                        <a:pt x="45095" y="148121"/>
                        <a:pt x="45597" y="154447"/>
                        <a:pt x="46602" y="156605"/>
                      </a:cubicBezTo>
                      <a:cubicBezTo>
                        <a:pt x="47606" y="158763"/>
                        <a:pt x="49783" y="159842"/>
                        <a:pt x="53132" y="159842"/>
                      </a:cubicBezTo>
                      <a:cubicBezTo>
                        <a:pt x="56480" y="159842"/>
                        <a:pt x="58675" y="158577"/>
                        <a:pt x="59717" y="156047"/>
                      </a:cubicBezTo>
                      <a:cubicBezTo>
                        <a:pt x="60759" y="153516"/>
                        <a:pt x="61280" y="147824"/>
                        <a:pt x="61280" y="138969"/>
                      </a:cubicBezTo>
                      <a:lnTo>
                        <a:pt x="61280" y="49448"/>
                      </a:lnTo>
                      <a:cubicBezTo>
                        <a:pt x="61280" y="39849"/>
                        <a:pt x="60815" y="33840"/>
                        <a:pt x="59885" y="31422"/>
                      </a:cubicBezTo>
                      <a:cubicBezTo>
                        <a:pt x="58955" y="29003"/>
                        <a:pt x="56778" y="27794"/>
                        <a:pt x="53355" y="27794"/>
                      </a:cubicBezTo>
                      <a:close/>
                      <a:moveTo>
                        <a:pt x="170594" y="0"/>
                      </a:moveTo>
                      <a:cubicBezTo>
                        <a:pt x="188528" y="0"/>
                        <a:pt x="202090" y="4447"/>
                        <a:pt x="211280" y="13339"/>
                      </a:cubicBezTo>
                      <a:cubicBezTo>
                        <a:pt x="220470" y="22231"/>
                        <a:pt x="225065" y="33487"/>
                        <a:pt x="225065" y="47104"/>
                      </a:cubicBezTo>
                      <a:cubicBezTo>
                        <a:pt x="225065" y="57448"/>
                        <a:pt x="222479" y="68387"/>
                        <a:pt x="217307" y="79921"/>
                      </a:cubicBezTo>
                      <a:cubicBezTo>
                        <a:pt x="212134" y="91455"/>
                        <a:pt x="196897" y="115937"/>
                        <a:pt x="171595" y="153368"/>
                      </a:cubicBezTo>
                      <a:lnTo>
                        <a:pt x="221047" y="153368"/>
                      </a:lnTo>
                      <a:lnTo>
                        <a:pt x="221047" y="184175"/>
                      </a:lnTo>
                      <a:lnTo>
                        <a:pt x="121816" y="184175"/>
                      </a:lnTo>
                      <a:lnTo>
                        <a:pt x="121844" y="158391"/>
                      </a:lnTo>
                      <a:cubicBezTo>
                        <a:pt x="151237" y="110319"/>
                        <a:pt x="168706" y="80572"/>
                        <a:pt x="174250" y="69150"/>
                      </a:cubicBezTo>
                      <a:cubicBezTo>
                        <a:pt x="179794" y="57727"/>
                        <a:pt x="182566" y="48816"/>
                        <a:pt x="182566" y="42416"/>
                      </a:cubicBezTo>
                      <a:cubicBezTo>
                        <a:pt x="182566" y="37505"/>
                        <a:pt x="181727" y="33840"/>
                        <a:pt x="180051" y="31422"/>
                      </a:cubicBezTo>
                      <a:cubicBezTo>
                        <a:pt x="178374" y="29003"/>
                        <a:pt x="175822" y="27794"/>
                        <a:pt x="172394" y="27794"/>
                      </a:cubicBezTo>
                      <a:cubicBezTo>
                        <a:pt x="168966" y="27794"/>
                        <a:pt x="166414" y="29133"/>
                        <a:pt x="164738" y="31812"/>
                      </a:cubicBezTo>
                      <a:cubicBezTo>
                        <a:pt x="163061" y="34491"/>
                        <a:pt x="162223" y="39812"/>
                        <a:pt x="162223" y="47774"/>
                      </a:cubicBezTo>
                      <a:lnTo>
                        <a:pt x="162223" y="64964"/>
                      </a:lnTo>
                      <a:lnTo>
                        <a:pt x="121816" y="64964"/>
                      </a:lnTo>
                      <a:lnTo>
                        <a:pt x="121816" y="58378"/>
                      </a:lnTo>
                      <a:cubicBezTo>
                        <a:pt x="121816" y="48258"/>
                        <a:pt x="122337" y="40277"/>
                        <a:pt x="123378" y="34435"/>
                      </a:cubicBezTo>
                      <a:cubicBezTo>
                        <a:pt x="124420" y="28594"/>
                        <a:pt x="126988" y="22845"/>
                        <a:pt x="131080" y="17190"/>
                      </a:cubicBezTo>
                      <a:cubicBezTo>
                        <a:pt x="135173" y="11534"/>
                        <a:pt x="140494" y="7256"/>
                        <a:pt x="147042" y="4353"/>
                      </a:cubicBezTo>
                      <a:cubicBezTo>
                        <a:pt x="153591" y="1451"/>
                        <a:pt x="161441" y="0"/>
                        <a:pt x="170594" y="0"/>
                      </a:cubicBezTo>
                      <a:close/>
                      <a:moveTo>
                        <a:pt x="52350" y="0"/>
                      </a:moveTo>
                      <a:cubicBezTo>
                        <a:pt x="62247" y="0"/>
                        <a:pt x="71103" y="1730"/>
                        <a:pt x="78916" y="5191"/>
                      </a:cubicBezTo>
                      <a:cubicBezTo>
                        <a:pt x="86730" y="8651"/>
                        <a:pt x="92571" y="12874"/>
                        <a:pt x="96441" y="17860"/>
                      </a:cubicBezTo>
                      <a:cubicBezTo>
                        <a:pt x="100310" y="22845"/>
                        <a:pt x="102933" y="28464"/>
                        <a:pt x="104310" y="34714"/>
                      </a:cubicBezTo>
                      <a:cubicBezTo>
                        <a:pt x="105687" y="40965"/>
                        <a:pt x="106375" y="50937"/>
                        <a:pt x="106375" y="64629"/>
                      </a:cubicBezTo>
                      <a:lnTo>
                        <a:pt x="106375" y="124904"/>
                      </a:lnTo>
                      <a:cubicBezTo>
                        <a:pt x="106375" y="138596"/>
                        <a:pt x="105631" y="148568"/>
                        <a:pt x="104142" y="154819"/>
                      </a:cubicBezTo>
                      <a:cubicBezTo>
                        <a:pt x="102654" y="161069"/>
                        <a:pt x="99566" y="166911"/>
                        <a:pt x="94878" y="172343"/>
                      </a:cubicBezTo>
                      <a:cubicBezTo>
                        <a:pt x="90190" y="177775"/>
                        <a:pt x="84534" y="181682"/>
                        <a:pt x="77911" y="184063"/>
                      </a:cubicBezTo>
                      <a:cubicBezTo>
                        <a:pt x="71289" y="186445"/>
                        <a:pt x="63884" y="187635"/>
                        <a:pt x="55699" y="187635"/>
                      </a:cubicBezTo>
                      <a:cubicBezTo>
                        <a:pt x="44909" y="187635"/>
                        <a:pt x="35942" y="186389"/>
                        <a:pt x="28798" y="183896"/>
                      </a:cubicBezTo>
                      <a:cubicBezTo>
                        <a:pt x="21654" y="181403"/>
                        <a:pt x="15962" y="177515"/>
                        <a:pt x="11720" y="172232"/>
                      </a:cubicBezTo>
                      <a:cubicBezTo>
                        <a:pt x="7479" y="166948"/>
                        <a:pt x="4465" y="161386"/>
                        <a:pt x="2679" y="155544"/>
                      </a:cubicBezTo>
                      <a:cubicBezTo>
                        <a:pt x="893" y="149703"/>
                        <a:pt x="0" y="140420"/>
                        <a:pt x="0" y="127695"/>
                      </a:cubicBezTo>
                      <a:lnTo>
                        <a:pt x="0" y="64629"/>
                      </a:lnTo>
                      <a:cubicBezTo>
                        <a:pt x="0" y="48035"/>
                        <a:pt x="1432" y="35607"/>
                        <a:pt x="4297" y="27347"/>
                      </a:cubicBezTo>
                      <a:cubicBezTo>
                        <a:pt x="7162" y="19087"/>
                        <a:pt x="12855" y="12465"/>
                        <a:pt x="21375" y="7479"/>
                      </a:cubicBezTo>
                      <a:cubicBezTo>
                        <a:pt x="29896" y="2493"/>
                        <a:pt x="40221" y="0"/>
                        <a:pt x="52350" y="0"/>
                      </a:cubicBezTo>
                      <a:close/>
                    </a:path>
                  </a:pathLst>
                </a:custGeom>
                <a:gradFill>
                  <a:gsLst>
                    <a:gs pos="0">
                      <a:srgbClr val="DC4A0C"/>
                    </a:gs>
                    <a:gs pos="100000">
                      <a:srgbClr val="FA891B"/>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grpSp>
          <p:grpSp>
            <p:nvGrpSpPr>
              <p:cNvPr id="35" name="组合 34"/>
              <p:cNvGrpSpPr/>
              <p:nvPr/>
            </p:nvGrpSpPr>
            <p:grpSpPr>
              <a:xfrm>
                <a:off x="7838164" y="2888820"/>
                <a:ext cx="2891355" cy="819150"/>
                <a:chOff x="2589971" y="4367212"/>
                <a:chExt cx="2891355" cy="819150"/>
              </a:xfrm>
            </p:grpSpPr>
            <p:sp>
              <p:nvSpPr>
                <p:cNvPr id="36" name="矩形 35"/>
                <p:cNvSpPr/>
                <p:nvPr/>
              </p:nvSpPr>
              <p:spPr>
                <a:xfrm>
                  <a:off x="2596196" y="4540889"/>
                  <a:ext cx="2885130" cy="461665"/>
                </a:xfrm>
                <a:prstGeom prst="rect">
                  <a:avLst/>
                </a:prstGeom>
              </p:spPr>
              <p:txBody>
                <a:bodyPr wrap="square">
                  <a:spAutoFit/>
                </a:bodyPr>
                <a:lstStyle/>
                <a:p>
                  <a:pPr defTabSz="914099" fontAlgn="base">
                    <a:spcBef>
                      <a:spcPct val="0"/>
                    </a:spcBef>
                    <a:spcAft>
                      <a:spcPct val="0"/>
                    </a:spcAft>
                  </a:pPr>
                  <a:r>
                    <a:rPr lang="zh-CN" altLang="en-US" sz="2400" kern="0" dirty="0">
                      <a:solidFill>
                        <a:srgbClr val="415162"/>
                      </a:solidFill>
                      <a:latin typeface="微软雅黑" pitchFamily="34" charset="-122"/>
                      <a:ea typeface="微软雅黑" pitchFamily="34" charset="-122"/>
                      <a:cs typeface="Segoe UI" pitchFamily="34" charset="0"/>
                    </a:rPr>
                    <a:t>基本类型</a:t>
                  </a:r>
                  <a:endParaRPr lang="en-US" altLang="zh-CN" sz="2400" kern="0" dirty="0">
                    <a:solidFill>
                      <a:srgbClr val="415162"/>
                    </a:solidFill>
                    <a:latin typeface="微软雅黑" pitchFamily="34" charset="-122"/>
                    <a:ea typeface="微软雅黑" pitchFamily="34" charset="-122"/>
                    <a:cs typeface="Segoe UI" pitchFamily="34" charset="0"/>
                  </a:endParaRPr>
                </a:p>
              </p:txBody>
            </p:sp>
            <p:grpSp>
              <p:nvGrpSpPr>
                <p:cNvPr id="37" name="组合 36"/>
                <p:cNvGrpSpPr/>
                <p:nvPr/>
              </p:nvGrpSpPr>
              <p:grpSpPr>
                <a:xfrm>
                  <a:off x="2589971" y="4367212"/>
                  <a:ext cx="2679545" cy="819150"/>
                  <a:chOff x="4986727" y="2139320"/>
                  <a:chExt cx="2866817" cy="819150"/>
                </a:xfrm>
              </p:grpSpPr>
              <p:cxnSp>
                <p:nvCxnSpPr>
                  <p:cNvPr id="38" name="直接连接符 37"/>
                  <p:cNvCxnSpPr/>
                  <p:nvPr/>
                </p:nvCxnSpPr>
                <p:spPr>
                  <a:xfrm>
                    <a:off x="4999177" y="2139320"/>
                    <a:ext cx="2854367" cy="0"/>
                  </a:xfrm>
                  <a:prstGeom prst="line">
                    <a:avLst/>
                  </a:prstGeom>
                  <a:ln>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986727" y="2958470"/>
                    <a:ext cx="2866817" cy="0"/>
                  </a:xfrm>
                  <a:prstGeom prst="line">
                    <a:avLst/>
                  </a:prstGeom>
                  <a:ln>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66" name="组合 65"/>
            <p:cNvGrpSpPr/>
            <p:nvPr/>
          </p:nvGrpSpPr>
          <p:grpSpPr>
            <a:xfrm>
              <a:off x="7017483" y="4818747"/>
              <a:ext cx="3500226" cy="819150"/>
              <a:chOff x="7017483" y="4818747"/>
              <a:chExt cx="3500226" cy="819150"/>
            </a:xfrm>
          </p:grpSpPr>
          <p:grpSp>
            <p:nvGrpSpPr>
              <p:cNvPr id="40" name="组合 39"/>
              <p:cNvGrpSpPr/>
              <p:nvPr/>
            </p:nvGrpSpPr>
            <p:grpSpPr>
              <a:xfrm>
                <a:off x="7017483" y="4909920"/>
                <a:ext cx="695324" cy="695324"/>
                <a:chOff x="9851708" y="3214688"/>
                <a:chExt cx="695324" cy="695324"/>
              </a:xfrm>
            </p:grpSpPr>
            <p:grpSp>
              <p:nvGrpSpPr>
                <p:cNvPr id="41" name="组合 40"/>
                <p:cNvGrpSpPr/>
                <p:nvPr/>
              </p:nvGrpSpPr>
              <p:grpSpPr>
                <a:xfrm>
                  <a:off x="9851708" y="3214688"/>
                  <a:ext cx="695324" cy="695324"/>
                  <a:chOff x="2476500" y="1952625"/>
                  <a:chExt cx="1571625" cy="1571625"/>
                </a:xfrm>
              </p:grpSpPr>
              <p:sp>
                <p:nvSpPr>
                  <p:cNvPr id="43" name="椭圆 42"/>
                  <p:cNvSpPr/>
                  <p:nvPr/>
                </p:nvSpPr>
                <p:spPr>
                  <a:xfrm>
                    <a:off x="2476500" y="1952625"/>
                    <a:ext cx="1571625" cy="1571625"/>
                  </a:xfrm>
                  <a:prstGeom prst="ellipse">
                    <a:avLst/>
                  </a:prstGeom>
                  <a:gradFill>
                    <a:gsLst>
                      <a:gs pos="0">
                        <a:srgbClr val="F4F4F4"/>
                      </a:gs>
                      <a:gs pos="100000">
                        <a:srgbClr val="DCDCDC"/>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590799" y="2066924"/>
                    <a:ext cx="1343026" cy="1343026"/>
                  </a:xfrm>
                  <a:prstGeom prst="ellipse">
                    <a:avLst/>
                  </a:prstGeom>
                  <a:gradFill>
                    <a:gsLst>
                      <a:gs pos="0">
                        <a:srgbClr val="6DA400"/>
                      </a:gs>
                      <a:gs pos="100000">
                        <a:srgbClr val="B0EB2F"/>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743199" y="2219324"/>
                    <a:ext cx="1038227" cy="1038227"/>
                  </a:xfrm>
                  <a:prstGeom prst="ellipse">
                    <a:avLst/>
                  </a:prstGeom>
                  <a:gradFill>
                    <a:gsLst>
                      <a:gs pos="0">
                        <a:srgbClr val="DCDCDC"/>
                      </a:gs>
                      <a:gs pos="100000">
                        <a:srgbClr val="F4F4F4"/>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10093403" y="3475491"/>
                  <a:ext cx="211932" cy="173926"/>
                </a:xfrm>
                <a:custGeom>
                  <a:avLst/>
                  <a:gdLst/>
                  <a:ahLst/>
                  <a:cxnLst/>
                  <a:rect l="l" t="t" r="r" b="b"/>
                  <a:pathLst>
                    <a:path w="228637" h="187635">
                      <a:moveTo>
                        <a:pt x="170706" y="44649"/>
                      </a:moveTo>
                      <a:lnTo>
                        <a:pt x="150781" y="121556"/>
                      </a:lnTo>
                      <a:lnTo>
                        <a:pt x="170706" y="121556"/>
                      </a:lnTo>
                      <a:close/>
                      <a:moveTo>
                        <a:pt x="53355" y="27794"/>
                      </a:moveTo>
                      <a:cubicBezTo>
                        <a:pt x="50006" y="27794"/>
                        <a:pt x="47792" y="29078"/>
                        <a:pt x="46713" y="31645"/>
                      </a:cubicBezTo>
                      <a:cubicBezTo>
                        <a:pt x="45634" y="34212"/>
                        <a:pt x="45095" y="40147"/>
                        <a:pt x="45095" y="49448"/>
                      </a:cubicBezTo>
                      <a:lnTo>
                        <a:pt x="45095" y="137629"/>
                      </a:lnTo>
                      <a:cubicBezTo>
                        <a:pt x="45095" y="148122"/>
                        <a:pt x="45597" y="154447"/>
                        <a:pt x="46602" y="156605"/>
                      </a:cubicBezTo>
                      <a:cubicBezTo>
                        <a:pt x="47606" y="158763"/>
                        <a:pt x="49783" y="159842"/>
                        <a:pt x="53132" y="159842"/>
                      </a:cubicBezTo>
                      <a:cubicBezTo>
                        <a:pt x="56480" y="159842"/>
                        <a:pt x="58675" y="158577"/>
                        <a:pt x="59717" y="156047"/>
                      </a:cubicBezTo>
                      <a:cubicBezTo>
                        <a:pt x="60759" y="153517"/>
                        <a:pt x="61280" y="147824"/>
                        <a:pt x="61280" y="138969"/>
                      </a:cubicBezTo>
                      <a:lnTo>
                        <a:pt x="61280" y="49448"/>
                      </a:lnTo>
                      <a:cubicBezTo>
                        <a:pt x="61280" y="39849"/>
                        <a:pt x="60815" y="33840"/>
                        <a:pt x="59885" y="31422"/>
                      </a:cubicBezTo>
                      <a:cubicBezTo>
                        <a:pt x="58955" y="29003"/>
                        <a:pt x="56778" y="27794"/>
                        <a:pt x="53355" y="27794"/>
                      </a:cubicBezTo>
                      <a:close/>
                      <a:moveTo>
                        <a:pt x="156083" y="3461"/>
                      </a:moveTo>
                      <a:lnTo>
                        <a:pt x="215801" y="3461"/>
                      </a:lnTo>
                      <a:lnTo>
                        <a:pt x="215801" y="121556"/>
                      </a:lnTo>
                      <a:lnTo>
                        <a:pt x="228637" y="121556"/>
                      </a:lnTo>
                      <a:lnTo>
                        <a:pt x="228637" y="152363"/>
                      </a:lnTo>
                      <a:lnTo>
                        <a:pt x="215801" y="152363"/>
                      </a:lnTo>
                      <a:lnTo>
                        <a:pt x="215801" y="184175"/>
                      </a:lnTo>
                      <a:lnTo>
                        <a:pt x="170706" y="184175"/>
                      </a:lnTo>
                      <a:lnTo>
                        <a:pt x="170706" y="152363"/>
                      </a:lnTo>
                      <a:lnTo>
                        <a:pt x="117128" y="152363"/>
                      </a:lnTo>
                      <a:lnTo>
                        <a:pt x="117128" y="121556"/>
                      </a:lnTo>
                      <a:close/>
                      <a:moveTo>
                        <a:pt x="52350" y="0"/>
                      </a:moveTo>
                      <a:cubicBezTo>
                        <a:pt x="62247" y="0"/>
                        <a:pt x="71103" y="1730"/>
                        <a:pt x="78916" y="5191"/>
                      </a:cubicBezTo>
                      <a:cubicBezTo>
                        <a:pt x="86730" y="8651"/>
                        <a:pt x="92571" y="12874"/>
                        <a:pt x="96441" y="17860"/>
                      </a:cubicBezTo>
                      <a:cubicBezTo>
                        <a:pt x="100310" y="22845"/>
                        <a:pt x="102933" y="28464"/>
                        <a:pt x="104310" y="34714"/>
                      </a:cubicBezTo>
                      <a:cubicBezTo>
                        <a:pt x="105687" y="40965"/>
                        <a:pt x="106375" y="50937"/>
                        <a:pt x="106375" y="64629"/>
                      </a:cubicBezTo>
                      <a:lnTo>
                        <a:pt x="106375" y="124904"/>
                      </a:lnTo>
                      <a:cubicBezTo>
                        <a:pt x="106375" y="138597"/>
                        <a:pt x="105631" y="148568"/>
                        <a:pt x="104142" y="154819"/>
                      </a:cubicBezTo>
                      <a:cubicBezTo>
                        <a:pt x="102654" y="161070"/>
                        <a:pt x="99566" y="166911"/>
                        <a:pt x="94878" y="172343"/>
                      </a:cubicBezTo>
                      <a:cubicBezTo>
                        <a:pt x="90190" y="177776"/>
                        <a:pt x="84534" y="181682"/>
                        <a:pt x="77911" y="184064"/>
                      </a:cubicBezTo>
                      <a:cubicBezTo>
                        <a:pt x="71289" y="186445"/>
                        <a:pt x="63884" y="187635"/>
                        <a:pt x="55699" y="187635"/>
                      </a:cubicBezTo>
                      <a:cubicBezTo>
                        <a:pt x="44909" y="187635"/>
                        <a:pt x="35942" y="186389"/>
                        <a:pt x="28798" y="183896"/>
                      </a:cubicBezTo>
                      <a:cubicBezTo>
                        <a:pt x="21654" y="181403"/>
                        <a:pt x="15962" y="177515"/>
                        <a:pt x="11720" y="172232"/>
                      </a:cubicBezTo>
                      <a:cubicBezTo>
                        <a:pt x="7479" y="166948"/>
                        <a:pt x="4465" y="161386"/>
                        <a:pt x="2679" y="155544"/>
                      </a:cubicBezTo>
                      <a:cubicBezTo>
                        <a:pt x="893" y="149703"/>
                        <a:pt x="0" y="140420"/>
                        <a:pt x="0" y="127695"/>
                      </a:cubicBezTo>
                      <a:lnTo>
                        <a:pt x="0" y="64629"/>
                      </a:lnTo>
                      <a:cubicBezTo>
                        <a:pt x="0" y="48035"/>
                        <a:pt x="1432" y="35607"/>
                        <a:pt x="4297" y="27347"/>
                      </a:cubicBezTo>
                      <a:cubicBezTo>
                        <a:pt x="7162" y="19088"/>
                        <a:pt x="12855" y="12465"/>
                        <a:pt x="21375" y="7479"/>
                      </a:cubicBezTo>
                      <a:cubicBezTo>
                        <a:pt x="29896" y="2493"/>
                        <a:pt x="40221" y="0"/>
                        <a:pt x="52350" y="0"/>
                      </a:cubicBezTo>
                      <a:close/>
                    </a:path>
                  </a:pathLst>
                </a:custGeom>
                <a:gradFill>
                  <a:gsLst>
                    <a:gs pos="0">
                      <a:srgbClr val="6DA400"/>
                    </a:gs>
                    <a:gs pos="100000">
                      <a:srgbClr val="B0EB2F"/>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grpSp>
          <p:grpSp>
            <p:nvGrpSpPr>
              <p:cNvPr id="46" name="组合 45"/>
              <p:cNvGrpSpPr/>
              <p:nvPr/>
            </p:nvGrpSpPr>
            <p:grpSpPr>
              <a:xfrm>
                <a:off x="7838164" y="4818747"/>
                <a:ext cx="2679545" cy="819150"/>
                <a:chOff x="2589971" y="4367212"/>
                <a:chExt cx="2679545" cy="819150"/>
              </a:xfrm>
            </p:grpSpPr>
            <p:sp>
              <p:nvSpPr>
                <p:cNvPr id="47" name="矩形 46"/>
                <p:cNvSpPr/>
                <p:nvPr/>
              </p:nvSpPr>
              <p:spPr>
                <a:xfrm>
                  <a:off x="2596196" y="4490555"/>
                  <a:ext cx="2667095" cy="525657"/>
                </a:xfrm>
                <a:prstGeom prst="rect">
                  <a:avLst/>
                </a:prstGeom>
              </p:spPr>
              <p:txBody>
                <a:bodyPr wrap="square">
                  <a:spAutoFit/>
                </a:bodyPr>
                <a:lstStyle/>
                <a:p>
                  <a:pPr>
                    <a:lnSpc>
                      <a:spcPct val="130000"/>
                    </a:lnSpc>
                  </a:pPr>
                  <a:r>
                    <a:rPr lang="zh-CN" altLang="en-US" sz="2400" dirty="0" smtClean="0">
                      <a:solidFill>
                        <a:srgbClr val="415162"/>
                      </a:solidFill>
                      <a:latin typeface="微软雅黑" panose="020B0503020204020204" pitchFamily="34" charset="-122"/>
                      <a:ea typeface="微软雅黑" panose="020B0503020204020204" pitchFamily="34" charset="-122"/>
                    </a:rPr>
                    <a:t>面向对象</a:t>
                  </a:r>
                  <a:endParaRPr lang="zh-CN" altLang="en-US" sz="2400" dirty="0">
                    <a:solidFill>
                      <a:srgbClr val="415162"/>
                    </a:soli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2589971" y="4367212"/>
                  <a:ext cx="2679545" cy="819150"/>
                  <a:chOff x="4986727" y="2139320"/>
                  <a:chExt cx="2866817" cy="819150"/>
                </a:xfrm>
              </p:grpSpPr>
              <p:cxnSp>
                <p:nvCxnSpPr>
                  <p:cNvPr id="49" name="直接连接符 48"/>
                  <p:cNvCxnSpPr/>
                  <p:nvPr/>
                </p:nvCxnSpPr>
                <p:spPr>
                  <a:xfrm>
                    <a:off x="4999177" y="2139320"/>
                    <a:ext cx="2854367" cy="0"/>
                  </a:xfrm>
                  <a:prstGeom prst="line">
                    <a:avLst/>
                  </a:prstGeom>
                  <a:ln>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986727" y="2958470"/>
                    <a:ext cx="2866817" cy="0"/>
                  </a:xfrm>
                  <a:prstGeom prst="line">
                    <a:avLst/>
                  </a:prstGeom>
                  <a:ln>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65" name="组合 64"/>
            <p:cNvGrpSpPr/>
            <p:nvPr/>
          </p:nvGrpSpPr>
          <p:grpSpPr>
            <a:xfrm>
              <a:off x="2239265" y="4848007"/>
              <a:ext cx="3514918" cy="819150"/>
              <a:chOff x="2239265" y="4848007"/>
              <a:chExt cx="3514918" cy="819150"/>
            </a:xfrm>
          </p:grpSpPr>
          <p:grpSp>
            <p:nvGrpSpPr>
              <p:cNvPr id="51" name="组合 50"/>
              <p:cNvGrpSpPr/>
              <p:nvPr/>
            </p:nvGrpSpPr>
            <p:grpSpPr>
              <a:xfrm>
                <a:off x="2239265" y="4880660"/>
                <a:ext cx="695324" cy="695324"/>
                <a:chOff x="7116129" y="3214688"/>
                <a:chExt cx="695324" cy="695324"/>
              </a:xfrm>
            </p:grpSpPr>
            <p:grpSp>
              <p:nvGrpSpPr>
                <p:cNvPr id="52" name="组合 51"/>
                <p:cNvGrpSpPr/>
                <p:nvPr/>
              </p:nvGrpSpPr>
              <p:grpSpPr>
                <a:xfrm>
                  <a:off x="7116129" y="3214688"/>
                  <a:ext cx="695324" cy="695324"/>
                  <a:chOff x="2476500" y="1952625"/>
                  <a:chExt cx="1571625" cy="1571625"/>
                </a:xfrm>
              </p:grpSpPr>
              <p:sp>
                <p:nvSpPr>
                  <p:cNvPr id="54" name="椭圆 53"/>
                  <p:cNvSpPr/>
                  <p:nvPr/>
                </p:nvSpPr>
                <p:spPr>
                  <a:xfrm>
                    <a:off x="2476500" y="1952625"/>
                    <a:ext cx="1571625" cy="1571625"/>
                  </a:xfrm>
                  <a:prstGeom prst="ellipse">
                    <a:avLst/>
                  </a:prstGeom>
                  <a:gradFill>
                    <a:gsLst>
                      <a:gs pos="0">
                        <a:srgbClr val="F4F4F4"/>
                      </a:gs>
                      <a:gs pos="100000">
                        <a:srgbClr val="DCDCDC"/>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590799" y="2066924"/>
                    <a:ext cx="1343026" cy="1343026"/>
                  </a:xfrm>
                  <a:prstGeom prst="ellipse">
                    <a:avLst/>
                  </a:prstGeom>
                  <a:gradFill>
                    <a:gsLst>
                      <a:gs pos="0">
                        <a:srgbClr val="BA013F"/>
                      </a:gs>
                      <a:gs pos="100000">
                        <a:srgbClr val="FB4182"/>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a:off x="2743199" y="2219324"/>
                    <a:ext cx="1038227" cy="1038227"/>
                  </a:xfrm>
                  <a:prstGeom prst="ellipse">
                    <a:avLst/>
                  </a:prstGeom>
                  <a:gradFill>
                    <a:gsLst>
                      <a:gs pos="0">
                        <a:srgbClr val="DCDCDC"/>
                      </a:gs>
                      <a:gs pos="100000">
                        <a:srgbClr val="F4F4F4"/>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7363527" y="3475387"/>
                  <a:ext cx="212140" cy="174134"/>
                </a:xfrm>
                <a:custGeom>
                  <a:avLst/>
                  <a:gdLst/>
                  <a:ahLst/>
                  <a:cxnLst/>
                  <a:rect l="l" t="t" r="r" b="b"/>
                  <a:pathLst>
                    <a:path w="228860" h="187858">
                      <a:moveTo>
                        <a:pt x="53355" y="27905"/>
                      </a:moveTo>
                      <a:cubicBezTo>
                        <a:pt x="50006" y="27905"/>
                        <a:pt x="47792" y="29189"/>
                        <a:pt x="46713" y="31756"/>
                      </a:cubicBezTo>
                      <a:cubicBezTo>
                        <a:pt x="45634" y="34323"/>
                        <a:pt x="45095" y="40258"/>
                        <a:pt x="45095" y="49559"/>
                      </a:cubicBezTo>
                      <a:lnTo>
                        <a:pt x="45095" y="137740"/>
                      </a:lnTo>
                      <a:cubicBezTo>
                        <a:pt x="45095" y="148233"/>
                        <a:pt x="45597" y="154558"/>
                        <a:pt x="46602" y="156716"/>
                      </a:cubicBezTo>
                      <a:cubicBezTo>
                        <a:pt x="47606" y="158874"/>
                        <a:pt x="49783" y="159953"/>
                        <a:pt x="53132" y="159953"/>
                      </a:cubicBezTo>
                      <a:cubicBezTo>
                        <a:pt x="56480" y="159953"/>
                        <a:pt x="58675" y="158688"/>
                        <a:pt x="59717" y="156158"/>
                      </a:cubicBezTo>
                      <a:cubicBezTo>
                        <a:pt x="60759" y="153628"/>
                        <a:pt x="61280" y="147935"/>
                        <a:pt x="61280" y="139080"/>
                      </a:cubicBezTo>
                      <a:lnTo>
                        <a:pt x="61280" y="49559"/>
                      </a:lnTo>
                      <a:cubicBezTo>
                        <a:pt x="61280" y="39960"/>
                        <a:pt x="60815" y="33951"/>
                        <a:pt x="59885" y="31533"/>
                      </a:cubicBezTo>
                      <a:cubicBezTo>
                        <a:pt x="58955" y="29114"/>
                        <a:pt x="56778" y="27905"/>
                        <a:pt x="53355" y="27905"/>
                      </a:cubicBezTo>
                      <a:close/>
                      <a:moveTo>
                        <a:pt x="52350" y="111"/>
                      </a:moveTo>
                      <a:cubicBezTo>
                        <a:pt x="62247" y="111"/>
                        <a:pt x="71103" y="1841"/>
                        <a:pt x="78916" y="5302"/>
                      </a:cubicBezTo>
                      <a:cubicBezTo>
                        <a:pt x="86730" y="8762"/>
                        <a:pt x="92571" y="12985"/>
                        <a:pt x="96441" y="17971"/>
                      </a:cubicBezTo>
                      <a:cubicBezTo>
                        <a:pt x="100310" y="22956"/>
                        <a:pt x="102933" y="28575"/>
                        <a:pt x="104310" y="34825"/>
                      </a:cubicBezTo>
                      <a:cubicBezTo>
                        <a:pt x="105687" y="41076"/>
                        <a:pt x="106375" y="51048"/>
                        <a:pt x="106375" y="64740"/>
                      </a:cubicBezTo>
                      <a:lnTo>
                        <a:pt x="106375" y="125015"/>
                      </a:lnTo>
                      <a:cubicBezTo>
                        <a:pt x="106375" y="138708"/>
                        <a:pt x="105631" y="148679"/>
                        <a:pt x="104142" y="154930"/>
                      </a:cubicBezTo>
                      <a:cubicBezTo>
                        <a:pt x="102654" y="161181"/>
                        <a:pt x="99566" y="167022"/>
                        <a:pt x="94878" y="172454"/>
                      </a:cubicBezTo>
                      <a:cubicBezTo>
                        <a:pt x="90190" y="177887"/>
                        <a:pt x="84534" y="181793"/>
                        <a:pt x="77911" y="184175"/>
                      </a:cubicBezTo>
                      <a:cubicBezTo>
                        <a:pt x="71289" y="186556"/>
                        <a:pt x="63884" y="187746"/>
                        <a:pt x="55699" y="187746"/>
                      </a:cubicBezTo>
                      <a:cubicBezTo>
                        <a:pt x="44909" y="187746"/>
                        <a:pt x="35942" y="186500"/>
                        <a:pt x="28798" y="184007"/>
                      </a:cubicBezTo>
                      <a:cubicBezTo>
                        <a:pt x="21654" y="181514"/>
                        <a:pt x="15962" y="177626"/>
                        <a:pt x="11720" y="172343"/>
                      </a:cubicBezTo>
                      <a:cubicBezTo>
                        <a:pt x="7479" y="167059"/>
                        <a:pt x="4465" y="161497"/>
                        <a:pt x="2679" y="155655"/>
                      </a:cubicBezTo>
                      <a:cubicBezTo>
                        <a:pt x="893" y="149814"/>
                        <a:pt x="0" y="140531"/>
                        <a:pt x="0" y="127806"/>
                      </a:cubicBezTo>
                      <a:lnTo>
                        <a:pt x="0" y="64740"/>
                      </a:lnTo>
                      <a:cubicBezTo>
                        <a:pt x="0" y="48146"/>
                        <a:pt x="1432" y="35718"/>
                        <a:pt x="4297" y="27458"/>
                      </a:cubicBezTo>
                      <a:cubicBezTo>
                        <a:pt x="7162" y="19199"/>
                        <a:pt x="12855" y="12576"/>
                        <a:pt x="21375" y="7590"/>
                      </a:cubicBezTo>
                      <a:cubicBezTo>
                        <a:pt x="29896" y="2604"/>
                        <a:pt x="40221" y="111"/>
                        <a:pt x="52350" y="111"/>
                      </a:cubicBezTo>
                      <a:close/>
                      <a:moveTo>
                        <a:pt x="171934" y="0"/>
                      </a:moveTo>
                      <a:cubicBezTo>
                        <a:pt x="193439" y="0"/>
                        <a:pt x="208024" y="4201"/>
                        <a:pt x="215689" y="12604"/>
                      </a:cubicBezTo>
                      <a:cubicBezTo>
                        <a:pt x="223354" y="21007"/>
                        <a:pt x="227186" y="32682"/>
                        <a:pt x="227186" y="47629"/>
                      </a:cubicBezTo>
                      <a:cubicBezTo>
                        <a:pt x="227186" y="57742"/>
                        <a:pt x="225809" y="65048"/>
                        <a:pt x="223056" y="69547"/>
                      </a:cubicBezTo>
                      <a:cubicBezTo>
                        <a:pt x="220303" y="74047"/>
                        <a:pt x="215466" y="78155"/>
                        <a:pt x="208545" y="81874"/>
                      </a:cubicBezTo>
                      <a:cubicBezTo>
                        <a:pt x="215391" y="84182"/>
                        <a:pt x="220489" y="87960"/>
                        <a:pt x="223837" y="93209"/>
                      </a:cubicBezTo>
                      <a:cubicBezTo>
                        <a:pt x="227186" y="98459"/>
                        <a:pt x="228860" y="110762"/>
                        <a:pt x="228860" y="130120"/>
                      </a:cubicBezTo>
                      <a:cubicBezTo>
                        <a:pt x="228860" y="144489"/>
                        <a:pt x="227223" y="155638"/>
                        <a:pt x="223949" y="163567"/>
                      </a:cubicBezTo>
                      <a:cubicBezTo>
                        <a:pt x="220675" y="171496"/>
                        <a:pt x="215019" y="177527"/>
                        <a:pt x="206983" y="181660"/>
                      </a:cubicBezTo>
                      <a:cubicBezTo>
                        <a:pt x="198946" y="185792"/>
                        <a:pt x="188640" y="187858"/>
                        <a:pt x="176064" y="187858"/>
                      </a:cubicBezTo>
                      <a:cubicBezTo>
                        <a:pt x="161776" y="187858"/>
                        <a:pt x="150558" y="185458"/>
                        <a:pt x="142410" y="180658"/>
                      </a:cubicBezTo>
                      <a:cubicBezTo>
                        <a:pt x="134262" y="175859"/>
                        <a:pt x="128904" y="169980"/>
                        <a:pt x="126336" y="163022"/>
                      </a:cubicBezTo>
                      <a:cubicBezTo>
                        <a:pt x="123769" y="156065"/>
                        <a:pt x="122486" y="143991"/>
                        <a:pt x="122486" y="126801"/>
                      </a:cubicBezTo>
                      <a:lnTo>
                        <a:pt x="122486" y="112514"/>
                      </a:lnTo>
                      <a:lnTo>
                        <a:pt x="167580" y="112514"/>
                      </a:lnTo>
                      <a:lnTo>
                        <a:pt x="167580" y="141870"/>
                      </a:lnTo>
                      <a:cubicBezTo>
                        <a:pt x="167580" y="149684"/>
                        <a:pt x="168046" y="154651"/>
                        <a:pt x="168976" y="156772"/>
                      </a:cubicBezTo>
                      <a:cubicBezTo>
                        <a:pt x="169906" y="158892"/>
                        <a:pt x="171971" y="159953"/>
                        <a:pt x="175171" y="159953"/>
                      </a:cubicBezTo>
                      <a:cubicBezTo>
                        <a:pt x="178668" y="159953"/>
                        <a:pt x="180975" y="158613"/>
                        <a:pt x="182091" y="155934"/>
                      </a:cubicBezTo>
                      <a:cubicBezTo>
                        <a:pt x="183207" y="153255"/>
                        <a:pt x="183765" y="146261"/>
                        <a:pt x="183765" y="134950"/>
                      </a:cubicBezTo>
                      <a:lnTo>
                        <a:pt x="183765" y="122448"/>
                      </a:lnTo>
                      <a:cubicBezTo>
                        <a:pt x="183765" y="115528"/>
                        <a:pt x="182984" y="110467"/>
                        <a:pt x="181421" y="107268"/>
                      </a:cubicBezTo>
                      <a:cubicBezTo>
                        <a:pt x="179859" y="104068"/>
                        <a:pt x="177552" y="101966"/>
                        <a:pt x="174501" y="100961"/>
                      </a:cubicBezTo>
                      <a:cubicBezTo>
                        <a:pt x="171450" y="99956"/>
                        <a:pt x="165534" y="99380"/>
                        <a:pt x="156753" y="99231"/>
                      </a:cubicBezTo>
                      <a:lnTo>
                        <a:pt x="156753" y="73000"/>
                      </a:lnTo>
                      <a:cubicBezTo>
                        <a:pt x="167469" y="73000"/>
                        <a:pt x="174092" y="72591"/>
                        <a:pt x="176622" y="71772"/>
                      </a:cubicBezTo>
                      <a:cubicBezTo>
                        <a:pt x="179152" y="70954"/>
                        <a:pt x="180975" y="69168"/>
                        <a:pt x="182091" y="66414"/>
                      </a:cubicBezTo>
                      <a:cubicBezTo>
                        <a:pt x="183207" y="63661"/>
                        <a:pt x="183765" y="59345"/>
                        <a:pt x="183765" y="53466"/>
                      </a:cubicBezTo>
                      <a:lnTo>
                        <a:pt x="183765" y="43420"/>
                      </a:lnTo>
                      <a:cubicBezTo>
                        <a:pt x="183765" y="37095"/>
                        <a:pt x="183114" y="32928"/>
                        <a:pt x="181812" y="30919"/>
                      </a:cubicBezTo>
                      <a:cubicBezTo>
                        <a:pt x="180510" y="28910"/>
                        <a:pt x="178482" y="27905"/>
                        <a:pt x="175729" y="27905"/>
                      </a:cubicBezTo>
                      <a:cubicBezTo>
                        <a:pt x="172603" y="27905"/>
                        <a:pt x="170464" y="28965"/>
                        <a:pt x="169311" y="31086"/>
                      </a:cubicBezTo>
                      <a:cubicBezTo>
                        <a:pt x="168157" y="33207"/>
                        <a:pt x="167580" y="37728"/>
                        <a:pt x="167580" y="44648"/>
                      </a:cubicBezTo>
                      <a:lnTo>
                        <a:pt x="167580" y="59494"/>
                      </a:lnTo>
                      <a:lnTo>
                        <a:pt x="122486" y="59494"/>
                      </a:lnTo>
                      <a:lnTo>
                        <a:pt x="122486" y="44090"/>
                      </a:lnTo>
                      <a:cubicBezTo>
                        <a:pt x="122486" y="26826"/>
                        <a:pt x="126429" y="15162"/>
                        <a:pt x="134317" y="9097"/>
                      </a:cubicBezTo>
                      <a:cubicBezTo>
                        <a:pt x="142205" y="3032"/>
                        <a:pt x="154744" y="0"/>
                        <a:pt x="171934" y="0"/>
                      </a:cubicBezTo>
                      <a:close/>
                    </a:path>
                  </a:pathLst>
                </a:custGeom>
                <a:gradFill>
                  <a:gsLst>
                    <a:gs pos="0">
                      <a:srgbClr val="BA013F"/>
                    </a:gs>
                    <a:gs pos="100000">
                      <a:srgbClr val="FB4182"/>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grpSp>
          <p:grpSp>
            <p:nvGrpSpPr>
              <p:cNvPr id="57" name="组合 56"/>
              <p:cNvGrpSpPr/>
              <p:nvPr/>
            </p:nvGrpSpPr>
            <p:grpSpPr>
              <a:xfrm>
                <a:off x="3074638" y="4848007"/>
                <a:ext cx="2679545" cy="819150"/>
                <a:chOff x="2589971" y="4367212"/>
                <a:chExt cx="2679545" cy="819150"/>
              </a:xfrm>
            </p:grpSpPr>
            <p:sp>
              <p:nvSpPr>
                <p:cNvPr id="58" name="矩形 57"/>
                <p:cNvSpPr/>
                <p:nvPr/>
              </p:nvSpPr>
              <p:spPr>
                <a:xfrm>
                  <a:off x="2596196" y="4490555"/>
                  <a:ext cx="2667095" cy="461665"/>
                </a:xfrm>
                <a:prstGeom prst="rect">
                  <a:avLst/>
                </a:prstGeom>
              </p:spPr>
              <p:txBody>
                <a:bodyPr wrap="square">
                  <a:spAutoFit/>
                </a:bodyPr>
                <a:lstStyle/>
                <a:p>
                  <a:pPr lvl="0" defTabSz="914099" fontAlgn="base">
                    <a:spcBef>
                      <a:spcPct val="0"/>
                    </a:spcBef>
                    <a:spcAft>
                      <a:spcPct val="0"/>
                    </a:spcAft>
                  </a:pPr>
                  <a:r>
                    <a:rPr lang="zh-CN" altLang="en-US" sz="2400" kern="0" dirty="0">
                      <a:solidFill>
                        <a:srgbClr val="415162">
                          <a:alpha val="99000"/>
                        </a:srgbClr>
                      </a:solidFill>
                      <a:latin typeface="微软雅黑" pitchFamily="34" charset="-122"/>
                      <a:ea typeface="微软雅黑" pitchFamily="34" charset="-122"/>
                      <a:cs typeface="Segoe UI" pitchFamily="34" charset="0"/>
                    </a:rPr>
                    <a:t>流程控制</a:t>
                  </a:r>
                  <a:endParaRPr lang="en-US" altLang="zh-CN" sz="2400" kern="0" dirty="0">
                    <a:solidFill>
                      <a:srgbClr val="415162">
                        <a:alpha val="99000"/>
                      </a:srgbClr>
                    </a:solidFill>
                    <a:latin typeface="微软雅黑" pitchFamily="34" charset="-122"/>
                    <a:ea typeface="微软雅黑" pitchFamily="34" charset="-122"/>
                    <a:cs typeface="Segoe UI" pitchFamily="34" charset="0"/>
                  </a:endParaRPr>
                </a:p>
              </p:txBody>
            </p:sp>
            <p:grpSp>
              <p:nvGrpSpPr>
                <p:cNvPr id="59" name="组合 58"/>
                <p:cNvGrpSpPr/>
                <p:nvPr/>
              </p:nvGrpSpPr>
              <p:grpSpPr>
                <a:xfrm>
                  <a:off x="2589971" y="4367212"/>
                  <a:ext cx="2679545" cy="819150"/>
                  <a:chOff x="4986727" y="2139320"/>
                  <a:chExt cx="2866817" cy="819150"/>
                </a:xfrm>
              </p:grpSpPr>
              <p:cxnSp>
                <p:nvCxnSpPr>
                  <p:cNvPr id="60" name="直接连接符 59"/>
                  <p:cNvCxnSpPr/>
                  <p:nvPr/>
                </p:nvCxnSpPr>
                <p:spPr>
                  <a:xfrm>
                    <a:off x="4999177" y="2139320"/>
                    <a:ext cx="2854367" cy="0"/>
                  </a:xfrm>
                  <a:prstGeom prst="line">
                    <a:avLst/>
                  </a:prstGeom>
                  <a:ln>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986727" y="2958470"/>
                    <a:ext cx="2866817" cy="0"/>
                  </a:xfrm>
                  <a:prstGeom prst="line">
                    <a:avLst/>
                  </a:prstGeom>
                  <a:ln>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292885309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if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else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文本占位符 2"/>
          <p:cNvSpPr txBox="1">
            <a:spLocks/>
          </p:cNvSpPr>
          <p:nvPr/>
        </p:nvSpPr>
        <p:spPr>
          <a:xfrm>
            <a:off x="2461670" y="2146976"/>
            <a:ext cx="7143723" cy="424543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static</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void</a:t>
            </a:r>
            <a:r>
              <a:rPr lang="en-US" altLang="zh-CN" sz="1400" dirty="0">
                <a:solidFill>
                  <a:prstClr val="black"/>
                </a:solidFill>
                <a:latin typeface="微软雅黑" panose="020B0503020204020204" pitchFamily="34" charset="-122"/>
                <a:ea typeface="微软雅黑" panose="020B0503020204020204" pitchFamily="34" charset="-122"/>
              </a:rPr>
              <a:t> Main(</a:t>
            </a:r>
            <a:r>
              <a:rPr lang="en-US" altLang="zh-CN" sz="1400" dirty="0">
                <a:solidFill>
                  <a:srgbClr val="0000FF"/>
                </a:solidFill>
                <a:latin typeface="微软雅黑" panose="020B0503020204020204" pitchFamily="34" charset="-122"/>
                <a:ea typeface="微软雅黑" panose="020B0503020204020204" pitchFamily="34" charset="-122"/>
              </a:rPr>
              <a:t>string</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args</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srgbClr val="0000FF"/>
                </a:solidFill>
                <a:latin typeface="微软雅黑" panose="020B0503020204020204" pitchFamily="34" charset="-122"/>
                <a:ea typeface="微软雅黑" panose="020B0503020204020204" pitchFamily="34" charset="-122"/>
              </a:rPr>
              <a:t>bool</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isTrue</a:t>
            </a:r>
            <a:r>
              <a:rPr lang="en-US" altLang="zh-CN" sz="1400" dirty="0">
                <a:solidFill>
                  <a:prstClr val="black"/>
                </a:solidFill>
                <a:latin typeface="微软雅黑" panose="020B0503020204020204" pitchFamily="34" charset="-122"/>
                <a:ea typeface="微软雅黑" panose="020B0503020204020204" pitchFamily="34" charset="-122"/>
              </a:rPr>
              <a:t> = </a:t>
            </a:r>
            <a:r>
              <a:rPr lang="en-US" altLang="zh-CN" sz="1400" dirty="0">
                <a:solidFill>
                  <a:srgbClr val="0000FF"/>
                </a:solidFill>
                <a:latin typeface="微软雅黑" panose="020B0503020204020204" pitchFamily="34" charset="-122"/>
                <a:ea typeface="微软雅黑" panose="020B0503020204020204" pitchFamily="34" charset="-122"/>
              </a:rPr>
              <a:t>true</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if</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isTrue</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8000"/>
                </a:solidFill>
                <a:latin typeface="微软雅黑" panose="020B0503020204020204" pitchFamily="34" charset="-122"/>
                <a:ea typeface="微软雅黑" panose="020B0503020204020204" pitchFamily="34" charset="-122"/>
              </a:rPr>
              <a:t>//</a:t>
            </a:r>
            <a:r>
              <a:rPr lang="zh-CN" altLang="en-US" sz="1400" dirty="0">
                <a:solidFill>
                  <a:srgbClr val="008000"/>
                </a:solidFill>
                <a:latin typeface="微软雅黑" panose="020B0503020204020204" pitchFamily="34" charset="-122"/>
                <a:ea typeface="微软雅黑" panose="020B0503020204020204" pitchFamily="34" charset="-122"/>
              </a:rPr>
              <a:t>执行</a:t>
            </a:r>
            <a:endParaRPr lang="en-US" altLang="zh-CN" sz="14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System.</a:t>
            </a:r>
            <a:r>
              <a:rPr lang="en-US" altLang="zh-CN" sz="1400" dirty="0" err="1">
                <a:solidFill>
                  <a:srgbClr val="2B91AF"/>
                </a:solidFill>
                <a:latin typeface="微软雅黑" panose="020B0503020204020204" pitchFamily="34" charset="-122"/>
                <a:ea typeface="微软雅黑" panose="020B0503020204020204" pitchFamily="34" charset="-122"/>
              </a:rPr>
              <a:t>Console</a:t>
            </a:r>
            <a:r>
              <a:rPr lang="en-US" altLang="zh-CN" sz="1400" dirty="0" err="1">
                <a:solidFill>
                  <a:prstClr val="black"/>
                </a:solidFill>
                <a:latin typeface="微软雅黑" panose="020B0503020204020204" pitchFamily="34" charset="-122"/>
                <a:ea typeface="微软雅黑" panose="020B0503020204020204" pitchFamily="34" charset="-122"/>
              </a:rPr>
              <a:t>.WriteLine</a:t>
            </a:r>
            <a:r>
              <a:rPr lang="en-US" altLang="zh-CN"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srgbClr val="A31515"/>
                </a:solidFill>
                <a:latin typeface="微软雅黑" panose="020B0503020204020204" pitchFamily="34" charset="-122"/>
                <a:ea typeface="微软雅黑" panose="020B0503020204020204" pitchFamily="34" charset="-122"/>
              </a:rPr>
              <a:t>"true"</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if</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isTrue</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8000"/>
                </a:solidFill>
                <a:latin typeface="微软雅黑" panose="020B0503020204020204" pitchFamily="34" charset="-122"/>
                <a:ea typeface="微软雅黑" panose="020B0503020204020204" pitchFamily="34" charset="-122"/>
              </a:rPr>
              <a:t>//</a:t>
            </a:r>
            <a:r>
              <a:rPr lang="zh-CN" altLang="en-US" sz="1400" dirty="0">
                <a:solidFill>
                  <a:srgbClr val="008000"/>
                </a:solidFill>
                <a:latin typeface="微软雅黑" panose="020B0503020204020204" pitchFamily="34" charset="-122"/>
                <a:ea typeface="微软雅黑" panose="020B0503020204020204" pitchFamily="34" charset="-122"/>
              </a:rPr>
              <a:t>不执行</a:t>
            </a:r>
            <a:endParaRPr lang="en-US" altLang="zh-CN" sz="14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System.</a:t>
            </a:r>
            <a:r>
              <a:rPr lang="en-US" altLang="zh-CN" sz="1400" dirty="0" err="1">
                <a:solidFill>
                  <a:srgbClr val="2B91AF"/>
                </a:solidFill>
                <a:latin typeface="微软雅黑" panose="020B0503020204020204" pitchFamily="34" charset="-122"/>
                <a:ea typeface="微软雅黑" panose="020B0503020204020204" pitchFamily="34" charset="-122"/>
              </a:rPr>
              <a:t>Console</a:t>
            </a:r>
            <a:r>
              <a:rPr lang="en-US" altLang="zh-CN" sz="1400" dirty="0" err="1">
                <a:solidFill>
                  <a:prstClr val="black"/>
                </a:solidFill>
                <a:latin typeface="微软雅黑" panose="020B0503020204020204" pitchFamily="34" charset="-122"/>
                <a:ea typeface="微软雅黑" panose="020B0503020204020204" pitchFamily="34" charset="-122"/>
              </a:rPr>
              <a:t>.WriteLine</a:t>
            </a:r>
            <a:r>
              <a:rPr lang="en-US" altLang="zh-CN"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srgbClr val="A31515"/>
                </a:solidFill>
                <a:latin typeface="微软雅黑" panose="020B0503020204020204" pitchFamily="34" charset="-122"/>
                <a:ea typeface="微软雅黑" panose="020B0503020204020204" pitchFamily="34" charset="-122"/>
              </a:rPr>
              <a:t>"true"</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else if(true)</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8000"/>
                </a:solidFill>
                <a:latin typeface="微软雅黑" panose="020B0503020204020204" pitchFamily="34" charset="-122"/>
                <a:ea typeface="微软雅黑" panose="020B0503020204020204" pitchFamily="34" charset="-122"/>
              </a:rPr>
              <a:t>//</a:t>
            </a:r>
            <a:r>
              <a:rPr lang="zh-CN" altLang="en-US" sz="1400" dirty="0">
                <a:solidFill>
                  <a:srgbClr val="008000"/>
                </a:solidFill>
                <a:latin typeface="微软雅黑" panose="020B0503020204020204" pitchFamily="34" charset="-122"/>
                <a:ea typeface="微软雅黑" panose="020B0503020204020204" pitchFamily="34" charset="-122"/>
              </a:rPr>
              <a:t>执行</a:t>
            </a:r>
            <a:endParaRPr lang="en-US" altLang="zh-CN" sz="14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System.</a:t>
            </a:r>
            <a:r>
              <a:rPr lang="en-US" altLang="zh-CN" sz="1400" dirty="0" err="1">
                <a:solidFill>
                  <a:srgbClr val="2B91AF"/>
                </a:solidFill>
                <a:latin typeface="微软雅黑" panose="020B0503020204020204" pitchFamily="34" charset="-122"/>
                <a:ea typeface="微软雅黑" panose="020B0503020204020204" pitchFamily="34" charset="-122"/>
              </a:rPr>
              <a:t>Console</a:t>
            </a:r>
            <a:r>
              <a:rPr lang="en-US" altLang="zh-CN" sz="1400" dirty="0" err="1">
                <a:solidFill>
                  <a:prstClr val="black"/>
                </a:solidFill>
                <a:latin typeface="微软雅黑" panose="020B0503020204020204" pitchFamily="34" charset="-122"/>
                <a:ea typeface="微软雅黑" panose="020B0503020204020204" pitchFamily="34" charset="-122"/>
              </a:rPr>
              <a:t>.WriteLine</a:t>
            </a:r>
            <a:r>
              <a:rPr lang="en-US" altLang="zh-CN"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srgbClr val="A31515"/>
                </a:solidFill>
                <a:latin typeface="微软雅黑" panose="020B0503020204020204" pitchFamily="34" charset="-122"/>
                <a:ea typeface="微软雅黑" panose="020B0503020204020204" pitchFamily="34" charset="-122"/>
              </a:rPr>
              <a:t>"false"</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615538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323987"/>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Switch case</a:t>
            </a:r>
            <a:r>
              <a:rPr lang="zh-CN" altLang="en-US" sz="2000" dirty="0">
                <a:solidFill>
                  <a:srgbClr val="415162"/>
                </a:solidFill>
                <a:latin typeface="微软雅黑" panose="020B0503020204020204" pitchFamily="34" charset="-122"/>
                <a:ea typeface="微软雅黑" panose="020B0503020204020204" pitchFamily="34" charset="-122"/>
              </a:rPr>
              <a:t>是多分支选择语句，用来实现多分支选择结构</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适合于从一组互斥的分支中选择一个来执行</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类似于</a:t>
            </a:r>
            <a:r>
              <a:rPr lang="en-US" altLang="zh-CN" sz="2000" dirty="0">
                <a:solidFill>
                  <a:srgbClr val="415162"/>
                </a:solidFill>
                <a:latin typeface="微软雅黑" panose="020B0503020204020204" pitchFamily="34" charset="-122"/>
                <a:ea typeface="微软雅黑" panose="020B0503020204020204" pitchFamily="34" charset="-122"/>
              </a:rPr>
              <a:t>if</a:t>
            </a:r>
            <a:r>
              <a:rPr lang="zh-CN" altLang="en-US" sz="2000" dirty="0">
                <a:solidFill>
                  <a:srgbClr val="415162"/>
                </a:solidFill>
                <a:latin typeface="微软雅黑" panose="020B0503020204020204" pitchFamily="34" charset="-122"/>
                <a:ea typeface="微软雅黑" panose="020B0503020204020204" pitchFamily="34" charset="-122"/>
              </a:rPr>
              <a:t>语句，但</a:t>
            </a: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语句可以一次将变量与多个值进行比较，而不是仅比较一个</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参数后面跟一组</a:t>
            </a:r>
            <a:r>
              <a:rPr lang="en-US" altLang="zh-CN" sz="2000" dirty="0">
                <a:solidFill>
                  <a:srgbClr val="415162"/>
                </a:solidFill>
                <a:latin typeface="微软雅黑" panose="020B0503020204020204" pitchFamily="34" charset="-122"/>
                <a:ea typeface="微软雅黑" panose="020B0503020204020204" pitchFamily="34" charset="-122"/>
              </a:rPr>
              <a:t>case </a:t>
            </a:r>
            <a:r>
              <a:rPr lang="zh-CN" altLang="en-US" sz="2000" dirty="0">
                <a:solidFill>
                  <a:srgbClr val="415162"/>
                </a:solidFill>
                <a:latin typeface="微软雅黑" panose="020B0503020204020204" pitchFamily="34" charset="-122"/>
                <a:ea typeface="微软雅黑" panose="020B0503020204020204" pitchFamily="34" charset="-122"/>
              </a:rPr>
              <a:t>子句</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如果</a:t>
            </a: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参数中的值与某一个</a:t>
            </a:r>
            <a:r>
              <a:rPr lang="en-US" altLang="zh-CN" sz="2000" dirty="0">
                <a:solidFill>
                  <a:srgbClr val="415162"/>
                </a:solidFill>
                <a:latin typeface="微软雅黑" panose="020B0503020204020204" pitchFamily="34" charset="-122"/>
                <a:ea typeface="微软雅黑" panose="020B0503020204020204" pitchFamily="34" charset="-122"/>
              </a:rPr>
              <a:t>case </a:t>
            </a:r>
            <a:r>
              <a:rPr lang="zh-CN" altLang="en-US" sz="2000" dirty="0">
                <a:solidFill>
                  <a:srgbClr val="415162"/>
                </a:solidFill>
                <a:latin typeface="微软雅黑" panose="020B0503020204020204" pitchFamily="34" charset="-122"/>
                <a:ea typeface="微软雅黑" panose="020B0503020204020204" pitchFamily="34" charset="-122"/>
              </a:rPr>
              <a:t>后面的判断式相等</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就执行</a:t>
            </a:r>
            <a:r>
              <a:rPr lang="en-US" altLang="zh-CN" sz="2000" dirty="0">
                <a:solidFill>
                  <a:srgbClr val="415162"/>
                </a:solidFill>
                <a:latin typeface="微软雅黑" panose="020B0503020204020204" pitchFamily="34" charset="-122"/>
                <a:ea typeface="微软雅黑" panose="020B0503020204020204" pitchFamily="34" charset="-122"/>
              </a:rPr>
              <a:t>case </a:t>
            </a:r>
            <a:r>
              <a:rPr lang="zh-CN" altLang="en-US" sz="2000" dirty="0">
                <a:solidFill>
                  <a:srgbClr val="415162"/>
                </a:solidFill>
                <a:latin typeface="微软雅黑" panose="020B0503020204020204" pitchFamily="34" charset="-122"/>
                <a:ea typeface="微软雅黑" panose="020B0503020204020204" pitchFamily="34" charset="-122"/>
              </a:rPr>
              <a:t>子句中的代码。执行完后用</a:t>
            </a:r>
            <a:r>
              <a:rPr lang="en-US" altLang="zh-CN" sz="2000" dirty="0">
                <a:solidFill>
                  <a:srgbClr val="415162"/>
                </a:solidFill>
                <a:latin typeface="微软雅黑" panose="020B0503020204020204" pitchFamily="34" charset="-122"/>
                <a:ea typeface="微软雅黑" panose="020B0503020204020204" pitchFamily="34" charset="-122"/>
              </a:rPr>
              <a:t>break</a:t>
            </a:r>
            <a:r>
              <a:rPr lang="zh-CN" altLang="en-US" sz="2000" dirty="0">
                <a:solidFill>
                  <a:srgbClr val="415162"/>
                </a:solidFill>
                <a:latin typeface="微软雅黑" panose="020B0503020204020204" pitchFamily="34" charset="-122"/>
                <a:ea typeface="微软雅黑" panose="020B0503020204020204" pitchFamily="34" charset="-122"/>
              </a:rPr>
              <a:t>语句标记每个</a:t>
            </a:r>
            <a:r>
              <a:rPr lang="en-US" altLang="zh-CN" sz="2000" dirty="0">
                <a:solidFill>
                  <a:srgbClr val="415162"/>
                </a:solidFill>
                <a:latin typeface="微软雅黑" panose="020B0503020204020204" pitchFamily="34" charset="-122"/>
                <a:ea typeface="微软雅黑" panose="020B0503020204020204" pitchFamily="34" charset="-122"/>
              </a:rPr>
              <a:t>case </a:t>
            </a:r>
            <a:r>
              <a:rPr lang="zh-CN" altLang="en-US" sz="2000" dirty="0">
                <a:solidFill>
                  <a:srgbClr val="415162"/>
                </a:solidFill>
                <a:latin typeface="微软雅黑" panose="020B0503020204020204" pitchFamily="34" charset="-122"/>
                <a:ea typeface="微软雅黑" panose="020B0503020204020204" pitchFamily="34" charset="-122"/>
              </a:rPr>
              <a:t>代码的结尾</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跳出</a:t>
            </a: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语句</a:t>
            </a:r>
            <a:r>
              <a:rPr lang="en-US" altLang="zh-CN" sz="2000" dirty="0">
                <a:solidFill>
                  <a:srgbClr val="415162"/>
                </a:solidFill>
                <a:latin typeface="微软雅黑" panose="020B0503020204020204" pitchFamily="34" charset="-122"/>
                <a:ea typeface="微软雅黑" panose="020B0503020204020204" pitchFamily="34" charset="-122"/>
              </a:rPr>
              <a:t>;</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switch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case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510001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pPr marL="457200" lvl="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也可在</a:t>
            </a: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语句中包含一个</a:t>
            </a:r>
            <a:r>
              <a:rPr lang="en-US" altLang="zh-CN" sz="2000" dirty="0">
                <a:solidFill>
                  <a:srgbClr val="415162"/>
                </a:solidFill>
                <a:latin typeface="微软雅黑" panose="020B0503020204020204" pitchFamily="34" charset="-122"/>
                <a:ea typeface="微软雅黑" panose="020B0503020204020204" pitchFamily="34" charset="-122"/>
              </a:rPr>
              <a:t>default</a:t>
            </a:r>
            <a:r>
              <a:rPr lang="zh-CN" altLang="en-US" sz="2000" dirty="0">
                <a:solidFill>
                  <a:srgbClr val="415162"/>
                </a:solidFill>
                <a:latin typeface="微软雅黑" panose="020B0503020204020204" pitchFamily="34" charset="-122"/>
                <a:ea typeface="微软雅黑" panose="020B0503020204020204" pitchFamily="34" charset="-122"/>
              </a:rPr>
              <a:t>语句，当所有</a:t>
            </a:r>
            <a:r>
              <a:rPr lang="en-US" altLang="zh-CN" sz="2000" dirty="0">
                <a:solidFill>
                  <a:srgbClr val="415162"/>
                </a:solidFill>
                <a:latin typeface="微软雅黑" panose="020B0503020204020204" pitchFamily="34" charset="-122"/>
                <a:ea typeface="微软雅黑" panose="020B0503020204020204" pitchFamily="34" charset="-122"/>
              </a:rPr>
              <a:t>case </a:t>
            </a:r>
            <a:r>
              <a:rPr lang="zh-CN" altLang="en-US" sz="2000" dirty="0">
                <a:solidFill>
                  <a:srgbClr val="415162"/>
                </a:solidFill>
                <a:latin typeface="微软雅黑" panose="020B0503020204020204" pitchFamily="34" charset="-122"/>
                <a:ea typeface="微软雅黑" panose="020B0503020204020204" pitchFamily="34" charset="-122"/>
              </a:rPr>
              <a:t>中的常量表达式的值都没有与</a:t>
            </a: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中表达式的值相等</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就执行</a:t>
            </a:r>
            <a:r>
              <a:rPr lang="en-US" altLang="zh-CN" sz="2000" dirty="0">
                <a:solidFill>
                  <a:srgbClr val="415162"/>
                </a:solidFill>
                <a:latin typeface="微软雅黑" panose="020B0503020204020204" pitchFamily="34" charset="-122"/>
                <a:ea typeface="微软雅黑" panose="020B0503020204020204" pitchFamily="34" charset="-122"/>
              </a:rPr>
              <a:t>default</a:t>
            </a:r>
            <a:r>
              <a:rPr lang="zh-CN" altLang="en-US" sz="2000" dirty="0">
                <a:solidFill>
                  <a:srgbClr val="415162"/>
                </a:solidFill>
                <a:latin typeface="微软雅黑" panose="020B0503020204020204" pitchFamily="34" charset="-122"/>
                <a:ea typeface="微软雅黑" panose="020B0503020204020204" pitchFamily="34" charset="-122"/>
              </a:rPr>
              <a:t>子句中的代码</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lvl="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default</a:t>
            </a:r>
            <a:r>
              <a:rPr lang="zh-CN" altLang="en-US" sz="2000" dirty="0">
                <a:solidFill>
                  <a:srgbClr val="415162"/>
                </a:solidFill>
                <a:latin typeface="微软雅黑" panose="020B0503020204020204" pitchFamily="34" charset="-122"/>
                <a:ea typeface="微软雅黑" panose="020B0503020204020204" pitchFamily="34" charset="-122"/>
              </a:rPr>
              <a:t>子句可有可无，一个</a:t>
            </a: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语句中有且仅有一个</a:t>
            </a:r>
            <a:r>
              <a:rPr lang="en-US" altLang="zh-CN" sz="2000" dirty="0">
                <a:solidFill>
                  <a:srgbClr val="415162"/>
                </a:solidFill>
                <a:latin typeface="微软雅黑" panose="020B0503020204020204" pitchFamily="34" charset="-122"/>
                <a:ea typeface="微软雅黑" panose="020B0503020204020204" pitchFamily="34" charset="-122"/>
              </a:rPr>
              <a:t>default</a:t>
            </a:r>
            <a:r>
              <a:rPr lang="zh-CN" altLang="en-US" sz="2000" dirty="0">
                <a:solidFill>
                  <a:srgbClr val="415162"/>
                </a:solidFill>
                <a:latin typeface="微软雅黑" panose="020B0503020204020204" pitchFamily="34" charset="-122"/>
                <a:ea typeface="微软雅黑" panose="020B0503020204020204" pitchFamily="34" charset="-122"/>
              </a:rPr>
              <a:t>分支</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lvl="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case</a:t>
            </a:r>
            <a:r>
              <a:rPr lang="zh-CN" altLang="en-US" sz="2000" dirty="0">
                <a:solidFill>
                  <a:srgbClr val="415162"/>
                </a:solidFill>
                <a:latin typeface="微软雅黑" panose="020B0503020204020204" pitchFamily="34" charset="-122"/>
                <a:ea typeface="微软雅黑" panose="020B0503020204020204" pitchFamily="34" charset="-122"/>
              </a:rPr>
              <a:t>后的值必须是常量表达式</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不允许使用变量</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lvl="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case </a:t>
            </a:r>
            <a:r>
              <a:rPr lang="zh-CN" altLang="en-US" sz="2000" dirty="0">
                <a:solidFill>
                  <a:srgbClr val="415162"/>
                </a:solidFill>
                <a:latin typeface="微软雅黑" panose="020B0503020204020204" pitchFamily="34" charset="-122"/>
                <a:ea typeface="微软雅黑" panose="020B0503020204020204" pitchFamily="34" charset="-122"/>
              </a:rPr>
              <a:t>子句的排放顺序无关紧要</a:t>
            </a:r>
            <a:r>
              <a:rPr lang="en-US" altLang="zh-CN" sz="2000" dirty="0">
                <a:solidFill>
                  <a:srgbClr val="415162"/>
                </a:solidFill>
                <a:latin typeface="微软雅黑" panose="020B0503020204020204" pitchFamily="34" charset="-122"/>
                <a:ea typeface="微软雅黑" panose="020B0503020204020204" pitchFamily="34" charset="-122"/>
              </a:rPr>
              <a:t>; </a:t>
            </a:r>
          </a:p>
          <a:p>
            <a:pPr marL="457200" lvl="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default</a:t>
            </a:r>
            <a:r>
              <a:rPr lang="zh-CN" altLang="en-US" sz="2000" dirty="0">
                <a:solidFill>
                  <a:srgbClr val="415162"/>
                </a:solidFill>
                <a:latin typeface="微软雅黑" panose="020B0503020204020204" pitchFamily="34" charset="-122"/>
                <a:ea typeface="微软雅黑" panose="020B0503020204020204" pitchFamily="34" charset="-122"/>
              </a:rPr>
              <a:t>子句也可放到最前</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任何两个</a:t>
            </a:r>
            <a:r>
              <a:rPr lang="en-US" altLang="zh-CN" sz="2000" dirty="0">
                <a:solidFill>
                  <a:srgbClr val="415162"/>
                </a:solidFill>
                <a:latin typeface="微软雅黑" panose="020B0503020204020204" pitchFamily="34" charset="-122"/>
                <a:ea typeface="微软雅黑" panose="020B0503020204020204" pitchFamily="34" charset="-122"/>
              </a:rPr>
              <a:t>case </a:t>
            </a:r>
            <a:r>
              <a:rPr lang="zh-CN" altLang="en-US" sz="2000" dirty="0">
                <a:solidFill>
                  <a:srgbClr val="415162"/>
                </a:solidFill>
                <a:latin typeface="微软雅黑" panose="020B0503020204020204" pitchFamily="34" charset="-122"/>
                <a:ea typeface="微软雅黑" panose="020B0503020204020204" pitchFamily="34" charset="-122"/>
              </a:rPr>
              <a:t>的值不能</a:t>
            </a:r>
            <a:r>
              <a:rPr lang="zh-CN" altLang="en-US" sz="2000" dirty="0" smtClean="0">
                <a:solidFill>
                  <a:srgbClr val="415162"/>
                </a:solidFill>
                <a:latin typeface="微软雅黑" panose="020B0503020204020204" pitchFamily="34" charset="-122"/>
                <a:ea typeface="微软雅黑" panose="020B0503020204020204" pitchFamily="34" charset="-122"/>
              </a:rPr>
              <a:t>相同</a:t>
            </a:r>
            <a:r>
              <a:rPr lang="zh-CN" altLang="en-US" sz="2000" dirty="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switch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case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252460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00110"/>
          </a:xfrm>
          <a:prstGeom prst="rect">
            <a:avLst/>
          </a:prstGeom>
        </p:spPr>
        <p:txBody>
          <a:bodyPr wrap="square">
            <a:spAutoFit/>
          </a:bodyPr>
          <a:lstStyle/>
          <a:p>
            <a:r>
              <a:rPr lang="zh-CN" altLang="en-US" sz="2000" dirty="0">
                <a:solidFill>
                  <a:srgbClr val="415162"/>
                </a:solidFill>
                <a:latin typeface="微软雅黑" panose="020B0503020204020204" pitchFamily="34" charset="-122"/>
                <a:ea typeface="微软雅黑" panose="020B0503020204020204" pitchFamily="34" charset="-122"/>
              </a:rPr>
              <a:t>执行流程</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switch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case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流程图: 决策 3"/>
          <p:cNvSpPr/>
          <p:nvPr/>
        </p:nvSpPr>
        <p:spPr bwMode="auto">
          <a:xfrm>
            <a:off x="4081874" y="2338926"/>
            <a:ext cx="3143029" cy="76562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000" dirty="0">
                <a:solidFill>
                  <a:srgbClr val="415162"/>
                </a:solidFill>
                <a:latin typeface="微软雅黑" panose="020B0503020204020204" pitchFamily="34" charset="-122"/>
                <a:ea typeface="微软雅黑" panose="020B0503020204020204" pitchFamily="34" charset="-122"/>
                <a:cs typeface="Segoe UI" pitchFamily="34" charset="0"/>
              </a:rPr>
              <a:t>参数</a:t>
            </a:r>
            <a:endParaRPr lang="zh-CN" altLang="en-US" sz="2000" dirty="0" smtClean="0">
              <a:solidFill>
                <a:srgbClr val="415162"/>
              </a:solidFill>
              <a:latin typeface="微软雅黑" panose="020B0503020204020204" pitchFamily="34" charset="-122"/>
              <a:ea typeface="微软雅黑" panose="020B0503020204020204" pitchFamily="34" charset="-122"/>
              <a:cs typeface="Segoe UI" pitchFamily="34" charset="0"/>
            </a:endParaRPr>
          </a:p>
        </p:txBody>
      </p:sp>
      <p:cxnSp>
        <p:nvCxnSpPr>
          <p:cNvPr id="5" name="直接箭头连接符 4"/>
          <p:cNvCxnSpPr/>
          <p:nvPr/>
        </p:nvCxnSpPr>
        <p:spPr>
          <a:xfrm flipH="1">
            <a:off x="2394689" y="2919369"/>
            <a:ext cx="2470926" cy="1137242"/>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 name="圆角矩形 5"/>
          <p:cNvSpPr/>
          <p:nvPr/>
        </p:nvSpPr>
        <p:spPr bwMode="auto">
          <a:xfrm>
            <a:off x="665194" y="4056611"/>
            <a:ext cx="2161870" cy="79802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000" dirty="0" smtClean="0">
                <a:solidFill>
                  <a:srgbClr val="415162"/>
                </a:solidFill>
                <a:latin typeface="微软雅黑" panose="020B0503020204020204" pitchFamily="34" charset="-122"/>
                <a:ea typeface="微软雅黑" panose="020B0503020204020204" pitchFamily="34" charset="-122"/>
                <a:cs typeface="Segoe UI" pitchFamily="34" charset="0"/>
              </a:rPr>
              <a:t>语句</a:t>
            </a:r>
            <a:r>
              <a:rPr lang="en-US" altLang="zh-CN" sz="2000" dirty="0" smtClean="0">
                <a:solidFill>
                  <a:srgbClr val="415162"/>
                </a:solidFill>
                <a:latin typeface="微软雅黑" panose="020B0503020204020204" pitchFamily="34" charset="-122"/>
                <a:ea typeface="微软雅黑" panose="020B0503020204020204" pitchFamily="34" charset="-122"/>
                <a:cs typeface="Segoe UI" pitchFamily="34" charset="0"/>
              </a:rPr>
              <a:t>1</a:t>
            </a:r>
            <a:endParaRPr lang="zh-CN" altLang="en-US" sz="2000" dirty="0" err="1" smtClean="0">
              <a:solidFill>
                <a:srgbClr val="415162"/>
              </a:solidFill>
              <a:latin typeface="微软雅黑" panose="020B0503020204020204" pitchFamily="34" charset="-122"/>
              <a:ea typeface="微软雅黑" panose="020B0503020204020204" pitchFamily="34" charset="-122"/>
              <a:cs typeface="Segoe UI" pitchFamily="34" charset="0"/>
            </a:endParaRPr>
          </a:p>
        </p:txBody>
      </p:sp>
      <p:sp>
        <p:nvSpPr>
          <p:cNvPr id="7" name="圆角矩形 6"/>
          <p:cNvSpPr/>
          <p:nvPr/>
        </p:nvSpPr>
        <p:spPr bwMode="auto">
          <a:xfrm>
            <a:off x="3230334" y="4039986"/>
            <a:ext cx="2211763" cy="79802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000" dirty="0" smtClean="0">
                <a:solidFill>
                  <a:srgbClr val="415162"/>
                </a:solidFill>
                <a:latin typeface="微软雅黑" panose="020B0503020204020204" pitchFamily="34" charset="-122"/>
                <a:ea typeface="微软雅黑" panose="020B0503020204020204" pitchFamily="34" charset="-122"/>
                <a:cs typeface="Segoe UI" pitchFamily="34" charset="0"/>
              </a:rPr>
              <a:t>语句</a:t>
            </a:r>
            <a:r>
              <a:rPr lang="en-US" altLang="zh-CN" sz="2000" dirty="0" smtClean="0">
                <a:solidFill>
                  <a:srgbClr val="415162"/>
                </a:solidFill>
                <a:latin typeface="微软雅黑" panose="020B0503020204020204" pitchFamily="34" charset="-122"/>
                <a:ea typeface="微软雅黑" panose="020B0503020204020204" pitchFamily="34" charset="-122"/>
                <a:cs typeface="Segoe UI" pitchFamily="34" charset="0"/>
              </a:rPr>
              <a:t>2</a:t>
            </a:r>
            <a:endParaRPr lang="zh-CN" altLang="en-US" sz="2000" dirty="0" smtClean="0">
              <a:solidFill>
                <a:srgbClr val="415162"/>
              </a:solidFill>
              <a:latin typeface="微软雅黑" panose="020B0503020204020204" pitchFamily="34" charset="-122"/>
              <a:ea typeface="微软雅黑" panose="020B0503020204020204" pitchFamily="34" charset="-122"/>
              <a:cs typeface="Segoe UI" pitchFamily="34" charset="0"/>
            </a:endParaRPr>
          </a:p>
        </p:txBody>
      </p:sp>
      <p:sp>
        <p:nvSpPr>
          <p:cNvPr id="8" name="圆角矩形 7"/>
          <p:cNvSpPr/>
          <p:nvPr/>
        </p:nvSpPr>
        <p:spPr bwMode="auto">
          <a:xfrm>
            <a:off x="5747218" y="4039986"/>
            <a:ext cx="2311540" cy="79802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000" dirty="0" smtClean="0">
                <a:solidFill>
                  <a:srgbClr val="415162"/>
                </a:solidFill>
                <a:latin typeface="微软雅黑" panose="020B0503020204020204" pitchFamily="34" charset="-122"/>
                <a:ea typeface="微软雅黑" panose="020B0503020204020204" pitchFamily="34" charset="-122"/>
                <a:cs typeface="Segoe UI" pitchFamily="34" charset="0"/>
              </a:rPr>
              <a:t>语句</a:t>
            </a:r>
            <a:r>
              <a:rPr lang="en-US" altLang="zh-CN" sz="2000" dirty="0" smtClean="0">
                <a:solidFill>
                  <a:srgbClr val="415162"/>
                </a:solidFill>
                <a:latin typeface="微软雅黑" panose="020B0503020204020204" pitchFamily="34" charset="-122"/>
                <a:ea typeface="微软雅黑" panose="020B0503020204020204" pitchFamily="34" charset="-122"/>
                <a:cs typeface="Segoe UI" pitchFamily="34" charset="0"/>
              </a:rPr>
              <a:t>3</a:t>
            </a:r>
            <a:endParaRPr lang="zh-CN" altLang="en-US" sz="2000" dirty="0" err="1" smtClean="0">
              <a:solidFill>
                <a:srgbClr val="415162"/>
              </a:solidFill>
              <a:latin typeface="微软雅黑" panose="020B0503020204020204" pitchFamily="34" charset="-122"/>
              <a:ea typeface="微软雅黑" panose="020B0503020204020204" pitchFamily="34" charset="-122"/>
              <a:cs typeface="Segoe UI" pitchFamily="34" charset="0"/>
            </a:endParaRPr>
          </a:p>
        </p:txBody>
      </p:sp>
      <p:sp>
        <p:nvSpPr>
          <p:cNvPr id="9" name="圆角矩形 8"/>
          <p:cNvSpPr/>
          <p:nvPr/>
        </p:nvSpPr>
        <p:spPr bwMode="auto">
          <a:xfrm>
            <a:off x="9416131" y="4056611"/>
            <a:ext cx="2288293" cy="79802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000" dirty="0" smtClean="0">
                <a:solidFill>
                  <a:srgbClr val="415162"/>
                </a:solidFill>
                <a:latin typeface="微软雅黑" panose="020B0503020204020204" pitchFamily="34" charset="-122"/>
                <a:ea typeface="微软雅黑" panose="020B0503020204020204" pitchFamily="34" charset="-122"/>
                <a:cs typeface="Segoe UI" pitchFamily="34" charset="0"/>
              </a:rPr>
              <a:t>语句</a:t>
            </a:r>
            <a:r>
              <a:rPr lang="en-US" altLang="zh-CN" sz="2000" dirty="0" smtClean="0">
                <a:solidFill>
                  <a:srgbClr val="415162"/>
                </a:solidFill>
                <a:latin typeface="微软雅黑" panose="020B0503020204020204" pitchFamily="34" charset="-122"/>
                <a:ea typeface="微软雅黑" panose="020B0503020204020204" pitchFamily="34" charset="-122"/>
                <a:cs typeface="Segoe UI" pitchFamily="34" charset="0"/>
              </a:rPr>
              <a:t>n</a:t>
            </a:r>
            <a:endParaRPr lang="zh-CN" altLang="en-US" sz="2000" dirty="0" err="1" smtClean="0">
              <a:solidFill>
                <a:srgbClr val="415162"/>
              </a:solidFill>
              <a:latin typeface="微软雅黑" panose="020B0503020204020204" pitchFamily="34" charset="-122"/>
              <a:ea typeface="微软雅黑" panose="020B0503020204020204" pitchFamily="34" charset="-122"/>
              <a:cs typeface="Segoe UI" pitchFamily="34" charset="0"/>
            </a:endParaRPr>
          </a:p>
        </p:txBody>
      </p:sp>
      <p:sp>
        <p:nvSpPr>
          <p:cNvPr id="10" name="虚尾箭头 9"/>
          <p:cNvSpPr/>
          <p:nvPr/>
        </p:nvSpPr>
        <p:spPr bwMode="auto">
          <a:xfrm>
            <a:off x="8223429" y="4189615"/>
            <a:ext cx="1192702" cy="532015"/>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000" dirty="0" err="1" smtClean="0">
              <a:solidFill>
                <a:srgbClr val="415162"/>
              </a:solidFill>
              <a:latin typeface="微软雅黑" panose="020B0503020204020204" pitchFamily="34" charset="-122"/>
              <a:ea typeface="微软雅黑" panose="020B0503020204020204" pitchFamily="34" charset="-122"/>
              <a:cs typeface="Segoe UI" pitchFamily="34" charset="0"/>
            </a:endParaRPr>
          </a:p>
        </p:txBody>
      </p:sp>
      <p:cxnSp>
        <p:nvCxnSpPr>
          <p:cNvPr id="11" name="直接箭头连接符 10"/>
          <p:cNvCxnSpPr>
            <a:stCxn id="4" idx="2"/>
            <a:endCxn id="7" idx="0"/>
          </p:cNvCxnSpPr>
          <p:nvPr/>
        </p:nvCxnSpPr>
        <p:spPr>
          <a:xfrm flipH="1">
            <a:off x="4336216" y="3104551"/>
            <a:ext cx="1317173" cy="935435"/>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8" idx="0"/>
          </p:cNvCxnSpPr>
          <p:nvPr/>
        </p:nvCxnSpPr>
        <p:spPr>
          <a:xfrm>
            <a:off x="5653389" y="3104551"/>
            <a:ext cx="1249599" cy="935435"/>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471063" y="2919369"/>
            <a:ext cx="3506809" cy="1137242"/>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bwMode="auto">
          <a:xfrm>
            <a:off x="4174077" y="5590728"/>
            <a:ext cx="3134716" cy="914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000" dirty="0" smtClean="0">
                <a:solidFill>
                  <a:srgbClr val="415162"/>
                </a:solidFill>
                <a:latin typeface="微软雅黑" panose="020B0503020204020204" pitchFamily="34" charset="-122"/>
                <a:ea typeface="微软雅黑" panose="020B0503020204020204" pitchFamily="34" charset="-122"/>
                <a:cs typeface="Segoe UI" pitchFamily="34" charset="0"/>
              </a:rPr>
              <a:t>后续代码</a:t>
            </a:r>
          </a:p>
        </p:txBody>
      </p:sp>
      <p:cxnSp>
        <p:nvCxnSpPr>
          <p:cNvPr id="15" name="直接箭头连接符 14"/>
          <p:cNvCxnSpPr>
            <a:endCxn id="14" idx="0"/>
          </p:cNvCxnSpPr>
          <p:nvPr/>
        </p:nvCxnSpPr>
        <p:spPr>
          <a:xfrm>
            <a:off x="2684477" y="4854633"/>
            <a:ext cx="3056958" cy="736095"/>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2"/>
            <a:endCxn id="14" idx="0"/>
          </p:cNvCxnSpPr>
          <p:nvPr/>
        </p:nvCxnSpPr>
        <p:spPr>
          <a:xfrm>
            <a:off x="4336216" y="4838008"/>
            <a:ext cx="1405219" cy="752720"/>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a:endCxn id="14" idx="0"/>
          </p:cNvCxnSpPr>
          <p:nvPr/>
        </p:nvCxnSpPr>
        <p:spPr>
          <a:xfrm flipH="1">
            <a:off x="5741435" y="4838008"/>
            <a:ext cx="1161553" cy="752720"/>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4" idx="0"/>
          </p:cNvCxnSpPr>
          <p:nvPr/>
        </p:nvCxnSpPr>
        <p:spPr>
          <a:xfrm flipH="1">
            <a:off x="5741435" y="4838008"/>
            <a:ext cx="3989794" cy="752720"/>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89405" y="3578758"/>
            <a:ext cx="8827165" cy="307777"/>
          </a:xfrm>
          <a:prstGeom prst="rect">
            <a:avLst/>
          </a:prstGeom>
          <a:noFill/>
        </p:spPr>
        <p:txBody>
          <a:bodyPr wrap="square" lIns="0" tIns="0" rIns="0" bIns="0" rtlCol="0">
            <a:spAutoFit/>
          </a:bodyPr>
          <a:lstStyle/>
          <a:p>
            <a:r>
              <a:rPr lang="en-US" altLang="zh-CN" sz="2000" dirty="0">
                <a:solidFill>
                  <a:srgbClr val="415162"/>
                </a:solidFill>
                <a:latin typeface="微软雅黑" panose="020B0503020204020204" pitchFamily="34" charset="-122"/>
                <a:ea typeface="微软雅黑" panose="020B0503020204020204" pitchFamily="34" charset="-122"/>
              </a:rPr>
              <a:t>c</a:t>
            </a:r>
            <a:r>
              <a:rPr lang="en-US" altLang="zh-CN" sz="2000" dirty="0" smtClean="0">
                <a:solidFill>
                  <a:srgbClr val="415162"/>
                </a:solidFill>
                <a:latin typeface="微软雅黑" panose="020B0503020204020204" pitchFamily="34" charset="-122"/>
                <a:ea typeface="微软雅黑" panose="020B0503020204020204" pitchFamily="34" charset="-122"/>
              </a:rPr>
              <a:t>ase 1             case 2           case 3           case n</a:t>
            </a:r>
            <a:endParaRPr lang="zh-CN" altLang="en-US" sz="2000" dirty="0" err="1" smtClean="0">
              <a:solidFill>
                <a:srgbClr val="415162"/>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6099533" y="2108932"/>
            <a:ext cx="1820114" cy="307777"/>
          </a:xfrm>
          <a:prstGeom prst="rect">
            <a:avLst/>
          </a:prstGeom>
          <a:noFill/>
        </p:spPr>
        <p:txBody>
          <a:bodyPr wrap="none" lIns="0" tIns="0" rIns="0" bIns="0" rtlCol="0">
            <a:spAutoFit/>
          </a:bodyPr>
          <a:lstStyle/>
          <a:p>
            <a:r>
              <a:rPr lang="en-US" altLang="zh-CN" sz="2000" dirty="0" smtClean="0">
                <a:solidFill>
                  <a:srgbClr val="415162"/>
                </a:solidFill>
                <a:latin typeface="微软雅黑" panose="020B0503020204020204" pitchFamily="34" charset="-122"/>
                <a:ea typeface="微软雅黑" panose="020B0503020204020204" pitchFamily="34" charset="-122"/>
              </a:rPr>
              <a:t>switch</a:t>
            </a:r>
            <a:r>
              <a:rPr lang="zh-CN" altLang="en-US" sz="2000" dirty="0" smtClean="0">
                <a:solidFill>
                  <a:srgbClr val="415162"/>
                </a:solidFill>
                <a:latin typeface="微软雅黑" panose="020B0503020204020204" pitchFamily="34" charset="-122"/>
                <a:ea typeface="微软雅黑" panose="020B0503020204020204" pitchFamily="34" charset="-122"/>
              </a:rPr>
              <a:t>（参数）</a:t>
            </a:r>
          </a:p>
        </p:txBody>
      </p:sp>
    </p:spTree>
    <p:extLst>
      <p:ext uri="{BB962C8B-B14F-4D97-AF65-F5344CB8AC3E}">
        <p14:creationId xmlns:p14="http://schemas.microsoft.com/office/powerpoint/2010/main" val="18119624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switch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case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文本占位符 2"/>
          <p:cNvSpPr txBox="1">
            <a:spLocks/>
          </p:cNvSpPr>
          <p:nvPr/>
        </p:nvSpPr>
        <p:spPr>
          <a:xfrm>
            <a:off x="2461670" y="2146976"/>
            <a:ext cx="2521391" cy="424543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800" dirty="0">
                <a:solidFill>
                  <a:srgbClr val="0000FF"/>
                </a:solidFill>
                <a:latin typeface="微软雅黑" panose="020B0503020204020204" pitchFamily="34" charset="-122"/>
                <a:ea typeface="微软雅黑" panose="020B0503020204020204" pitchFamily="34" charset="-122"/>
              </a:rPr>
              <a:t>class</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2B91AF"/>
                </a:solidFill>
                <a:latin typeface="微软雅黑" panose="020B0503020204020204" pitchFamily="34" charset="-122"/>
                <a:ea typeface="微软雅黑" panose="020B0503020204020204" pitchFamily="34" charset="-122"/>
              </a:rPr>
              <a:t>Program</a:t>
            </a:r>
            <a:endParaRPr lang="en-US" altLang="zh-CN" sz="8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static</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void</a:t>
            </a:r>
            <a:r>
              <a:rPr lang="en-US" altLang="zh-CN" sz="800" dirty="0">
                <a:solidFill>
                  <a:prstClr val="black"/>
                </a:solidFill>
                <a:latin typeface="微软雅黑" panose="020B0503020204020204" pitchFamily="34" charset="-122"/>
                <a:ea typeface="微软雅黑" panose="020B0503020204020204" pitchFamily="34" charset="-122"/>
              </a:rPr>
              <a:t> Main(</a:t>
            </a:r>
            <a:r>
              <a:rPr lang="en-US" altLang="zh-CN" sz="800" dirty="0">
                <a:solidFill>
                  <a:srgbClr val="0000FF"/>
                </a:solidFill>
                <a:latin typeface="微软雅黑" panose="020B0503020204020204" pitchFamily="34" charset="-122"/>
                <a:ea typeface="微软雅黑" panose="020B0503020204020204" pitchFamily="34" charset="-122"/>
              </a:rPr>
              <a:t>string</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prstClr val="black"/>
                </a:solidFill>
                <a:latin typeface="微软雅黑" panose="020B0503020204020204" pitchFamily="34" charset="-122"/>
                <a:ea typeface="微软雅黑" panose="020B0503020204020204" pitchFamily="34" charset="-122"/>
              </a:rPr>
              <a:t>args</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800" dirty="0">
                <a:solidFill>
                  <a:prstClr val="black"/>
                </a:solidFill>
                <a:latin typeface="微软雅黑" panose="020B0503020204020204" pitchFamily="34" charset="-122"/>
                <a:ea typeface="微软雅黑" panose="020B0503020204020204" pitchFamily="34" charset="-122"/>
              </a:rPr>
              <a:t>    </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DateTime</a:t>
            </a:r>
            <a:r>
              <a:rPr lang="en-US" altLang="zh-CN" sz="800" dirty="0">
                <a:solidFill>
                  <a:prstClr val="black"/>
                </a:solidFill>
                <a:latin typeface="微软雅黑" panose="020B0503020204020204" pitchFamily="34" charset="-122"/>
                <a:ea typeface="微软雅黑" panose="020B0503020204020204" pitchFamily="34" charset="-122"/>
              </a:rPr>
              <a:t> now = </a:t>
            </a:r>
            <a:r>
              <a:rPr lang="en-US" altLang="zh-CN" sz="800" dirty="0" err="1">
                <a:solidFill>
                  <a:srgbClr val="2B91AF"/>
                </a:solidFill>
                <a:latin typeface="微软雅黑" panose="020B0503020204020204" pitchFamily="34" charset="-122"/>
                <a:ea typeface="微软雅黑" panose="020B0503020204020204" pitchFamily="34" charset="-122"/>
              </a:rPr>
              <a:t>DateTime</a:t>
            </a:r>
            <a:r>
              <a:rPr lang="en-US" altLang="zh-CN" sz="800" dirty="0" err="1">
                <a:solidFill>
                  <a:prstClr val="black"/>
                </a:solidFill>
                <a:latin typeface="微软雅黑" panose="020B0503020204020204" pitchFamily="34" charset="-122"/>
                <a:ea typeface="微软雅黑" panose="020B0503020204020204" pitchFamily="34" charset="-122"/>
              </a:rPr>
              <a:t>.Now</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DayOfWeek</a:t>
            </a:r>
            <a:r>
              <a:rPr lang="en-US" altLang="zh-CN" sz="800" dirty="0">
                <a:solidFill>
                  <a:prstClr val="black"/>
                </a:solidFill>
                <a:latin typeface="微软雅黑" panose="020B0503020204020204" pitchFamily="34" charset="-122"/>
                <a:ea typeface="微软雅黑" panose="020B0503020204020204" pitchFamily="34" charset="-122"/>
              </a:rPr>
              <a:t> week = </a:t>
            </a:r>
            <a:r>
              <a:rPr lang="en-US" altLang="zh-CN" sz="800" dirty="0" err="1">
                <a:solidFill>
                  <a:prstClr val="black"/>
                </a:solidFill>
                <a:latin typeface="微软雅黑" panose="020B0503020204020204" pitchFamily="34" charset="-122"/>
                <a:ea typeface="微软雅黑" panose="020B0503020204020204" pitchFamily="34" charset="-122"/>
              </a:rPr>
              <a:t>now.DayOfWeek</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switch</a:t>
            </a:r>
            <a:r>
              <a:rPr lang="en-US" altLang="zh-CN" sz="800" dirty="0">
                <a:solidFill>
                  <a:prstClr val="black"/>
                </a:solidFill>
                <a:latin typeface="微软雅黑" panose="020B0503020204020204" pitchFamily="34" charset="-122"/>
                <a:ea typeface="微软雅黑" panose="020B0503020204020204" pitchFamily="34" charset="-122"/>
              </a:rPr>
              <a:t> (week)</a:t>
            </a:r>
          </a:p>
          <a:p>
            <a:pPr marL="0" indent="0">
              <a:buNone/>
            </a:pPr>
            <a:r>
              <a:rPr lang="zh-CN" altLang="en-US" sz="800" dirty="0">
                <a:solidFill>
                  <a:prstClr val="black"/>
                </a:solidFill>
                <a:latin typeface="微软雅黑" panose="020B0503020204020204" pitchFamily="34" charset="-122"/>
                <a:ea typeface="微软雅黑" panose="020B0503020204020204" pitchFamily="34" charset="-122"/>
              </a:rPr>
              <a:t>        </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case</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DayOfWeek</a:t>
            </a:r>
            <a:r>
              <a:rPr lang="en-US" altLang="zh-CN" sz="800" dirty="0" err="1">
                <a:solidFill>
                  <a:prstClr val="black"/>
                </a:solidFill>
                <a:latin typeface="微软雅黑" panose="020B0503020204020204" pitchFamily="34" charset="-122"/>
                <a:ea typeface="微软雅黑" panose="020B0503020204020204" pitchFamily="34" charset="-122"/>
              </a:rPr>
              <a:t>.Saturday</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Console</a:t>
            </a:r>
            <a:r>
              <a:rPr lang="en-US" altLang="zh-CN" sz="800" dirty="0" err="1">
                <a:solidFill>
                  <a:prstClr val="black"/>
                </a:solidFill>
                <a:latin typeface="微软雅黑" panose="020B0503020204020204" pitchFamily="34" charset="-122"/>
                <a:ea typeface="微软雅黑" panose="020B0503020204020204" pitchFamily="34" charset="-122"/>
              </a:rPr>
              <a:t>.WriteLine</a:t>
            </a:r>
            <a:r>
              <a:rPr lang="en-US" altLang="zh-CN" sz="800" dirty="0">
                <a:solidFill>
                  <a:prstClr val="black"/>
                </a:solidFill>
                <a:latin typeface="微软雅黑" panose="020B0503020204020204" pitchFamily="34" charset="-122"/>
                <a:ea typeface="微软雅黑" panose="020B0503020204020204" pitchFamily="34" charset="-122"/>
              </a:rPr>
              <a:t>(</a:t>
            </a:r>
            <a:r>
              <a:rPr lang="en-US" altLang="zh-CN" sz="800" dirty="0">
                <a:solidFill>
                  <a:srgbClr val="A31515"/>
                </a:solidFill>
                <a:latin typeface="微软雅黑" panose="020B0503020204020204" pitchFamily="34" charset="-122"/>
                <a:ea typeface="微软雅黑" panose="020B0503020204020204" pitchFamily="34" charset="-122"/>
              </a:rPr>
              <a:t>"</a:t>
            </a:r>
            <a:r>
              <a:rPr lang="zh-CN" altLang="en-US" sz="800" dirty="0">
                <a:solidFill>
                  <a:srgbClr val="A31515"/>
                </a:solidFill>
                <a:latin typeface="微软雅黑" panose="020B0503020204020204" pitchFamily="34" charset="-122"/>
                <a:ea typeface="微软雅黑" panose="020B0503020204020204" pitchFamily="34" charset="-122"/>
              </a:rPr>
              <a:t>休息</a:t>
            </a:r>
            <a:r>
              <a:rPr lang="en-US" altLang="zh-CN" sz="800" dirty="0">
                <a:solidFill>
                  <a:srgbClr val="A31515"/>
                </a:solidFill>
                <a:latin typeface="微软雅黑" panose="020B0503020204020204" pitchFamily="34" charset="-122"/>
                <a:ea typeface="微软雅黑" panose="020B0503020204020204" pitchFamily="34" charset="-122"/>
              </a:rPr>
              <a:t>"</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break</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case</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DayOfWeek</a:t>
            </a:r>
            <a:r>
              <a:rPr lang="en-US" altLang="zh-CN" sz="800" dirty="0" err="1">
                <a:solidFill>
                  <a:prstClr val="black"/>
                </a:solidFill>
                <a:latin typeface="微软雅黑" panose="020B0503020204020204" pitchFamily="34" charset="-122"/>
                <a:ea typeface="微软雅黑" panose="020B0503020204020204" pitchFamily="34" charset="-122"/>
              </a:rPr>
              <a:t>.Sunday</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Console</a:t>
            </a:r>
            <a:r>
              <a:rPr lang="en-US" altLang="zh-CN" sz="800" dirty="0" err="1">
                <a:solidFill>
                  <a:prstClr val="black"/>
                </a:solidFill>
                <a:latin typeface="微软雅黑" panose="020B0503020204020204" pitchFamily="34" charset="-122"/>
                <a:ea typeface="微软雅黑" panose="020B0503020204020204" pitchFamily="34" charset="-122"/>
              </a:rPr>
              <a:t>.WriteLine</a:t>
            </a:r>
            <a:r>
              <a:rPr lang="en-US" altLang="zh-CN" sz="800" dirty="0">
                <a:solidFill>
                  <a:prstClr val="black"/>
                </a:solidFill>
                <a:latin typeface="微软雅黑" panose="020B0503020204020204" pitchFamily="34" charset="-122"/>
                <a:ea typeface="微软雅黑" panose="020B0503020204020204" pitchFamily="34" charset="-122"/>
              </a:rPr>
              <a:t>(</a:t>
            </a:r>
            <a:r>
              <a:rPr lang="en-US" altLang="zh-CN" sz="800" dirty="0">
                <a:solidFill>
                  <a:srgbClr val="A31515"/>
                </a:solidFill>
                <a:latin typeface="微软雅黑" panose="020B0503020204020204" pitchFamily="34" charset="-122"/>
                <a:ea typeface="微软雅黑" panose="020B0503020204020204" pitchFamily="34" charset="-122"/>
              </a:rPr>
              <a:t>"</a:t>
            </a:r>
            <a:r>
              <a:rPr lang="zh-CN" altLang="en-US" sz="800" dirty="0">
                <a:solidFill>
                  <a:srgbClr val="A31515"/>
                </a:solidFill>
                <a:latin typeface="微软雅黑" panose="020B0503020204020204" pitchFamily="34" charset="-122"/>
                <a:ea typeface="微软雅黑" panose="020B0503020204020204" pitchFamily="34" charset="-122"/>
              </a:rPr>
              <a:t>休息</a:t>
            </a:r>
            <a:r>
              <a:rPr lang="en-US" altLang="zh-CN" sz="800" dirty="0">
                <a:solidFill>
                  <a:srgbClr val="A31515"/>
                </a:solidFill>
                <a:latin typeface="微软雅黑" panose="020B0503020204020204" pitchFamily="34" charset="-122"/>
                <a:ea typeface="微软雅黑" panose="020B0503020204020204" pitchFamily="34" charset="-122"/>
              </a:rPr>
              <a:t>"</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break</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default</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Console</a:t>
            </a:r>
            <a:r>
              <a:rPr lang="en-US" altLang="zh-CN" sz="800" dirty="0" err="1">
                <a:solidFill>
                  <a:prstClr val="black"/>
                </a:solidFill>
                <a:latin typeface="微软雅黑" panose="020B0503020204020204" pitchFamily="34" charset="-122"/>
                <a:ea typeface="微软雅黑" panose="020B0503020204020204" pitchFamily="34" charset="-122"/>
              </a:rPr>
              <a:t>.WriteLine</a:t>
            </a:r>
            <a:r>
              <a:rPr lang="en-US" altLang="zh-CN" sz="800" dirty="0">
                <a:solidFill>
                  <a:prstClr val="black"/>
                </a:solidFill>
                <a:latin typeface="微软雅黑" panose="020B0503020204020204" pitchFamily="34" charset="-122"/>
                <a:ea typeface="微软雅黑" panose="020B0503020204020204" pitchFamily="34" charset="-122"/>
              </a:rPr>
              <a:t>(</a:t>
            </a:r>
            <a:r>
              <a:rPr lang="en-US" altLang="zh-CN" sz="800" dirty="0">
                <a:solidFill>
                  <a:srgbClr val="A31515"/>
                </a:solidFill>
                <a:latin typeface="微软雅黑" panose="020B0503020204020204" pitchFamily="34" charset="-122"/>
                <a:ea typeface="微软雅黑" panose="020B0503020204020204" pitchFamily="34" charset="-122"/>
              </a:rPr>
              <a:t>"</a:t>
            </a:r>
            <a:r>
              <a:rPr lang="zh-CN" altLang="en-US" sz="800" dirty="0">
                <a:solidFill>
                  <a:srgbClr val="A31515"/>
                </a:solidFill>
                <a:latin typeface="微软雅黑" panose="020B0503020204020204" pitchFamily="34" charset="-122"/>
                <a:ea typeface="微软雅黑" panose="020B0503020204020204" pitchFamily="34" charset="-122"/>
              </a:rPr>
              <a:t>上班</a:t>
            </a:r>
            <a:r>
              <a:rPr lang="en-US" altLang="zh-CN" sz="800" dirty="0">
                <a:solidFill>
                  <a:srgbClr val="A31515"/>
                </a:solidFill>
                <a:latin typeface="微软雅黑" panose="020B0503020204020204" pitchFamily="34" charset="-122"/>
                <a:ea typeface="微软雅黑" panose="020B0503020204020204" pitchFamily="34" charset="-122"/>
              </a:rPr>
              <a:t>"</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break</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800" dirty="0">
                <a:solidFill>
                  <a:prstClr val="black"/>
                </a:solidFill>
                <a:latin typeface="微软雅黑" panose="020B0503020204020204" pitchFamily="34" charset="-122"/>
                <a:ea typeface="微软雅黑" panose="020B0503020204020204" pitchFamily="34" charset="-122"/>
              </a:rPr>
              <a:t>        </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800" dirty="0">
                <a:solidFill>
                  <a:prstClr val="black"/>
                </a:solidFill>
                <a:latin typeface="微软雅黑" panose="020B0503020204020204" pitchFamily="34" charset="-122"/>
                <a:ea typeface="微软雅黑" panose="020B0503020204020204" pitchFamily="34" charset="-122"/>
              </a:rPr>
              <a:t>    </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a:t>
            </a:r>
          </a:p>
        </p:txBody>
      </p:sp>
      <p:sp>
        <p:nvSpPr>
          <p:cNvPr id="4" name="文本占位符 2"/>
          <p:cNvSpPr txBox="1">
            <a:spLocks/>
          </p:cNvSpPr>
          <p:nvPr/>
        </p:nvSpPr>
        <p:spPr>
          <a:xfrm>
            <a:off x="6347173" y="2164545"/>
            <a:ext cx="2595492" cy="424543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800" dirty="0">
                <a:solidFill>
                  <a:srgbClr val="0000FF"/>
                </a:solidFill>
                <a:latin typeface="微软雅黑" panose="020B0503020204020204" pitchFamily="34" charset="-122"/>
                <a:ea typeface="微软雅黑" panose="020B0503020204020204" pitchFamily="34" charset="-122"/>
              </a:rPr>
              <a:t>class</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2B91AF"/>
                </a:solidFill>
                <a:latin typeface="微软雅黑" panose="020B0503020204020204" pitchFamily="34" charset="-122"/>
                <a:ea typeface="微软雅黑" panose="020B0503020204020204" pitchFamily="34" charset="-122"/>
              </a:rPr>
              <a:t>Program</a:t>
            </a:r>
            <a:endParaRPr lang="en-US" altLang="zh-CN" sz="800"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static</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void</a:t>
            </a:r>
            <a:r>
              <a:rPr lang="en-US" altLang="zh-CN" sz="800" dirty="0">
                <a:solidFill>
                  <a:prstClr val="black"/>
                </a:solidFill>
                <a:latin typeface="微软雅黑" panose="020B0503020204020204" pitchFamily="34" charset="-122"/>
                <a:ea typeface="微软雅黑" panose="020B0503020204020204" pitchFamily="34" charset="-122"/>
              </a:rPr>
              <a:t> Main(</a:t>
            </a:r>
            <a:r>
              <a:rPr lang="en-US" altLang="zh-CN" sz="800" dirty="0">
                <a:solidFill>
                  <a:srgbClr val="0000FF"/>
                </a:solidFill>
                <a:latin typeface="微软雅黑" panose="020B0503020204020204" pitchFamily="34" charset="-122"/>
                <a:ea typeface="微软雅黑" panose="020B0503020204020204" pitchFamily="34" charset="-122"/>
              </a:rPr>
              <a:t>string</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prstClr val="black"/>
                </a:solidFill>
                <a:latin typeface="微软雅黑" panose="020B0503020204020204" pitchFamily="34" charset="-122"/>
                <a:ea typeface="微软雅黑" panose="020B0503020204020204" pitchFamily="34" charset="-122"/>
              </a:rPr>
              <a:t>args</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800" dirty="0">
                <a:solidFill>
                  <a:prstClr val="black"/>
                </a:solidFill>
                <a:latin typeface="微软雅黑" panose="020B0503020204020204" pitchFamily="34" charset="-122"/>
                <a:ea typeface="微软雅黑" panose="020B0503020204020204" pitchFamily="34" charset="-122"/>
              </a:rPr>
              <a:t>    </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DateTime</a:t>
            </a:r>
            <a:r>
              <a:rPr lang="en-US" altLang="zh-CN" sz="800" dirty="0">
                <a:solidFill>
                  <a:prstClr val="black"/>
                </a:solidFill>
                <a:latin typeface="微软雅黑" panose="020B0503020204020204" pitchFamily="34" charset="-122"/>
                <a:ea typeface="微软雅黑" panose="020B0503020204020204" pitchFamily="34" charset="-122"/>
              </a:rPr>
              <a:t> now = </a:t>
            </a:r>
            <a:r>
              <a:rPr lang="en-US" altLang="zh-CN" sz="800" dirty="0" err="1">
                <a:solidFill>
                  <a:srgbClr val="2B91AF"/>
                </a:solidFill>
                <a:latin typeface="微软雅黑" panose="020B0503020204020204" pitchFamily="34" charset="-122"/>
                <a:ea typeface="微软雅黑" panose="020B0503020204020204" pitchFamily="34" charset="-122"/>
              </a:rPr>
              <a:t>DateTime</a:t>
            </a:r>
            <a:r>
              <a:rPr lang="en-US" altLang="zh-CN" sz="800" dirty="0" err="1">
                <a:solidFill>
                  <a:prstClr val="black"/>
                </a:solidFill>
                <a:latin typeface="微软雅黑" panose="020B0503020204020204" pitchFamily="34" charset="-122"/>
                <a:ea typeface="微软雅黑" panose="020B0503020204020204" pitchFamily="34" charset="-122"/>
              </a:rPr>
              <a:t>.Now</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DayOfWeek</a:t>
            </a:r>
            <a:r>
              <a:rPr lang="en-US" altLang="zh-CN" sz="800" dirty="0">
                <a:solidFill>
                  <a:prstClr val="black"/>
                </a:solidFill>
                <a:latin typeface="微软雅黑" panose="020B0503020204020204" pitchFamily="34" charset="-122"/>
                <a:ea typeface="微软雅黑" panose="020B0503020204020204" pitchFamily="34" charset="-122"/>
              </a:rPr>
              <a:t> week = </a:t>
            </a:r>
            <a:r>
              <a:rPr lang="en-US" altLang="zh-CN" sz="800" dirty="0" err="1">
                <a:solidFill>
                  <a:prstClr val="black"/>
                </a:solidFill>
                <a:latin typeface="微软雅黑" panose="020B0503020204020204" pitchFamily="34" charset="-122"/>
                <a:ea typeface="微软雅黑" panose="020B0503020204020204" pitchFamily="34" charset="-122"/>
              </a:rPr>
              <a:t>now.DayOfWeek</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switch</a:t>
            </a:r>
            <a:r>
              <a:rPr lang="en-US" altLang="zh-CN" sz="800" dirty="0">
                <a:solidFill>
                  <a:prstClr val="black"/>
                </a:solidFill>
                <a:latin typeface="微软雅黑" panose="020B0503020204020204" pitchFamily="34" charset="-122"/>
                <a:ea typeface="微软雅黑" panose="020B0503020204020204" pitchFamily="34" charset="-122"/>
              </a:rPr>
              <a:t> (week)</a:t>
            </a:r>
          </a:p>
          <a:p>
            <a:pPr marL="0" indent="0">
              <a:buNone/>
            </a:pPr>
            <a:r>
              <a:rPr lang="zh-CN" altLang="en-US" sz="800" dirty="0">
                <a:solidFill>
                  <a:prstClr val="black"/>
                </a:solidFill>
                <a:latin typeface="微软雅黑" panose="020B0503020204020204" pitchFamily="34" charset="-122"/>
                <a:ea typeface="微软雅黑" panose="020B0503020204020204" pitchFamily="34" charset="-122"/>
              </a:rPr>
              <a:t>        </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case</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DayOfWeek</a:t>
            </a:r>
            <a:r>
              <a:rPr lang="en-US" altLang="zh-CN" sz="800" dirty="0" err="1">
                <a:solidFill>
                  <a:prstClr val="black"/>
                </a:solidFill>
                <a:latin typeface="微软雅黑" panose="020B0503020204020204" pitchFamily="34" charset="-122"/>
                <a:ea typeface="微软雅黑" panose="020B0503020204020204" pitchFamily="34" charset="-122"/>
              </a:rPr>
              <a:t>.Saturday</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case</a:t>
            </a: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DayOfWeek</a:t>
            </a:r>
            <a:r>
              <a:rPr lang="en-US" altLang="zh-CN" sz="800" dirty="0" err="1">
                <a:solidFill>
                  <a:prstClr val="black"/>
                </a:solidFill>
                <a:latin typeface="微软雅黑" panose="020B0503020204020204" pitchFamily="34" charset="-122"/>
                <a:ea typeface="微软雅黑" panose="020B0503020204020204" pitchFamily="34" charset="-122"/>
              </a:rPr>
              <a:t>.Sunday</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Console</a:t>
            </a:r>
            <a:r>
              <a:rPr lang="en-US" altLang="zh-CN" sz="800" dirty="0" err="1">
                <a:solidFill>
                  <a:prstClr val="black"/>
                </a:solidFill>
                <a:latin typeface="微软雅黑" panose="020B0503020204020204" pitchFamily="34" charset="-122"/>
                <a:ea typeface="微软雅黑" panose="020B0503020204020204" pitchFamily="34" charset="-122"/>
              </a:rPr>
              <a:t>.WriteLine</a:t>
            </a:r>
            <a:r>
              <a:rPr lang="en-US" altLang="zh-CN" sz="800" dirty="0">
                <a:solidFill>
                  <a:prstClr val="black"/>
                </a:solidFill>
                <a:latin typeface="微软雅黑" panose="020B0503020204020204" pitchFamily="34" charset="-122"/>
                <a:ea typeface="微软雅黑" panose="020B0503020204020204" pitchFamily="34" charset="-122"/>
              </a:rPr>
              <a:t>(</a:t>
            </a:r>
            <a:r>
              <a:rPr lang="en-US" altLang="zh-CN" sz="800" dirty="0">
                <a:solidFill>
                  <a:srgbClr val="A31515"/>
                </a:solidFill>
                <a:latin typeface="微软雅黑" panose="020B0503020204020204" pitchFamily="34" charset="-122"/>
                <a:ea typeface="微软雅黑" panose="020B0503020204020204" pitchFamily="34" charset="-122"/>
              </a:rPr>
              <a:t>"</a:t>
            </a:r>
            <a:r>
              <a:rPr lang="zh-CN" altLang="en-US" sz="800" dirty="0">
                <a:solidFill>
                  <a:srgbClr val="A31515"/>
                </a:solidFill>
                <a:latin typeface="微软雅黑" panose="020B0503020204020204" pitchFamily="34" charset="-122"/>
                <a:ea typeface="微软雅黑" panose="020B0503020204020204" pitchFamily="34" charset="-122"/>
              </a:rPr>
              <a:t>休息</a:t>
            </a:r>
            <a:r>
              <a:rPr lang="en-US" altLang="zh-CN" sz="800" dirty="0">
                <a:solidFill>
                  <a:srgbClr val="A31515"/>
                </a:solidFill>
                <a:latin typeface="微软雅黑" panose="020B0503020204020204" pitchFamily="34" charset="-122"/>
                <a:ea typeface="微软雅黑" panose="020B0503020204020204" pitchFamily="34" charset="-122"/>
              </a:rPr>
              <a:t>"</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break</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default</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err="1">
                <a:solidFill>
                  <a:srgbClr val="2B91AF"/>
                </a:solidFill>
                <a:latin typeface="微软雅黑" panose="020B0503020204020204" pitchFamily="34" charset="-122"/>
                <a:ea typeface="微软雅黑" panose="020B0503020204020204" pitchFamily="34" charset="-122"/>
              </a:rPr>
              <a:t>Console</a:t>
            </a:r>
            <a:r>
              <a:rPr lang="en-US" altLang="zh-CN" sz="800" dirty="0" err="1">
                <a:solidFill>
                  <a:prstClr val="black"/>
                </a:solidFill>
                <a:latin typeface="微软雅黑" panose="020B0503020204020204" pitchFamily="34" charset="-122"/>
                <a:ea typeface="微软雅黑" panose="020B0503020204020204" pitchFamily="34" charset="-122"/>
              </a:rPr>
              <a:t>.WriteLine</a:t>
            </a:r>
            <a:r>
              <a:rPr lang="en-US" altLang="zh-CN" sz="800" dirty="0">
                <a:solidFill>
                  <a:prstClr val="black"/>
                </a:solidFill>
                <a:latin typeface="微软雅黑" panose="020B0503020204020204" pitchFamily="34" charset="-122"/>
                <a:ea typeface="微软雅黑" panose="020B0503020204020204" pitchFamily="34" charset="-122"/>
              </a:rPr>
              <a:t>(</a:t>
            </a:r>
            <a:r>
              <a:rPr lang="en-US" altLang="zh-CN" sz="800" dirty="0">
                <a:solidFill>
                  <a:srgbClr val="A31515"/>
                </a:solidFill>
                <a:latin typeface="微软雅黑" panose="020B0503020204020204" pitchFamily="34" charset="-122"/>
                <a:ea typeface="微软雅黑" panose="020B0503020204020204" pitchFamily="34" charset="-122"/>
              </a:rPr>
              <a:t>"</a:t>
            </a:r>
            <a:r>
              <a:rPr lang="zh-CN" altLang="en-US" sz="800" dirty="0">
                <a:solidFill>
                  <a:srgbClr val="A31515"/>
                </a:solidFill>
                <a:latin typeface="微软雅黑" panose="020B0503020204020204" pitchFamily="34" charset="-122"/>
                <a:ea typeface="微软雅黑" panose="020B0503020204020204" pitchFamily="34" charset="-122"/>
              </a:rPr>
              <a:t>上班</a:t>
            </a:r>
            <a:r>
              <a:rPr lang="en-US" altLang="zh-CN" sz="800" dirty="0">
                <a:solidFill>
                  <a:srgbClr val="A31515"/>
                </a:solidFill>
                <a:latin typeface="微软雅黑" panose="020B0503020204020204" pitchFamily="34" charset="-122"/>
                <a:ea typeface="微软雅黑" panose="020B0503020204020204" pitchFamily="34" charset="-122"/>
              </a:rPr>
              <a:t>"</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                </a:t>
            </a:r>
            <a:r>
              <a:rPr lang="en-US" altLang="zh-CN" sz="800" dirty="0">
                <a:solidFill>
                  <a:srgbClr val="0000FF"/>
                </a:solidFill>
                <a:latin typeface="微软雅黑" panose="020B0503020204020204" pitchFamily="34" charset="-122"/>
                <a:ea typeface="微软雅黑" panose="020B0503020204020204" pitchFamily="34" charset="-122"/>
              </a:rPr>
              <a:t>break</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800" dirty="0">
                <a:solidFill>
                  <a:prstClr val="black"/>
                </a:solidFill>
                <a:latin typeface="微软雅黑" panose="020B0503020204020204" pitchFamily="34" charset="-122"/>
                <a:ea typeface="微软雅黑" panose="020B0503020204020204" pitchFamily="34" charset="-122"/>
              </a:rPr>
              <a:t>        </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sz="800" dirty="0">
                <a:solidFill>
                  <a:prstClr val="black"/>
                </a:solidFill>
                <a:latin typeface="微软雅黑" panose="020B0503020204020204" pitchFamily="34" charset="-122"/>
                <a:ea typeface="微软雅黑" panose="020B0503020204020204" pitchFamily="34" charset="-122"/>
              </a:rPr>
              <a:t>    </a:t>
            </a:r>
            <a:r>
              <a:rPr lang="en-US" altLang="zh-CN" sz="800"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sz="800" dirty="0">
                <a:solidFill>
                  <a:prstClr val="black"/>
                </a:solidFill>
                <a:latin typeface="微软雅黑" panose="020B0503020204020204" pitchFamily="34" charset="-122"/>
                <a:ea typeface="微软雅黑" panose="020B0503020204020204" pitchFamily="34" charset="-122"/>
              </a:rPr>
              <a:t>}</a:t>
            </a:r>
          </a:p>
        </p:txBody>
      </p:sp>
      <p:sp>
        <p:nvSpPr>
          <p:cNvPr id="6" name="燕尾形箭头 5"/>
          <p:cNvSpPr/>
          <p:nvPr/>
        </p:nvSpPr>
        <p:spPr bwMode="auto">
          <a:xfrm>
            <a:off x="5125674" y="3753798"/>
            <a:ext cx="958407" cy="548640"/>
          </a:xfrm>
          <a:prstGeom prst="notch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860854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416320"/>
          </a:xfrm>
          <a:prstGeom prst="rect">
            <a:avLst/>
          </a:prstGeom>
        </p:spPr>
        <p:txBody>
          <a:bodyPr wrap="square">
            <a:spAutoFit/>
          </a:bodyPr>
          <a:lstStyle/>
          <a:p>
            <a:r>
              <a:rPr lang="en-US" altLang="zh-CN" sz="2400" dirty="0">
                <a:solidFill>
                  <a:srgbClr val="415162"/>
                </a:solidFill>
                <a:latin typeface="微软雅黑" panose="020B0503020204020204" pitchFamily="34" charset="-122"/>
                <a:ea typeface="微软雅黑" panose="020B0503020204020204" pitchFamily="34" charset="-122"/>
              </a:rPr>
              <a:t>for </a:t>
            </a:r>
            <a:r>
              <a:rPr lang="zh-CN" altLang="en-US" sz="2400" dirty="0">
                <a:solidFill>
                  <a:srgbClr val="415162"/>
                </a:solidFill>
                <a:latin typeface="微软雅黑" panose="020B0503020204020204" pitchFamily="34" charset="-122"/>
                <a:ea typeface="微软雅黑" panose="020B0503020204020204" pitchFamily="34" charset="-122"/>
              </a:rPr>
              <a:t>语句用来依据特定条件来多次重复执行某些代码。</a:t>
            </a:r>
            <a:endParaRPr lang="en-US" altLang="zh-CN" sz="2400" dirty="0">
              <a:solidFill>
                <a:srgbClr val="415162"/>
              </a:solidFill>
              <a:latin typeface="微软雅黑" panose="020B0503020204020204" pitchFamily="34" charset="-122"/>
              <a:ea typeface="微软雅黑" panose="020B0503020204020204" pitchFamily="34" charset="-122"/>
            </a:endParaRPr>
          </a:p>
          <a:p>
            <a:endParaRPr lang="en-US" altLang="zh-CN" sz="2400" dirty="0">
              <a:solidFill>
                <a:srgbClr val="415162"/>
              </a:solidFill>
              <a:latin typeface="微软雅黑" panose="020B0503020204020204" pitchFamily="34" charset="-122"/>
              <a:ea typeface="微软雅黑" panose="020B0503020204020204" pitchFamily="34" charset="-122"/>
            </a:endParaRPr>
          </a:p>
          <a:p>
            <a:r>
              <a:rPr lang="zh-CN" altLang="en-US" sz="2400" dirty="0">
                <a:solidFill>
                  <a:srgbClr val="415162"/>
                </a:solidFill>
                <a:latin typeface="微软雅黑" panose="020B0503020204020204" pitchFamily="34" charset="-122"/>
                <a:ea typeface="微软雅黑" panose="020B0503020204020204" pitchFamily="34" charset="-122"/>
              </a:rPr>
              <a:t>语法如下：</a:t>
            </a:r>
            <a:endParaRPr lang="en-US" altLang="zh-CN" sz="2400" dirty="0">
              <a:solidFill>
                <a:srgbClr val="415162"/>
              </a:solidFill>
              <a:latin typeface="微软雅黑" panose="020B0503020204020204" pitchFamily="34" charset="-122"/>
              <a:ea typeface="微软雅黑" panose="020B0503020204020204" pitchFamily="34" charset="-122"/>
            </a:endParaRPr>
          </a:p>
          <a:p>
            <a:endParaRPr lang="en-US" altLang="zh-CN" sz="2400" dirty="0">
              <a:solidFill>
                <a:srgbClr val="415162"/>
              </a:solidFill>
              <a:latin typeface="微软雅黑" panose="020B0503020204020204" pitchFamily="34" charset="-122"/>
              <a:ea typeface="微软雅黑" panose="020B0503020204020204" pitchFamily="34" charset="-122"/>
            </a:endParaRPr>
          </a:p>
          <a:p>
            <a:r>
              <a:rPr lang="en-US" altLang="zh-CN" sz="2400" dirty="0">
                <a:solidFill>
                  <a:srgbClr val="415162"/>
                </a:solidFill>
                <a:latin typeface="微软雅黑" panose="020B0503020204020204" pitchFamily="34" charset="-122"/>
                <a:ea typeface="微软雅黑" panose="020B0503020204020204" pitchFamily="34" charset="-122"/>
              </a:rPr>
              <a:t>	for(</a:t>
            </a:r>
            <a:r>
              <a:rPr lang="zh-CN" altLang="en-US" sz="2400" dirty="0">
                <a:solidFill>
                  <a:srgbClr val="415162"/>
                </a:solidFill>
                <a:latin typeface="微软雅黑" panose="020B0503020204020204" pitchFamily="34" charset="-122"/>
                <a:ea typeface="微软雅黑" panose="020B0503020204020204" pitchFamily="34" charset="-122"/>
              </a:rPr>
              <a:t>初始化；条件表达式；结束一次循环的后续操作</a:t>
            </a:r>
            <a:r>
              <a:rPr lang="en-US" altLang="zh-CN" sz="2400" dirty="0">
                <a:solidFill>
                  <a:srgbClr val="415162"/>
                </a:solidFill>
                <a:latin typeface="微软雅黑" panose="020B0503020204020204" pitchFamily="34" charset="-122"/>
                <a:ea typeface="微软雅黑" panose="020B0503020204020204" pitchFamily="34" charset="-122"/>
              </a:rPr>
              <a:t>)</a:t>
            </a:r>
          </a:p>
          <a:p>
            <a:r>
              <a:rPr lang="en-US" altLang="zh-CN" sz="2400" dirty="0">
                <a:solidFill>
                  <a:srgbClr val="415162"/>
                </a:solidFill>
                <a:latin typeface="微软雅黑" panose="020B0503020204020204" pitchFamily="34" charset="-122"/>
                <a:ea typeface="微软雅黑" panose="020B0503020204020204" pitchFamily="34" charset="-122"/>
              </a:rPr>
              <a:t>	</a:t>
            </a:r>
            <a:r>
              <a:rPr lang="zh-CN" altLang="en-US" sz="2400" dirty="0">
                <a:solidFill>
                  <a:srgbClr val="415162"/>
                </a:solidFill>
                <a:latin typeface="微软雅黑" panose="020B0503020204020204" pitchFamily="34" charset="-122"/>
                <a:ea typeface="微软雅黑" panose="020B0503020204020204" pitchFamily="34" charset="-122"/>
              </a:rPr>
              <a:t>｛</a:t>
            </a:r>
            <a:endParaRPr lang="en-US" altLang="zh-CN" sz="2400" dirty="0">
              <a:solidFill>
                <a:srgbClr val="415162"/>
              </a:solidFill>
              <a:latin typeface="微软雅黑" panose="020B0503020204020204" pitchFamily="34" charset="-122"/>
              <a:ea typeface="微软雅黑" panose="020B0503020204020204" pitchFamily="34" charset="-122"/>
            </a:endParaRPr>
          </a:p>
          <a:p>
            <a:r>
              <a:rPr lang="en-US" altLang="zh-CN" sz="2400" dirty="0">
                <a:solidFill>
                  <a:srgbClr val="415162"/>
                </a:solidFill>
                <a:latin typeface="微软雅黑" panose="020B0503020204020204" pitchFamily="34" charset="-122"/>
                <a:ea typeface="微软雅黑" panose="020B0503020204020204" pitchFamily="34" charset="-122"/>
              </a:rPr>
              <a:t>		//</a:t>
            </a:r>
            <a:r>
              <a:rPr lang="zh-CN" altLang="en-US" sz="2400" dirty="0">
                <a:solidFill>
                  <a:srgbClr val="415162"/>
                </a:solidFill>
                <a:latin typeface="微软雅黑" panose="020B0503020204020204" pitchFamily="34" charset="-122"/>
                <a:ea typeface="微软雅黑" panose="020B0503020204020204" pitchFamily="34" charset="-122"/>
              </a:rPr>
              <a:t>一些代码</a:t>
            </a:r>
            <a:endParaRPr lang="en-US" altLang="zh-CN" sz="2400" dirty="0">
              <a:solidFill>
                <a:srgbClr val="415162"/>
              </a:solidFill>
              <a:latin typeface="微软雅黑" panose="020B0503020204020204" pitchFamily="34" charset="-122"/>
              <a:ea typeface="微软雅黑" panose="020B0503020204020204" pitchFamily="34" charset="-122"/>
            </a:endParaRPr>
          </a:p>
          <a:p>
            <a:r>
              <a:rPr lang="en-US" altLang="zh-CN" sz="2400" dirty="0">
                <a:solidFill>
                  <a:srgbClr val="415162"/>
                </a:solidFill>
                <a:latin typeface="微软雅黑" panose="020B0503020204020204" pitchFamily="34" charset="-122"/>
                <a:ea typeface="微软雅黑" panose="020B0503020204020204" pitchFamily="34" charset="-122"/>
              </a:rPr>
              <a:t>	</a:t>
            </a:r>
            <a:r>
              <a:rPr lang="zh-CN" altLang="en-US" sz="2400" dirty="0">
                <a:solidFill>
                  <a:srgbClr val="415162"/>
                </a:solidFill>
                <a:latin typeface="微软雅黑" panose="020B0503020204020204" pitchFamily="34" charset="-122"/>
                <a:ea typeface="微软雅黑" panose="020B0503020204020204" pitchFamily="34" charset="-122"/>
              </a:rPr>
              <a:t>｝</a:t>
            </a:r>
            <a:endParaRPr lang="en-US" altLang="zh-CN" sz="2400" dirty="0">
              <a:solidFill>
                <a:srgbClr val="415162"/>
              </a:solidFill>
              <a:latin typeface="微软雅黑" panose="020B0503020204020204" pitchFamily="34" charset="-122"/>
              <a:ea typeface="微软雅黑" panose="020B0503020204020204" pitchFamily="34" charset="-122"/>
            </a:endParaRPr>
          </a:p>
          <a:p>
            <a:r>
              <a:rPr lang="en-US" altLang="zh-CN" sz="2400" dirty="0">
                <a:solidFill>
                  <a:srgbClr val="415162"/>
                </a:solidFill>
                <a:latin typeface="微软雅黑" panose="020B0503020204020204" pitchFamily="34" charset="-122"/>
                <a:ea typeface="微软雅黑" panose="020B0503020204020204" pitchFamily="34" charset="-122"/>
              </a:rPr>
              <a:t>	//</a:t>
            </a:r>
            <a:r>
              <a:rPr lang="zh-CN" altLang="en-US" sz="2400" dirty="0">
                <a:solidFill>
                  <a:srgbClr val="415162"/>
                </a:solidFill>
                <a:latin typeface="微软雅黑" panose="020B0503020204020204" pitchFamily="34" charset="-122"/>
                <a:ea typeface="微软雅黑" panose="020B0503020204020204" pitchFamily="34" charset="-122"/>
              </a:rPr>
              <a:t>后续</a:t>
            </a:r>
            <a:r>
              <a:rPr lang="zh-CN" altLang="en-US" sz="2400" dirty="0" smtClean="0">
                <a:solidFill>
                  <a:srgbClr val="415162"/>
                </a:solidFill>
                <a:latin typeface="微软雅黑" panose="020B0503020204020204" pitchFamily="34" charset="-122"/>
                <a:ea typeface="微软雅黑" panose="020B0503020204020204" pitchFamily="34" charset="-122"/>
              </a:rPr>
              <a:t>代码</a:t>
            </a:r>
            <a:endParaRPr lang="en-US" altLang="zh-CN" sz="24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for</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19832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785652"/>
          </a:xfrm>
          <a:prstGeom prst="rect">
            <a:avLst/>
          </a:prstGeom>
        </p:spPr>
        <p:txBody>
          <a:bodyPr wrap="square">
            <a:spAutoFit/>
          </a:bodyPr>
          <a:lstStyle/>
          <a:p>
            <a:r>
              <a:rPr lang="en-US" altLang="zh-CN" sz="2400" dirty="0">
                <a:solidFill>
                  <a:srgbClr val="0000FF"/>
                </a:solidFill>
                <a:latin typeface="微软雅黑" panose="020B0503020204020204" pitchFamily="34" charset="-122"/>
                <a:ea typeface="微软雅黑" panose="020B0503020204020204" pitchFamily="34" charset="-122"/>
              </a:rPr>
              <a:t>class</a:t>
            </a:r>
            <a:r>
              <a:rPr lang="en-US" altLang="zh-CN"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srgbClr val="2B91AF"/>
                </a:solidFill>
                <a:latin typeface="微软雅黑" panose="020B0503020204020204" pitchFamily="34" charset="-122"/>
                <a:ea typeface="微软雅黑" panose="020B0503020204020204" pitchFamily="34" charset="-122"/>
              </a:rPr>
              <a:t>Test</a:t>
            </a:r>
            <a:endParaRPr lang="en-US" altLang="zh-CN" sz="2400" dirty="0">
              <a:solidFill>
                <a:prstClr val="black"/>
              </a:solidFill>
              <a:latin typeface="微软雅黑" panose="020B0503020204020204" pitchFamily="34" charset="-122"/>
              <a:ea typeface="微软雅黑" panose="020B0503020204020204" pitchFamily="34" charset="-122"/>
            </a:endParaRPr>
          </a:p>
          <a:p>
            <a:r>
              <a:rPr lang="en-US" altLang="zh-CN" sz="2400" dirty="0">
                <a:solidFill>
                  <a:prstClr val="black"/>
                </a:solidFill>
                <a:latin typeface="微软雅黑" panose="020B0503020204020204" pitchFamily="34" charset="-122"/>
                <a:ea typeface="微软雅黑" panose="020B0503020204020204" pitchFamily="34" charset="-122"/>
              </a:rPr>
              <a:t>{</a:t>
            </a:r>
          </a:p>
          <a:p>
            <a:r>
              <a:rPr lang="en-US" altLang="zh-CN"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static</a:t>
            </a:r>
            <a:r>
              <a:rPr lang="en-US" altLang="zh-CN"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void</a:t>
            </a:r>
            <a:r>
              <a:rPr lang="en-US" altLang="zh-CN" sz="2400" dirty="0">
                <a:solidFill>
                  <a:prstClr val="black"/>
                </a:solidFill>
                <a:latin typeface="微软雅黑" panose="020B0503020204020204" pitchFamily="34" charset="-122"/>
                <a:ea typeface="微软雅黑" panose="020B0503020204020204" pitchFamily="34" charset="-122"/>
              </a:rPr>
              <a:t> Main()</a:t>
            </a:r>
          </a:p>
          <a:p>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prstClr val="black"/>
                </a:solidFill>
                <a:latin typeface="微软雅黑" panose="020B0503020204020204" pitchFamily="34" charset="-122"/>
                <a:ea typeface="微软雅黑" panose="020B0503020204020204" pitchFamily="34" charset="-122"/>
              </a:rPr>
              <a:t>{</a:t>
            </a:r>
          </a:p>
          <a:p>
            <a:r>
              <a:rPr lang="nn-NO" altLang="zh-CN" sz="2400" dirty="0">
                <a:solidFill>
                  <a:prstClr val="black"/>
                </a:solidFill>
                <a:latin typeface="微软雅黑" panose="020B0503020204020204" pitchFamily="34" charset="-122"/>
                <a:ea typeface="微软雅黑" panose="020B0503020204020204" pitchFamily="34" charset="-122"/>
              </a:rPr>
              <a:t>        </a:t>
            </a:r>
            <a:r>
              <a:rPr lang="nn-NO" altLang="zh-CN" sz="2400" dirty="0">
                <a:solidFill>
                  <a:srgbClr val="0000FF"/>
                </a:solidFill>
                <a:latin typeface="微软雅黑" panose="020B0503020204020204" pitchFamily="34" charset="-122"/>
                <a:ea typeface="微软雅黑" panose="020B0503020204020204" pitchFamily="34" charset="-122"/>
              </a:rPr>
              <a:t>for</a:t>
            </a:r>
            <a:r>
              <a:rPr lang="nn-NO" altLang="zh-CN" sz="2400" dirty="0">
                <a:solidFill>
                  <a:prstClr val="black"/>
                </a:solidFill>
                <a:latin typeface="微软雅黑" panose="020B0503020204020204" pitchFamily="34" charset="-122"/>
                <a:ea typeface="微软雅黑" panose="020B0503020204020204" pitchFamily="34" charset="-122"/>
              </a:rPr>
              <a:t> (</a:t>
            </a:r>
            <a:r>
              <a:rPr lang="nn-NO" altLang="zh-CN" sz="2400" dirty="0">
                <a:solidFill>
                  <a:srgbClr val="0000FF"/>
                </a:solidFill>
                <a:latin typeface="微软雅黑" panose="020B0503020204020204" pitchFamily="34" charset="-122"/>
                <a:ea typeface="微软雅黑" panose="020B0503020204020204" pitchFamily="34" charset="-122"/>
              </a:rPr>
              <a:t>int</a:t>
            </a:r>
            <a:r>
              <a:rPr lang="nn-NO" altLang="zh-CN" sz="2400" dirty="0">
                <a:solidFill>
                  <a:prstClr val="black"/>
                </a:solidFill>
                <a:latin typeface="微软雅黑" panose="020B0503020204020204" pitchFamily="34" charset="-122"/>
                <a:ea typeface="微软雅黑" panose="020B0503020204020204" pitchFamily="34" charset="-122"/>
              </a:rPr>
              <a:t> i = 0; i &lt; 100; i++)</a:t>
            </a:r>
          </a:p>
          <a:p>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prstClr val="black"/>
                </a:solidFill>
                <a:latin typeface="微软雅黑" panose="020B0503020204020204" pitchFamily="34" charset="-122"/>
                <a:ea typeface="微软雅黑" panose="020B0503020204020204" pitchFamily="34" charset="-122"/>
              </a:rPr>
              <a:t>{</a:t>
            </a:r>
          </a:p>
          <a:p>
            <a:r>
              <a:rPr lang="en-US" altLang="zh-CN" sz="2400" dirty="0">
                <a:solidFill>
                  <a:prstClr val="black"/>
                </a:solidFill>
                <a:latin typeface="微软雅黑" panose="020B0503020204020204" pitchFamily="34" charset="-122"/>
                <a:ea typeface="微软雅黑" panose="020B0503020204020204" pitchFamily="34" charset="-122"/>
              </a:rPr>
              <a:t>            </a:t>
            </a:r>
            <a:r>
              <a:rPr lang="en-US" altLang="zh-CN" sz="2400" dirty="0" err="1">
                <a:solidFill>
                  <a:prstClr val="black"/>
                </a:solidFill>
                <a:latin typeface="微软雅黑" panose="020B0503020204020204" pitchFamily="34" charset="-122"/>
                <a:ea typeface="微软雅黑" panose="020B0503020204020204" pitchFamily="34" charset="-122"/>
              </a:rPr>
              <a:t>System.</a:t>
            </a:r>
            <a:r>
              <a:rPr lang="en-US" altLang="zh-CN" sz="2400" dirty="0" err="1">
                <a:solidFill>
                  <a:srgbClr val="2B91AF"/>
                </a:solidFill>
                <a:latin typeface="微软雅黑" panose="020B0503020204020204" pitchFamily="34" charset="-122"/>
                <a:ea typeface="微软雅黑" panose="020B0503020204020204" pitchFamily="34" charset="-122"/>
              </a:rPr>
              <a:t>Console</a:t>
            </a:r>
            <a:r>
              <a:rPr lang="en-US" altLang="zh-CN" sz="2400" dirty="0" err="1">
                <a:solidFill>
                  <a:prstClr val="black"/>
                </a:solidFill>
                <a:latin typeface="微软雅黑" panose="020B0503020204020204" pitchFamily="34" charset="-122"/>
                <a:ea typeface="微软雅黑" panose="020B0503020204020204" pitchFamily="34" charset="-122"/>
              </a:rPr>
              <a:t>.WriteLine</a:t>
            </a:r>
            <a:r>
              <a:rPr lang="en-US" altLang="zh-CN" sz="2400" dirty="0">
                <a:solidFill>
                  <a:prstClr val="black"/>
                </a:solidFill>
                <a:latin typeface="微软雅黑" panose="020B0503020204020204" pitchFamily="34" charset="-122"/>
                <a:ea typeface="微软雅黑" panose="020B0503020204020204" pitchFamily="34" charset="-122"/>
              </a:rPr>
              <a:t>(</a:t>
            </a:r>
            <a:r>
              <a:rPr lang="en-US" altLang="zh-CN" sz="2400" dirty="0" err="1">
                <a:solidFill>
                  <a:prstClr val="black"/>
                </a:solidFill>
                <a:latin typeface="微软雅黑" panose="020B0503020204020204" pitchFamily="34" charset="-122"/>
                <a:ea typeface="微软雅黑" panose="020B0503020204020204" pitchFamily="34" charset="-122"/>
              </a:rPr>
              <a:t>i</a:t>
            </a:r>
            <a:r>
              <a:rPr lang="en-US" altLang="zh-CN" sz="2400" dirty="0">
                <a:solidFill>
                  <a:prstClr val="black"/>
                </a:solidFill>
                <a:latin typeface="微软雅黑" panose="020B0503020204020204" pitchFamily="34" charset="-122"/>
                <a:ea typeface="微软雅黑" panose="020B0503020204020204" pitchFamily="34" charset="-122"/>
              </a:rPr>
              <a:t>);</a:t>
            </a:r>
          </a:p>
          <a:p>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prstClr val="black"/>
                </a:solidFill>
                <a:latin typeface="微软雅黑" panose="020B0503020204020204" pitchFamily="34" charset="-122"/>
                <a:ea typeface="微软雅黑" panose="020B0503020204020204" pitchFamily="34" charset="-122"/>
              </a:rPr>
              <a:t>}</a:t>
            </a:r>
          </a:p>
          <a:p>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prstClr val="black"/>
                </a:solidFill>
                <a:latin typeface="微软雅黑" panose="020B0503020204020204" pitchFamily="34" charset="-122"/>
                <a:ea typeface="微软雅黑" panose="020B0503020204020204" pitchFamily="34" charset="-122"/>
              </a:rPr>
              <a:t>}</a:t>
            </a:r>
          </a:p>
          <a:p>
            <a:r>
              <a:rPr lang="en-US" altLang="zh-CN" sz="2400" dirty="0">
                <a:solidFill>
                  <a:prstClr val="black"/>
                </a:solidFill>
                <a:latin typeface="微软雅黑" panose="020B0503020204020204" pitchFamily="34" charset="-122"/>
                <a:ea typeface="微软雅黑" panose="020B0503020204020204" pitchFamily="34" charset="-122"/>
              </a:rPr>
              <a:t>}</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for</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295389" y="3824004"/>
            <a:ext cx="359167" cy="430887"/>
          </a:xfrm>
          <a:prstGeom prst="rect">
            <a:avLst/>
          </a:prstGeom>
          <a:noFill/>
        </p:spPr>
        <p:txBody>
          <a:bodyPr wrap="none" lIns="0" tIns="0" rIns="0" bIns="0" rtlCol="0">
            <a:spAutoFit/>
          </a:bodyPr>
          <a:lstStyle/>
          <a:p>
            <a:r>
              <a:rPr lang="zh-CN" altLang="en-US" sz="2800" dirty="0">
                <a:solidFill>
                  <a:srgbClr val="415162"/>
                </a:solidFill>
                <a:latin typeface="微软雅黑" panose="020B0503020204020204" pitchFamily="34" charset="-122"/>
                <a:ea typeface="微软雅黑" panose="020B0503020204020204" pitchFamily="34" charset="-122"/>
              </a:rPr>
              <a:t>真</a:t>
            </a:r>
            <a:endParaRPr lang="zh-CN" altLang="en-US" sz="2800" dirty="0" smtClean="0">
              <a:solidFill>
                <a:srgbClr val="415162"/>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303395" y="4738735"/>
            <a:ext cx="359167" cy="430887"/>
          </a:xfrm>
          <a:prstGeom prst="rect">
            <a:avLst/>
          </a:prstGeom>
          <a:noFill/>
        </p:spPr>
        <p:txBody>
          <a:bodyPr wrap="none" lIns="0" tIns="0" rIns="0" bIns="0" rtlCol="0">
            <a:spAutoFit/>
          </a:bodyPr>
          <a:lstStyle/>
          <a:p>
            <a:r>
              <a:rPr lang="zh-CN" altLang="en-US" sz="2800" dirty="0" smtClean="0">
                <a:solidFill>
                  <a:srgbClr val="415162"/>
                </a:solidFill>
                <a:latin typeface="微软雅黑" panose="020B0503020204020204" pitchFamily="34" charset="-122"/>
                <a:ea typeface="微软雅黑" panose="020B0503020204020204" pitchFamily="34" charset="-122"/>
              </a:rPr>
              <a:t>假</a:t>
            </a:r>
          </a:p>
        </p:txBody>
      </p:sp>
      <p:sp>
        <p:nvSpPr>
          <p:cNvPr id="16" name="流程图: 决策 15"/>
          <p:cNvSpPr/>
          <p:nvPr/>
        </p:nvSpPr>
        <p:spPr bwMode="auto">
          <a:xfrm>
            <a:off x="7050558" y="3824003"/>
            <a:ext cx="2072858" cy="1139606"/>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n-NO" altLang="zh-CN" dirty="0">
                <a:solidFill>
                  <a:prstClr val="black"/>
                </a:solidFill>
                <a:latin typeface="微软雅黑" panose="020B0503020204020204" pitchFamily="34" charset="-122"/>
                <a:ea typeface="微软雅黑" panose="020B0503020204020204" pitchFamily="34" charset="-122"/>
              </a:rPr>
              <a:t>i &lt; </a:t>
            </a:r>
            <a:r>
              <a:rPr lang="nn-NO" altLang="zh-CN" dirty="0" smtClean="0">
                <a:solidFill>
                  <a:prstClr val="black"/>
                </a:solidFill>
                <a:latin typeface="微软雅黑" panose="020B0503020204020204" pitchFamily="34" charset="-122"/>
                <a:ea typeface="微软雅黑" panose="020B0503020204020204" pitchFamily="34" charset="-122"/>
              </a:rPr>
              <a:t>100;</a:t>
            </a:r>
            <a:endParaRPr lang="zh-CN" altLang="en-US" dirty="0" err="1" smtClean="0">
              <a:solidFill>
                <a:srgbClr val="415162"/>
              </a:solidFill>
              <a:ea typeface="Segoe UI" pitchFamily="34" charset="0"/>
              <a:cs typeface="Segoe UI" pitchFamily="34" charset="0"/>
            </a:endParaRPr>
          </a:p>
        </p:txBody>
      </p:sp>
      <p:sp>
        <p:nvSpPr>
          <p:cNvPr id="23" name="矩形 22"/>
          <p:cNvSpPr/>
          <p:nvPr/>
        </p:nvSpPr>
        <p:spPr>
          <a:xfrm>
            <a:off x="7482979" y="2156486"/>
            <a:ext cx="1208015" cy="689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altLang="zh-CN" dirty="0">
                <a:solidFill>
                  <a:srgbClr val="0000FF"/>
                </a:solidFill>
                <a:latin typeface="微软雅黑" panose="020B0503020204020204" pitchFamily="34" charset="-122"/>
                <a:ea typeface="微软雅黑" panose="020B0503020204020204" pitchFamily="34" charset="-122"/>
              </a:rPr>
              <a:t>int</a:t>
            </a:r>
            <a:r>
              <a:rPr lang="nn-NO" altLang="zh-CN" dirty="0">
                <a:solidFill>
                  <a:prstClr val="black"/>
                </a:solidFill>
                <a:latin typeface="微软雅黑" panose="020B0503020204020204" pitchFamily="34" charset="-122"/>
                <a:ea typeface="微软雅黑" panose="020B0503020204020204" pitchFamily="34" charset="-122"/>
              </a:rPr>
              <a:t> i = </a:t>
            </a:r>
            <a:r>
              <a:rPr lang="nn-NO" altLang="zh-CN" dirty="0" smtClean="0">
                <a:solidFill>
                  <a:prstClr val="black"/>
                </a:solidFill>
                <a:latin typeface="微软雅黑" panose="020B0503020204020204" pitchFamily="34" charset="-122"/>
                <a:ea typeface="微软雅黑" panose="020B0503020204020204" pitchFamily="34" charset="-122"/>
              </a:rPr>
              <a:t>0;</a:t>
            </a:r>
            <a:endParaRPr lang="zh-CN" altLang="en-US" dirty="0">
              <a:solidFill>
                <a:srgbClr val="415162"/>
              </a:solidFill>
              <a:ea typeface="Segoe UI" pitchFamily="34" charset="0"/>
              <a:cs typeface="Segoe UI" pitchFamily="34" charset="0"/>
            </a:endParaRPr>
          </a:p>
        </p:txBody>
      </p:sp>
      <p:sp>
        <p:nvSpPr>
          <p:cNvPr id="24" name="矩形 23"/>
          <p:cNvSpPr/>
          <p:nvPr/>
        </p:nvSpPr>
        <p:spPr>
          <a:xfrm>
            <a:off x="7529119" y="5393455"/>
            <a:ext cx="1115736"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微软雅黑" panose="020B0503020204020204" pitchFamily="34" charset="-122"/>
                <a:ea typeface="微软雅黑" panose="020B0503020204020204" pitchFamily="34" charset="-122"/>
              </a:rPr>
              <a:t>结束</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7" name="矩形 26"/>
          <p:cNvSpPr/>
          <p:nvPr/>
        </p:nvSpPr>
        <p:spPr>
          <a:xfrm>
            <a:off x="10231071" y="2985618"/>
            <a:ext cx="1208015" cy="689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prstClr val="black"/>
                </a:solidFill>
                <a:latin typeface="微软雅黑" panose="020B0503020204020204" pitchFamily="34" charset="-122"/>
                <a:ea typeface="微软雅黑" panose="020B0503020204020204" pitchFamily="34" charset="-122"/>
              </a:rPr>
              <a:t>i</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cxnSp>
        <p:nvCxnSpPr>
          <p:cNvPr id="29" name="直接箭头连接符 28"/>
          <p:cNvCxnSpPr>
            <a:stCxn id="23" idx="2"/>
            <a:endCxn id="16" idx="0"/>
          </p:cNvCxnSpPr>
          <p:nvPr/>
        </p:nvCxnSpPr>
        <p:spPr>
          <a:xfrm>
            <a:off x="8086987" y="2846344"/>
            <a:ext cx="0" cy="9776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6" idx="2"/>
            <a:endCxn id="24" idx="0"/>
          </p:cNvCxnSpPr>
          <p:nvPr/>
        </p:nvCxnSpPr>
        <p:spPr>
          <a:xfrm>
            <a:off x="8086987" y="4963609"/>
            <a:ext cx="0" cy="4298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3"/>
          </p:cNvCxnSpPr>
          <p:nvPr/>
        </p:nvCxnSpPr>
        <p:spPr>
          <a:xfrm>
            <a:off x="9123416" y="4393806"/>
            <a:ext cx="83431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0110129" y="4066158"/>
            <a:ext cx="1449900" cy="689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prstClr val="black"/>
                </a:solidFill>
                <a:latin typeface="微软雅黑" panose="020B0503020204020204" pitchFamily="34" charset="-122"/>
                <a:ea typeface="微软雅黑" panose="020B0503020204020204" pitchFamily="34" charset="-122"/>
              </a:rPr>
              <a:t>WriteLine</a:t>
            </a:r>
            <a:r>
              <a:rPr lang="en-US" altLang="zh-CN" dirty="0" smtClean="0">
                <a:solidFill>
                  <a:prstClr val="black"/>
                </a:solidFill>
                <a:latin typeface="微软雅黑" panose="020B0503020204020204" pitchFamily="34" charset="-122"/>
                <a:ea typeface="微软雅黑" panose="020B0503020204020204" pitchFamily="34" charset="-122"/>
              </a:rPr>
              <a:t>(</a:t>
            </a:r>
            <a:r>
              <a:rPr lang="en-US" altLang="zh-CN" dirty="0" err="1" smtClean="0">
                <a:solidFill>
                  <a:prstClr val="black"/>
                </a:solidFill>
                <a:latin typeface="微软雅黑" panose="020B0503020204020204" pitchFamily="34" charset="-122"/>
                <a:ea typeface="微软雅黑" panose="020B0503020204020204" pitchFamily="34" charset="-122"/>
              </a:rPr>
              <a:t>i</a:t>
            </a:r>
            <a:r>
              <a:rPr lang="en-US" altLang="zh-CN" dirty="0">
                <a:solidFill>
                  <a:prstClr val="black"/>
                </a:solidFill>
                <a:latin typeface="微软雅黑" panose="020B0503020204020204" pitchFamily="34" charset="-122"/>
                <a:ea typeface="微软雅黑" panose="020B0503020204020204" pitchFamily="34" charset="-122"/>
              </a:rPr>
              <a:t>)</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cxnSp>
        <p:nvCxnSpPr>
          <p:cNvPr id="47" name="直接箭头连接符 46"/>
          <p:cNvCxnSpPr>
            <a:stCxn id="44" idx="0"/>
            <a:endCxn id="27" idx="2"/>
          </p:cNvCxnSpPr>
          <p:nvPr/>
        </p:nvCxnSpPr>
        <p:spPr>
          <a:xfrm flipV="1">
            <a:off x="10835079" y="3675476"/>
            <a:ext cx="0" cy="390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27" idx="1"/>
            <a:endCxn id="16" idx="0"/>
          </p:cNvCxnSpPr>
          <p:nvPr/>
        </p:nvCxnSpPr>
        <p:spPr>
          <a:xfrm rot="10800000" flipV="1">
            <a:off x="8086987" y="3330547"/>
            <a:ext cx="2144084" cy="49345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0993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923877"/>
          </a:xfrm>
          <a:prstGeom prst="rect">
            <a:avLst/>
          </a:prstGeom>
        </p:spPr>
        <p:txBody>
          <a:bodyPr wrap="square">
            <a:spAutoFit/>
          </a:bodyPr>
          <a:lstStyle/>
          <a:p>
            <a:r>
              <a:rPr lang="en-US" altLang="zh-CN" sz="2000" dirty="0" err="1">
                <a:solidFill>
                  <a:srgbClr val="415162"/>
                </a:solidFill>
                <a:latin typeface="微软雅黑" panose="020B0503020204020204" pitchFamily="34" charset="-122"/>
                <a:ea typeface="微软雅黑" panose="020B0503020204020204" pitchFamily="34" charset="-122"/>
              </a:rPr>
              <a:t>foreach</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语句用于枚举一个集合的元素。与</a:t>
            </a:r>
            <a:r>
              <a:rPr lang="en-US" altLang="zh-CN" sz="2000" dirty="0">
                <a:solidFill>
                  <a:srgbClr val="415162"/>
                </a:solidFill>
                <a:latin typeface="微软雅黑" panose="020B0503020204020204" pitchFamily="34" charset="-122"/>
                <a:ea typeface="微软雅黑" panose="020B0503020204020204" pitchFamily="34" charset="-122"/>
              </a:rPr>
              <a:t>for</a:t>
            </a:r>
            <a:r>
              <a:rPr lang="zh-CN" altLang="en-US" sz="2000" dirty="0">
                <a:solidFill>
                  <a:srgbClr val="415162"/>
                </a:solidFill>
                <a:latin typeface="微软雅黑" panose="020B0503020204020204" pitchFamily="34" charset="-122"/>
                <a:ea typeface="微软雅黑" panose="020B0503020204020204" pitchFamily="34" charset="-122"/>
              </a:rPr>
              <a:t>语句相比有更简洁的语法。</a:t>
            </a:r>
            <a:endParaRPr lang="en-US" altLang="zh-CN" sz="2000" dirty="0">
              <a:solidFill>
                <a:srgbClr val="415162"/>
              </a:solidFill>
              <a:latin typeface="微软雅黑" panose="020B0503020204020204" pitchFamily="34" charset="-122"/>
              <a:ea typeface="微软雅黑" panose="020B0503020204020204" pitchFamily="34" charset="-122"/>
            </a:endParaRPr>
          </a:p>
          <a:p>
            <a:endParaRPr lang="en-US" altLang="zh-CN" sz="2000" dirty="0">
              <a:solidFill>
                <a:srgbClr val="415162"/>
              </a:solidFill>
              <a:latin typeface="微软雅黑" panose="020B0503020204020204" pitchFamily="34" charset="-122"/>
              <a:ea typeface="微软雅黑" panose="020B0503020204020204" pitchFamily="34" charset="-122"/>
            </a:endParaRPr>
          </a:p>
          <a:p>
            <a:r>
              <a:rPr lang="zh-CN" altLang="en-US" sz="2000" dirty="0">
                <a:solidFill>
                  <a:srgbClr val="415162"/>
                </a:solidFill>
                <a:latin typeface="微软雅黑" panose="020B0503020204020204" pitchFamily="34" charset="-122"/>
                <a:ea typeface="微软雅黑" panose="020B0503020204020204" pitchFamily="34" charset="-122"/>
              </a:rPr>
              <a:t>语法如下：</a:t>
            </a:r>
            <a:endParaRPr lang="en-US" altLang="zh-CN" sz="2000" dirty="0">
              <a:solidFill>
                <a:srgbClr val="415162"/>
              </a:solidFill>
              <a:latin typeface="微软雅黑" panose="020B0503020204020204" pitchFamily="34" charset="-122"/>
              <a:ea typeface="微软雅黑" panose="020B0503020204020204" pitchFamily="34" charset="-122"/>
            </a:endParaRPr>
          </a:p>
          <a:p>
            <a:endParaRPr lang="en-US" altLang="zh-CN" sz="2000" dirty="0">
              <a:solidFill>
                <a:srgbClr val="415162"/>
              </a:solidFill>
              <a:latin typeface="微软雅黑" panose="020B0503020204020204" pitchFamily="34" charset="-122"/>
              <a:ea typeface="微软雅黑" panose="020B0503020204020204" pitchFamily="34" charset="-122"/>
            </a:endParaRPr>
          </a:p>
          <a:p>
            <a:r>
              <a:rPr lang="en-US" altLang="zh-CN" sz="2000" dirty="0">
                <a:solidFill>
                  <a:srgbClr val="415162"/>
                </a:solidFill>
                <a:latin typeface="微软雅黑" panose="020B0503020204020204" pitchFamily="34" charset="-122"/>
                <a:ea typeface="微软雅黑" panose="020B0503020204020204" pitchFamily="34" charset="-122"/>
              </a:rPr>
              <a:t>	</a:t>
            </a:r>
            <a:r>
              <a:rPr lang="en-US" altLang="zh-CN" sz="2000" dirty="0" err="1" smtClean="0">
                <a:solidFill>
                  <a:srgbClr val="415162"/>
                </a:solidFill>
                <a:latin typeface="微软雅黑" panose="020B0503020204020204" pitchFamily="34" charset="-122"/>
                <a:ea typeface="微软雅黑" panose="020B0503020204020204" pitchFamily="34" charset="-122"/>
              </a:rPr>
              <a:t>foreach</a:t>
            </a:r>
            <a:r>
              <a:rPr lang="en-US" altLang="zh-CN" sz="2000" dirty="0" smtClean="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迭代变量类型 迭代变量名 </a:t>
            </a:r>
            <a:r>
              <a:rPr lang="en-US" altLang="zh-CN" sz="2000" dirty="0">
                <a:solidFill>
                  <a:srgbClr val="415162"/>
                </a:solidFill>
                <a:latin typeface="微软雅黑" panose="020B0503020204020204" pitchFamily="34" charset="-122"/>
                <a:ea typeface="微软雅黑" panose="020B0503020204020204" pitchFamily="34" charset="-122"/>
              </a:rPr>
              <a:t>in </a:t>
            </a:r>
            <a:r>
              <a:rPr lang="zh-CN" altLang="en-US" sz="2000" dirty="0">
                <a:solidFill>
                  <a:srgbClr val="415162"/>
                </a:solidFill>
                <a:latin typeface="微软雅黑" panose="020B0503020204020204" pitchFamily="34" charset="-122"/>
                <a:ea typeface="微软雅黑" panose="020B0503020204020204" pitchFamily="34" charset="-122"/>
              </a:rPr>
              <a:t>集合</a:t>
            </a:r>
            <a:r>
              <a:rPr lang="en-US" altLang="zh-CN" sz="2000" dirty="0">
                <a:solidFill>
                  <a:srgbClr val="415162"/>
                </a:solidFill>
                <a:latin typeface="微软雅黑" panose="020B0503020204020204" pitchFamily="34" charset="-122"/>
                <a:ea typeface="微软雅黑" panose="020B0503020204020204" pitchFamily="34" charset="-122"/>
              </a:rPr>
              <a:t>)</a:t>
            </a:r>
          </a:p>
          <a:p>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一些代码</a:t>
            </a:r>
            <a:endParaRPr lang="en-US" altLang="zh-CN" sz="2000" dirty="0">
              <a:solidFill>
                <a:srgbClr val="415162"/>
              </a:solidFill>
              <a:latin typeface="微软雅黑" panose="020B0503020204020204" pitchFamily="34" charset="-122"/>
              <a:ea typeface="微软雅黑" panose="020B0503020204020204" pitchFamily="34" charset="-122"/>
            </a:endParaRPr>
          </a:p>
          <a:p>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后续代码</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err="1" smtClean="0">
                <a:solidFill>
                  <a:schemeClr val="tx2">
                    <a:lumMod val="75000"/>
                  </a:schemeClr>
                </a:solidFill>
                <a:latin typeface="微软雅黑" panose="020B0503020204020204" pitchFamily="34" charset="-122"/>
                <a:ea typeface="微软雅黑" panose="020B0503020204020204" pitchFamily="34" charset="-122"/>
              </a:rPr>
              <a:t>foreach</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007672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477875"/>
          </a:xfrm>
          <a:prstGeom prst="rect">
            <a:avLst/>
          </a:prstGeom>
        </p:spPr>
        <p:txBody>
          <a:bodyPr wrap="square">
            <a:spAutoFit/>
          </a:bodyPr>
          <a:lstStyle/>
          <a:p>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class</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2B91AF"/>
                </a:solidFill>
                <a:highlight>
                  <a:srgbClr val="FFFFFF"/>
                </a:highlight>
                <a:latin typeface="微软雅黑" panose="020B0503020204020204" pitchFamily="34" charset="-122"/>
                <a:ea typeface="微软雅黑" panose="020B0503020204020204" pitchFamily="34" charset="-122"/>
              </a:rPr>
              <a:t>Test</a:t>
            </a:r>
            <a:endPar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static</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void</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Main()</a:t>
            </a:r>
          </a:p>
          <a:p>
            <a:r>
              <a:rPr lang="zh-CN" altLang="en-US"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err="1">
                <a:solidFill>
                  <a:srgbClr val="0000FF"/>
                </a:solidFill>
                <a:highlight>
                  <a:srgbClr val="FFFFFF"/>
                </a:highlight>
                <a:latin typeface="微软雅黑" panose="020B0503020204020204" pitchFamily="34" charset="-122"/>
                <a:ea typeface="微软雅黑" panose="020B0503020204020204" pitchFamily="34" charset="-122"/>
              </a:rPr>
              <a:t>int</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array = </a:t>
            </a:r>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new</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err="1">
                <a:solidFill>
                  <a:srgbClr val="0000FF"/>
                </a:solidFill>
                <a:highlight>
                  <a:srgbClr val="FFFFFF"/>
                </a:highlight>
                <a:latin typeface="微软雅黑" panose="020B0503020204020204" pitchFamily="34" charset="-122"/>
                <a:ea typeface="微软雅黑" panose="020B0503020204020204" pitchFamily="34" charset="-122"/>
              </a:rPr>
              <a:t>int</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 1, 3, 5, 7, 9 };</a:t>
            </a: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err="1">
                <a:solidFill>
                  <a:srgbClr val="0000FF"/>
                </a:solidFill>
                <a:highlight>
                  <a:srgbClr val="FFFFFF"/>
                </a:highlight>
                <a:latin typeface="微软雅黑" panose="020B0503020204020204" pitchFamily="34" charset="-122"/>
                <a:ea typeface="微软雅黑" panose="020B0503020204020204" pitchFamily="34" charset="-122"/>
              </a:rPr>
              <a:t>foreach</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err="1">
                <a:solidFill>
                  <a:srgbClr val="0000FF"/>
                </a:solidFill>
                <a:highlight>
                  <a:srgbClr val="FFFFFF"/>
                </a:highlight>
                <a:latin typeface="微软雅黑" panose="020B0503020204020204" pitchFamily="34" charset="-122"/>
                <a:ea typeface="微软雅黑" panose="020B0503020204020204" pitchFamily="34" charset="-122"/>
              </a:rPr>
              <a:t>int</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item </a:t>
            </a:r>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in</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array)</a:t>
            </a:r>
          </a:p>
          <a:p>
            <a:r>
              <a:rPr lang="zh-CN" altLang="en-US"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err="1">
                <a:solidFill>
                  <a:srgbClr val="2B91AF"/>
                </a:solidFill>
                <a:highlight>
                  <a:srgbClr val="FFFFFF"/>
                </a:highlight>
                <a:latin typeface="微软雅黑" panose="020B0503020204020204" pitchFamily="34" charset="-122"/>
                <a:ea typeface="微软雅黑" panose="020B0503020204020204" pitchFamily="34" charset="-122"/>
              </a:rPr>
              <a:t>Console</a:t>
            </a:r>
            <a:r>
              <a:rPr lang="en-US" altLang="zh-CN" sz="2000" dirty="0" err="1">
                <a:solidFill>
                  <a:srgbClr val="000000"/>
                </a:solidFill>
                <a:highlight>
                  <a:srgbClr val="FFFFFF"/>
                </a:highlight>
                <a:latin typeface="微软雅黑" panose="020B0503020204020204" pitchFamily="34" charset="-122"/>
                <a:ea typeface="微软雅黑" panose="020B0503020204020204" pitchFamily="34" charset="-122"/>
              </a:rPr>
              <a:t>.WriteLine</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(item);</a:t>
            </a:r>
          </a:p>
          <a:p>
            <a:r>
              <a:rPr lang="zh-CN" altLang="en-US"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p>
          <a:p>
            <a:r>
              <a:rPr lang="zh-CN" altLang="en-US" sz="2000"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err="1" smtClean="0">
                <a:solidFill>
                  <a:schemeClr val="tx2">
                    <a:lumMod val="75000"/>
                  </a:schemeClr>
                </a:solidFill>
                <a:latin typeface="微软雅黑" panose="020B0503020204020204" pitchFamily="34" charset="-122"/>
                <a:ea typeface="微软雅黑" panose="020B0503020204020204" pitchFamily="34" charset="-122"/>
              </a:rPr>
              <a:t>foreach</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770644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pPr marL="457200" indent="-457200">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while</a:t>
            </a:r>
            <a:r>
              <a:rPr lang="zh-CN" altLang="en-US" sz="2000" dirty="0">
                <a:solidFill>
                  <a:srgbClr val="415162"/>
                </a:solidFill>
                <a:latin typeface="微软雅黑" panose="020B0503020204020204" pitchFamily="34" charset="-122"/>
                <a:ea typeface="微软雅黑" panose="020B0503020204020204" pitchFamily="34" charset="-122"/>
              </a:rPr>
              <a:t>循环的一般形式为</a:t>
            </a:r>
            <a:r>
              <a:rPr lang="en-US" altLang="zh-CN" sz="2000" dirty="0">
                <a:solidFill>
                  <a:srgbClr val="415162"/>
                </a:solidFill>
                <a:latin typeface="微软雅黑" panose="020B0503020204020204" pitchFamily="34" charset="-122"/>
                <a:ea typeface="微软雅黑" panose="020B0503020204020204" pitchFamily="34" charset="-122"/>
              </a:rPr>
              <a:t>:</a:t>
            </a:r>
          </a:p>
          <a:p>
            <a:r>
              <a:rPr lang="en-US" altLang="zh-CN" sz="2000" dirty="0">
                <a:solidFill>
                  <a:srgbClr val="415162"/>
                </a:solidFill>
                <a:latin typeface="微软雅黑" panose="020B0503020204020204" pitchFamily="34" charset="-122"/>
                <a:ea typeface="微软雅黑" panose="020B0503020204020204" pitchFamily="34" charset="-122"/>
              </a:rPr>
              <a:t>	while(</a:t>
            </a:r>
            <a:r>
              <a:rPr lang="zh-CN" altLang="en-US" sz="2000" dirty="0">
                <a:solidFill>
                  <a:srgbClr val="415162"/>
                </a:solidFill>
                <a:latin typeface="微软雅黑" panose="020B0503020204020204" pitchFamily="34" charset="-122"/>
                <a:ea typeface="微软雅黑" panose="020B0503020204020204" pitchFamily="34" charset="-122"/>
              </a:rPr>
              <a:t>条件</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这个条件为布尔表达式</a:t>
            </a:r>
          </a:p>
          <a:p>
            <a:r>
              <a:rPr lang="zh-CN" altLang="en-US" sz="2000" dirty="0">
                <a:solidFill>
                  <a:srgbClr val="415162"/>
                </a:solidFill>
                <a:latin typeface="微软雅黑" panose="020B0503020204020204" pitchFamily="34" charset="-122"/>
                <a:ea typeface="微软雅黑" panose="020B0503020204020204" pitchFamily="34" charset="-122"/>
              </a:rPr>
              <a:t>	</a:t>
            </a:r>
            <a:r>
              <a:rPr lang="en-US" altLang="zh-CN" sz="2000" dirty="0">
                <a:solidFill>
                  <a:srgbClr val="415162"/>
                </a:solidFill>
                <a:latin typeface="微软雅黑" panose="020B0503020204020204" pitchFamily="34" charset="-122"/>
                <a:ea typeface="微软雅黑" panose="020B0503020204020204" pitchFamily="34" charset="-122"/>
              </a:rPr>
              <a:t>{</a:t>
            </a:r>
          </a:p>
          <a:p>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循环体语句；</a:t>
            </a:r>
          </a:p>
          <a:p>
            <a:r>
              <a:rPr lang="zh-CN" altLang="en-US" sz="2000" dirty="0">
                <a:solidFill>
                  <a:srgbClr val="415162"/>
                </a:solidFill>
                <a:latin typeface="微软雅黑" panose="020B0503020204020204" pitchFamily="34" charset="-122"/>
                <a:ea typeface="微软雅黑" panose="020B0503020204020204" pitchFamily="34" charset="-122"/>
              </a:rPr>
              <a:t>	</a:t>
            </a:r>
            <a:r>
              <a:rPr lang="en-US" altLang="zh-CN" sz="2000" dirty="0">
                <a:solidFill>
                  <a:srgbClr val="415162"/>
                </a:solidFill>
                <a:latin typeface="微软雅黑" panose="020B0503020204020204" pitchFamily="34" charset="-122"/>
                <a:ea typeface="微软雅黑" panose="020B0503020204020204" pitchFamily="34" charset="-122"/>
              </a:rPr>
              <a:t>}</a:t>
            </a:r>
          </a:p>
          <a:p>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执行流程</a:t>
            </a:r>
            <a:r>
              <a:rPr lang="en-US" altLang="zh-CN" sz="2000" dirty="0">
                <a:solidFill>
                  <a:srgbClr val="415162"/>
                </a:solidFill>
                <a:latin typeface="微软雅黑" panose="020B0503020204020204" pitchFamily="34" charset="-122"/>
                <a:ea typeface="微软雅黑" panose="020B0503020204020204" pitchFamily="34" charset="-122"/>
              </a:rPr>
              <a:t>:</a:t>
            </a:r>
          </a:p>
          <a:p>
            <a:pPr marL="914382" lvl="1" indent="-457200">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先判断条件</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即布尔表达式的值</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如为真便重复执行循环体语句；直到条件为假时才结束循环，并继续执行循环程序外的后续语句。</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while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086822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3126348"/>
            <a:ext cx="11149013" cy="11079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defTabSz="914099" fontAlgn="base">
              <a:spcAft>
                <a:spcPct val="0"/>
              </a:spcAft>
              <a:defRPr/>
            </a:pPr>
            <a:r>
              <a:rPr lang="zh-CN" altLang="en-US" sz="8000" kern="0" dirty="0">
                <a:solidFill>
                  <a:srgbClr val="415162">
                    <a:alpha val="99000"/>
                  </a:srgbClr>
                </a:solidFill>
                <a:latin typeface="微软雅黑" pitchFamily="34" charset="-122"/>
                <a:ea typeface="微软雅黑" pitchFamily="34" charset="-122"/>
                <a:cs typeface="Segoe UI" pitchFamily="34" charset="0"/>
              </a:rPr>
              <a:t>语言基础</a:t>
            </a:r>
            <a:endParaRPr lang="en-US" altLang="zh-CN" sz="8000" kern="0" dirty="0">
              <a:solidFill>
                <a:srgbClr val="415162">
                  <a:alpha val="99000"/>
                </a:srgbClr>
              </a:solidFill>
              <a:latin typeface="微软雅黑" pitchFamily="34" charset="-122"/>
              <a:ea typeface="微软雅黑" pitchFamily="34" charset="-122"/>
              <a:cs typeface="Segoe UI" pitchFamily="34" charset="0"/>
            </a:endParaRPr>
          </a:p>
        </p:txBody>
      </p:sp>
    </p:spTree>
    <p:extLst>
      <p:ext uri="{BB962C8B-B14F-4D97-AF65-F5344CB8AC3E}">
        <p14:creationId xmlns:p14="http://schemas.microsoft.com/office/powerpoint/2010/main" val="142435949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093428"/>
          </a:xfrm>
          <a:prstGeom prst="rect">
            <a:avLst/>
          </a:prstGeom>
        </p:spPr>
        <p:txBody>
          <a:bodyPr wrap="square">
            <a:spAutoFit/>
          </a:bodyPr>
          <a:lstStyle/>
          <a:p>
            <a:r>
              <a:rPr lang="en-US" altLang="zh-CN" sz="2000" dirty="0">
                <a:solidFill>
                  <a:srgbClr val="0000FF"/>
                </a:solidFill>
                <a:latin typeface="微软雅黑" panose="020B0503020204020204" pitchFamily="34" charset="-122"/>
                <a:ea typeface="微软雅黑" panose="020B0503020204020204" pitchFamily="34" charset="-122"/>
              </a:rPr>
              <a:t>class</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2B91AF"/>
                </a:solidFill>
                <a:latin typeface="微软雅黑" panose="020B0503020204020204" pitchFamily="34" charset="-122"/>
                <a:ea typeface="微软雅黑" panose="020B0503020204020204" pitchFamily="34" charset="-122"/>
              </a:rPr>
              <a:t>Test</a:t>
            </a:r>
            <a:endParaRPr lang="en-US" altLang="zh-CN" sz="2000" dirty="0">
              <a:solidFill>
                <a:prstClr val="black"/>
              </a:solidFill>
              <a:latin typeface="微软雅黑" panose="020B0503020204020204" pitchFamily="34" charset="-122"/>
              <a:ea typeface="微软雅黑" panose="020B0503020204020204" pitchFamily="34" charset="-122"/>
            </a:endParaRPr>
          </a:p>
          <a:p>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static</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void</a:t>
            </a:r>
            <a:r>
              <a:rPr lang="en-US" altLang="zh-CN" sz="2000" dirty="0">
                <a:solidFill>
                  <a:prstClr val="black"/>
                </a:solidFill>
                <a:latin typeface="微软雅黑" panose="020B0503020204020204" pitchFamily="34" charset="-122"/>
                <a:ea typeface="微软雅黑" panose="020B0503020204020204" pitchFamily="34" charset="-122"/>
              </a:rPr>
              <a:t> Main()</a:t>
            </a:r>
          </a:p>
          <a:p>
            <a:r>
              <a:rPr lang="zh-CN" altLang="en-US"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00FF"/>
                </a:solidFill>
                <a:latin typeface="微软雅黑" panose="020B0503020204020204" pitchFamily="34" charset="-122"/>
                <a:ea typeface="微软雅黑" panose="020B0503020204020204" pitchFamily="34" charset="-122"/>
              </a:rPr>
              <a:t>int</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rPr>
              <a:t> = 0;</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while</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rPr>
              <a:t> &lt; 10)</a:t>
            </a:r>
          </a:p>
          <a:p>
            <a:r>
              <a:rPr lang="zh-CN" altLang="en-US"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System.</a:t>
            </a:r>
            <a:r>
              <a:rPr lang="en-US" altLang="zh-CN" sz="2000" dirty="0" err="1">
                <a:solidFill>
                  <a:srgbClr val="2B91AF"/>
                </a:solidFill>
                <a:latin typeface="微软雅黑" panose="020B0503020204020204" pitchFamily="34" charset="-122"/>
                <a:ea typeface="微软雅黑" panose="020B0503020204020204" pitchFamily="34" charset="-122"/>
              </a:rPr>
              <a:t>Console</a:t>
            </a:r>
            <a:r>
              <a:rPr lang="en-US" altLang="zh-CN" sz="2000" dirty="0" err="1">
                <a:solidFill>
                  <a:prstClr val="black"/>
                </a:solidFill>
                <a:latin typeface="微软雅黑" panose="020B0503020204020204" pitchFamily="34" charset="-122"/>
                <a:ea typeface="微软雅黑" panose="020B0503020204020204" pitchFamily="34" charset="-122"/>
              </a:rPr>
              <a:t>.WriteLine</a:t>
            </a:r>
            <a:r>
              <a:rPr lang="en-US" altLang="zh-CN" sz="2000" dirty="0">
                <a:solidFill>
                  <a:prstClr val="black"/>
                </a:solidFill>
                <a:latin typeface="微软雅黑" panose="020B0503020204020204" pitchFamily="34" charset="-122"/>
                <a:ea typeface="微软雅黑" panose="020B0503020204020204" pitchFamily="34" charset="-122"/>
              </a:rPr>
              <a:t>(</a:t>
            </a:r>
            <a:r>
              <a:rPr lang="en-US" altLang="zh-CN" sz="2000" dirty="0" err="1">
                <a:solidFill>
                  <a:prstClr val="black"/>
                </a:solidFill>
                <a:latin typeface="微软雅黑" panose="020B0503020204020204" pitchFamily="34" charset="-122"/>
                <a:ea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rPr>
              <a:t>++;</a:t>
            </a:r>
          </a:p>
          <a:p>
            <a:r>
              <a:rPr lang="zh-CN" altLang="en-US"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a:t>
            </a:r>
          </a:p>
          <a:p>
            <a:r>
              <a:rPr lang="zh-CN" altLang="en-US"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a:t>
            </a:r>
          </a:p>
          <a:p>
            <a:endParaRPr lang="zh-CN" altLang="en-US"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while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393880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pPr marL="457200" indent="-457200">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do-while</a:t>
            </a:r>
            <a:r>
              <a:rPr lang="zh-CN" altLang="en-US" sz="2000" dirty="0">
                <a:solidFill>
                  <a:srgbClr val="415162"/>
                </a:solidFill>
                <a:latin typeface="微软雅黑" panose="020B0503020204020204" pitchFamily="34" charset="-122"/>
                <a:ea typeface="微软雅黑" panose="020B0503020204020204" pitchFamily="34" charset="-122"/>
              </a:rPr>
              <a:t>循环的一般格式为：</a:t>
            </a:r>
          </a:p>
          <a:p>
            <a:r>
              <a:rPr lang="en-US" altLang="zh-CN" sz="2000" dirty="0">
                <a:solidFill>
                  <a:srgbClr val="415162"/>
                </a:solidFill>
                <a:latin typeface="微软雅黑" panose="020B0503020204020204" pitchFamily="34" charset="-122"/>
                <a:ea typeface="微软雅黑" panose="020B0503020204020204" pitchFamily="34" charset="-122"/>
              </a:rPr>
              <a:t>	do</a:t>
            </a:r>
          </a:p>
          <a:p>
            <a:r>
              <a:rPr lang="en-US" altLang="zh-CN" sz="2000" dirty="0">
                <a:solidFill>
                  <a:srgbClr val="415162"/>
                </a:solidFill>
                <a:latin typeface="微软雅黑" panose="020B0503020204020204" pitchFamily="34" charset="-122"/>
                <a:ea typeface="微软雅黑" panose="020B0503020204020204" pitchFamily="34" charset="-122"/>
              </a:rPr>
              <a:t>	{</a:t>
            </a:r>
          </a:p>
          <a:p>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循环体语句；</a:t>
            </a:r>
          </a:p>
          <a:p>
            <a:r>
              <a:rPr lang="en-US" altLang="zh-CN" sz="2000" dirty="0">
                <a:solidFill>
                  <a:srgbClr val="415162"/>
                </a:solidFill>
                <a:latin typeface="微软雅黑" panose="020B0503020204020204" pitchFamily="34" charset="-122"/>
                <a:ea typeface="微软雅黑" panose="020B0503020204020204" pitchFamily="34" charset="-122"/>
              </a:rPr>
              <a:t>	}while(</a:t>
            </a:r>
            <a:r>
              <a:rPr lang="zh-CN" altLang="en-US" sz="2000" dirty="0">
                <a:solidFill>
                  <a:srgbClr val="415162"/>
                </a:solidFill>
                <a:latin typeface="微软雅黑" panose="020B0503020204020204" pitchFamily="34" charset="-122"/>
                <a:ea typeface="微软雅黑" panose="020B0503020204020204" pitchFamily="34" charset="-122"/>
              </a:rPr>
              <a:t>测试条件</a:t>
            </a:r>
            <a:r>
              <a:rPr lang="en-US" altLang="zh-CN" sz="2000" dirty="0">
                <a:solidFill>
                  <a:srgbClr val="415162"/>
                </a:solidFill>
                <a:latin typeface="微软雅黑" panose="020B0503020204020204" pitchFamily="34" charset="-122"/>
                <a:ea typeface="微软雅黑" panose="020B0503020204020204" pitchFamily="34" charset="-122"/>
              </a:rPr>
              <a:t>);</a:t>
            </a:r>
          </a:p>
          <a:p>
            <a:r>
              <a:rPr lang="en-US" altLang="zh-CN" sz="2000" dirty="0">
                <a:solidFill>
                  <a:srgbClr val="415162"/>
                </a:solidFill>
                <a:latin typeface="微软雅黑" panose="020B0503020204020204" pitchFamily="34" charset="-122"/>
                <a:ea typeface="微软雅黑" panose="020B0503020204020204" pitchFamily="34" charset="-122"/>
              </a:rPr>
              <a:t>	</a:t>
            </a:r>
          </a:p>
          <a:p>
            <a:pPr marL="457200" indent="-457200">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执行流程：</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先执行循环体语句，然后测试</a:t>
            </a:r>
            <a:r>
              <a:rPr lang="en-US" altLang="zh-CN" sz="2000" dirty="0">
                <a:solidFill>
                  <a:srgbClr val="415162"/>
                </a:solidFill>
                <a:latin typeface="微软雅黑" panose="020B0503020204020204" pitchFamily="34" charset="-122"/>
                <a:ea typeface="微软雅黑" panose="020B0503020204020204" pitchFamily="34" charset="-122"/>
              </a:rPr>
              <a:t>while</a:t>
            </a:r>
            <a:r>
              <a:rPr lang="zh-CN" altLang="en-US" sz="2000" dirty="0">
                <a:solidFill>
                  <a:srgbClr val="415162"/>
                </a:solidFill>
                <a:latin typeface="微软雅黑" panose="020B0503020204020204" pitchFamily="34" charset="-122"/>
                <a:ea typeface="微软雅黑" panose="020B0503020204020204" pitchFamily="34" charset="-122"/>
              </a:rPr>
              <a:t>中的条件，如果测试条件为</a:t>
            </a:r>
            <a:r>
              <a:rPr lang="en-US" altLang="zh-CN" sz="2000" dirty="0">
                <a:solidFill>
                  <a:srgbClr val="415162"/>
                </a:solidFill>
                <a:latin typeface="微软雅黑" panose="020B0503020204020204" pitchFamily="34" charset="-122"/>
                <a:ea typeface="微软雅黑" panose="020B0503020204020204" pitchFamily="34" charset="-122"/>
              </a:rPr>
              <a:t>true,</a:t>
            </a:r>
            <a:r>
              <a:rPr lang="zh-CN" altLang="en-US" sz="2000" dirty="0">
                <a:solidFill>
                  <a:srgbClr val="415162"/>
                </a:solidFill>
                <a:latin typeface="微软雅黑" panose="020B0503020204020204" pitchFamily="34" charset="-122"/>
                <a:ea typeface="微软雅黑" panose="020B0503020204020204" pitchFamily="34" charset="-122"/>
              </a:rPr>
              <a:t>就再次执行循环体语句，直到测试结果为</a:t>
            </a:r>
            <a:r>
              <a:rPr lang="en-US" altLang="zh-CN" sz="2000" dirty="0">
                <a:solidFill>
                  <a:srgbClr val="415162"/>
                </a:solidFill>
                <a:latin typeface="微软雅黑" panose="020B0503020204020204" pitchFamily="34" charset="-122"/>
                <a:ea typeface="微软雅黑" panose="020B0503020204020204" pitchFamily="34" charset="-122"/>
              </a:rPr>
              <a:t>false</a:t>
            </a:r>
            <a:r>
              <a:rPr lang="zh-CN" altLang="en-US" sz="2000" dirty="0">
                <a:solidFill>
                  <a:srgbClr val="415162"/>
                </a:solidFill>
                <a:latin typeface="微软雅黑" panose="020B0503020204020204" pitchFamily="34" charset="-122"/>
                <a:ea typeface="微软雅黑" panose="020B0503020204020204" pitchFamily="34" charset="-122"/>
              </a:rPr>
              <a:t>时，就退出循环。</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do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while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713932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401205"/>
          </a:xfrm>
          <a:prstGeom prst="rect">
            <a:avLst/>
          </a:prstGeom>
        </p:spPr>
        <p:txBody>
          <a:bodyPr wrap="square">
            <a:spAutoFit/>
          </a:bodyPr>
          <a:lstStyle/>
          <a:p>
            <a:r>
              <a:rPr lang="en-US" altLang="zh-CN" sz="2000" dirty="0">
                <a:solidFill>
                  <a:srgbClr val="0000FF"/>
                </a:solidFill>
                <a:latin typeface="微软雅黑" panose="020B0503020204020204" pitchFamily="34" charset="-122"/>
                <a:ea typeface="微软雅黑" panose="020B0503020204020204" pitchFamily="34" charset="-122"/>
              </a:rPr>
              <a:t>class</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2B91AF"/>
                </a:solidFill>
                <a:latin typeface="微软雅黑" panose="020B0503020204020204" pitchFamily="34" charset="-122"/>
                <a:ea typeface="微软雅黑" panose="020B0503020204020204" pitchFamily="34" charset="-122"/>
              </a:rPr>
              <a:t>Test</a:t>
            </a:r>
            <a:endParaRPr lang="en-US" altLang="zh-CN" sz="2000" dirty="0">
              <a:solidFill>
                <a:prstClr val="black"/>
              </a:solidFill>
              <a:latin typeface="微软雅黑" panose="020B0503020204020204" pitchFamily="34" charset="-122"/>
              <a:ea typeface="微软雅黑" panose="020B0503020204020204" pitchFamily="34" charset="-122"/>
            </a:endParaRPr>
          </a:p>
          <a:p>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static</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void</a:t>
            </a:r>
            <a:r>
              <a:rPr lang="en-US" altLang="zh-CN" sz="2000" dirty="0">
                <a:solidFill>
                  <a:prstClr val="black"/>
                </a:solidFill>
                <a:latin typeface="微软雅黑" panose="020B0503020204020204" pitchFamily="34" charset="-122"/>
                <a:ea typeface="微软雅黑" panose="020B0503020204020204" pitchFamily="34" charset="-122"/>
              </a:rPr>
              <a:t> Main()</a:t>
            </a:r>
          </a:p>
          <a:p>
            <a:r>
              <a:rPr lang="zh-CN" altLang="en-US"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00FF"/>
                </a:solidFill>
                <a:latin typeface="微软雅黑" panose="020B0503020204020204" pitchFamily="34" charset="-122"/>
                <a:ea typeface="微软雅黑" panose="020B0503020204020204" pitchFamily="34" charset="-122"/>
              </a:rPr>
              <a:t>int</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rPr>
              <a:t> = 0;</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do</a:t>
            </a:r>
            <a:endParaRPr lang="en-US" altLang="zh-CN" sz="2000" dirty="0">
              <a:solidFill>
                <a:prstClr val="black"/>
              </a:solidFill>
              <a:latin typeface="微软雅黑" panose="020B0503020204020204" pitchFamily="34" charset="-122"/>
              <a:ea typeface="微软雅黑" panose="020B0503020204020204" pitchFamily="34" charset="-122"/>
            </a:endParaRPr>
          </a:p>
          <a:p>
            <a:r>
              <a:rPr lang="zh-CN" altLang="en-US"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System.</a:t>
            </a:r>
            <a:r>
              <a:rPr lang="en-US" altLang="zh-CN" sz="2000" dirty="0" err="1">
                <a:solidFill>
                  <a:srgbClr val="2B91AF"/>
                </a:solidFill>
                <a:latin typeface="微软雅黑" panose="020B0503020204020204" pitchFamily="34" charset="-122"/>
                <a:ea typeface="微软雅黑" panose="020B0503020204020204" pitchFamily="34" charset="-122"/>
              </a:rPr>
              <a:t>Console</a:t>
            </a:r>
            <a:r>
              <a:rPr lang="en-US" altLang="zh-CN" sz="2000" dirty="0" err="1">
                <a:solidFill>
                  <a:prstClr val="black"/>
                </a:solidFill>
                <a:latin typeface="微软雅黑" panose="020B0503020204020204" pitchFamily="34" charset="-122"/>
                <a:ea typeface="微软雅黑" panose="020B0503020204020204" pitchFamily="34" charset="-122"/>
              </a:rPr>
              <a:t>.WriteLine</a:t>
            </a:r>
            <a:r>
              <a:rPr lang="en-US" altLang="zh-CN" sz="2000" dirty="0">
                <a:solidFill>
                  <a:prstClr val="black"/>
                </a:solidFill>
                <a:latin typeface="微软雅黑" panose="020B0503020204020204" pitchFamily="34" charset="-122"/>
                <a:ea typeface="微软雅黑" panose="020B0503020204020204" pitchFamily="34" charset="-122"/>
              </a:rPr>
              <a:t>(</a:t>
            </a:r>
            <a:r>
              <a:rPr lang="en-US" altLang="zh-CN" sz="2000" dirty="0" err="1">
                <a:solidFill>
                  <a:prstClr val="black"/>
                </a:solidFill>
                <a:latin typeface="微软雅黑" panose="020B0503020204020204" pitchFamily="34" charset="-122"/>
                <a:ea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这个</a:t>
            </a:r>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while</a:t>
            </a: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条件后面是有分号的</a:t>
            </a:r>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是必须的</a:t>
            </a:r>
            <a:endParaRPr lang="en-US" altLang="zh-CN" sz="2000" dirty="0">
              <a:solidFill>
                <a:schemeClr val="accent5">
                  <a:lumMod val="75000"/>
                </a:schemeClr>
              </a:solidFill>
              <a:latin typeface="微软雅黑" panose="020B0503020204020204" pitchFamily="34" charset="-122"/>
              <a:ea typeface="微软雅黑" panose="020B0503020204020204" pitchFamily="34" charset="-122"/>
            </a:endParaRPr>
          </a:p>
          <a:p>
            <a:r>
              <a:rPr lang="en-US" altLang="zh-CN" sz="2000" dirty="0">
                <a:solidFill>
                  <a:prstClr val="black"/>
                </a:solidFill>
                <a:latin typeface="微软雅黑" panose="020B0503020204020204" pitchFamily="34" charset="-122"/>
                <a:ea typeface="微软雅黑" panose="020B0503020204020204" pitchFamily="34" charset="-122"/>
              </a:rPr>
              <a:t>        } </a:t>
            </a:r>
            <a:r>
              <a:rPr lang="en-US" altLang="zh-CN" sz="2000" dirty="0">
                <a:solidFill>
                  <a:srgbClr val="0000FF"/>
                </a:solidFill>
                <a:latin typeface="微软雅黑" panose="020B0503020204020204" pitchFamily="34" charset="-122"/>
                <a:ea typeface="微软雅黑" panose="020B0503020204020204" pitchFamily="34" charset="-122"/>
              </a:rPr>
              <a:t>while</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rPr>
              <a:t> &lt; 10);</a:t>
            </a:r>
          </a:p>
          <a:p>
            <a:r>
              <a:rPr lang="zh-CN" altLang="en-US" sz="2000"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a:t>
            </a:r>
          </a:p>
          <a:p>
            <a:r>
              <a:rPr lang="en-US" altLang="zh-CN" sz="2000" dirty="0">
                <a:solidFill>
                  <a:prstClr val="black"/>
                </a:solidFill>
                <a:latin typeface="微软雅黑" panose="020B0503020204020204" pitchFamily="34" charset="-122"/>
                <a:ea typeface="微软雅黑" panose="020B0503020204020204" pitchFamily="34" charset="-122"/>
              </a:rPr>
              <a:t>}</a:t>
            </a:r>
          </a:p>
          <a:p>
            <a:endParaRPr lang="zh-CN" altLang="en-US"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do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while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941918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862322"/>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000" dirty="0" smtClean="0">
                <a:solidFill>
                  <a:srgbClr val="415162"/>
                </a:solidFill>
                <a:latin typeface="微软雅黑" panose="020B0503020204020204" pitchFamily="34" charset="-122"/>
                <a:ea typeface="微软雅黑" panose="020B0503020204020204" pitchFamily="34" charset="-122"/>
              </a:rPr>
              <a:t>do-while</a:t>
            </a:r>
            <a:r>
              <a:rPr lang="zh-CN" altLang="en-US" sz="2000" dirty="0" smtClean="0">
                <a:solidFill>
                  <a:srgbClr val="415162"/>
                </a:solidFill>
                <a:latin typeface="微软雅黑" panose="020B0503020204020204" pitchFamily="34" charset="-122"/>
                <a:ea typeface="微软雅黑" panose="020B0503020204020204" pitchFamily="34" charset="-122"/>
              </a:rPr>
              <a:t>与</a:t>
            </a:r>
            <a:r>
              <a:rPr lang="en-US" altLang="zh-CN" sz="2000" dirty="0" smtClean="0">
                <a:solidFill>
                  <a:srgbClr val="415162"/>
                </a:solidFill>
                <a:latin typeface="微软雅黑" panose="020B0503020204020204" pitchFamily="34" charset="-122"/>
                <a:ea typeface="微软雅黑" panose="020B0503020204020204" pitchFamily="34" charset="-122"/>
              </a:rPr>
              <a:t>while</a:t>
            </a:r>
            <a:r>
              <a:rPr lang="zh-CN" altLang="en-US" sz="2000" dirty="0" smtClean="0">
                <a:solidFill>
                  <a:srgbClr val="415162"/>
                </a:solidFill>
                <a:latin typeface="微软雅黑" panose="020B0503020204020204" pitchFamily="34" charset="-122"/>
                <a:ea typeface="微软雅黑" panose="020B0503020204020204" pitchFamily="34" charset="-122"/>
              </a:rPr>
              <a:t>的不同之处在于：</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en-US" altLang="zh-CN" sz="2000" dirty="0" smtClean="0">
                <a:solidFill>
                  <a:srgbClr val="415162"/>
                </a:solidFill>
                <a:latin typeface="微软雅黑" panose="020B0503020204020204" pitchFamily="34" charset="-122"/>
                <a:ea typeface="微软雅黑" panose="020B0503020204020204" pitchFamily="34" charset="-122"/>
              </a:rPr>
              <a:t>do-while</a:t>
            </a:r>
            <a:r>
              <a:rPr lang="zh-CN" altLang="en-US" sz="2000" dirty="0" smtClean="0">
                <a:solidFill>
                  <a:srgbClr val="415162"/>
                </a:solidFill>
                <a:latin typeface="微软雅黑" panose="020B0503020204020204" pitchFamily="34" charset="-122"/>
                <a:ea typeface="微软雅黑" panose="020B0503020204020204" pitchFamily="34" charset="-122"/>
              </a:rPr>
              <a:t>它是先执行循环中的语句，然后再判断条件是否为真，如果为真则继续循环，如果为假则终止循环。因此对于</a:t>
            </a:r>
            <a:r>
              <a:rPr lang="en-US" altLang="zh-CN" sz="2000" dirty="0" smtClean="0">
                <a:solidFill>
                  <a:srgbClr val="415162"/>
                </a:solidFill>
                <a:latin typeface="微软雅黑" panose="020B0503020204020204" pitchFamily="34" charset="-122"/>
                <a:ea typeface="微软雅黑" panose="020B0503020204020204" pitchFamily="34" charset="-122"/>
              </a:rPr>
              <a:t>do-while</a:t>
            </a:r>
            <a:r>
              <a:rPr lang="zh-CN" altLang="en-US" sz="2000" dirty="0" smtClean="0">
                <a:solidFill>
                  <a:srgbClr val="415162"/>
                </a:solidFill>
                <a:latin typeface="微软雅黑" panose="020B0503020204020204" pitchFamily="34" charset="-122"/>
                <a:ea typeface="微软雅黑" panose="020B0503020204020204" pitchFamily="34" charset="-122"/>
              </a:rPr>
              <a:t>语句来说至少要执行一次循环语句。</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而</a:t>
            </a:r>
            <a:r>
              <a:rPr lang="en-US" altLang="zh-CN" sz="2000" dirty="0" smtClean="0">
                <a:solidFill>
                  <a:srgbClr val="415162"/>
                </a:solidFill>
                <a:latin typeface="微软雅黑" panose="020B0503020204020204" pitchFamily="34" charset="-122"/>
                <a:ea typeface="微软雅黑" panose="020B0503020204020204" pitchFamily="34" charset="-122"/>
              </a:rPr>
              <a:t>while</a:t>
            </a:r>
            <a:r>
              <a:rPr lang="zh-CN" altLang="en-US" sz="2000" dirty="0" smtClean="0">
                <a:solidFill>
                  <a:srgbClr val="415162"/>
                </a:solidFill>
                <a:latin typeface="微软雅黑" panose="020B0503020204020204" pitchFamily="34" charset="-122"/>
                <a:ea typeface="微软雅黑" panose="020B0503020204020204" pitchFamily="34" charset="-122"/>
              </a:rPr>
              <a:t>语然是先判断条件是否为真，为真则执行循环语句，若不为真，则终止循环。因此对于</a:t>
            </a:r>
            <a:r>
              <a:rPr lang="en-US" altLang="zh-CN" sz="2000" dirty="0" smtClean="0">
                <a:solidFill>
                  <a:srgbClr val="415162"/>
                </a:solidFill>
                <a:latin typeface="微软雅黑" panose="020B0503020204020204" pitchFamily="34" charset="-122"/>
                <a:ea typeface="微软雅黑" panose="020B0503020204020204" pitchFamily="34" charset="-122"/>
              </a:rPr>
              <a:t>while</a:t>
            </a:r>
            <a:r>
              <a:rPr lang="zh-CN" altLang="en-US" sz="2000" dirty="0" smtClean="0">
                <a:solidFill>
                  <a:srgbClr val="415162"/>
                </a:solidFill>
                <a:latin typeface="微软雅黑" panose="020B0503020204020204" pitchFamily="34" charset="-122"/>
                <a:ea typeface="微软雅黑" panose="020B0503020204020204" pitchFamily="34" charset="-122"/>
              </a:rPr>
              <a:t>语句来说可能一次也不会执行循环体语句。</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while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&amp; do while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90365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323987"/>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break </a:t>
            </a:r>
            <a:r>
              <a:rPr lang="zh-CN" altLang="en-US" sz="2000" dirty="0">
                <a:solidFill>
                  <a:srgbClr val="415162"/>
                </a:solidFill>
                <a:latin typeface="微软雅黑" panose="020B0503020204020204" pitchFamily="34" charset="-122"/>
                <a:ea typeface="微软雅黑" panose="020B0503020204020204" pitchFamily="34" charset="-122"/>
              </a:rPr>
              <a:t>语句退出直接封闭它的</a:t>
            </a: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while</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do while</a:t>
            </a:r>
            <a:r>
              <a:rPr lang="zh-CN" altLang="en-US" sz="2000" dirty="0">
                <a:solidFill>
                  <a:srgbClr val="415162"/>
                </a:solidFill>
                <a:latin typeface="微软雅黑" panose="020B0503020204020204" pitchFamily="34" charset="-122"/>
                <a:ea typeface="微软雅黑" panose="020B0503020204020204" pitchFamily="34" charset="-122"/>
              </a:rPr>
              <a:t>或</a:t>
            </a:r>
            <a:r>
              <a:rPr lang="en-US" altLang="zh-CN" sz="2000" dirty="0">
                <a:solidFill>
                  <a:srgbClr val="415162"/>
                </a:solidFill>
                <a:latin typeface="微软雅黑" panose="020B0503020204020204" pitchFamily="34" charset="-122"/>
                <a:ea typeface="微软雅黑" panose="020B0503020204020204" pitchFamily="34" charset="-122"/>
              </a:rPr>
              <a:t>for</a:t>
            </a:r>
            <a:r>
              <a:rPr lang="zh-CN" altLang="en-US" sz="2000" dirty="0">
                <a:solidFill>
                  <a:srgbClr val="415162"/>
                </a:solidFill>
                <a:latin typeface="微软雅黑" panose="020B0503020204020204" pitchFamily="34" charset="-122"/>
                <a:ea typeface="微软雅黑" panose="020B0503020204020204" pitchFamily="34" charset="-122"/>
              </a:rPr>
              <a:t>语句。</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当多个 </a:t>
            </a:r>
            <a:r>
              <a:rPr lang="en-US" altLang="zh-CN" sz="2000" dirty="0">
                <a:solidFill>
                  <a:srgbClr val="415162"/>
                </a:solidFill>
                <a:latin typeface="微软雅黑" panose="020B0503020204020204" pitchFamily="34" charset="-122"/>
                <a:ea typeface="微软雅黑" panose="020B0503020204020204" pitchFamily="34" charset="-122"/>
              </a:rPr>
              <a:t>switch</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while</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do while</a:t>
            </a:r>
            <a:r>
              <a:rPr lang="zh-CN" altLang="en-US" sz="2000" dirty="0">
                <a:solidFill>
                  <a:srgbClr val="415162"/>
                </a:solidFill>
                <a:latin typeface="微软雅黑" panose="020B0503020204020204" pitchFamily="34" charset="-122"/>
                <a:ea typeface="微软雅黑" panose="020B0503020204020204" pitchFamily="34" charset="-122"/>
              </a:rPr>
              <a:t>或</a:t>
            </a:r>
            <a:r>
              <a:rPr lang="en-US" altLang="zh-CN" sz="2000" dirty="0">
                <a:solidFill>
                  <a:srgbClr val="415162"/>
                </a:solidFill>
                <a:latin typeface="微软雅黑" panose="020B0503020204020204" pitchFamily="34" charset="-122"/>
                <a:ea typeface="微软雅黑" panose="020B0503020204020204" pitchFamily="34" charset="-122"/>
              </a:rPr>
              <a:t>for</a:t>
            </a:r>
            <a:r>
              <a:rPr lang="zh-CN" altLang="en-US" sz="2000" dirty="0">
                <a:solidFill>
                  <a:srgbClr val="415162"/>
                </a:solidFill>
                <a:latin typeface="微软雅黑" panose="020B0503020204020204" pitchFamily="34" charset="-122"/>
                <a:ea typeface="微软雅黑" panose="020B0503020204020204" pitchFamily="34" charset="-122"/>
              </a:rPr>
              <a:t>语句彼此嵌套时，</a:t>
            </a:r>
            <a:r>
              <a:rPr lang="en-US" altLang="zh-CN" sz="2000" dirty="0">
                <a:solidFill>
                  <a:srgbClr val="415162"/>
                </a:solidFill>
                <a:latin typeface="微软雅黑" panose="020B0503020204020204" pitchFamily="34" charset="-122"/>
                <a:ea typeface="微软雅黑" panose="020B0503020204020204" pitchFamily="34" charset="-122"/>
              </a:rPr>
              <a:t>break</a:t>
            </a:r>
            <a:r>
              <a:rPr lang="zh-CN" altLang="en-US" sz="2000" dirty="0">
                <a:solidFill>
                  <a:srgbClr val="415162"/>
                </a:solidFill>
                <a:latin typeface="微软雅黑" panose="020B0503020204020204" pitchFamily="34" charset="-122"/>
                <a:ea typeface="微软雅黑" panose="020B0503020204020204" pitchFamily="34" charset="-122"/>
              </a:rPr>
              <a:t>语句只应用于最里层的语句。直接跳出当前循环。</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continue </a:t>
            </a:r>
            <a:r>
              <a:rPr lang="zh-CN" altLang="en-US" sz="2000" dirty="0">
                <a:solidFill>
                  <a:srgbClr val="415162"/>
                </a:solidFill>
                <a:latin typeface="微软雅黑" panose="020B0503020204020204" pitchFamily="34" charset="-122"/>
                <a:ea typeface="微软雅黑" panose="020B0503020204020204" pitchFamily="34" charset="-122"/>
              </a:rPr>
              <a:t>语句开始直接封闭它的 </a:t>
            </a:r>
            <a:r>
              <a:rPr lang="en-US" altLang="zh-CN" sz="2000" dirty="0">
                <a:solidFill>
                  <a:srgbClr val="415162"/>
                </a:solidFill>
                <a:latin typeface="微软雅黑" panose="020B0503020204020204" pitchFamily="34" charset="-122"/>
                <a:ea typeface="微软雅黑" panose="020B0503020204020204" pitchFamily="34" charset="-122"/>
              </a:rPr>
              <a:t>while</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do while</a:t>
            </a:r>
            <a:r>
              <a:rPr lang="zh-CN" altLang="en-US" sz="2000" dirty="0">
                <a:solidFill>
                  <a:srgbClr val="415162"/>
                </a:solidFill>
                <a:latin typeface="微软雅黑" panose="020B0503020204020204" pitchFamily="34" charset="-122"/>
                <a:ea typeface="微软雅黑" panose="020B0503020204020204" pitchFamily="34" charset="-122"/>
              </a:rPr>
              <a:t>或</a:t>
            </a:r>
            <a:r>
              <a:rPr lang="en-US" altLang="zh-CN" sz="2000" dirty="0">
                <a:solidFill>
                  <a:srgbClr val="415162"/>
                </a:solidFill>
                <a:latin typeface="微软雅黑" panose="020B0503020204020204" pitchFamily="34" charset="-122"/>
                <a:ea typeface="微软雅黑" panose="020B0503020204020204" pitchFamily="34" charset="-122"/>
              </a:rPr>
              <a:t>for</a:t>
            </a:r>
            <a:r>
              <a:rPr lang="zh-CN" altLang="en-US" sz="2000" dirty="0">
                <a:solidFill>
                  <a:srgbClr val="415162"/>
                </a:solidFill>
                <a:latin typeface="微软雅黑" panose="020B0503020204020204" pitchFamily="34" charset="-122"/>
                <a:ea typeface="微软雅黑" panose="020B0503020204020204" pitchFamily="34" charset="-122"/>
              </a:rPr>
              <a:t>语句的一次新迭代。进入下一次循环。</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当多个 </a:t>
            </a:r>
            <a:r>
              <a:rPr lang="en-US" altLang="zh-CN" sz="2000" dirty="0">
                <a:solidFill>
                  <a:srgbClr val="415162"/>
                </a:solidFill>
                <a:latin typeface="微软雅黑" panose="020B0503020204020204" pitchFamily="34" charset="-122"/>
                <a:ea typeface="微软雅黑" panose="020B0503020204020204" pitchFamily="34" charset="-122"/>
              </a:rPr>
              <a:t>while</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do</a:t>
            </a:r>
            <a:r>
              <a:rPr lang="zh-CN" altLang="en-US" sz="2000" dirty="0">
                <a:solidFill>
                  <a:srgbClr val="415162"/>
                </a:solidFill>
                <a:latin typeface="微软雅黑" panose="020B0503020204020204" pitchFamily="34" charset="-122"/>
                <a:ea typeface="微软雅黑" panose="020B0503020204020204" pitchFamily="34" charset="-122"/>
              </a:rPr>
              <a:t> </a:t>
            </a:r>
            <a:r>
              <a:rPr lang="en-US" altLang="zh-CN" sz="2000" dirty="0">
                <a:solidFill>
                  <a:srgbClr val="415162"/>
                </a:solidFill>
                <a:latin typeface="微软雅黑" panose="020B0503020204020204" pitchFamily="34" charset="-122"/>
                <a:ea typeface="微软雅黑" panose="020B0503020204020204" pitchFamily="34" charset="-122"/>
              </a:rPr>
              <a:t>while</a:t>
            </a:r>
            <a:r>
              <a:rPr lang="zh-CN" altLang="en-US" sz="2000" dirty="0">
                <a:solidFill>
                  <a:srgbClr val="415162"/>
                </a:solidFill>
                <a:latin typeface="微软雅黑" panose="020B0503020204020204" pitchFamily="34" charset="-122"/>
                <a:ea typeface="微软雅黑" panose="020B0503020204020204" pitchFamily="34" charset="-122"/>
              </a:rPr>
              <a:t>或</a:t>
            </a:r>
            <a:r>
              <a:rPr lang="en-US" altLang="zh-CN" sz="2000" dirty="0">
                <a:solidFill>
                  <a:srgbClr val="415162"/>
                </a:solidFill>
                <a:latin typeface="微软雅黑" panose="020B0503020204020204" pitchFamily="34" charset="-122"/>
                <a:ea typeface="微软雅黑" panose="020B0503020204020204" pitchFamily="34" charset="-122"/>
              </a:rPr>
              <a:t>for</a:t>
            </a:r>
            <a:r>
              <a:rPr lang="zh-CN" altLang="en-US" sz="2000" dirty="0">
                <a:solidFill>
                  <a:srgbClr val="415162"/>
                </a:solidFill>
                <a:latin typeface="微软雅黑" panose="020B0503020204020204" pitchFamily="34" charset="-122"/>
                <a:ea typeface="微软雅黑" panose="020B0503020204020204" pitchFamily="34" charset="-122"/>
              </a:rPr>
              <a:t>语句互相嵌套时，</a:t>
            </a:r>
            <a:r>
              <a:rPr lang="en-US" altLang="zh-CN" sz="2000" dirty="0">
                <a:solidFill>
                  <a:srgbClr val="415162"/>
                </a:solidFill>
                <a:latin typeface="微软雅黑" panose="020B0503020204020204" pitchFamily="34" charset="-122"/>
                <a:ea typeface="微软雅黑" panose="020B0503020204020204" pitchFamily="34" charset="-122"/>
              </a:rPr>
              <a:t>continue</a:t>
            </a:r>
            <a:r>
              <a:rPr lang="zh-CN" altLang="en-US" sz="2000" dirty="0">
                <a:solidFill>
                  <a:srgbClr val="415162"/>
                </a:solidFill>
                <a:latin typeface="微软雅黑" panose="020B0503020204020204" pitchFamily="34" charset="-122"/>
                <a:ea typeface="微软雅黑" panose="020B0503020204020204" pitchFamily="34" charset="-122"/>
              </a:rPr>
              <a:t>语句只应用于最里层的语句。</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err="1" smtClean="0">
                <a:solidFill>
                  <a:schemeClr val="tx2">
                    <a:lumMod val="75000"/>
                  </a:schemeClr>
                </a:solidFill>
                <a:latin typeface="微软雅黑" panose="020B0503020204020204" pitchFamily="34" charset="-122"/>
                <a:ea typeface="微软雅黑" panose="020B0503020204020204" pitchFamily="34" charset="-122"/>
              </a:rPr>
              <a:t>break&amp;continue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29331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185761"/>
          </a:xfrm>
          <a:prstGeom prst="rect">
            <a:avLst/>
          </a:prstGeom>
        </p:spPr>
        <p:txBody>
          <a:bodyPr wrap="square">
            <a:spAutoFit/>
          </a:bodyPr>
          <a:lstStyle/>
          <a:p>
            <a:r>
              <a:rPr lang="en-US" altLang="zh-CN" sz="1400" dirty="0">
                <a:solidFill>
                  <a:srgbClr val="0000FF"/>
                </a:solidFill>
                <a:latin typeface="微软雅黑" panose="020B0503020204020204" pitchFamily="34" charset="-122"/>
                <a:ea typeface="微软雅黑" panose="020B0503020204020204" pitchFamily="34" charset="-122"/>
              </a:rPr>
              <a:t>public</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class</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2B91AF"/>
                </a:solidFill>
                <a:latin typeface="微软雅黑" panose="020B0503020204020204" pitchFamily="34" charset="-122"/>
                <a:ea typeface="微软雅黑" panose="020B0503020204020204" pitchFamily="34" charset="-122"/>
              </a:rPr>
              <a:t>Test</a:t>
            </a:r>
            <a:endParaRPr lang="en-US" altLang="zh-CN" sz="1400" dirty="0">
              <a:solidFill>
                <a:prstClr val="black"/>
              </a:solidFill>
              <a:latin typeface="微软雅黑" panose="020B0503020204020204" pitchFamily="34" charset="-122"/>
              <a:ea typeface="微软雅黑" panose="020B0503020204020204" pitchFamily="34" charset="-122"/>
            </a:endParaRPr>
          </a:p>
          <a:p>
            <a:r>
              <a:rPr lang="en-US" altLang="zh-CN" sz="1400" dirty="0">
                <a:solidFill>
                  <a:prstClr val="black"/>
                </a:solidFill>
                <a:latin typeface="微软雅黑" panose="020B0503020204020204" pitchFamily="34" charset="-122"/>
                <a:ea typeface="微软雅黑" panose="020B0503020204020204" pitchFamily="34" charset="-122"/>
              </a:rPr>
              <a:t>{</a:t>
            </a:r>
          </a:p>
          <a:p>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static</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void</a:t>
            </a:r>
            <a:r>
              <a:rPr lang="en-US" altLang="zh-CN" sz="1400" dirty="0">
                <a:solidFill>
                  <a:prstClr val="black"/>
                </a:solidFill>
                <a:latin typeface="微软雅黑" panose="020B0503020204020204" pitchFamily="34" charset="-122"/>
                <a:ea typeface="微软雅黑" panose="020B0503020204020204" pitchFamily="34" charset="-122"/>
              </a:rPr>
              <a:t> Main()</a:t>
            </a: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r>
              <a:rPr lang="nn-NO" altLang="zh-CN" sz="1400" dirty="0">
                <a:solidFill>
                  <a:prstClr val="black"/>
                </a:solidFill>
                <a:latin typeface="微软雅黑" panose="020B0503020204020204" pitchFamily="34" charset="-122"/>
                <a:ea typeface="微软雅黑" panose="020B0503020204020204" pitchFamily="34" charset="-122"/>
              </a:rPr>
              <a:t>        </a:t>
            </a:r>
            <a:r>
              <a:rPr lang="nn-NO" altLang="zh-CN" sz="1400" dirty="0">
                <a:solidFill>
                  <a:srgbClr val="0000FF"/>
                </a:solidFill>
                <a:latin typeface="微软雅黑" panose="020B0503020204020204" pitchFamily="34" charset="-122"/>
                <a:ea typeface="微软雅黑" panose="020B0503020204020204" pitchFamily="34" charset="-122"/>
              </a:rPr>
              <a:t>for</a:t>
            </a:r>
            <a:r>
              <a:rPr lang="nn-NO" altLang="zh-CN" sz="1400" dirty="0">
                <a:solidFill>
                  <a:prstClr val="black"/>
                </a:solidFill>
                <a:latin typeface="微软雅黑" panose="020B0503020204020204" pitchFamily="34" charset="-122"/>
                <a:ea typeface="微软雅黑" panose="020B0503020204020204" pitchFamily="34" charset="-122"/>
              </a:rPr>
              <a:t> (</a:t>
            </a:r>
            <a:r>
              <a:rPr lang="nn-NO" altLang="zh-CN" sz="1400" dirty="0">
                <a:solidFill>
                  <a:srgbClr val="0000FF"/>
                </a:solidFill>
                <a:latin typeface="微软雅黑" panose="020B0503020204020204" pitchFamily="34" charset="-122"/>
                <a:ea typeface="微软雅黑" panose="020B0503020204020204" pitchFamily="34" charset="-122"/>
              </a:rPr>
              <a:t>int</a:t>
            </a:r>
            <a:r>
              <a:rPr lang="nn-NO" altLang="zh-CN" sz="1400" dirty="0">
                <a:solidFill>
                  <a:prstClr val="black"/>
                </a:solidFill>
                <a:latin typeface="微软雅黑" panose="020B0503020204020204" pitchFamily="34" charset="-122"/>
                <a:ea typeface="微软雅黑" panose="020B0503020204020204" pitchFamily="34" charset="-122"/>
              </a:rPr>
              <a:t> i = 0; i &lt; 10; i++)</a:t>
            </a: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if</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i</a:t>
            </a:r>
            <a:r>
              <a:rPr lang="en-US" altLang="zh-CN" sz="1400" dirty="0">
                <a:solidFill>
                  <a:prstClr val="black"/>
                </a:solidFill>
                <a:latin typeface="微软雅黑" panose="020B0503020204020204" pitchFamily="34" charset="-122"/>
                <a:ea typeface="微软雅黑" panose="020B0503020204020204" pitchFamily="34" charset="-122"/>
              </a:rPr>
              <a:t>==5)</a:t>
            </a: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continue</a:t>
            </a:r>
            <a:r>
              <a:rPr lang="en-US" altLang="zh-CN" sz="1400" dirty="0">
                <a:solidFill>
                  <a:prstClr val="black"/>
                </a:solidFill>
                <a:latin typeface="微软雅黑" panose="020B0503020204020204" pitchFamily="34" charset="-122"/>
                <a:ea typeface="微软雅黑" panose="020B0503020204020204" pitchFamily="34" charset="-122"/>
              </a:rPr>
              <a:t>;</a:t>
            </a: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if</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i</a:t>
            </a:r>
            <a:r>
              <a:rPr lang="en-US" altLang="zh-CN" sz="1400" dirty="0">
                <a:solidFill>
                  <a:prstClr val="black"/>
                </a:solidFill>
                <a:latin typeface="微软雅黑" panose="020B0503020204020204" pitchFamily="34" charset="-122"/>
                <a:ea typeface="微软雅黑" panose="020B0503020204020204" pitchFamily="34" charset="-122"/>
              </a:rPr>
              <a:t>==8)</a:t>
            </a: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break</a:t>
            </a:r>
            <a:r>
              <a:rPr lang="en-US" altLang="zh-CN" sz="1400" dirty="0">
                <a:solidFill>
                  <a:prstClr val="black"/>
                </a:solidFill>
                <a:latin typeface="微软雅黑" panose="020B0503020204020204" pitchFamily="34" charset="-122"/>
                <a:ea typeface="微软雅黑" panose="020B0503020204020204" pitchFamily="34" charset="-122"/>
              </a:rPr>
              <a:t>;</a:t>
            </a: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srgbClr val="2B91AF"/>
                </a:solidFill>
                <a:latin typeface="微软雅黑" panose="020B0503020204020204" pitchFamily="34" charset="-122"/>
                <a:ea typeface="微软雅黑" panose="020B0503020204020204" pitchFamily="34" charset="-122"/>
              </a:rPr>
              <a:t>Console</a:t>
            </a:r>
            <a:r>
              <a:rPr lang="en-US" altLang="zh-CN" sz="1400" dirty="0" err="1">
                <a:solidFill>
                  <a:prstClr val="black"/>
                </a:solidFill>
                <a:latin typeface="微软雅黑" panose="020B0503020204020204" pitchFamily="34" charset="-122"/>
                <a:ea typeface="微软雅黑" panose="020B0503020204020204" pitchFamily="34" charset="-122"/>
              </a:rPr>
              <a:t>.Write</a:t>
            </a:r>
            <a:r>
              <a:rPr lang="en-US" altLang="zh-CN" sz="1400" dirty="0">
                <a:solidFill>
                  <a:prstClr val="black"/>
                </a:solidFill>
                <a:latin typeface="微软雅黑" panose="020B0503020204020204" pitchFamily="34" charset="-122"/>
                <a:ea typeface="微软雅黑" panose="020B0503020204020204" pitchFamily="34" charset="-122"/>
              </a:rPr>
              <a:t>(</a:t>
            </a:r>
            <a:r>
              <a:rPr lang="en-US" altLang="zh-CN" sz="1400" dirty="0" err="1">
                <a:solidFill>
                  <a:prstClr val="black"/>
                </a:solidFill>
                <a:latin typeface="微软雅黑" panose="020B0503020204020204" pitchFamily="34" charset="-122"/>
                <a:ea typeface="微软雅黑" panose="020B0503020204020204" pitchFamily="34" charset="-122"/>
              </a:rPr>
              <a:t>i</a:t>
            </a:r>
            <a:r>
              <a:rPr lang="en-US" altLang="zh-CN" sz="1400" dirty="0">
                <a:solidFill>
                  <a:prstClr val="black"/>
                </a:solidFill>
                <a:latin typeface="微软雅黑" panose="020B0503020204020204" pitchFamily="34" charset="-122"/>
                <a:ea typeface="微软雅黑" panose="020B0503020204020204" pitchFamily="34" charset="-122"/>
              </a:rPr>
              <a:t>);</a:t>
            </a: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srgbClr val="008000"/>
                </a:solidFill>
                <a:latin typeface="微软雅黑" panose="020B0503020204020204" pitchFamily="34" charset="-122"/>
                <a:ea typeface="微软雅黑" panose="020B0503020204020204" pitchFamily="34" charset="-122"/>
              </a:rPr>
              <a:t>//</a:t>
            </a:r>
            <a:r>
              <a:rPr lang="zh-CN" altLang="en-US" sz="1400" dirty="0">
                <a:solidFill>
                  <a:srgbClr val="008000"/>
                </a:solidFill>
                <a:latin typeface="微软雅黑" panose="020B0503020204020204" pitchFamily="34" charset="-122"/>
                <a:ea typeface="微软雅黑" panose="020B0503020204020204" pitchFamily="34" charset="-122"/>
              </a:rPr>
              <a:t>输出结果：</a:t>
            </a:r>
            <a:r>
              <a:rPr lang="en-US" altLang="zh-CN" sz="1400" dirty="0">
                <a:solidFill>
                  <a:srgbClr val="008000"/>
                </a:solidFill>
                <a:latin typeface="微软雅黑" panose="020B0503020204020204" pitchFamily="34" charset="-122"/>
                <a:ea typeface="微软雅黑" panose="020B0503020204020204" pitchFamily="34" charset="-122"/>
              </a:rPr>
              <a:t>0123467</a:t>
            </a:r>
            <a:endParaRPr lang="zh-CN" altLang="en-US" sz="1400" dirty="0">
              <a:solidFill>
                <a:prstClr val="black"/>
              </a:solidFill>
              <a:latin typeface="微软雅黑" panose="020B0503020204020204" pitchFamily="34" charset="-122"/>
              <a:ea typeface="微软雅黑" panose="020B0503020204020204" pitchFamily="34" charset="-122"/>
            </a:endParaRPr>
          </a:p>
          <a:p>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a:t>
            </a:r>
          </a:p>
          <a:p>
            <a:r>
              <a:rPr lang="en-US" altLang="zh-CN" sz="1400" dirty="0">
                <a:solidFill>
                  <a:prstClr val="black"/>
                </a:solidFill>
                <a:latin typeface="微软雅黑" panose="020B0503020204020204" pitchFamily="34" charset="-122"/>
                <a:ea typeface="微软雅黑" panose="020B0503020204020204" pitchFamily="34" charset="-122"/>
              </a:rPr>
              <a:t>}</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err="1" smtClean="0">
                <a:solidFill>
                  <a:schemeClr val="tx2">
                    <a:lumMod val="75000"/>
                  </a:schemeClr>
                </a:solidFill>
                <a:latin typeface="微软雅黑" panose="020B0503020204020204" pitchFamily="34" charset="-122"/>
                <a:ea typeface="微软雅黑" panose="020B0503020204020204" pitchFamily="34" charset="-122"/>
              </a:rPr>
              <a:t>break&amp;continue</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17965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093428"/>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return </a:t>
            </a:r>
            <a:r>
              <a:rPr lang="zh-CN" altLang="en-US" sz="2000" dirty="0">
                <a:solidFill>
                  <a:srgbClr val="415162"/>
                </a:solidFill>
                <a:latin typeface="微软雅黑" panose="020B0503020204020204" pitchFamily="34" charset="-122"/>
                <a:ea typeface="微软雅黑" panose="020B0503020204020204" pitchFamily="34" charset="-122"/>
              </a:rPr>
              <a:t>语句将控制返回到出现 </a:t>
            </a:r>
            <a:r>
              <a:rPr lang="en-US" altLang="zh-CN" sz="2000" dirty="0">
                <a:solidFill>
                  <a:srgbClr val="415162"/>
                </a:solidFill>
                <a:latin typeface="微软雅黑" panose="020B0503020204020204" pitchFamily="34" charset="-122"/>
                <a:ea typeface="微软雅黑" panose="020B0503020204020204" pitchFamily="34" charset="-122"/>
              </a:rPr>
              <a:t>return </a:t>
            </a:r>
            <a:r>
              <a:rPr lang="zh-CN" altLang="en-US" sz="2000" dirty="0">
                <a:solidFill>
                  <a:srgbClr val="415162"/>
                </a:solidFill>
                <a:latin typeface="微软雅黑" panose="020B0503020204020204" pitchFamily="34" charset="-122"/>
                <a:ea typeface="微软雅黑" panose="020B0503020204020204" pitchFamily="34" charset="-122"/>
              </a:rPr>
              <a:t>语句的函数成员的调用方。结束当前方法。跳转回到调用位置</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不带表达式的</a:t>
            </a:r>
            <a:r>
              <a:rPr lang="en-US" altLang="zh-CN" sz="2000" dirty="0">
                <a:solidFill>
                  <a:srgbClr val="415162"/>
                </a:solidFill>
                <a:latin typeface="微软雅黑" panose="020B0503020204020204" pitchFamily="34" charset="-122"/>
                <a:ea typeface="微软雅黑" panose="020B0503020204020204" pitchFamily="34" charset="-122"/>
              </a:rPr>
              <a:t>return</a:t>
            </a:r>
            <a:r>
              <a:rPr lang="zh-CN" altLang="en-US" sz="2000" dirty="0">
                <a:solidFill>
                  <a:srgbClr val="415162"/>
                </a:solidFill>
                <a:latin typeface="微软雅黑" panose="020B0503020204020204" pitchFamily="34" charset="-122"/>
                <a:ea typeface="微软雅黑" panose="020B0503020204020204" pitchFamily="34" charset="-122"/>
              </a:rPr>
              <a:t>语句只能用在不计算值的函数成员中，即只能用在返回类型为</a:t>
            </a:r>
            <a:r>
              <a:rPr lang="en-US" altLang="zh-CN" sz="2000" dirty="0">
                <a:solidFill>
                  <a:srgbClr val="415162"/>
                </a:solidFill>
                <a:latin typeface="微软雅黑" panose="020B0503020204020204" pitchFamily="34" charset="-122"/>
                <a:ea typeface="微软雅黑" panose="020B0503020204020204" pitchFamily="34" charset="-122"/>
              </a:rPr>
              <a:t>void</a:t>
            </a:r>
            <a:r>
              <a:rPr lang="zh-CN" altLang="en-US" sz="2000" dirty="0">
                <a:solidFill>
                  <a:srgbClr val="415162"/>
                </a:solidFill>
                <a:latin typeface="微软雅黑" panose="020B0503020204020204" pitchFamily="34" charset="-122"/>
                <a:ea typeface="微软雅黑" panose="020B0503020204020204" pitchFamily="34" charset="-122"/>
              </a:rPr>
              <a:t>的方法、属性或索引器的</a:t>
            </a:r>
            <a:r>
              <a:rPr lang="en-US" altLang="zh-CN" sz="2000" dirty="0">
                <a:solidFill>
                  <a:srgbClr val="415162"/>
                </a:solidFill>
                <a:latin typeface="微软雅黑" panose="020B0503020204020204" pitchFamily="34" charset="-122"/>
                <a:ea typeface="微软雅黑" panose="020B0503020204020204" pitchFamily="34" charset="-122"/>
              </a:rPr>
              <a:t>set </a:t>
            </a:r>
            <a:r>
              <a:rPr lang="zh-CN" altLang="en-US" sz="2000" dirty="0">
                <a:solidFill>
                  <a:srgbClr val="415162"/>
                </a:solidFill>
                <a:latin typeface="微软雅黑" panose="020B0503020204020204" pitchFamily="34" charset="-122"/>
                <a:ea typeface="微软雅黑" panose="020B0503020204020204" pitchFamily="34" charset="-122"/>
              </a:rPr>
              <a:t>访问器、事件的</a:t>
            </a:r>
            <a:r>
              <a:rPr lang="en-US" altLang="zh-CN" sz="2000" dirty="0">
                <a:solidFill>
                  <a:srgbClr val="415162"/>
                </a:solidFill>
                <a:latin typeface="微软雅黑" panose="020B0503020204020204" pitchFamily="34" charset="-122"/>
                <a:ea typeface="微软雅黑" panose="020B0503020204020204" pitchFamily="34" charset="-122"/>
              </a:rPr>
              <a:t>add </a:t>
            </a:r>
            <a:r>
              <a:rPr lang="zh-CN" altLang="en-US" sz="2000" dirty="0">
                <a:solidFill>
                  <a:srgbClr val="415162"/>
                </a:solidFill>
                <a:latin typeface="微软雅黑" panose="020B0503020204020204" pitchFamily="34" charset="-122"/>
                <a:ea typeface="微软雅黑" panose="020B0503020204020204" pitchFamily="34" charset="-122"/>
              </a:rPr>
              <a:t>和</a:t>
            </a:r>
            <a:r>
              <a:rPr lang="en-US" altLang="zh-CN" sz="2000" dirty="0">
                <a:solidFill>
                  <a:srgbClr val="415162"/>
                </a:solidFill>
                <a:latin typeface="微软雅黑" panose="020B0503020204020204" pitchFamily="34" charset="-122"/>
                <a:ea typeface="微软雅黑" panose="020B0503020204020204" pitchFamily="34" charset="-122"/>
              </a:rPr>
              <a:t>remove </a:t>
            </a:r>
            <a:r>
              <a:rPr lang="zh-CN" altLang="en-US" sz="2000" dirty="0">
                <a:solidFill>
                  <a:srgbClr val="415162"/>
                </a:solidFill>
                <a:latin typeface="微软雅黑" panose="020B0503020204020204" pitchFamily="34" charset="-122"/>
                <a:ea typeface="微软雅黑" panose="020B0503020204020204" pitchFamily="34" charset="-122"/>
              </a:rPr>
              <a:t>访问器、实例构造函数、静态构造函数或析构函数中</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带表达式的 </a:t>
            </a:r>
            <a:r>
              <a:rPr lang="en-US" altLang="zh-CN" sz="2000" dirty="0">
                <a:solidFill>
                  <a:srgbClr val="415162"/>
                </a:solidFill>
                <a:latin typeface="微软雅黑" panose="020B0503020204020204" pitchFamily="34" charset="-122"/>
                <a:ea typeface="微软雅黑" panose="020B0503020204020204" pitchFamily="34" charset="-122"/>
              </a:rPr>
              <a:t>return </a:t>
            </a:r>
            <a:r>
              <a:rPr lang="zh-CN" altLang="en-US" sz="2000" dirty="0">
                <a:solidFill>
                  <a:srgbClr val="415162"/>
                </a:solidFill>
                <a:latin typeface="微软雅黑" panose="020B0503020204020204" pitchFamily="34" charset="-122"/>
                <a:ea typeface="微软雅黑" panose="020B0503020204020204" pitchFamily="34" charset="-122"/>
              </a:rPr>
              <a:t>语句只能用在计算值的函数成员中，即返回类型为</a:t>
            </a:r>
            <a:r>
              <a:rPr lang="zh-CN" altLang="en-US" sz="2000" dirty="0" smtClean="0">
                <a:solidFill>
                  <a:srgbClr val="415162"/>
                </a:solidFill>
                <a:latin typeface="微软雅黑" panose="020B0503020204020204" pitchFamily="34" charset="-122"/>
                <a:ea typeface="微软雅黑" panose="020B0503020204020204" pitchFamily="34" charset="-122"/>
              </a:rPr>
              <a:t>非 </a:t>
            </a:r>
            <a:r>
              <a:rPr lang="en-US" altLang="zh-CN" sz="2000" dirty="0" smtClean="0">
                <a:solidFill>
                  <a:srgbClr val="415162"/>
                </a:solidFill>
                <a:latin typeface="微软雅黑" panose="020B0503020204020204" pitchFamily="34" charset="-122"/>
                <a:ea typeface="微软雅黑" panose="020B0503020204020204" pitchFamily="34" charset="-122"/>
              </a:rPr>
              <a:t>void </a:t>
            </a:r>
            <a:r>
              <a:rPr lang="zh-CN" altLang="en-US" sz="2000" dirty="0" smtClean="0">
                <a:solidFill>
                  <a:srgbClr val="415162"/>
                </a:solidFill>
                <a:latin typeface="微软雅黑" panose="020B0503020204020204" pitchFamily="34" charset="-122"/>
                <a:ea typeface="微软雅黑" panose="020B0503020204020204" pitchFamily="34" charset="-122"/>
              </a:rPr>
              <a:t>的</a:t>
            </a:r>
            <a:r>
              <a:rPr lang="zh-CN" altLang="en-US" sz="2000" dirty="0">
                <a:solidFill>
                  <a:srgbClr val="415162"/>
                </a:solidFill>
                <a:latin typeface="微软雅黑" panose="020B0503020204020204" pitchFamily="34" charset="-122"/>
                <a:ea typeface="微软雅黑" panose="020B0503020204020204" pitchFamily="34" charset="-122"/>
              </a:rPr>
              <a:t>方法、属性或索引器的</a:t>
            </a:r>
            <a:r>
              <a:rPr lang="en-US" altLang="zh-CN" sz="2000" dirty="0" smtClean="0">
                <a:solidFill>
                  <a:srgbClr val="415162"/>
                </a:solidFill>
                <a:latin typeface="微软雅黑" panose="020B0503020204020204" pitchFamily="34" charset="-122"/>
                <a:ea typeface="微软雅黑" panose="020B0503020204020204" pitchFamily="34" charset="-122"/>
              </a:rPr>
              <a:t>get </a:t>
            </a:r>
            <a:r>
              <a:rPr lang="zh-CN" altLang="en-US" sz="2000" dirty="0" smtClean="0">
                <a:solidFill>
                  <a:srgbClr val="415162"/>
                </a:solidFill>
                <a:latin typeface="微软雅黑" panose="020B0503020204020204" pitchFamily="34" charset="-122"/>
                <a:ea typeface="微软雅黑" panose="020B0503020204020204" pitchFamily="34" charset="-122"/>
              </a:rPr>
              <a:t>访问</a:t>
            </a:r>
            <a:r>
              <a:rPr lang="zh-CN" altLang="en-US" sz="2000" dirty="0">
                <a:solidFill>
                  <a:srgbClr val="415162"/>
                </a:solidFill>
                <a:latin typeface="微软雅黑" panose="020B0503020204020204" pitchFamily="34" charset="-122"/>
                <a:ea typeface="微软雅黑" panose="020B0503020204020204" pitchFamily="34" charset="-122"/>
              </a:rPr>
              <a:t>器或用户定义的运算符。必须存在一个隐式转换，使得该表达式兼容于包含它的函数的返回类型。</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endParaRPr lang="zh-CN" altLang="en-US"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return</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613371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031873"/>
          </a:xfrm>
          <a:prstGeom prst="rect">
            <a:avLst/>
          </a:prstGeom>
        </p:spPr>
        <p:txBody>
          <a:bodyPr wrap="square">
            <a:spAutoFit/>
          </a:bodyPr>
          <a:lstStyle/>
          <a:p>
            <a:r>
              <a:rPr lang="en-US" altLang="zh-CN" sz="1600" dirty="0">
                <a:solidFill>
                  <a:srgbClr val="0000FF"/>
                </a:solidFill>
                <a:latin typeface="微软雅黑" panose="020B0503020204020204" pitchFamily="34" charset="-122"/>
                <a:ea typeface="微软雅黑" panose="020B0503020204020204" pitchFamily="34" charset="-122"/>
              </a:rPr>
              <a:t>public</a:t>
            </a: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00FF"/>
                </a:solidFill>
                <a:latin typeface="微软雅黑" panose="020B0503020204020204" pitchFamily="34" charset="-122"/>
                <a:ea typeface="微软雅黑" panose="020B0503020204020204" pitchFamily="34" charset="-122"/>
              </a:rPr>
              <a:t>class</a:t>
            </a: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2B91AF"/>
                </a:solidFill>
                <a:latin typeface="微软雅黑" panose="020B0503020204020204" pitchFamily="34" charset="-122"/>
                <a:ea typeface="微软雅黑" panose="020B0503020204020204" pitchFamily="34" charset="-122"/>
              </a:rPr>
              <a:t>Test</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a:t>
            </a:r>
          </a:p>
          <a:p>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00FF"/>
                </a:solidFill>
                <a:latin typeface="微软雅黑" panose="020B0503020204020204" pitchFamily="34" charset="-122"/>
                <a:ea typeface="微软雅黑" panose="020B0503020204020204" pitchFamily="34" charset="-122"/>
              </a:rPr>
              <a:t>void</a:t>
            </a: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err="1">
                <a:solidFill>
                  <a:prstClr val="black"/>
                </a:solidFill>
                <a:latin typeface="微软雅黑" panose="020B0503020204020204" pitchFamily="34" charset="-122"/>
                <a:ea typeface="微软雅黑" panose="020B0503020204020204" pitchFamily="34" charset="-122"/>
              </a:rPr>
              <a:t>NoReturnValue</a:t>
            </a:r>
            <a:r>
              <a:rPr lang="en-US" altLang="zh-CN" sz="1600" dirty="0">
                <a:solidFill>
                  <a:prstClr val="black"/>
                </a:solidFill>
                <a:latin typeface="微软雅黑" panose="020B0503020204020204" pitchFamily="34" charset="-122"/>
                <a:ea typeface="微软雅黑" panose="020B0503020204020204" pitchFamily="34" charset="-122"/>
              </a:rPr>
              <a:t>()</a:t>
            </a:r>
          </a:p>
          <a:p>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a:t>
            </a:r>
          </a:p>
          <a:p>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8000"/>
                </a:solidFill>
                <a:latin typeface="微软雅黑" panose="020B0503020204020204" pitchFamily="34" charset="-122"/>
                <a:ea typeface="微软雅黑" panose="020B0503020204020204" pitchFamily="34" charset="-122"/>
              </a:rPr>
              <a:t>//return</a:t>
            </a:r>
            <a:r>
              <a:rPr lang="zh-CN" altLang="en-US" sz="1600" dirty="0">
                <a:solidFill>
                  <a:srgbClr val="008000"/>
                </a:solidFill>
                <a:latin typeface="微软雅黑" panose="020B0503020204020204" pitchFamily="34" charset="-122"/>
                <a:ea typeface="微软雅黑" panose="020B0503020204020204" pitchFamily="34" charset="-122"/>
              </a:rPr>
              <a:t>后面不能写表达式</a:t>
            </a:r>
            <a:r>
              <a:rPr lang="en-US" altLang="zh-CN" sz="1600" dirty="0">
                <a:solidFill>
                  <a:srgbClr val="008000"/>
                </a:solidFill>
                <a:latin typeface="微软雅黑" panose="020B0503020204020204" pitchFamily="34" charset="-122"/>
                <a:ea typeface="微软雅黑" panose="020B0503020204020204" pitchFamily="34" charset="-122"/>
              </a:rPr>
              <a:t>,</a:t>
            </a:r>
            <a:r>
              <a:rPr lang="zh-CN" altLang="en-US" sz="1600" dirty="0">
                <a:solidFill>
                  <a:srgbClr val="008000"/>
                </a:solidFill>
                <a:latin typeface="微软雅黑" panose="020B0503020204020204" pitchFamily="34" charset="-122"/>
                <a:ea typeface="微软雅黑" panose="020B0503020204020204" pitchFamily="34" charset="-122"/>
              </a:rPr>
              <a:t>因为此方法返回类型为</a:t>
            </a:r>
            <a:r>
              <a:rPr lang="en-US" altLang="zh-CN" sz="1600" dirty="0">
                <a:solidFill>
                  <a:srgbClr val="008000"/>
                </a:solidFill>
                <a:latin typeface="微软雅黑" panose="020B0503020204020204" pitchFamily="34" charset="-122"/>
                <a:ea typeface="微软雅黑" panose="020B0503020204020204" pitchFamily="34" charset="-122"/>
              </a:rPr>
              <a:t>void</a:t>
            </a:r>
            <a:endParaRPr lang="zh-CN" altLang="en-US"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8000"/>
                </a:solidFill>
                <a:latin typeface="微软雅黑" panose="020B0503020204020204" pitchFamily="34" charset="-122"/>
                <a:ea typeface="微软雅黑" panose="020B0503020204020204" pitchFamily="34" charset="-122"/>
              </a:rPr>
              <a:t>//</a:t>
            </a:r>
            <a:r>
              <a:rPr lang="zh-CN" altLang="en-US" sz="1600" dirty="0">
                <a:solidFill>
                  <a:srgbClr val="008000"/>
                </a:solidFill>
                <a:latin typeface="微软雅黑" panose="020B0503020204020204" pitchFamily="34" charset="-122"/>
                <a:ea typeface="微软雅黑" panose="020B0503020204020204" pitchFamily="34" charset="-122"/>
              </a:rPr>
              <a:t>返回</a:t>
            </a:r>
            <a:r>
              <a:rPr lang="en-US" altLang="zh-CN" sz="1600" dirty="0">
                <a:solidFill>
                  <a:srgbClr val="008000"/>
                </a:solidFill>
                <a:latin typeface="微软雅黑" panose="020B0503020204020204" pitchFamily="34" charset="-122"/>
                <a:ea typeface="微软雅黑" panose="020B0503020204020204" pitchFamily="34" charset="-122"/>
              </a:rPr>
              <a:t>void</a:t>
            </a:r>
            <a:r>
              <a:rPr lang="zh-CN" altLang="en-US" sz="1600" dirty="0">
                <a:solidFill>
                  <a:srgbClr val="008000"/>
                </a:solidFill>
                <a:latin typeface="微软雅黑" panose="020B0503020204020204" pitchFamily="34" charset="-122"/>
                <a:ea typeface="微软雅黑" panose="020B0503020204020204" pitchFamily="34" charset="-122"/>
              </a:rPr>
              <a:t>的方法可以不写</a:t>
            </a:r>
            <a:r>
              <a:rPr lang="en-US" altLang="zh-CN" sz="1600" dirty="0">
                <a:solidFill>
                  <a:srgbClr val="008000"/>
                </a:solidFill>
                <a:latin typeface="微软雅黑" panose="020B0503020204020204" pitchFamily="34" charset="-122"/>
                <a:ea typeface="微软雅黑" panose="020B0503020204020204" pitchFamily="34" charset="-122"/>
              </a:rPr>
              <a:t>return</a:t>
            </a:r>
            <a:r>
              <a:rPr lang="zh-CN" altLang="en-US" sz="1600" dirty="0">
                <a:solidFill>
                  <a:srgbClr val="008000"/>
                </a:solidFill>
                <a:latin typeface="微软雅黑" panose="020B0503020204020204" pitchFamily="34" charset="-122"/>
                <a:ea typeface="微软雅黑" panose="020B0503020204020204" pitchFamily="34" charset="-122"/>
              </a:rPr>
              <a:t>语句</a:t>
            </a:r>
            <a:endParaRPr lang="zh-CN" altLang="en-US"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00FF"/>
                </a:solidFill>
                <a:latin typeface="微软雅黑" panose="020B0503020204020204" pitchFamily="34" charset="-122"/>
                <a:ea typeface="微软雅黑" panose="020B0503020204020204" pitchFamily="34" charset="-122"/>
              </a:rPr>
              <a:t>return</a:t>
            </a:r>
            <a:r>
              <a:rPr lang="en-US" altLang="zh-CN" sz="1600" dirty="0">
                <a:solidFill>
                  <a:prstClr val="black"/>
                </a:solidFill>
                <a:latin typeface="微软雅黑" panose="020B0503020204020204" pitchFamily="34" charset="-122"/>
                <a:ea typeface="微软雅黑" panose="020B0503020204020204" pitchFamily="34" charset="-122"/>
              </a:rPr>
              <a:t>;</a:t>
            </a:r>
          </a:p>
          <a:p>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a:t>
            </a:r>
          </a:p>
          <a:p>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err="1">
                <a:solidFill>
                  <a:srgbClr val="0000FF"/>
                </a:solidFill>
                <a:latin typeface="微软雅黑" panose="020B0503020204020204" pitchFamily="34" charset="-122"/>
                <a:ea typeface="微软雅黑" panose="020B0503020204020204" pitchFamily="34" charset="-122"/>
              </a:rPr>
              <a:t>int</a:t>
            </a: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err="1">
                <a:solidFill>
                  <a:prstClr val="black"/>
                </a:solidFill>
                <a:latin typeface="微软雅黑" panose="020B0503020204020204" pitchFamily="34" charset="-122"/>
                <a:ea typeface="微软雅黑" panose="020B0503020204020204" pitchFamily="34" charset="-122"/>
              </a:rPr>
              <a:t>ReturnInt</a:t>
            </a:r>
            <a:r>
              <a:rPr lang="en-US" altLang="zh-CN" sz="1600" dirty="0">
                <a:solidFill>
                  <a:prstClr val="black"/>
                </a:solidFill>
                <a:latin typeface="微软雅黑" panose="020B0503020204020204" pitchFamily="34" charset="-122"/>
                <a:ea typeface="微软雅黑" panose="020B0503020204020204" pitchFamily="34" charset="-122"/>
              </a:rPr>
              <a:t>()</a:t>
            </a:r>
          </a:p>
          <a:p>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a:t>
            </a:r>
          </a:p>
          <a:p>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8000"/>
                </a:solidFill>
                <a:latin typeface="微软雅黑" panose="020B0503020204020204" pitchFamily="34" charset="-122"/>
                <a:ea typeface="微软雅黑" panose="020B0503020204020204" pitchFamily="34" charset="-122"/>
              </a:rPr>
              <a:t>//123</a:t>
            </a:r>
            <a:r>
              <a:rPr lang="zh-CN" altLang="en-US" sz="1600" dirty="0">
                <a:solidFill>
                  <a:srgbClr val="008000"/>
                </a:solidFill>
                <a:latin typeface="微软雅黑" panose="020B0503020204020204" pitchFamily="34" charset="-122"/>
                <a:ea typeface="微软雅黑" panose="020B0503020204020204" pitchFamily="34" charset="-122"/>
              </a:rPr>
              <a:t>为是</a:t>
            </a:r>
            <a:r>
              <a:rPr lang="en-US" altLang="zh-CN" sz="1600" dirty="0" err="1">
                <a:solidFill>
                  <a:srgbClr val="008000"/>
                </a:solidFill>
                <a:latin typeface="微软雅黑" panose="020B0503020204020204" pitchFamily="34" charset="-122"/>
                <a:ea typeface="微软雅黑" panose="020B0503020204020204" pitchFamily="34" charset="-122"/>
              </a:rPr>
              <a:t>int</a:t>
            </a:r>
            <a:r>
              <a:rPr lang="zh-CN" altLang="en-US" sz="1600" dirty="0">
                <a:solidFill>
                  <a:srgbClr val="008000"/>
                </a:solidFill>
                <a:latin typeface="微软雅黑" panose="020B0503020204020204" pitchFamily="34" charset="-122"/>
                <a:ea typeface="微软雅黑" panose="020B0503020204020204" pitchFamily="34" charset="-122"/>
              </a:rPr>
              <a:t>类型，正确的</a:t>
            </a:r>
            <a:r>
              <a:rPr lang="en-US" altLang="zh-CN" sz="1600" dirty="0" err="1">
                <a:solidFill>
                  <a:srgbClr val="008000"/>
                </a:solidFill>
                <a:latin typeface="微软雅黑" panose="020B0503020204020204" pitchFamily="34" charset="-122"/>
                <a:ea typeface="微软雅黑" panose="020B0503020204020204" pitchFamily="34" charset="-122"/>
              </a:rPr>
              <a:t>retuen</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00FF"/>
                </a:solidFill>
                <a:latin typeface="微软雅黑" panose="020B0503020204020204" pitchFamily="34" charset="-122"/>
                <a:ea typeface="微软雅黑" panose="020B0503020204020204" pitchFamily="34" charset="-122"/>
              </a:rPr>
              <a:t>return</a:t>
            </a:r>
            <a:r>
              <a:rPr lang="en-US" altLang="zh-CN" sz="1600" dirty="0">
                <a:solidFill>
                  <a:prstClr val="black"/>
                </a:solidFill>
                <a:latin typeface="微软雅黑" panose="020B0503020204020204" pitchFamily="34" charset="-122"/>
                <a:ea typeface="微软雅黑" panose="020B0503020204020204" pitchFamily="34" charset="-122"/>
              </a:rPr>
              <a:t> 123;</a:t>
            </a:r>
          </a:p>
          <a:p>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8000"/>
                </a:solidFill>
                <a:latin typeface="微软雅黑" panose="020B0503020204020204" pitchFamily="34" charset="-122"/>
                <a:ea typeface="微软雅黑" panose="020B0503020204020204" pitchFamily="34" charset="-122"/>
              </a:rPr>
              <a:t>//123.00</a:t>
            </a:r>
            <a:r>
              <a:rPr lang="zh-CN" altLang="en-US" sz="1600" dirty="0">
                <a:solidFill>
                  <a:srgbClr val="008000"/>
                </a:solidFill>
                <a:latin typeface="微软雅黑" panose="020B0503020204020204" pitchFamily="34" charset="-122"/>
                <a:ea typeface="微软雅黑" panose="020B0503020204020204" pitchFamily="34" charset="-122"/>
              </a:rPr>
              <a:t>为是</a:t>
            </a:r>
            <a:r>
              <a:rPr lang="en-US" altLang="zh-CN" sz="1600" dirty="0">
                <a:solidFill>
                  <a:srgbClr val="008000"/>
                </a:solidFill>
                <a:latin typeface="微软雅黑" panose="020B0503020204020204" pitchFamily="34" charset="-122"/>
                <a:ea typeface="微软雅黑" panose="020B0503020204020204" pitchFamily="34" charset="-122"/>
              </a:rPr>
              <a:t>double</a:t>
            </a:r>
            <a:r>
              <a:rPr lang="zh-CN" altLang="en-US" sz="1600" dirty="0">
                <a:solidFill>
                  <a:srgbClr val="008000"/>
                </a:solidFill>
                <a:latin typeface="微软雅黑" panose="020B0503020204020204" pitchFamily="34" charset="-122"/>
                <a:ea typeface="微软雅黑" panose="020B0503020204020204" pitchFamily="34" charset="-122"/>
              </a:rPr>
              <a:t>类型</a:t>
            </a:r>
            <a:r>
              <a:rPr lang="en-US" altLang="zh-CN" sz="1600" dirty="0">
                <a:solidFill>
                  <a:srgbClr val="008000"/>
                </a:solidFill>
                <a:latin typeface="微软雅黑" panose="020B0503020204020204" pitchFamily="34" charset="-122"/>
                <a:ea typeface="微软雅黑" panose="020B0503020204020204" pitchFamily="34" charset="-122"/>
              </a:rPr>
              <a:t>,</a:t>
            </a:r>
            <a:r>
              <a:rPr lang="zh-CN" altLang="en-US" sz="1600" dirty="0">
                <a:solidFill>
                  <a:srgbClr val="008000"/>
                </a:solidFill>
                <a:latin typeface="微软雅黑" panose="020B0503020204020204" pitchFamily="34" charset="-122"/>
                <a:ea typeface="微软雅黑" panose="020B0503020204020204" pitchFamily="34" charset="-122"/>
              </a:rPr>
              <a:t>不能隐式转换为</a:t>
            </a:r>
            <a:r>
              <a:rPr lang="en-US" altLang="zh-CN" sz="1600" dirty="0" err="1">
                <a:solidFill>
                  <a:srgbClr val="008000"/>
                </a:solidFill>
                <a:latin typeface="微软雅黑" panose="020B0503020204020204" pitchFamily="34" charset="-122"/>
                <a:ea typeface="微软雅黑" panose="020B0503020204020204" pitchFamily="34" charset="-122"/>
              </a:rPr>
              <a:t>int</a:t>
            </a:r>
            <a:r>
              <a:rPr lang="zh-CN" altLang="en-US" sz="1600" dirty="0">
                <a:solidFill>
                  <a:srgbClr val="008000"/>
                </a:solidFill>
                <a:latin typeface="微软雅黑" panose="020B0503020204020204" pitchFamily="34" charset="-122"/>
                <a:ea typeface="微软雅黑" panose="020B0503020204020204" pitchFamily="34" charset="-122"/>
              </a:rPr>
              <a:t>，错误的</a:t>
            </a:r>
            <a:r>
              <a:rPr lang="en-US" altLang="zh-CN" sz="1600" dirty="0">
                <a:solidFill>
                  <a:srgbClr val="008000"/>
                </a:solidFill>
                <a:latin typeface="微软雅黑" panose="020B0503020204020204" pitchFamily="34" charset="-122"/>
                <a:ea typeface="微软雅黑" panose="020B0503020204020204" pitchFamily="34" charset="-122"/>
              </a:rPr>
              <a:t>return</a:t>
            </a:r>
            <a:endParaRPr lang="zh-CN" altLang="en-US"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srgbClr val="008000"/>
                </a:solidFill>
                <a:latin typeface="微软雅黑" panose="020B0503020204020204" pitchFamily="34" charset="-122"/>
                <a:ea typeface="微软雅黑" panose="020B0503020204020204" pitchFamily="34" charset="-122"/>
              </a:rPr>
              <a:t>//return 123.00;</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a:t>
            </a:r>
          </a:p>
          <a:p>
            <a:r>
              <a:rPr lang="en-US" altLang="zh-CN" sz="1600" dirty="0">
                <a:solidFill>
                  <a:prstClr val="black"/>
                </a:solidFill>
                <a:latin typeface="微软雅黑" panose="020B0503020204020204" pitchFamily="34" charset="-122"/>
                <a:ea typeface="微软雅黑" panose="020B0503020204020204" pitchFamily="34" charset="-122"/>
              </a:rPr>
              <a:t>}</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return</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766104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3126348"/>
            <a:ext cx="11149013" cy="11079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8000" b="1" dirty="0" smtClean="0">
                <a:solidFill>
                  <a:srgbClr val="415162"/>
                </a:solidFill>
                <a:latin typeface="微软雅黑" pitchFamily="34" charset="-122"/>
                <a:ea typeface="微软雅黑" pitchFamily="34" charset="-122"/>
              </a:rPr>
              <a:t>面向对象</a:t>
            </a:r>
            <a:endParaRPr lang="zh-CN" altLang="en-US" sz="8000" b="1" dirty="0">
              <a:solidFill>
                <a:srgbClr val="415162"/>
              </a:solidFill>
              <a:latin typeface="微软雅黑" pitchFamily="34" charset="-122"/>
              <a:ea typeface="微软雅黑" pitchFamily="34" charset="-122"/>
            </a:endParaRPr>
          </a:p>
        </p:txBody>
      </p:sp>
    </p:spTree>
    <p:extLst>
      <p:ext uri="{BB962C8B-B14F-4D97-AF65-F5344CB8AC3E}">
        <p14:creationId xmlns:p14="http://schemas.microsoft.com/office/powerpoint/2010/main" val="254278269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785652"/>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封装</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所谓</a:t>
            </a:r>
            <a:r>
              <a:rPr lang="zh-CN" altLang="en-US" sz="2000" dirty="0">
                <a:solidFill>
                  <a:srgbClr val="415162"/>
                </a:solidFill>
                <a:latin typeface="微软雅黑" panose="020B0503020204020204" pitchFamily="34" charset="-122"/>
                <a:ea typeface="微软雅黑" panose="020B0503020204020204" pitchFamily="34" charset="-122"/>
              </a:rPr>
              <a:t>封装，也就是把客观事物封装成抽象的类，并且类可以把自己的数据和方法只让可信的类或者对象操作，对不可信的进行信息隐藏</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继承</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继承是指可以让某个类型的对象获得另一个类型的对象的属性的方法。它支持按级分类的概念</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多态</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多态就是指一个类实例的相同方法在不同情形有不同表现形式</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三</a:t>
            </a:r>
            <a:r>
              <a:rPr lang="zh-CN" altLang="en-US" sz="3200" dirty="0">
                <a:solidFill>
                  <a:schemeClr val="tx2">
                    <a:lumMod val="75000"/>
                  </a:schemeClr>
                </a:solidFill>
                <a:latin typeface="微软雅黑" panose="020B0503020204020204" pitchFamily="34" charset="-122"/>
                <a:ea typeface="微软雅黑" panose="020B0503020204020204" pitchFamily="34" charset="-122"/>
              </a:rPr>
              <a:t>大特性</a:t>
            </a:r>
          </a:p>
        </p:txBody>
      </p:sp>
    </p:spTree>
    <p:extLst>
      <p:ext uri="{BB962C8B-B14F-4D97-AF65-F5344CB8AC3E}">
        <p14:creationId xmlns:p14="http://schemas.microsoft.com/office/powerpoint/2010/main" val="196759276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Hello </a:t>
            </a:r>
            <a:r>
              <a:rPr lang="en-US" altLang="zh-CN" sz="3200" dirty="0">
                <a:solidFill>
                  <a:schemeClr val="tx2">
                    <a:lumMod val="75000"/>
                  </a:schemeClr>
                </a:solidFill>
                <a:latin typeface="微软雅黑" panose="020B0503020204020204" pitchFamily="34" charset="-122"/>
                <a:ea typeface="微软雅黑" panose="020B0503020204020204" pitchFamily="34" charset="-122"/>
              </a:rPr>
              <a:t>World </a:t>
            </a:r>
            <a:r>
              <a:rPr lang="zh-CN" altLang="en-US" sz="3200" dirty="0">
                <a:solidFill>
                  <a:schemeClr val="tx2">
                    <a:lumMod val="75000"/>
                  </a:schemeClr>
                </a:solidFill>
                <a:latin typeface="微软雅黑" panose="020B0503020204020204" pitchFamily="34" charset="-122"/>
                <a:ea typeface="微软雅黑" panose="020B0503020204020204" pitchFamily="34" charset="-122"/>
              </a:rPr>
              <a:t>程序</a:t>
            </a:r>
          </a:p>
        </p:txBody>
      </p:sp>
      <p:sp>
        <p:nvSpPr>
          <p:cNvPr id="12" name="Text Placeholder 2"/>
          <p:cNvSpPr txBox="1">
            <a:spLocks/>
          </p:cNvSpPr>
          <p:nvPr/>
        </p:nvSpPr>
        <p:spPr>
          <a:xfrm>
            <a:off x="1325461" y="2099310"/>
            <a:ext cx="10348085" cy="45300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smtClean="0">
                <a:latin typeface="微软雅黑" panose="020B0503020204020204" pitchFamily="34" charset="-122"/>
                <a:ea typeface="微软雅黑" panose="020B0503020204020204" pitchFamily="34" charset="-122"/>
              </a:rPr>
              <a:t>using System;</a:t>
            </a:r>
          </a:p>
          <a:p>
            <a:pPr marL="0" indent="0">
              <a:buNone/>
            </a:pPr>
            <a:r>
              <a:rPr lang="en-US" altLang="zh-CN" sz="1800" dirty="0" smtClean="0">
                <a:latin typeface="微软雅黑" panose="020B0503020204020204" pitchFamily="34" charset="-122"/>
                <a:ea typeface="微软雅黑" panose="020B0503020204020204" pitchFamily="34" charset="-122"/>
              </a:rPr>
              <a:t>namespace Notepad</a:t>
            </a:r>
          </a:p>
          <a:p>
            <a:pPr marL="0" indent="0">
              <a:buNone/>
            </a:pPr>
            <a:r>
              <a:rPr lang="en-US" altLang="zh-CN" sz="1800" dirty="0" smtClean="0">
                <a:latin typeface="微软雅黑" panose="020B0503020204020204" pitchFamily="34" charset="-122"/>
                <a:ea typeface="微软雅黑" panose="020B0503020204020204" pitchFamily="34" charset="-122"/>
              </a:rPr>
              <a:t>{</a:t>
            </a:r>
          </a:p>
          <a:p>
            <a:pPr marL="0" indent="0">
              <a:buNone/>
            </a:pPr>
            <a:r>
              <a:rPr lang="en-US" altLang="zh-CN" sz="1800" dirty="0" smtClean="0">
                <a:latin typeface="微软雅黑" panose="020B0503020204020204" pitchFamily="34" charset="-122"/>
                <a:ea typeface="微软雅黑" panose="020B0503020204020204" pitchFamily="34" charset="-122"/>
              </a:rPr>
              <a:t>	class </a:t>
            </a:r>
            <a:r>
              <a:rPr lang="en-US" altLang="zh-CN" sz="1800" dirty="0" err="1" smtClean="0">
                <a:latin typeface="微软雅黑" panose="020B0503020204020204" pitchFamily="34" charset="-122"/>
                <a:ea typeface="微软雅黑" panose="020B0503020204020204" pitchFamily="34" charset="-122"/>
              </a:rPr>
              <a:t>HelloWorld</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	{</a:t>
            </a:r>
          </a:p>
          <a:p>
            <a:pPr marL="0" indent="0">
              <a:buNone/>
            </a:pPr>
            <a:r>
              <a:rPr lang="en-US" altLang="zh-CN" sz="1800" dirty="0" smtClean="0">
                <a:latin typeface="微软雅黑" panose="020B0503020204020204" pitchFamily="34" charset="-122"/>
                <a:ea typeface="微软雅黑" panose="020B0503020204020204" pitchFamily="34" charset="-122"/>
              </a:rPr>
              <a:t>		public static void Main()</a:t>
            </a:r>
          </a:p>
          <a:p>
            <a:pPr marL="0" indent="0">
              <a:buNone/>
            </a:pPr>
            <a:r>
              <a:rPr lang="en-US" altLang="zh-CN" sz="1800" dirty="0" smtClean="0">
                <a:latin typeface="微软雅黑" panose="020B0503020204020204" pitchFamily="34" charset="-122"/>
                <a:ea typeface="微软雅黑" panose="020B0503020204020204" pitchFamily="34" charset="-122"/>
              </a:rPr>
              <a:t>		{</a:t>
            </a:r>
          </a:p>
          <a:p>
            <a:pPr marL="0" indent="0">
              <a:buNone/>
            </a:pPr>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Console.WriteLine</a:t>
            </a:r>
            <a:r>
              <a:rPr lang="en-US" altLang="zh-CN" sz="1800" dirty="0" smtClean="0">
                <a:latin typeface="微软雅黑" panose="020B0503020204020204" pitchFamily="34" charset="-122"/>
                <a:ea typeface="微软雅黑" panose="020B0503020204020204" pitchFamily="34" charset="-122"/>
              </a:rPr>
              <a:t>("Hello World");</a:t>
            </a:r>
          </a:p>
          <a:p>
            <a:pPr marL="0" indent="0">
              <a:buNone/>
            </a:pPr>
            <a:r>
              <a:rPr lang="en-US" altLang="zh-CN" sz="1800" dirty="0" smtClean="0">
                <a:latin typeface="微软雅黑" panose="020B0503020204020204" pitchFamily="34" charset="-122"/>
                <a:ea typeface="微软雅黑" panose="020B0503020204020204" pitchFamily="34" charset="-122"/>
              </a:rPr>
              <a:t>		}</a:t>
            </a:r>
          </a:p>
          <a:p>
            <a:pPr marL="0" indent="0">
              <a:buNone/>
            </a:pPr>
            <a:r>
              <a:rPr lang="en-US" altLang="zh-CN" sz="1800" dirty="0" smtClean="0">
                <a:latin typeface="微软雅黑" panose="020B0503020204020204" pitchFamily="34" charset="-122"/>
                <a:ea typeface="微软雅黑" panose="020B0503020204020204" pitchFamily="34" charset="-122"/>
              </a:rPr>
              <a:t>	}</a:t>
            </a:r>
          </a:p>
          <a:p>
            <a:pPr marL="0" indent="0">
              <a:buNone/>
            </a:pPr>
            <a:r>
              <a:rPr lang="en-US" altLang="zh-CN"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13" name="AutoShape 3"/>
          <p:cNvSpPr>
            <a:spLocks noChangeArrowheads="1"/>
          </p:cNvSpPr>
          <p:nvPr/>
        </p:nvSpPr>
        <p:spPr bwMode="auto">
          <a:xfrm>
            <a:off x="5296990" y="3176588"/>
            <a:ext cx="4718297" cy="345586"/>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sz="1200" dirty="0">
                <a:solidFill>
                  <a:srgbClr val="415162"/>
                </a:solidFill>
                <a:latin typeface="微软雅黑" panose="020B0503020204020204" pitchFamily="34" charset="-122"/>
                <a:ea typeface="微软雅黑" panose="020B0503020204020204" pitchFamily="34" charset="-122"/>
              </a:rPr>
              <a:t>声明 </a:t>
            </a:r>
            <a:r>
              <a:rPr lang="en-US" sz="1200" dirty="0" err="1">
                <a:solidFill>
                  <a:srgbClr val="415162"/>
                </a:solidFill>
                <a:latin typeface="微软雅黑" panose="020B0503020204020204" pitchFamily="34" charset="-122"/>
                <a:ea typeface="微软雅黑" panose="020B0503020204020204" pitchFamily="34" charset="-122"/>
              </a:rPr>
              <a:t>HelloWorld</a:t>
            </a:r>
            <a:r>
              <a:rPr lang="en-US" altLang="zh-CN" sz="1200" dirty="0">
                <a:solidFill>
                  <a:srgbClr val="415162"/>
                </a:solidFill>
                <a:latin typeface="微软雅黑" panose="020B0503020204020204" pitchFamily="34" charset="-122"/>
                <a:ea typeface="微软雅黑" panose="020B0503020204020204" pitchFamily="34" charset="-122"/>
              </a:rPr>
              <a:t> </a:t>
            </a:r>
            <a:r>
              <a:rPr lang="zh-CN" altLang="en-US" sz="1200" dirty="0">
                <a:solidFill>
                  <a:srgbClr val="415162"/>
                </a:solidFill>
                <a:latin typeface="微软雅黑" panose="020B0503020204020204" pitchFamily="34" charset="-122"/>
                <a:ea typeface="微软雅黑" panose="020B0503020204020204" pitchFamily="34" charset="-122"/>
              </a:rPr>
              <a:t>类</a:t>
            </a:r>
            <a:endParaRPr lang="en-US" sz="1200" dirty="0">
              <a:solidFill>
                <a:srgbClr val="415162"/>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auto">
          <a:xfrm>
            <a:off x="5296991" y="4309371"/>
            <a:ext cx="4718297" cy="345586"/>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sz="1200" dirty="0">
                <a:solidFill>
                  <a:srgbClr val="415162"/>
                </a:solidFill>
                <a:latin typeface="微软雅黑" panose="020B0503020204020204" pitchFamily="34" charset="-122"/>
                <a:ea typeface="微软雅黑" panose="020B0503020204020204" pitchFamily="34" charset="-122"/>
              </a:rPr>
              <a:t>程序入口点， </a:t>
            </a:r>
            <a:r>
              <a:rPr lang="en-US" sz="1200" dirty="0">
                <a:solidFill>
                  <a:srgbClr val="415162"/>
                </a:solidFill>
                <a:latin typeface="微软雅黑" panose="020B0503020204020204" pitchFamily="34" charset="-122"/>
                <a:ea typeface="微软雅黑" panose="020B0503020204020204" pitchFamily="34" charset="-122"/>
              </a:rPr>
              <a:t>Main </a:t>
            </a:r>
            <a:r>
              <a:rPr lang="zh-CN" altLang="en-US" sz="1200" dirty="0">
                <a:solidFill>
                  <a:srgbClr val="415162"/>
                </a:solidFill>
                <a:latin typeface="微软雅黑" panose="020B0503020204020204" pitchFamily="34" charset="-122"/>
                <a:ea typeface="微软雅黑" panose="020B0503020204020204" pitchFamily="34" charset="-122"/>
              </a:rPr>
              <a:t>的返回类型为 </a:t>
            </a:r>
            <a:r>
              <a:rPr lang="en-US" sz="1200" dirty="0">
                <a:solidFill>
                  <a:srgbClr val="415162"/>
                </a:solidFill>
                <a:latin typeface="微软雅黑" panose="020B0503020204020204" pitchFamily="34" charset="-122"/>
                <a:ea typeface="微软雅黑" panose="020B0503020204020204" pitchFamily="34" charset="-122"/>
              </a:rPr>
              <a:t>void</a:t>
            </a:r>
          </a:p>
        </p:txBody>
      </p:sp>
      <p:sp>
        <p:nvSpPr>
          <p:cNvPr id="15" name="AutoShape 7"/>
          <p:cNvSpPr>
            <a:spLocks noChangeArrowheads="1"/>
          </p:cNvSpPr>
          <p:nvPr/>
        </p:nvSpPr>
        <p:spPr bwMode="auto">
          <a:xfrm>
            <a:off x="5296991" y="5120594"/>
            <a:ext cx="4718297" cy="345586"/>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sz="1200" dirty="0">
                <a:solidFill>
                  <a:srgbClr val="415162"/>
                </a:solidFill>
                <a:latin typeface="微软雅黑" panose="020B0503020204020204" pitchFamily="34" charset="-122"/>
                <a:ea typeface="微软雅黑" panose="020B0503020204020204" pitchFamily="34" charset="-122"/>
              </a:rPr>
              <a:t>控制台类的 </a:t>
            </a:r>
            <a:r>
              <a:rPr lang="en-US" sz="1200" dirty="0" err="1">
                <a:solidFill>
                  <a:srgbClr val="415162"/>
                </a:solidFill>
                <a:latin typeface="微软雅黑" panose="020B0503020204020204" pitchFamily="34" charset="-122"/>
                <a:ea typeface="微软雅黑" panose="020B0503020204020204" pitchFamily="34" charset="-122"/>
              </a:rPr>
              <a:t>WriteLine</a:t>
            </a:r>
            <a:r>
              <a:rPr lang="en-US" sz="1200" dirty="0">
                <a:solidFill>
                  <a:srgbClr val="415162"/>
                </a:solidFill>
                <a:latin typeface="微软雅黑" panose="020B0503020204020204" pitchFamily="34" charset="-122"/>
                <a:ea typeface="微软雅黑" panose="020B0503020204020204" pitchFamily="34" charset="-122"/>
              </a:rPr>
              <a:t>() </a:t>
            </a:r>
            <a:r>
              <a:rPr lang="zh-CN" altLang="en-US" sz="1200" dirty="0">
                <a:solidFill>
                  <a:srgbClr val="415162"/>
                </a:solidFill>
                <a:latin typeface="微软雅黑" panose="020B0503020204020204" pitchFamily="34" charset="-122"/>
                <a:ea typeface="微软雅黑" panose="020B0503020204020204" pitchFamily="34" charset="-122"/>
              </a:rPr>
              <a:t>方法用于显示输出结果</a:t>
            </a:r>
            <a:endParaRPr lang="en-US" sz="1200" dirty="0">
              <a:solidFill>
                <a:srgbClr val="415162"/>
              </a:solidFill>
              <a:latin typeface="微软雅黑" panose="020B0503020204020204" pitchFamily="34" charset="-122"/>
              <a:ea typeface="微软雅黑" panose="020B0503020204020204" pitchFamily="34" charset="-122"/>
            </a:endParaRPr>
          </a:p>
        </p:txBody>
      </p:sp>
      <p:sp>
        <p:nvSpPr>
          <p:cNvPr id="16" name="AutoShape 8"/>
          <p:cNvSpPr>
            <a:spLocks noChangeArrowheads="1"/>
          </p:cNvSpPr>
          <p:nvPr/>
        </p:nvSpPr>
        <p:spPr bwMode="auto">
          <a:xfrm>
            <a:off x="5296989" y="2082765"/>
            <a:ext cx="4718296" cy="321117"/>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sz="1200" dirty="0">
                <a:solidFill>
                  <a:srgbClr val="415162"/>
                </a:solidFill>
                <a:latin typeface="微软雅黑" panose="020B0503020204020204" pitchFamily="34" charset="-122"/>
                <a:ea typeface="微软雅黑" panose="020B0503020204020204" pitchFamily="34" charset="-122"/>
              </a:rPr>
              <a:t>导入 </a:t>
            </a:r>
            <a:r>
              <a:rPr lang="en-US" sz="1200" dirty="0">
                <a:solidFill>
                  <a:srgbClr val="415162"/>
                </a:solidFill>
                <a:latin typeface="微软雅黑" panose="020B0503020204020204" pitchFamily="34" charset="-122"/>
                <a:ea typeface="微软雅黑" panose="020B0503020204020204" pitchFamily="34" charset="-122"/>
              </a:rPr>
              <a:t>System </a:t>
            </a:r>
            <a:r>
              <a:rPr lang="zh-CN" altLang="en-US" sz="1200" dirty="0">
                <a:solidFill>
                  <a:srgbClr val="415162"/>
                </a:solidFill>
                <a:latin typeface="微软雅黑" panose="020B0503020204020204" pitchFamily="34" charset="-122"/>
                <a:ea typeface="微软雅黑" panose="020B0503020204020204" pitchFamily="34" charset="-122"/>
              </a:rPr>
              <a:t>命名空间</a:t>
            </a:r>
            <a:endParaRPr lang="en-US" sz="1200" dirty="0">
              <a:solidFill>
                <a:srgbClr val="415162"/>
              </a:solidFill>
              <a:latin typeface="微软雅黑" panose="020B0503020204020204" pitchFamily="34" charset="-122"/>
              <a:ea typeface="微软雅黑" panose="020B0503020204020204" pitchFamily="34" charset="-122"/>
            </a:endParaRPr>
          </a:p>
        </p:txBody>
      </p:sp>
      <p:sp>
        <p:nvSpPr>
          <p:cNvPr id="17" name="AutoShape 9"/>
          <p:cNvSpPr>
            <a:spLocks noChangeArrowheads="1"/>
          </p:cNvSpPr>
          <p:nvPr/>
        </p:nvSpPr>
        <p:spPr bwMode="auto">
          <a:xfrm>
            <a:off x="5296989" y="2479874"/>
            <a:ext cx="4718297" cy="345586"/>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sz="1200" dirty="0">
                <a:solidFill>
                  <a:srgbClr val="415162"/>
                </a:solidFill>
                <a:latin typeface="微软雅黑" panose="020B0503020204020204" pitchFamily="34" charset="-122"/>
                <a:ea typeface="微软雅黑" panose="020B0503020204020204" pitchFamily="34" charset="-122"/>
              </a:rPr>
              <a:t>声明命名空间 </a:t>
            </a:r>
            <a:r>
              <a:rPr lang="en-US" sz="1200" dirty="0">
                <a:solidFill>
                  <a:srgbClr val="415162"/>
                </a:solidFill>
                <a:latin typeface="微软雅黑" panose="020B0503020204020204" pitchFamily="34" charset="-122"/>
                <a:ea typeface="微软雅黑" panose="020B0503020204020204" pitchFamily="34" charset="-122"/>
              </a:rPr>
              <a:t>Notepad</a:t>
            </a:r>
          </a:p>
        </p:txBody>
      </p:sp>
      <p:sp>
        <p:nvSpPr>
          <p:cNvPr id="18" name="AutoShape 10"/>
          <p:cNvSpPr>
            <a:spLocks noChangeArrowheads="1"/>
          </p:cNvSpPr>
          <p:nvPr/>
        </p:nvSpPr>
        <p:spPr bwMode="auto">
          <a:xfrm>
            <a:off x="5296993" y="6007319"/>
            <a:ext cx="4718296" cy="345585"/>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sz="1200" dirty="0">
                <a:solidFill>
                  <a:srgbClr val="415162"/>
                </a:solidFill>
                <a:latin typeface="微软雅黑" panose="020B0503020204020204" pitchFamily="34" charset="-122"/>
                <a:ea typeface="微软雅黑" panose="020B0503020204020204" pitchFamily="34" charset="-122"/>
              </a:rPr>
              <a:t>将文件保存为 </a:t>
            </a:r>
            <a:r>
              <a:rPr lang="en-US" sz="1200" dirty="0" err="1">
                <a:solidFill>
                  <a:srgbClr val="415162"/>
                </a:solidFill>
                <a:latin typeface="微软雅黑" panose="020B0503020204020204" pitchFamily="34" charset="-122"/>
                <a:ea typeface="微软雅黑" panose="020B0503020204020204" pitchFamily="34" charset="-122"/>
              </a:rPr>
              <a:t>HelloWorld.cs</a:t>
            </a:r>
            <a:endParaRPr lang="en-US" sz="1200" dirty="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182546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类是对某个对象的定义。它包含有关对象动作方式的信息，包括它的名称、方法、属性和事件。</a:t>
            </a:r>
            <a:endParaRPr lang="en-US" altLang="zh-CN" dirty="0">
              <a:solidFill>
                <a:srgbClr val="41516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rgbClr val="415162"/>
                </a:solidFill>
                <a:latin typeface="微软雅黑" panose="020B0503020204020204" pitchFamily="34" charset="-122"/>
                <a:ea typeface="微软雅黑" panose="020B0503020204020204" pitchFamily="34" charset="-122"/>
              </a:rPr>
              <a:t>类</a:t>
            </a:r>
            <a:r>
              <a:rPr lang="zh-CN" altLang="en-US" dirty="0">
                <a:solidFill>
                  <a:srgbClr val="415162"/>
                </a:solidFill>
                <a:latin typeface="微软雅黑" panose="020B0503020204020204" pitchFamily="34" charset="-122"/>
                <a:ea typeface="微软雅黑" panose="020B0503020204020204" pitchFamily="34" charset="-122"/>
              </a:rPr>
              <a:t>的定义是以关键字 </a:t>
            </a:r>
            <a:r>
              <a:rPr lang="en-US" altLang="zh-CN" b="1" dirty="0">
                <a:solidFill>
                  <a:srgbClr val="415162"/>
                </a:solidFill>
                <a:latin typeface="微软雅黑" panose="020B0503020204020204" pitchFamily="34" charset="-122"/>
                <a:ea typeface="微软雅黑" panose="020B0503020204020204" pitchFamily="34" charset="-122"/>
              </a:rPr>
              <a:t>class</a:t>
            </a:r>
            <a:r>
              <a:rPr lang="zh-CN" altLang="en-US" dirty="0">
                <a:solidFill>
                  <a:srgbClr val="415162"/>
                </a:solidFill>
                <a:latin typeface="微软雅黑" panose="020B0503020204020204" pitchFamily="34" charset="-122"/>
                <a:ea typeface="微软雅黑" panose="020B0503020204020204" pitchFamily="34" charset="-122"/>
              </a:rPr>
              <a:t> 开始，后跟类的名称。类的主体，包含在一对花括号内</a:t>
            </a:r>
            <a:r>
              <a:rPr lang="zh-CN" altLang="en-US" dirty="0" smtClean="0">
                <a:solidFill>
                  <a:srgbClr val="415162"/>
                </a:solidFill>
                <a:latin typeface="微软雅黑" panose="020B0503020204020204" pitchFamily="34" charset="-122"/>
                <a:ea typeface="微软雅黑" panose="020B0503020204020204" pitchFamily="34" charset="-122"/>
              </a:rPr>
              <a:t>。</a:t>
            </a:r>
            <a:endParaRPr lang="en-US" altLang="zh-CN" dirty="0" smtClean="0">
              <a:solidFill>
                <a:srgbClr val="41516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类体定义类的成员，它支持两种类型的成员： </a:t>
            </a:r>
            <a:endParaRPr lang="en-US" altLang="zh-CN" dirty="0" smtClean="0">
              <a:solidFill>
                <a:srgbClr val="41516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dirty="0" smtClean="0">
                <a:solidFill>
                  <a:srgbClr val="415162"/>
                </a:solidFill>
                <a:latin typeface="微软雅黑" panose="020B0503020204020204" pitchFamily="34" charset="-122"/>
                <a:ea typeface="微软雅黑" panose="020B0503020204020204" pitchFamily="34" charset="-122"/>
              </a:rPr>
              <a:t>数据</a:t>
            </a:r>
            <a:r>
              <a:rPr lang="zh-CN" altLang="en-US" dirty="0">
                <a:solidFill>
                  <a:srgbClr val="415162"/>
                </a:solidFill>
                <a:latin typeface="微软雅黑" panose="020B0503020204020204" pitchFamily="34" charset="-122"/>
                <a:ea typeface="微软雅黑" panose="020B0503020204020204" pitchFamily="34" charset="-122"/>
              </a:rPr>
              <a:t>成员，它们指定了该类对象的内部表示。 </a:t>
            </a:r>
            <a:endParaRPr lang="en-US" altLang="zh-CN" dirty="0" smtClean="0">
              <a:solidFill>
                <a:srgbClr val="41516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dirty="0" smtClean="0">
                <a:solidFill>
                  <a:srgbClr val="415162"/>
                </a:solidFill>
                <a:latin typeface="微软雅黑" panose="020B0503020204020204" pitchFamily="34" charset="-122"/>
                <a:ea typeface="微软雅黑" panose="020B0503020204020204" pitchFamily="34" charset="-122"/>
              </a:rPr>
              <a:t>成员</a:t>
            </a:r>
            <a:r>
              <a:rPr lang="zh-CN" altLang="en-US" dirty="0">
                <a:solidFill>
                  <a:srgbClr val="415162"/>
                </a:solidFill>
                <a:latin typeface="微软雅黑" panose="020B0503020204020204" pitchFamily="34" charset="-122"/>
                <a:ea typeface="微软雅黑" panose="020B0503020204020204" pitchFamily="34" charset="-122"/>
              </a:rPr>
              <a:t>函数，他们指定了该类的操作。 </a:t>
            </a:r>
            <a:endParaRPr lang="en-US" altLang="zh-CN" dirty="0" smtClean="0">
              <a:solidFill>
                <a:srgbClr val="41516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rgbClr val="415162"/>
                </a:solidFill>
                <a:latin typeface="微软雅黑" panose="020B0503020204020204" pitchFamily="34" charset="-122"/>
                <a:ea typeface="微软雅黑" panose="020B0503020204020204" pitchFamily="34" charset="-122"/>
              </a:rPr>
              <a:t>类</a:t>
            </a:r>
            <a:r>
              <a:rPr lang="zh-CN" altLang="en-US" dirty="0">
                <a:solidFill>
                  <a:srgbClr val="415162"/>
                </a:solidFill>
                <a:latin typeface="微软雅黑" panose="020B0503020204020204" pitchFamily="34" charset="-122"/>
                <a:ea typeface="微软雅黑" panose="020B0503020204020204" pitchFamily="34" charset="-122"/>
              </a:rPr>
              <a:t>成员有</a:t>
            </a:r>
            <a:r>
              <a:rPr lang="en-US" altLang="zh-CN" dirty="0">
                <a:solidFill>
                  <a:srgbClr val="415162"/>
                </a:solidFill>
                <a:latin typeface="微软雅黑" panose="020B0503020204020204" pitchFamily="34" charset="-122"/>
                <a:ea typeface="微软雅黑" panose="020B0503020204020204" pitchFamily="34" charset="-122"/>
              </a:rPr>
              <a:t>3</a:t>
            </a:r>
            <a:r>
              <a:rPr lang="zh-CN" altLang="en-US" dirty="0">
                <a:solidFill>
                  <a:srgbClr val="415162"/>
                </a:solidFill>
                <a:latin typeface="微软雅黑" panose="020B0503020204020204" pitchFamily="34" charset="-122"/>
                <a:ea typeface="微软雅黑" panose="020B0503020204020204" pitchFamily="34" charset="-122"/>
              </a:rPr>
              <a:t>种不同的访问权限： </a:t>
            </a:r>
            <a:endParaRPr lang="en-US" altLang="zh-CN" dirty="0" smtClean="0">
              <a:solidFill>
                <a:srgbClr val="41516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dirty="0" smtClean="0">
                <a:solidFill>
                  <a:srgbClr val="415162"/>
                </a:solidFill>
                <a:latin typeface="微软雅黑" panose="020B0503020204020204" pitchFamily="34" charset="-122"/>
                <a:ea typeface="微软雅黑" panose="020B0503020204020204" pitchFamily="34" charset="-122"/>
              </a:rPr>
              <a:t>公有</a:t>
            </a:r>
            <a:r>
              <a:rPr lang="zh-CN" altLang="en-US" dirty="0">
                <a:solidFill>
                  <a:srgbClr val="415162"/>
                </a:solidFill>
                <a:latin typeface="微软雅黑" panose="020B0503020204020204" pitchFamily="34" charset="-122"/>
                <a:ea typeface="微软雅黑" panose="020B0503020204020204" pitchFamily="34" charset="-122"/>
              </a:rPr>
              <a:t>（ </a:t>
            </a:r>
            <a:r>
              <a:rPr lang="en-US" altLang="zh-CN" dirty="0">
                <a:solidFill>
                  <a:srgbClr val="415162"/>
                </a:solidFill>
                <a:latin typeface="微软雅黑" panose="020B0503020204020204" pitchFamily="34" charset="-122"/>
                <a:ea typeface="微软雅黑" panose="020B0503020204020204" pitchFamily="34" charset="-122"/>
              </a:rPr>
              <a:t>public </a:t>
            </a:r>
            <a:r>
              <a:rPr lang="zh-CN" altLang="en-US" dirty="0">
                <a:solidFill>
                  <a:srgbClr val="415162"/>
                </a:solidFill>
                <a:latin typeface="微软雅黑" panose="020B0503020204020204" pitchFamily="34" charset="-122"/>
                <a:ea typeface="微软雅黑" panose="020B0503020204020204" pitchFamily="34" charset="-122"/>
              </a:rPr>
              <a:t>）成员可以在类外访问。 </a:t>
            </a:r>
            <a:endParaRPr lang="en-US" altLang="zh-CN" dirty="0" smtClean="0">
              <a:solidFill>
                <a:srgbClr val="41516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dirty="0" smtClean="0">
                <a:solidFill>
                  <a:srgbClr val="415162"/>
                </a:solidFill>
                <a:latin typeface="微软雅黑" panose="020B0503020204020204" pitchFamily="34" charset="-122"/>
                <a:ea typeface="微软雅黑" panose="020B0503020204020204" pitchFamily="34" charset="-122"/>
              </a:rPr>
              <a:t>私有</a:t>
            </a:r>
            <a:r>
              <a:rPr lang="zh-CN" altLang="en-US" dirty="0">
                <a:solidFill>
                  <a:srgbClr val="415162"/>
                </a:solidFill>
                <a:latin typeface="微软雅黑" panose="020B0503020204020204" pitchFamily="34" charset="-122"/>
                <a:ea typeface="微软雅黑" panose="020B0503020204020204" pitchFamily="34" charset="-122"/>
              </a:rPr>
              <a:t>（ </a:t>
            </a:r>
            <a:r>
              <a:rPr lang="en-US" altLang="zh-CN" dirty="0">
                <a:solidFill>
                  <a:srgbClr val="415162"/>
                </a:solidFill>
                <a:latin typeface="微软雅黑" panose="020B0503020204020204" pitchFamily="34" charset="-122"/>
                <a:ea typeface="微软雅黑" panose="020B0503020204020204" pitchFamily="34" charset="-122"/>
              </a:rPr>
              <a:t>private </a:t>
            </a:r>
            <a:r>
              <a:rPr lang="zh-CN" altLang="en-US" dirty="0">
                <a:solidFill>
                  <a:srgbClr val="415162"/>
                </a:solidFill>
                <a:latin typeface="微软雅黑" panose="020B0503020204020204" pitchFamily="34" charset="-122"/>
                <a:ea typeface="微软雅黑" panose="020B0503020204020204" pitchFamily="34" charset="-122"/>
              </a:rPr>
              <a:t>）成员只能被该类的成员函数访问。 </a:t>
            </a:r>
            <a:endParaRPr lang="en-US" altLang="zh-CN" dirty="0" smtClean="0">
              <a:solidFill>
                <a:srgbClr val="41516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dirty="0" smtClean="0">
                <a:solidFill>
                  <a:srgbClr val="415162"/>
                </a:solidFill>
                <a:latin typeface="微软雅黑" panose="020B0503020204020204" pitchFamily="34" charset="-122"/>
                <a:ea typeface="微软雅黑" panose="020B0503020204020204" pitchFamily="34" charset="-122"/>
              </a:rPr>
              <a:t>保护</a:t>
            </a:r>
            <a:r>
              <a:rPr lang="zh-CN" altLang="en-US" dirty="0">
                <a:solidFill>
                  <a:srgbClr val="415162"/>
                </a:solidFill>
                <a:latin typeface="微软雅黑" panose="020B0503020204020204" pitchFamily="34" charset="-122"/>
                <a:ea typeface="微软雅黑" panose="020B0503020204020204" pitchFamily="34" charset="-122"/>
              </a:rPr>
              <a:t>（ </a:t>
            </a:r>
            <a:r>
              <a:rPr lang="en-US" altLang="zh-CN" dirty="0">
                <a:solidFill>
                  <a:srgbClr val="415162"/>
                </a:solidFill>
                <a:latin typeface="微软雅黑" panose="020B0503020204020204" pitchFamily="34" charset="-122"/>
                <a:ea typeface="微软雅黑" panose="020B0503020204020204" pitchFamily="34" charset="-122"/>
              </a:rPr>
              <a:t>protected </a:t>
            </a:r>
            <a:r>
              <a:rPr lang="zh-CN" altLang="en-US" dirty="0">
                <a:solidFill>
                  <a:srgbClr val="415162"/>
                </a:solidFill>
                <a:latin typeface="微软雅黑" panose="020B0503020204020204" pitchFamily="34" charset="-122"/>
                <a:ea typeface="微软雅黑" panose="020B0503020204020204" pitchFamily="34" charset="-122"/>
              </a:rPr>
              <a:t>）成员只能被该类的成员函数或派生类的成员函数访问。</a:t>
            </a:r>
            <a:endParaRPr lang="en-US" altLang="zh-CN"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类</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613584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类</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3014614" y="1928102"/>
            <a:ext cx="6096000" cy="4832092"/>
          </a:xfrm>
          <a:prstGeom prst="rect">
            <a:avLst/>
          </a:prstGeom>
        </p:spPr>
        <p:txBody>
          <a:bodyPr>
            <a:spAutoFit/>
          </a:bodyPr>
          <a:lstStyle/>
          <a:p>
            <a:r>
              <a:rPr lang="en-US" altLang="zh-CN" sz="1400" dirty="0">
                <a:solidFill>
                  <a:srgbClr val="0000FF"/>
                </a:solidFill>
                <a:highlight>
                  <a:srgbClr val="FFFFFF"/>
                </a:highlight>
                <a:latin typeface="Consolas"/>
              </a:rPr>
              <a:t>class</a:t>
            </a:r>
            <a:r>
              <a:rPr lang="en-US" altLang="zh-CN" sz="1400" dirty="0">
                <a:solidFill>
                  <a:srgbClr val="000000"/>
                </a:solidFill>
                <a:highlight>
                  <a:srgbClr val="FFFFFF"/>
                </a:highlight>
                <a:latin typeface="Consolas"/>
              </a:rPr>
              <a:t> </a:t>
            </a:r>
            <a:r>
              <a:rPr lang="en-US" altLang="zh-CN" sz="1400" dirty="0">
                <a:solidFill>
                  <a:srgbClr val="2B91AF"/>
                </a:solidFill>
                <a:highlight>
                  <a:srgbClr val="FFFFFF"/>
                </a:highlight>
                <a:latin typeface="Consolas"/>
              </a:rPr>
              <a:t>Animal</a:t>
            </a:r>
            <a:endParaRPr lang="en-US" altLang="zh-CN"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public</a:t>
            </a:r>
            <a:r>
              <a:rPr lang="en-US" altLang="zh-CN" sz="1400" dirty="0">
                <a:solidFill>
                  <a:srgbClr val="000000"/>
                </a:solidFill>
                <a:highlight>
                  <a:srgbClr val="FFFFFF"/>
                </a:highlight>
                <a:latin typeface="Consolas"/>
              </a:rPr>
              <a:t> Animal() { }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构造函数  可省略</a:t>
            </a:r>
            <a:endParaRPr lang="zh-CN" altLang="en-US"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public</a:t>
            </a:r>
            <a:r>
              <a:rPr lang="en-US" altLang="zh-CN" sz="1400" dirty="0">
                <a:solidFill>
                  <a:srgbClr val="000000"/>
                </a:solidFill>
                <a:highlight>
                  <a:srgbClr val="FFFFFF"/>
                </a:highlight>
                <a:latin typeface="Consolas"/>
              </a:rPr>
              <a:t> Animal(</a:t>
            </a:r>
            <a:r>
              <a:rPr lang="en-US" altLang="zh-CN" sz="1400" dirty="0">
                <a:solidFill>
                  <a:srgbClr val="0000FF"/>
                </a:solidFill>
                <a:highlight>
                  <a:srgbClr val="FFFFFF"/>
                </a:highlight>
                <a:latin typeface="Consolas"/>
              </a:rPr>
              <a:t>string</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sName</a:t>
            </a:r>
            <a:r>
              <a:rPr lang="en-US" altLang="zh-CN" sz="1400" dirty="0">
                <a:solidFill>
                  <a:srgbClr val="000000"/>
                </a:solidFill>
                <a:highlight>
                  <a:srgbClr val="FFFFFF"/>
                </a:highlight>
                <a:latin typeface="Consolas"/>
              </a:rPr>
              <a:t>)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构造函数</a:t>
            </a:r>
            <a:endParaRPr lang="zh-CN" altLang="en-US" sz="1400" dirty="0">
              <a:solidFill>
                <a:srgbClr val="000000"/>
              </a:solidFill>
              <a:highlight>
                <a:srgbClr val="FFFFFF"/>
              </a:highlight>
              <a:latin typeface="Consolas"/>
            </a:endParaRP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m_sName</a:t>
            </a:r>
            <a:r>
              <a:rPr lang="en-US" altLang="zh-CN" sz="1400" dirty="0">
                <a:solidFill>
                  <a:srgbClr val="000000"/>
                </a:solidFill>
                <a:highlight>
                  <a:srgbClr val="FFFFFF"/>
                </a:highlight>
                <a:latin typeface="Consolas"/>
              </a:rPr>
              <a:t> = </a:t>
            </a:r>
            <a:r>
              <a:rPr lang="en-US" altLang="zh-CN" sz="1400" dirty="0" err="1">
                <a:solidFill>
                  <a:srgbClr val="000000"/>
                </a:solidFill>
                <a:highlight>
                  <a:srgbClr val="FFFFFF"/>
                </a:highlight>
                <a:latin typeface="Consolas"/>
              </a:rPr>
              <a:t>sName</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~Animal() { }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析构函数 可省略</a:t>
            </a:r>
            <a:endParaRPr lang="zh-CN" altLang="en-US"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string</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m_sName</a:t>
            </a:r>
            <a:r>
              <a:rPr lang="en-US" altLang="zh-CN" sz="1400" dirty="0">
                <a:solidFill>
                  <a:srgbClr val="000000"/>
                </a:solidFill>
                <a:highlight>
                  <a:srgbClr val="FFFFFF"/>
                </a:highlight>
                <a:latin typeface="Consolas"/>
              </a:rPr>
              <a:t>;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成员变量</a:t>
            </a:r>
            <a:endParaRPr lang="zh-CN" altLang="en-US"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public</a:t>
            </a:r>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string</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GetName</a:t>
            </a:r>
            <a:r>
              <a:rPr lang="en-US" altLang="zh-CN" sz="1400" dirty="0">
                <a:solidFill>
                  <a:srgbClr val="000000"/>
                </a:solidFill>
                <a:highlight>
                  <a:srgbClr val="FFFFFF"/>
                </a:highlight>
                <a:latin typeface="Consolas"/>
              </a:rPr>
              <a:t>()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成员函数</a:t>
            </a:r>
            <a:endParaRPr lang="zh-CN" altLang="en-US" sz="1400" dirty="0">
              <a:solidFill>
                <a:srgbClr val="000000"/>
              </a:solidFill>
              <a:highlight>
                <a:srgbClr val="FFFFFF"/>
              </a:highlight>
              <a:latin typeface="Consolas"/>
            </a:endParaRP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return</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m_sName</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a:t>
            </a:r>
          </a:p>
          <a:p>
            <a:r>
              <a:rPr lang="en-US" altLang="zh-CN" sz="1400" dirty="0">
                <a:solidFill>
                  <a:srgbClr val="0000FF"/>
                </a:solidFill>
                <a:highlight>
                  <a:srgbClr val="FFFFFF"/>
                </a:highlight>
                <a:latin typeface="Consolas"/>
              </a:rPr>
              <a:t>class</a:t>
            </a:r>
            <a:r>
              <a:rPr lang="en-US" altLang="zh-CN" sz="1400" dirty="0">
                <a:solidFill>
                  <a:srgbClr val="000000"/>
                </a:solidFill>
                <a:highlight>
                  <a:srgbClr val="FFFFFF"/>
                </a:highlight>
                <a:latin typeface="Consolas"/>
              </a:rPr>
              <a:t> </a:t>
            </a:r>
            <a:r>
              <a:rPr lang="en-US" altLang="zh-CN" sz="1400" dirty="0">
                <a:solidFill>
                  <a:srgbClr val="2B91AF"/>
                </a:solidFill>
                <a:highlight>
                  <a:srgbClr val="FFFFFF"/>
                </a:highlight>
                <a:latin typeface="Consolas"/>
              </a:rPr>
              <a:t>Program</a:t>
            </a:r>
            <a:endParaRPr lang="en-US" altLang="zh-CN"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static</a:t>
            </a:r>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void</a:t>
            </a:r>
            <a:r>
              <a:rPr lang="en-US" altLang="zh-CN" sz="1400" dirty="0">
                <a:solidFill>
                  <a:srgbClr val="000000"/>
                </a:solidFill>
                <a:highlight>
                  <a:srgbClr val="FFFFFF"/>
                </a:highlight>
                <a:latin typeface="Consolas"/>
              </a:rPr>
              <a:t> Main(</a:t>
            </a:r>
            <a:r>
              <a:rPr lang="en-US" altLang="zh-CN" sz="1400" dirty="0">
                <a:solidFill>
                  <a:srgbClr val="0000FF"/>
                </a:solidFill>
                <a:highlight>
                  <a:srgbClr val="FFFFFF"/>
                </a:highlight>
                <a:latin typeface="Consolas"/>
              </a:rPr>
              <a:t>string</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args</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smtClean="0">
                <a:solidFill>
                  <a:srgbClr val="000000"/>
                </a:solidFill>
                <a:highlight>
                  <a:srgbClr val="FFFFFF"/>
                </a:highlight>
                <a:latin typeface="Consolas"/>
              </a:rPr>
              <a:t>        </a:t>
            </a:r>
            <a:r>
              <a:rPr lang="en-US" altLang="zh-CN" sz="1400" dirty="0" smtClean="0">
                <a:solidFill>
                  <a:srgbClr val="2B91AF"/>
                </a:solidFill>
                <a:highlight>
                  <a:srgbClr val="FFFFFF"/>
                </a:highlight>
                <a:latin typeface="Consolas"/>
              </a:rPr>
              <a:t>Animal</a:t>
            </a:r>
            <a:r>
              <a:rPr lang="en-US" altLang="zh-CN" sz="1400" dirty="0" smtClean="0">
                <a:solidFill>
                  <a:srgbClr val="000000"/>
                </a:solidFill>
                <a:highlight>
                  <a:srgbClr val="FFFFFF"/>
                </a:highlight>
                <a:latin typeface="Consolas"/>
              </a:rPr>
              <a:t> </a:t>
            </a:r>
            <a:r>
              <a:rPr lang="en-US" altLang="zh-CN" sz="1400" dirty="0" err="1" smtClean="0">
                <a:solidFill>
                  <a:srgbClr val="000000"/>
                </a:solidFill>
                <a:highlight>
                  <a:srgbClr val="FFFFFF"/>
                </a:highlight>
                <a:latin typeface="Consolas"/>
              </a:rPr>
              <a:t>animal</a:t>
            </a:r>
            <a:r>
              <a:rPr lang="en-US" altLang="zh-CN" sz="1400" dirty="0" smtClean="0">
                <a:solidFill>
                  <a:srgbClr val="000000"/>
                </a:solidFill>
                <a:highlight>
                  <a:srgbClr val="FFFFFF"/>
                </a:highlight>
                <a:latin typeface="Consolas"/>
              </a:rPr>
              <a:t> = </a:t>
            </a:r>
            <a:r>
              <a:rPr lang="en-US" altLang="zh-CN" sz="1400" dirty="0" smtClean="0">
                <a:solidFill>
                  <a:srgbClr val="0000FF"/>
                </a:solidFill>
                <a:highlight>
                  <a:srgbClr val="FFFFFF"/>
                </a:highlight>
                <a:latin typeface="Consolas"/>
              </a:rPr>
              <a:t>new</a:t>
            </a:r>
            <a:r>
              <a:rPr lang="en-US" altLang="zh-CN" sz="1400" dirty="0" smtClean="0">
                <a:solidFill>
                  <a:srgbClr val="000000"/>
                </a:solidFill>
                <a:highlight>
                  <a:srgbClr val="FFFFFF"/>
                </a:highlight>
                <a:latin typeface="Consolas"/>
              </a:rPr>
              <a:t> </a:t>
            </a:r>
            <a:r>
              <a:rPr lang="en-US" altLang="zh-CN" sz="1400" dirty="0" smtClean="0">
                <a:solidFill>
                  <a:srgbClr val="2B91AF"/>
                </a:solidFill>
                <a:highlight>
                  <a:srgbClr val="FFFFFF"/>
                </a:highlight>
                <a:latin typeface="Consolas"/>
              </a:rPr>
              <a:t>Animal</a:t>
            </a:r>
            <a:r>
              <a:rPr lang="en-US" altLang="zh-CN" sz="1400" dirty="0" smtClean="0">
                <a:solidFill>
                  <a:srgbClr val="000000"/>
                </a:solidFill>
                <a:highlight>
                  <a:srgbClr val="FFFFFF"/>
                </a:highlight>
                <a:latin typeface="Consolas"/>
              </a:rPr>
              <a:t>(</a:t>
            </a:r>
            <a:r>
              <a:rPr lang="en-US" altLang="zh-CN" sz="1400" dirty="0" smtClean="0">
                <a:solidFill>
                  <a:srgbClr val="A31515"/>
                </a:solidFill>
                <a:highlight>
                  <a:srgbClr val="FFFFFF"/>
                </a:highlight>
                <a:latin typeface="Consolas"/>
              </a:rPr>
              <a:t>"</a:t>
            </a:r>
            <a:r>
              <a:rPr lang="zh-CN" altLang="en-US" sz="1400" dirty="0" smtClean="0">
                <a:solidFill>
                  <a:srgbClr val="A31515"/>
                </a:solidFill>
                <a:highlight>
                  <a:srgbClr val="FFFFFF"/>
                </a:highlight>
                <a:latin typeface="Consolas"/>
              </a:rPr>
              <a:t>动物</a:t>
            </a:r>
            <a:r>
              <a:rPr lang="en-US" altLang="zh-CN" sz="1400" dirty="0" smtClean="0">
                <a:solidFill>
                  <a:srgbClr val="A31515"/>
                </a:solidFill>
                <a:highlight>
                  <a:srgbClr val="FFFFFF"/>
                </a:highlight>
                <a:latin typeface="Consolas"/>
              </a:rPr>
              <a:t>"</a:t>
            </a:r>
            <a:r>
              <a:rPr lang="en-US" altLang="zh-CN" sz="1400" dirty="0" smtClean="0">
                <a:solidFill>
                  <a:srgbClr val="000000"/>
                </a:solidFill>
                <a:highlight>
                  <a:srgbClr val="FFFFFF"/>
                </a:highlight>
                <a:latin typeface="Consolas"/>
              </a:rPr>
              <a:t>);</a:t>
            </a:r>
          </a:p>
          <a:p>
            <a:r>
              <a:rPr lang="en-US" altLang="zh-CN" sz="1400" dirty="0" smtClean="0">
                <a:solidFill>
                  <a:srgbClr val="000000"/>
                </a:solidFill>
                <a:highlight>
                  <a:srgbClr val="FFFFFF"/>
                </a:highlight>
                <a:latin typeface="Consolas"/>
              </a:rPr>
              <a:t>        </a:t>
            </a:r>
            <a:r>
              <a:rPr lang="en-US" altLang="zh-CN" sz="1400" dirty="0" err="1" smtClean="0">
                <a:solidFill>
                  <a:srgbClr val="2B91AF"/>
                </a:solidFill>
                <a:highlight>
                  <a:srgbClr val="FFFFFF"/>
                </a:highlight>
                <a:latin typeface="Consolas"/>
              </a:rPr>
              <a:t>Console</a:t>
            </a:r>
            <a:r>
              <a:rPr lang="en-US" altLang="zh-CN" sz="1400" dirty="0" err="1" smtClean="0">
                <a:solidFill>
                  <a:srgbClr val="000000"/>
                </a:solidFill>
                <a:highlight>
                  <a:srgbClr val="FFFFFF"/>
                </a:highlight>
                <a:latin typeface="Consolas"/>
              </a:rPr>
              <a:t>.WriteLine</a:t>
            </a:r>
            <a:r>
              <a:rPr lang="en-US" altLang="zh-CN" sz="1400" dirty="0" smtClean="0">
                <a:solidFill>
                  <a:srgbClr val="000000"/>
                </a:solidFill>
                <a:highlight>
                  <a:srgbClr val="FFFFFF"/>
                </a:highlight>
                <a:latin typeface="Consolas"/>
              </a:rPr>
              <a:t>(</a:t>
            </a:r>
            <a:r>
              <a:rPr lang="en-US" altLang="zh-CN" sz="1400" dirty="0" err="1" smtClean="0">
                <a:solidFill>
                  <a:srgbClr val="000000"/>
                </a:solidFill>
                <a:highlight>
                  <a:srgbClr val="FFFFFF"/>
                </a:highlight>
                <a:latin typeface="Consolas"/>
              </a:rPr>
              <a:t>animal.GetName</a:t>
            </a:r>
            <a:r>
              <a:rPr lang="en-US" altLang="zh-CN" sz="1400" dirty="0" smtClean="0">
                <a:solidFill>
                  <a:srgbClr val="000000"/>
                </a:solidFill>
                <a:highlight>
                  <a:srgbClr val="FFFFFF"/>
                </a:highlight>
                <a:latin typeface="Consolas"/>
              </a:rPr>
              <a:t>());</a:t>
            </a:r>
          </a:p>
          <a:p>
            <a:r>
              <a:rPr lang="zh-CN" altLang="en-US" sz="1400" dirty="0" smtClean="0">
                <a:solidFill>
                  <a:srgbClr val="000000"/>
                </a:solidFill>
                <a:highlight>
                  <a:srgbClr val="FFFFFF"/>
                </a:highlight>
                <a:latin typeface="Consolas"/>
              </a:rPr>
              <a:t>    </a:t>
            </a:r>
            <a:r>
              <a:rPr lang="en-US" altLang="zh-CN" sz="1400" dirty="0" smtClean="0">
                <a:solidFill>
                  <a:srgbClr val="000000"/>
                </a:solidFill>
                <a:highlight>
                  <a:srgbClr val="FFFFFF"/>
                </a:highlight>
                <a:latin typeface="Consolas"/>
              </a:rPr>
              <a:t>}</a:t>
            </a:r>
          </a:p>
          <a:p>
            <a:r>
              <a:rPr lang="en-US" altLang="zh-CN" sz="1400" dirty="0" smtClean="0">
                <a:solidFill>
                  <a:srgbClr val="000000"/>
                </a:solidFill>
                <a:highlight>
                  <a:srgbClr val="FFFFFF"/>
                </a:highlight>
                <a:latin typeface="Consolas"/>
              </a:rPr>
              <a:t>}</a:t>
            </a:r>
            <a:endParaRPr lang="zh-CN" altLang="en-US" sz="1400" dirty="0"/>
          </a:p>
        </p:txBody>
      </p:sp>
    </p:spTree>
    <p:extLst>
      <p:ext uri="{BB962C8B-B14F-4D97-AF65-F5344CB8AC3E}">
        <p14:creationId xmlns:p14="http://schemas.microsoft.com/office/powerpoint/2010/main" val="88766393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1015663"/>
          </a:xfrm>
          <a:prstGeom prst="rect">
            <a:avLst/>
          </a:prstGeom>
        </p:spPr>
        <p:txBody>
          <a:bodyPr wrap="square">
            <a:spAutoFit/>
          </a:bodyPr>
          <a:lstStyle/>
          <a:p>
            <a:pPr>
              <a:lnSpc>
                <a:spcPct val="150000"/>
              </a:lnSpc>
            </a:pPr>
            <a:r>
              <a:rPr lang="zh-CN" altLang="en-US" sz="2000" dirty="0">
                <a:solidFill>
                  <a:srgbClr val="415162"/>
                </a:solidFill>
                <a:latin typeface="微软雅黑" panose="020B0503020204020204" pitchFamily="34" charset="-122"/>
                <a:ea typeface="微软雅黑" panose="020B0503020204020204" pitchFamily="34" charset="-122"/>
              </a:rPr>
              <a:t>用于访问对象的特殊的成员，以</a:t>
            </a:r>
            <a:r>
              <a:rPr lang="en-US" altLang="zh-CN" sz="2000" dirty="0">
                <a:solidFill>
                  <a:srgbClr val="415162"/>
                </a:solidFill>
                <a:latin typeface="微软雅黑" panose="020B0503020204020204" pitchFamily="34" charset="-122"/>
                <a:ea typeface="微软雅黑" panose="020B0503020204020204" pitchFamily="34" charset="-122"/>
              </a:rPr>
              <a:t>get</a:t>
            </a:r>
            <a:r>
              <a:rPr lang="zh-CN" altLang="en-US" sz="2000" dirty="0">
                <a:solidFill>
                  <a:srgbClr val="415162"/>
                </a:solidFill>
                <a:latin typeface="微软雅黑" panose="020B0503020204020204" pitchFamily="34" charset="-122"/>
                <a:ea typeface="微软雅黑" panose="020B0503020204020204" pitchFamily="34" charset="-122"/>
              </a:rPr>
              <a:t>和</a:t>
            </a:r>
            <a:r>
              <a:rPr lang="en-US" altLang="zh-CN" sz="2000" dirty="0">
                <a:solidFill>
                  <a:srgbClr val="415162"/>
                </a:solidFill>
                <a:latin typeface="微软雅黑" panose="020B0503020204020204" pitchFamily="34" charset="-122"/>
                <a:ea typeface="微软雅黑" panose="020B0503020204020204" pitchFamily="34" charset="-122"/>
              </a:rPr>
              <a:t>set</a:t>
            </a:r>
            <a:r>
              <a:rPr lang="zh-CN" altLang="en-US" sz="2000" dirty="0">
                <a:solidFill>
                  <a:srgbClr val="415162"/>
                </a:solidFill>
                <a:latin typeface="微软雅黑" panose="020B0503020204020204" pitchFamily="34" charset="-122"/>
                <a:ea typeface="微软雅黑" panose="020B0503020204020204" pitchFamily="34" charset="-122"/>
              </a:rPr>
              <a:t>访问器方法实现对可读可写属性的操作类的</a:t>
            </a:r>
            <a:r>
              <a:rPr lang="zh-CN" altLang="en-US" sz="2000" dirty="0" smtClean="0">
                <a:solidFill>
                  <a:srgbClr val="415162"/>
                </a:solidFill>
                <a:latin typeface="微软雅黑" panose="020B0503020204020204" pitchFamily="34" charset="-122"/>
                <a:ea typeface="微软雅黑" panose="020B0503020204020204" pitchFamily="34" charset="-122"/>
              </a:rPr>
              <a:t>定义</a:t>
            </a:r>
            <a:endParaRPr lang="en-US" altLang="zh-CN" sz="2000" dirty="0" smtClean="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属性</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420535" y="3232317"/>
            <a:ext cx="3612859"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kern="0" dirty="0">
                <a:solidFill>
                  <a:srgbClr val="0000FF"/>
                </a:solidFill>
                <a:highlight>
                  <a:srgbClr val="FFFFFF"/>
                </a:highlight>
                <a:latin typeface="Consolas"/>
                <a:ea typeface="宋体"/>
                <a:cs typeface="Times New Roman"/>
              </a:rPr>
              <a:t>class</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Animal</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m_sName</a:t>
            </a:r>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public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Name</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get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return</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m_sName</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set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m_sName</a:t>
            </a:r>
            <a:r>
              <a:rPr lang="en-US" altLang="zh-CN" sz="1400" kern="0" dirty="0">
                <a:solidFill>
                  <a:srgbClr val="000000"/>
                </a:solidFill>
                <a:highlight>
                  <a:srgbClr val="FFFFFF"/>
                </a:highlight>
                <a:latin typeface="Consolas"/>
                <a:ea typeface="宋体"/>
                <a:cs typeface="Times New Roman"/>
              </a:rPr>
              <a:t> = </a:t>
            </a:r>
            <a:r>
              <a:rPr lang="en-US" altLang="zh-CN" sz="1400" kern="0" dirty="0">
                <a:solidFill>
                  <a:srgbClr val="0000FF"/>
                </a:solidFill>
                <a:highlight>
                  <a:srgbClr val="FFFFFF"/>
                </a:highlight>
                <a:latin typeface="Consolas"/>
                <a:ea typeface="宋体"/>
                <a:cs typeface="Times New Roman"/>
              </a:rPr>
              <a:t>value</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400" kern="0" dirty="0">
                <a:solidFill>
                  <a:srgbClr val="000000"/>
                </a:solidFill>
                <a:highlight>
                  <a:srgbClr val="FFFFFF"/>
                </a:highlight>
                <a:latin typeface="Consolas"/>
                <a:ea typeface="宋体"/>
                <a:cs typeface="Times New Roman"/>
              </a:rPr>
              <a:t>}</a:t>
            </a:r>
            <a:endParaRPr lang="zh-CN" altLang="zh-CN" sz="1400" kern="100" dirty="0">
              <a:effectLst/>
              <a:latin typeface="Calibri"/>
              <a:ea typeface="宋体"/>
              <a:cs typeface="Times New Roman"/>
            </a:endParaRPr>
          </a:p>
        </p:txBody>
      </p:sp>
      <p:sp>
        <p:nvSpPr>
          <p:cNvPr id="7" name="矩形 6"/>
          <p:cNvSpPr/>
          <p:nvPr/>
        </p:nvSpPr>
        <p:spPr>
          <a:xfrm>
            <a:off x="6705600" y="3272825"/>
            <a:ext cx="4451758"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kern="0" dirty="0">
                <a:solidFill>
                  <a:srgbClr val="0000FF"/>
                </a:solidFill>
                <a:highlight>
                  <a:srgbClr val="FFFFFF"/>
                </a:highlight>
                <a:latin typeface="Consolas"/>
                <a:ea typeface="宋体"/>
                <a:cs typeface="Times New Roman"/>
              </a:rPr>
              <a:t>class</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Animal</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public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Name { </a:t>
            </a:r>
            <a:r>
              <a:rPr lang="en-US" altLang="zh-CN" sz="1400" kern="0" dirty="0">
                <a:solidFill>
                  <a:srgbClr val="0000FF"/>
                </a:solidFill>
                <a:highlight>
                  <a:srgbClr val="FFFFFF"/>
                </a:highlight>
                <a:latin typeface="Consolas"/>
                <a:ea typeface="宋体"/>
                <a:cs typeface="Times New Roman"/>
              </a:rPr>
              <a:t>get</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set</a:t>
            </a:r>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400" kern="0" dirty="0">
                <a:solidFill>
                  <a:srgbClr val="000000"/>
                </a:solidFill>
                <a:highlight>
                  <a:srgbClr val="FFFFFF"/>
                </a:highlight>
                <a:latin typeface="Consolas"/>
                <a:ea typeface="宋体"/>
                <a:cs typeface="Times New Roman"/>
              </a:rPr>
              <a:t>}</a:t>
            </a:r>
            <a:endParaRPr lang="zh-CN" altLang="zh-CN" sz="1400" kern="100" dirty="0">
              <a:effectLst/>
              <a:latin typeface="Calibri"/>
              <a:ea typeface="宋体"/>
              <a:cs typeface="Times New Roman"/>
            </a:endParaRPr>
          </a:p>
        </p:txBody>
      </p:sp>
      <p:sp>
        <p:nvSpPr>
          <p:cNvPr id="8" name="右箭头 7"/>
          <p:cNvSpPr/>
          <p:nvPr/>
        </p:nvSpPr>
        <p:spPr>
          <a:xfrm>
            <a:off x="5352176" y="3565321"/>
            <a:ext cx="1073791"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0" y="4514698"/>
            <a:ext cx="4810154" cy="2031325"/>
          </a:xfrm>
          <a:prstGeom prst="rect">
            <a:avLst/>
          </a:prstGeom>
        </p:spPr>
        <p:txBody>
          <a:bodyPr wrap="square">
            <a:spAutoFit/>
          </a:bodyPr>
          <a:lstStyle/>
          <a:p>
            <a:r>
              <a:rPr lang="en-US" altLang="zh-CN" sz="1400" kern="0" dirty="0">
                <a:solidFill>
                  <a:srgbClr val="0000FF"/>
                </a:solidFill>
                <a:highlight>
                  <a:srgbClr val="FFFFFF"/>
                </a:highlight>
                <a:latin typeface="Consolas"/>
                <a:ea typeface="宋体"/>
                <a:cs typeface="Times New Roman"/>
              </a:rPr>
              <a:t>class</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Program</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static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void</a:t>
            </a:r>
            <a:r>
              <a:rPr lang="en-US" altLang="zh-CN" sz="1400" kern="0" dirty="0">
                <a:solidFill>
                  <a:srgbClr val="000000"/>
                </a:solidFill>
                <a:highlight>
                  <a:srgbClr val="FFFFFF"/>
                </a:highlight>
                <a:latin typeface="Consolas"/>
                <a:ea typeface="宋体"/>
                <a:cs typeface="Times New Roman"/>
              </a:rPr>
              <a:t> Main(</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args</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Animal</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animal</a:t>
            </a:r>
            <a:r>
              <a:rPr lang="en-US" altLang="zh-CN" sz="1400" kern="0" dirty="0">
                <a:solidFill>
                  <a:srgbClr val="000000"/>
                </a:solidFill>
                <a:highlight>
                  <a:srgbClr val="FFFFFF"/>
                </a:highlight>
                <a:latin typeface="Consolas"/>
                <a:ea typeface="宋体"/>
                <a:cs typeface="Times New Roman"/>
              </a:rPr>
              <a:t> = </a:t>
            </a:r>
            <a:r>
              <a:rPr lang="en-US" altLang="zh-CN" sz="1400" kern="0" dirty="0">
                <a:solidFill>
                  <a:srgbClr val="0000FF"/>
                </a:solidFill>
                <a:highlight>
                  <a:srgbClr val="FFFFFF"/>
                </a:highlight>
                <a:latin typeface="Consolas"/>
                <a:ea typeface="宋体"/>
                <a:cs typeface="Times New Roman"/>
              </a:rPr>
              <a:t>new</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Animal</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animal.Name</a:t>
            </a:r>
            <a:r>
              <a:rPr lang="en-US" altLang="zh-CN" sz="1400" kern="0" dirty="0">
                <a:solidFill>
                  <a:srgbClr val="000000"/>
                </a:solidFill>
                <a:highlight>
                  <a:srgbClr val="FFFFFF"/>
                </a:highlight>
                <a:latin typeface="Consolas"/>
                <a:ea typeface="宋体"/>
                <a:cs typeface="Times New Roman"/>
              </a:rPr>
              <a:t> = </a:t>
            </a:r>
            <a:r>
              <a:rPr lang="en-US" altLang="zh-CN" sz="1400" kern="0" dirty="0">
                <a:solidFill>
                  <a:srgbClr val="A31515"/>
                </a:solidFill>
                <a:highlight>
                  <a:srgbClr val="FFFFFF"/>
                </a:highlight>
                <a:latin typeface="Consolas"/>
                <a:ea typeface="宋体"/>
                <a:cs typeface="Times New Roman"/>
              </a:rPr>
              <a:t>"</a:t>
            </a:r>
            <a:r>
              <a:rPr lang="zh-CN" altLang="zh-CN" sz="1400" kern="0" dirty="0">
                <a:solidFill>
                  <a:srgbClr val="A31515"/>
                </a:solidFill>
                <a:highlight>
                  <a:srgbClr val="FFFFFF"/>
                </a:highlight>
                <a:latin typeface="Consolas"/>
                <a:ea typeface="宋体"/>
                <a:cs typeface="Consolas"/>
              </a:rPr>
              <a:t>动物</a:t>
            </a:r>
            <a:r>
              <a:rPr lang="en-US" altLang="zh-CN" sz="1400" kern="0" dirty="0" smtClean="0">
                <a:solidFill>
                  <a:srgbClr val="A31515"/>
                </a:solidFill>
                <a:highlight>
                  <a:srgbClr val="FFFFFF"/>
                </a:highlight>
                <a:latin typeface="Consolas"/>
                <a:ea typeface="宋体"/>
                <a:cs typeface="Times New Roman"/>
              </a:rPr>
              <a:t>"</a:t>
            </a:r>
            <a:r>
              <a:rPr lang="en-US" altLang="zh-CN" sz="1400" kern="0" dirty="0" smtClean="0">
                <a:solidFill>
                  <a:srgbClr val="000000"/>
                </a:solidFill>
                <a:highlight>
                  <a:srgbClr val="FFFFFF"/>
                </a:highlight>
                <a:latin typeface="Consolas"/>
                <a:ea typeface="宋体"/>
                <a:cs typeface="Times New Roman"/>
              </a:rPr>
              <a:t>;</a:t>
            </a:r>
            <a:r>
              <a:rPr lang="en-US" altLang="zh-CN" sz="1400" dirty="0" smtClean="0">
                <a:solidFill>
                  <a:srgbClr val="2B91AF"/>
                </a:solidFill>
                <a:highlight>
                  <a:srgbClr val="FFFFFF"/>
                </a:highlight>
                <a:latin typeface="Consolas"/>
              </a:rPr>
              <a:t> </a:t>
            </a:r>
            <a:endParaRPr lang="en-US" altLang="zh-CN" sz="1400" dirty="0" smtClean="0">
              <a:solidFill>
                <a:srgbClr val="000000"/>
              </a:solidFill>
              <a:highlight>
                <a:srgbClr val="FFFFFF"/>
              </a:highlight>
              <a:latin typeface="Consolas"/>
            </a:endParaRPr>
          </a:p>
          <a:p>
            <a:r>
              <a:rPr lang="en-US" altLang="zh-CN" sz="1400" dirty="0" smtClean="0">
                <a:solidFill>
                  <a:srgbClr val="000000"/>
                </a:solidFill>
                <a:highlight>
                  <a:srgbClr val="FFFFFF"/>
                </a:highlight>
                <a:latin typeface="Consolas"/>
              </a:rPr>
              <a:t>        </a:t>
            </a:r>
            <a:r>
              <a:rPr lang="en-US" altLang="zh-CN" sz="1400" dirty="0" err="1" smtClean="0">
                <a:solidFill>
                  <a:srgbClr val="2B91AF"/>
                </a:solidFill>
                <a:highlight>
                  <a:srgbClr val="FFFFFF"/>
                </a:highlight>
                <a:latin typeface="Consolas"/>
              </a:rPr>
              <a:t>Console</a:t>
            </a:r>
            <a:r>
              <a:rPr lang="en-US" altLang="zh-CN" sz="1400" dirty="0" err="1" smtClean="0">
                <a:solidFill>
                  <a:srgbClr val="000000"/>
                </a:solidFill>
                <a:highlight>
                  <a:srgbClr val="FFFFFF"/>
                </a:highlight>
                <a:latin typeface="Consolas"/>
              </a:rPr>
              <a:t>.WriteLine</a:t>
            </a:r>
            <a:r>
              <a:rPr lang="en-US" altLang="zh-CN" sz="1400" dirty="0" smtClean="0">
                <a:solidFill>
                  <a:srgbClr val="000000"/>
                </a:solidFill>
                <a:highlight>
                  <a:srgbClr val="FFFFFF"/>
                </a:highlight>
                <a:latin typeface="Consolas"/>
              </a:rPr>
              <a:t>(</a:t>
            </a:r>
            <a:r>
              <a:rPr lang="en-US" altLang="zh-CN" sz="1400" dirty="0" err="1" smtClean="0">
                <a:solidFill>
                  <a:srgbClr val="000000"/>
                </a:solidFill>
                <a:highlight>
                  <a:srgbClr val="FFFFFF"/>
                </a:highlight>
                <a:latin typeface="Consolas"/>
              </a:rPr>
              <a:t>animal.Name</a:t>
            </a:r>
            <a:r>
              <a:rPr lang="en-US" altLang="zh-CN" sz="1400" dirty="0" smtClean="0">
                <a:solidFill>
                  <a:srgbClr val="000000"/>
                </a:solidFill>
                <a:highlight>
                  <a:srgbClr val="FFFFFF"/>
                </a:highlight>
                <a:latin typeface="Consolas"/>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400" kern="0" dirty="0">
                <a:solidFill>
                  <a:srgbClr val="000000"/>
                </a:solidFill>
                <a:highlight>
                  <a:srgbClr val="FFFFFF"/>
                </a:highlight>
                <a:latin typeface="Consolas"/>
                <a:ea typeface="宋体"/>
                <a:cs typeface="Times New Roman"/>
              </a:rPr>
              <a:t>}</a:t>
            </a:r>
            <a:endParaRPr lang="zh-CN" altLang="zh-CN" sz="1400" kern="100" dirty="0">
              <a:effectLst/>
              <a:latin typeface="Calibri"/>
              <a:ea typeface="宋体"/>
              <a:cs typeface="Times New Roman"/>
            </a:endParaRPr>
          </a:p>
        </p:txBody>
      </p:sp>
    </p:spTree>
    <p:extLst>
      <p:ext uri="{BB962C8B-B14F-4D97-AF65-F5344CB8AC3E}">
        <p14:creationId xmlns:p14="http://schemas.microsoft.com/office/powerpoint/2010/main" val="133707374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039022"/>
            <a:ext cx="9746533" cy="1422954"/>
          </a:xfrm>
          <a:prstGeom prst="rect">
            <a:avLst/>
          </a:prstGeom>
        </p:spPr>
        <p:txBody>
          <a:bodyPr wrap="square">
            <a:spAutoFit/>
          </a:bodyPr>
          <a:lstStyle/>
          <a:p>
            <a:pPr>
              <a:lnSpc>
                <a:spcPct val="150000"/>
              </a:lnSpc>
            </a:pPr>
            <a:r>
              <a:rPr lang="zh-CN" altLang="en-US" sz="2000" dirty="0" smtClean="0">
                <a:solidFill>
                  <a:srgbClr val="415162"/>
                </a:solidFill>
                <a:latin typeface="微软雅黑" panose="020B0503020204020204" pitchFamily="34" charset="-122"/>
                <a:ea typeface="微软雅黑" panose="020B0503020204020204" pitchFamily="34" charset="-122"/>
              </a:rPr>
              <a:t>用于</a:t>
            </a:r>
            <a:r>
              <a:rPr lang="zh-CN" altLang="en-US" sz="2000" dirty="0">
                <a:solidFill>
                  <a:srgbClr val="415162"/>
                </a:solidFill>
                <a:latin typeface="微软雅黑" panose="020B0503020204020204" pitchFamily="34" charset="-122"/>
                <a:ea typeface="微软雅黑" panose="020B0503020204020204" pitchFamily="34" charset="-122"/>
              </a:rPr>
              <a:t>在运行时传递程序中各种元素（比如类、方法、结构、枚举、组件等）的行为信息的声明性标签。您可以通过使用特性向程序添加声明性信息。一个声明性标签是通过放置在它所应用的元素前面的方括号（</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）来描述的。</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特性</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420535" y="3232317"/>
            <a:ext cx="3612859"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kern="0" dirty="0">
                <a:solidFill>
                  <a:srgbClr val="0000FF"/>
                </a:solidFill>
                <a:highlight>
                  <a:srgbClr val="FFFFFF"/>
                </a:highlight>
                <a:latin typeface="Consolas"/>
                <a:ea typeface="宋体"/>
                <a:cs typeface="Times New Roman"/>
              </a:rPr>
              <a:t>class</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Animal</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m_sName</a:t>
            </a:r>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public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Name</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get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return</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m_sName</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set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m_sName</a:t>
            </a:r>
            <a:r>
              <a:rPr lang="en-US" altLang="zh-CN" sz="1400" kern="0" dirty="0">
                <a:solidFill>
                  <a:srgbClr val="000000"/>
                </a:solidFill>
                <a:highlight>
                  <a:srgbClr val="FFFFFF"/>
                </a:highlight>
                <a:latin typeface="Consolas"/>
                <a:ea typeface="宋体"/>
                <a:cs typeface="Times New Roman"/>
              </a:rPr>
              <a:t> = </a:t>
            </a:r>
            <a:r>
              <a:rPr lang="en-US" altLang="zh-CN" sz="1400" kern="0" dirty="0">
                <a:solidFill>
                  <a:srgbClr val="0000FF"/>
                </a:solidFill>
                <a:highlight>
                  <a:srgbClr val="FFFFFF"/>
                </a:highlight>
                <a:latin typeface="Consolas"/>
                <a:ea typeface="宋体"/>
                <a:cs typeface="Times New Roman"/>
              </a:rPr>
              <a:t>value</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400" kern="0" dirty="0">
                <a:solidFill>
                  <a:srgbClr val="000000"/>
                </a:solidFill>
                <a:highlight>
                  <a:srgbClr val="FFFFFF"/>
                </a:highlight>
                <a:latin typeface="Consolas"/>
                <a:ea typeface="宋体"/>
                <a:cs typeface="Times New Roman"/>
              </a:rPr>
              <a:t>}</a:t>
            </a:r>
            <a:endParaRPr lang="zh-CN" altLang="zh-CN" sz="1400" kern="100" dirty="0">
              <a:effectLst/>
              <a:latin typeface="Calibri"/>
              <a:ea typeface="宋体"/>
              <a:cs typeface="Times New Roman"/>
            </a:endParaRPr>
          </a:p>
        </p:txBody>
      </p:sp>
      <p:sp>
        <p:nvSpPr>
          <p:cNvPr id="7" name="矩形 6"/>
          <p:cNvSpPr/>
          <p:nvPr/>
        </p:nvSpPr>
        <p:spPr>
          <a:xfrm>
            <a:off x="6705600" y="3272825"/>
            <a:ext cx="4451758"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kern="0" dirty="0">
                <a:solidFill>
                  <a:srgbClr val="0000FF"/>
                </a:solidFill>
                <a:highlight>
                  <a:srgbClr val="FFFFFF"/>
                </a:highlight>
                <a:latin typeface="Consolas"/>
                <a:ea typeface="宋体"/>
                <a:cs typeface="Times New Roman"/>
              </a:rPr>
              <a:t>class</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Animal</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public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Name { </a:t>
            </a:r>
            <a:r>
              <a:rPr lang="en-US" altLang="zh-CN" sz="1400" kern="0" dirty="0">
                <a:solidFill>
                  <a:srgbClr val="0000FF"/>
                </a:solidFill>
                <a:highlight>
                  <a:srgbClr val="FFFFFF"/>
                </a:highlight>
                <a:latin typeface="Consolas"/>
                <a:ea typeface="宋体"/>
                <a:cs typeface="Times New Roman"/>
              </a:rPr>
              <a:t>get</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set</a:t>
            </a:r>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400" kern="0" dirty="0">
                <a:solidFill>
                  <a:srgbClr val="000000"/>
                </a:solidFill>
                <a:highlight>
                  <a:srgbClr val="FFFFFF"/>
                </a:highlight>
                <a:latin typeface="Consolas"/>
                <a:ea typeface="宋体"/>
                <a:cs typeface="Times New Roman"/>
              </a:rPr>
              <a:t>}</a:t>
            </a:r>
            <a:endParaRPr lang="zh-CN" altLang="zh-CN" sz="1400" kern="100" dirty="0">
              <a:effectLst/>
              <a:latin typeface="Calibri"/>
              <a:ea typeface="宋体"/>
              <a:cs typeface="Times New Roman"/>
            </a:endParaRPr>
          </a:p>
        </p:txBody>
      </p:sp>
      <p:sp>
        <p:nvSpPr>
          <p:cNvPr id="8" name="右箭头 7"/>
          <p:cNvSpPr/>
          <p:nvPr/>
        </p:nvSpPr>
        <p:spPr>
          <a:xfrm>
            <a:off x="5352176" y="3565321"/>
            <a:ext cx="1073791"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0" y="4514698"/>
            <a:ext cx="4810154" cy="2031325"/>
          </a:xfrm>
          <a:prstGeom prst="rect">
            <a:avLst/>
          </a:prstGeom>
        </p:spPr>
        <p:txBody>
          <a:bodyPr wrap="square">
            <a:spAutoFit/>
          </a:bodyPr>
          <a:lstStyle/>
          <a:p>
            <a:r>
              <a:rPr lang="en-US" altLang="zh-CN" sz="1400" kern="0" dirty="0">
                <a:solidFill>
                  <a:srgbClr val="0000FF"/>
                </a:solidFill>
                <a:highlight>
                  <a:srgbClr val="FFFFFF"/>
                </a:highlight>
                <a:latin typeface="Consolas"/>
                <a:ea typeface="宋体"/>
                <a:cs typeface="Times New Roman"/>
              </a:rPr>
              <a:t>class</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Program</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static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void</a:t>
            </a:r>
            <a:r>
              <a:rPr lang="en-US" altLang="zh-CN" sz="1400" kern="0" dirty="0">
                <a:solidFill>
                  <a:srgbClr val="000000"/>
                </a:solidFill>
                <a:highlight>
                  <a:srgbClr val="FFFFFF"/>
                </a:highlight>
                <a:latin typeface="Consolas"/>
                <a:ea typeface="宋体"/>
                <a:cs typeface="Times New Roman"/>
              </a:rPr>
              <a:t> Main(</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args</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Animal</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animal</a:t>
            </a:r>
            <a:r>
              <a:rPr lang="en-US" altLang="zh-CN" sz="1400" kern="0" dirty="0">
                <a:solidFill>
                  <a:srgbClr val="000000"/>
                </a:solidFill>
                <a:highlight>
                  <a:srgbClr val="FFFFFF"/>
                </a:highlight>
                <a:latin typeface="Consolas"/>
                <a:ea typeface="宋体"/>
                <a:cs typeface="Times New Roman"/>
              </a:rPr>
              <a:t> = </a:t>
            </a:r>
            <a:r>
              <a:rPr lang="en-US" altLang="zh-CN" sz="1400" kern="0" dirty="0">
                <a:solidFill>
                  <a:srgbClr val="0000FF"/>
                </a:solidFill>
                <a:highlight>
                  <a:srgbClr val="FFFFFF"/>
                </a:highlight>
                <a:latin typeface="Consolas"/>
                <a:ea typeface="宋体"/>
                <a:cs typeface="Times New Roman"/>
              </a:rPr>
              <a:t>new</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2B91AF"/>
                </a:solidFill>
                <a:highlight>
                  <a:srgbClr val="FFFFFF"/>
                </a:highlight>
                <a:latin typeface="Consolas"/>
                <a:ea typeface="宋体"/>
                <a:cs typeface="Times New Roman"/>
              </a:rPr>
              <a:t>Animal</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animal.Name</a:t>
            </a:r>
            <a:r>
              <a:rPr lang="en-US" altLang="zh-CN" sz="1400" kern="0" dirty="0">
                <a:solidFill>
                  <a:srgbClr val="000000"/>
                </a:solidFill>
                <a:highlight>
                  <a:srgbClr val="FFFFFF"/>
                </a:highlight>
                <a:latin typeface="Consolas"/>
                <a:ea typeface="宋体"/>
                <a:cs typeface="Times New Roman"/>
              </a:rPr>
              <a:t> = </a:t>
            </a:r>
            <a:r>
              <a:rPr lang="en-US" altLang="zh-CN" sz="1400" kern="0" dirty="0">
                <a:solidFill>
                  <a:srgbClr val="A31515"/>
                </a:solidFill>
                <a:highlight>
                  <a:srgbClr val="FFFFFF"/>
                </a:highlight>
                <a:latin typeface="Consolas"/>
                <a:ea typeface="宋体"/>
                <a:cs typeface="Times New Roman"/>
              </a:rPr>
              <a:t>"</a:t>
            </a:r>
            <a:r>
              <a:rPr lang="zh-CN" altLang="zh-CN" sz="1400" kern="0" dirty="0">
                <a:solidFill>
                  <a:srgbClr val="A31515"/>
                </a:solidFill>
                <a:highlight>
                  <a:srgbClr val="FFFFFF"/>
                </a:highlight>
                <a:latin typeface="Consolas"/>
                <a:ea typeface="宋体"/>
                <a:cs typeface="Consolas"/>
              </a:rPr>
              <a:t>动物</a:t>
            </a:r>
            <a:r>
              <a:rPr lang="en-US" altLang="zh-CN" sz="1400" kern="0" dirty="0" smtClean="0">
                <a:solidFill>
                  <a:srgbClr val="A31515"/>
                </a:solidFill>
                <a:highlight>
                  <a:srgbClr val="FFFFFF"/>
                </a:highlight>
                <a:latin typeface="Consolas"/>
                <a:ea typeface="宋体"/>
                <a:cs typeface="Times New Roman"/>
              </a:rPr>
              <a:t>"</a:t>
            </a:r>
            <a:r>
              <a:rPr lang="en-US" altLang="zh-CN" sz="1400" kern="0" dirty="0" smtClean="0">
                <a:solidFill>
                  <a:srgbClr val="000000"/>
                </a:solidFill>
                <a:highlight>
                  <a:srgbClr val="FFFFFF"/>
                </a:highlight>
                <a:latin typeface="Consolas"/>
                <a:ea typeface="宋体"/>
                <a:cs typeface="Times New Roman"/>
              </a:rPr>
              <a:t>;</a:t>
            </a:r>
            <a:r>
              <a:rPr lang="en-US" altLang="zh-CN" sz="1400" dirty="0" smtClean="0">
                <a:solidFill>
                  <a:srgbClr val="2B91AF"/>
                </a:solidFill>
                <a:highlight>
                  <a:srgbClr val="FFFFFF"/>
                </a:highlight>
                <a:latin typeface="Consolas"/>
              </a:rPr>
              <a:t> </a:t>
            </a:r>
            <a:endParaRPr lang="en-US" altLang="zh-CN" sz="1400" dirty="0" smtClean="0">
              <a:solidFill>
                <a:srgbClr val="000000"/>
              </a:solidFill>
              <a:highlight>
                <a:srgbClr val="FFFFFF"/>
              </a:highlight>
              <a:latin typeface="Consolas"/>
            </a:endParaRPr>
          </a:p>
          <a:p>
            <a:r>
              <a:rPr lang="en-US" altLang="zh-CN" sz="1400" dirty="0" smtClean="0">
                <a:solidFill>
                  <a:srgbClr val="000000"/>
                </a:solidFill>
                <a:highlight>
                  <a:srgbClr val="FFFFFF"/>
                </a:highlight>
                <a:latin typeface="Consolas"/>
              </a:rPr>
              <a:t>        </a:t>
            </a:r>
            <a:r>
              <a:rPr lang="en-US" altLang="zh-CN" sz="1400" dirty="0" err="1" smtClean="0">
                <a:solidFill>
                  <a:srgbClr val="2B91AF"/>
                </a:solidFill>
                <a:highlight>
                  <a:srgbClr val="FFFFFF"/>
                </a:highlight>
                <a:latin typeface="Consolas"/>
              </a:rPr>
              <a:t>Console</a:t>
            </a:r>
            <a:r>
              <a:rPr lang="en-US" altLang="zh-CN" sz="1400" dirty="0" err="1" smtClean="0">
                <a:solidFill>
                  <a:srgbClr val="000000"/>
                </a:solidFill>
                <a:highlight>
                  <a:srgbClr val="FFFFFF"/>
                </a:highlight>
                <a:latin typeface="Consolas"/>
              </a:rPr>
              <a:t>.WriteLine</a:t>
            </a:r>
            <a:r>
              <a:rPr lang="en-US" altLang="zh-CN" sz="1400" dirty="0" smtClean="0">
                <a:solidFill>
                  <a:srgbClr val="000000"/>
                </a:solidFill>
                <a:highlight>
                  <a:srgbClr val="FFFFFF"/>
                </a:highlight>
                <a:latin typeface="Consolas"/>
              </a:rPr>
              <a:t>(</a:t>
            </a:r>
            <a:r>
              <a:rPr lang="en-US" altLang="zh-CN" sz="1400" dirty="0" err="1" smtClean="0">
                <a:solidFill>
                  <a:srgbClr val="000000"/>
                </a:solidFill>
                <a:highlight>
                  <a:srgbClr val="FFFFFF"/>
                </a:highlight>
                <a:latin typeface="Consolas"/>
              </a:rPr>
              <a:t>animal.Name</a:t>
            </a:r>
            <a:r>
              <a:rPr lang="en-US" altLang="zh-CN" sz="1400" dirty="0" smtClean="0">
                <a:solidFill>
                  <a:srgbClr val="000000"/>
                </a:solidFill>
                <a:highlight>
                  <a:srgbClr val="FFFFFF"/>
                </a:highlight>
                <a:latin typeface="Consolas"/>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400" kern="0" dirty="0">
                <a:solidFill>
                  <a:srgbClr val="000000"/>
                </a:solidFill>
                <a:highlight>
                  <a:srgbClr val="FFFFFF"/>
                </a:highlight>
                <a:latin typeface="Consolas"/>
                <a:ea typeface="宋体"/>
                <a:cs typeface="Times New Roman"/>
              </a:rPr>
              <a:t>}</a:t>
            </a:r>
            <a:endParaRPr lang="zh-CN" altLang="zh-CN" sz="1400" kern="100" dirty="0">
              <a:effectLst/>
              <a:latin typeface="Calibri"/>
              <a:ea typeface="宋体"/>
              <a:cs typeface="Times New Roman"/>
            </a:endParaRPr>
          </a:p>
        </p:txBody>
      </p:sp>
    </p:spTree>
    <p:extLst>
      <p:ext uri="{BB962C8B-B14F-4D97-AF65-F5344CB8AC3E}">
        <p14:creationId xmlns:p14="http://schemas.microsoft.com/office/powerpoint/2010/main" val="255153645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反射</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142295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反射</a:t>
            </a:r>
            <a:r>
              <a:rPr lang="zh-CN" altLang="en-US" sz="2000" dirty="0">
                <a:solidFill>
                  <a:srgbClr val="415162"/>
                </a:solidFill>
                <a:latin typeface="微软雅黑" panose="020B0503020204020204" pitchFamily="34" charset="-122"/>
                <a:ea typeface="微软雅黑" panose="020B0503020204020204" pitchFamily="34" charset="-122"/>
              </a:rPr>
              <a:t>提供了封装程序集、模块和类型的对象（</a:t>
            </a:r>
            <a:r>
              <a:rPr lang="en-US" altLang="zh-CN" sz="2000" dirty="0">
                <a:solidFill>
                  <a:srgbClr val="415162"/>
                </a:solidFill>
                <a:latin typeface="微软雅黑" panose="020B0503020204020204" pitchFamily="34" charset="-122"/>
                <a:ea typeface="微软雅黑" panose="020B0503020204020204" pitchFamily="34" charset="-122"/>
              </a:rPr>
              <a:t>Type</a:t>
            </a:r>
            <a:r>
              <a:rPr lang="zh-CN" altLang="en-US" sz="2000" dirty="0">
                <a:solidFill>
                  <a:srgbClr val="415162"/>
                </a:solidFill>
                <a:latin typeface="微软雅黑" panose="020B0503020204020204" pitchFamily="34" charset="-122"/>
                <a:ea typeface="微软雅黑" panose="020B0503020204020204" pitchFamily="34" charset="-122"/>
              </a:rPr>
              <a:t> 类型）。可以使用反射动态创建类型的实例，将类型绑定到现有对象，或从现有对象获取类型并调用其方法或访问其字段和属性。如果代码中使用了属性，可以利用反射对它们进行访问。</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2" name="矩形 1"/>
          <p:cNvSpPr/>
          <p:nvPr/>
        </p:nvSpPr>
        <p:spPr>
          <a:xfrm>
            <a:off x="1286311" y="4418144"/>
            <a:ext cx="5408103" cy="1015663"/>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Test</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private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NonPublic</a:t>
            </a:r>
            <a:r>
              <a:rPr lang="en-US" altLang="zh-CN" sz="1200" dirty="0">
                <a:solidFill>
                  <a:srgbClr val="000000"/>
                </a:solidFill>
                <a:highlight>
                  <a:srgbClr val="FFFFFF"/>
                </a:highlight>
                <a:latin typeface="Consolas"/>
              </a:rPr>
              <a:t>() </a:t>
            </a:r>
            <a:endParaRPr lang="en-US" altLang="zh-CN" sz="1200" dirty="0" smtClean="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私有方法</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endParaRPr lang="zh-CN" altLang="en-US" sz="1200" dirty="0"/>
          </a:p>
        </p:txBody>
      </p:sp>
      <p:sp>
        <p:nvSpPr>
          <p:cNvPr id="3" name="矩形 2"/>
          <p:cNvSpPr/>
          <p:nvPr/>
        </p:nvSpPr>
        <p:spPr>
          <a:xfrm>
            <a:off x="5922627" y="3996235"/>
            <a:ext cx="5788404" cy="2677656"/>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Test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test</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Test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Type</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type</a:t>
            </a:r>
            <a:r>
              <a:rPr lang="en-US" altLang="zh-CN" sz="1200" dirty="0">
                <a:solidFill>
                  <a:srgbClr val="000000"/>
                </a:solidFill>
                <a:highlight>
                  <a:srgbClr val="FFFFFF"/>
                </a:highlight>
                <a:latin typeface="Consolas"/>
              </a:rPr>
              <a:t> = </a:t>
            </a:r>
            <a:r>
              <a:rPr lang="en-US" altLang="zh-CN" sz="1200" dirty="0" err="1">
                <a:solidFill>
                  <a:srgbClr val="0000FF"/>
                </a:solidFill>
                <a:highlight>
                  <a:srgbClr val="FFFFFF"/>
                </a:highlight>
                <a:latin typeface="Consolas"/>
              </a:rPr>
              <a:t>typeof</a:t>
            </a:r>
            <a:r>
              <a:rPr lang="en-US" altLang="zh-CN" sz="1200" dirty="0">
                <a:solidFill>
                  <a:srgbClr val="000000"/>
                </a:solidFill>
                <a:highlight>
                  <a:srgbClr val="FFFFFF"/>
                </a:highlight>
                <a:latin typeface="Consolas"/>
              </a:rPr>
              <a:t>(</a:t>
            </a:r>
            <a:r>
              <a:rPr lang="en-US" altLang="zh-CN" sz="1200" dirty="0">
                <a:solidFill>
                  <a:srgbClr val="2B91AF"/>
                </a:solidFill>
                <a:highlight>
                  <a:srgbClr val="FFFFFF"/>
                </a:highlight>
                <a:latin typeface="Consolas"/>
              </a:rPr>
              <a:t>Test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MethodInfo</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methodInfo</a:t>
            </a:r>
            <a:r>
              <a:rPr lang="en-US" altLang="zh-CN" sz="1200" dirty="0">
                <a:solidFill>
                  <a:srgbClr val="000000"/>
                </a:solidFill>
                <a:highlight>
                  <a:srgbClr val="FFFFFF"/>
                </a:highlight>
                <a:latin typeface="Consolas"/>
              </a:rPr>
              <a:t> = </a:t>
            </a:r>
            <a:r>
              <a:rPr lang="en-US" altLang="zh-CN" sz="1200" dirty="0" err="1" smtClean="0">
                <a:solidFill>
                  <a:srgbClr val="000000"/>
                </a:solidFill>
                <a:highlight>
                  <a:srgbClr val="FFFFFF"/>
                </a:highlight>
                <a:latin typeface="Consolas"/>
              </a:rPr>
              <a:t>type.GetMethod</a:t>
            </a:r>
            <a:endParaRPr lang="en-US" altLang="zh-CN" sz="1200" dirty="0" smtClean="0">
              <a:solidFill>
                <a:srgbClr val="000000"/>
              </a:solidFill>
              <a:highlight>
                <a:srgbClr val="FFFFFF"/>
              </a:highlight>
              <a:latin typeface="Consolas"/>
            </a:endParaRPr>
          </a:p>
          <a:p>
            <a:r>
              <a:rPr lang="en-US" altLang="zh-CN" sz="1200" dirty="0" smtClean="0">
                <a:solidFill>
                  <a:srgbClr val="000000"/>
                </a:solidFill>
                <a:highlight>
                  <a:srgbClr val="FFFFFF"/>
                </a:highlight>
                <a:latin typeface="Consolas"/>
              </a:rPr>
              <a:t>(</a:t>
            </a:r>
            <a:r>
              <a:rPr lang="en-US" altLang="zh-CN" sz="1200" dirty="0" smtClean="0">
                <a:solidFill>
                  <a:srgbClr val="A31515"/>
                </a:solidFill>
                <a:highlight>
                  <a:srgbClr val="FFFFFF"/>
                </a:highlight>
                <a:latin typeface="Consolas"/>
              </a:rPr>
              <a:t>"</a:t>
            </a:r>
            <a:r>
              <a:rPr lang="en-US" altLang="zh-CN" sz="1200" dirty="0" err="1">
                <a:solidFill>
                  <a:srgbClr val="A31515"/>
                </a:solidFill>
                <a:highlight>
                  <a:srgbClr val="FFFFFF"/>
                </a:highlight>
                <a:latin typeface="Consolas"/>
              </a:rPr>
              <a:t>NonPublic</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BindingFlags</a:t>
            </a:r>
            <a:r>
              <a:rPr lang="en-US" altLang="zh-CN" sz="1200" dirty="0" err="1">
                <a:solidFill>
                  <a:srgbClr val="000000"/>
                </a:solidFill>
                <a:highlight>
                  <a:srgbClr val="FFFFFF"/>
                </a:highlight>
                <a:latin typeface="Consolas"/>
              </a:rPr>
              <a:t>.NonPublic</a:t>
            </a:r>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BindingFlags</a:t>
            </a:r>
            <a:r>
              <a:rPr lang="en-US" altLang="zh-CN" sz="1200" dirty="0" err="1">
                <a:solidFill>
                  <a:srgbClr val="000000"/>
                </a:solidFill>
                <a:highlight>
                  <a:srgbClr val="FFFFFF"/>
                </a:highlight>
                <a:latin typeface="Consolas"/>
              </a:rPr>
              <a:t>.Instance</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methodInfo</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null</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methodInfo.Invoke</a:t>
            </a:r>
            <a:r>
              <a:rPr lang="en-US" altLang="zh-CN" sz="1200" dirty="0">
                <a:solidFill>
                  <a:srgbClr val="000000"/>
                </a:solidFill>
                <a:highlight>
                  <a:srgbClr val="FFFFFF"/>
                </a:highlight>
                <a:latin typeface="Consolas"/>
              </a:rPr>
              <a:t>(test, </a:t>
            </a:r>
            <a:r>
              <a:rPr lang="en-US" altLang="zh-CN" sz="1200" dirty="0">
                <a:solidFill>
                  <a:srgbClr val="0000FF"/>
                </a:solidFill>
                <a:highlight>
                  <a:srgbClr val="FFFFFF"/>
                </a:highlight>
                <a:latin typeface="Consolas"/>
              </a:rPr>
              <a:t>null</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186" y="6165952"/>
            <a:ext cx="847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581702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索引器</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允许一个对象可以像数组一样被</a:t>
            </a:r>
            <a:r>
              <a:rPr lang="zh-CN" altLang="en-US" sz="2000" dirty="0" smtClean="0">
                <a:solidFill>
                  <a:srgbClr val="415162"/>
                </a:solidFill>
                <a:latin typeface="微软雅黑" panose="020B0503020204020204" pitchFamily="34" charset="-122"/>
                <a:ea typeface="微软雅黑" panose="020B0503020204020204" pitchFamily="34" charset="-122"/>
              </a:rPr>
              <a:t>索引。</a:t>
            </a:r>
            <a:endParaRPr lang="en-US" altLang="zh-CN" sz="2000" dirty="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当类</a:t>
            </a:r>
            <a:r>
              <a:rPr lang="zh-CN" altLang="en-US" sz="2000" dirty="0">
                <a:solidFill>
                  <a:srgbClr val="415162"/>
                </a:solidFill>
                <a:latin typeface="微软雅黑" panose="020B0503020204020204" pitchFamily="34" charset="-122"/>
                <a:ea typeface="微软雅黑" panose="020B0503020204020204" pitchFamily="34" charset="-122"/>
              </a:rPr>
              <a:t>定义一个索引器时，该类的行为就会像一个 虚拟</a:t>
            </a:r>
            <a:r>
              <a:rPr lang="zh-CN" altLang="en-US" sz="2000" dirty="0" smtClean="0">
                <a:solidFill>
                  <a:srgbClr val="415162"/>
                </a:solidFill>
                <a:latin typeface="微软雅黑" panose="020B0503020204020204" pitchFamily="34" charset="-122"/>
                <a:ea typeface="微软雅黑" panose="020B0503020204020204" pitchFamily="34" charset="-122"/>
              </a:rPr>
              <a:t>数组一样。</a:t>
            </a:r>
            <a:endParaRPr lang="en-US" altLang="zh-CN" sz="2000" dirty="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可以使用数组访问运算符（</a:t>
            </a:r>
            <a:r>
              <a:rPr lang="en-US" altLang="zh-CN" sz="2000" dirty="0">
                <a:solidFill>
                  <a:srgbClr val="415162"/>
                </a:solidFill>
                <a:latin typeface="微软雅黑" panose="020B0503020204020204" pitchFamily="34" charset="-122"/>
                <a:ea typeface="微软雅黑" panose="020B0503020204020204" pitchFamily="34" charset="-122"/>
              </a:rPr>
              <a:t>[ ]</a:t>
            </a:r>
            <a:r>
              <a:rPr lang="zh-CN" altLang="en-US" sz="2000" dirty="0">
                <a:solidFill>
                  <a:srgbClr val="415162"/>
                </a:solidFill>
                <a:latin typeface="微软雅黑" panose="020B0503020204020204" pitchFamily="34" charset="-122"/>
                <a:ea typeface="微软雅黑" panose="020B0503020204020204" pitchFamily="34" charset="-122"/>
              </a:rPr>
              <a:t>）来访问该类的</a:t>
            </a:r>
            <a:r>
              <a:rPr lang="zh-CN" altLang="en-US" sz="2000" dirty="0" smtClean="0">
                <a:solidFill>
                  <a:srgbClr val="415162"/>
                </a:solidFill>
                <a:latin typeface="微软雅黑" panose="020B0503020204020204" pitchFamily="34" charset="-122"/>
                <a:ea typeface="微软雅黑" panose="020B0503020204020204" pitchFamily="34" charset="-122"/>
              </a:rPr>
              <a:t>实例。</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80389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索引器</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5349" y="5328204"/>
            <a:ext cx="14192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182224" y="2028673"/>
            <a:ext cx="7908022" cy="4616648"/>
          </a:xfrm>
          <a:prstGeom prst="rect">
            <a:avLst/>
          </a:prstGeom>
        </p:spPr>
        <p:txBody>
          <a:bodyPr wrap="square">
            <a:spAutoFit/>
          </a:bodyPr>
          <a:lstStyle/>
          <a:p>
            <a:r>
              <a:rPr lang="en-US" altLang="zh-CN" sz="1050" dirty="0">
                <a:solidFill>
                  <a:srgbClr val="0000FF"/>
                </a:solidFill>
                <a:highlight>
                  <a:srgbClr val="FFFFFF"/>
                </a:highlight>
                <a:latin typeface="Consolas"/>
              </a:rPr>
              <a:t>class</a:t>
            </a:r>
            <a:r>
              <a:rPr lang="en-US" altLang="zh-CN" sz="1050" dirty="0">
                <a:solidFill>
                  <a:srgbClr val="000000"/>
                </a:solidFill>
                <a:highlight>
                  <a:srgbClr val="FFFFFF"/>
                </a:highlight>
                <a:latin typeface="Consolas"/>
              </a:rPr>
              <a:t> </a:t>
            </a:r>
            <a:r>
              <a:rPr lang="en-US" altLang="zh-CN" sz="1050" dirty="0" err="1">
                <a:solidFill>
                  <a:srgbClr val="2B91AF"/>
                </a:solidFill>
                <a:highlight>
                  <a:srgbClr val="FFFFFF"/>
                </a:highlight>
                <a:latin typeface="Consolas"/>
              </a:rPr>
              <a:t>WeekWorkState</a:t>
            </a:r>
            <a:endParaRPr lang="en-US" altLang="zh-CN" sz="1050" dirty="0">
              <a:solidFill>
                <a:srgbClr val="000000"/>
              </a:solidFill>
              <a:highlight>
                <a:srgbClr val="FFFFFF"/>
              </a:highlight>
              <a:latin typeface="Consolas"/>
            </a:endParaRPr>
          </a:p>
          <a:p>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err="1">
                <a:solidFill>
                  <a:srgbClr val="0000FF"/>
                </a:solidFill>
                <a:highlight>
                  <a:srgbClr val="FFFFFF"/>
                </a:highlight>
                <a:latin typeface="Consolas"/>
              </a:rPr>
              <a:t>const</a:t>
            </a:r>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string</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sDefault</a:t>
            </a:r>
            <a:r>
              <a:rPr lang="en-US" altLang="zh-CN" sz="1050" dirty="0">
                <a:solidFill>
                  <a:srgbClr val="000000"/>
                </a:solidFill>
                <a:highlight>
                  <a:srgbClr val="FFFFFF"/>
                </a:highlight>
                <a:latin typeface="Consolas"/>
              </a:rPr>
              <a:t> = </a:t>
            </a:r>
            <a:r>
              <a:rPr lang="en-US" altLang="zh-CN" sz="1050" dirty="0">
                <a:solidFill>
                  <a:srgbClr val="A31515"/>
                </a:solidFill>
                <a:highlight>
                  <a:srgbClr val="FFFFFF"/>
                </a:highlight>
                <a:latin typeface="Consolas"/>
              </a:rPr>
              <a:t>"</a:t>
            </a:r>
            <a:r>
              <a:rPr lang="zh-CN" altLang="en-US" sz="1050" dirty="0">
                <a:solidFill>
                  <a:srgbClr val="A31515"/>
                </a:solidFill>
                <a:highlight>
                  <a:srgbClr val="FFFFFF"/>
                </a:highlight>
                <a:latin typeface="Consolas"/>
              </a:rPr>
              <a:t>上班</a:t>
            </a:r>
            <a:r>
              <a:rPr lang="en-US" altLang="zh-CN" sz="1050" dirty="0">
                <a:solidFill>
                  <a:srgbClr val="A31515"/>
                </a:solidFill>
                <a:highlight>
                  <a:srgbClr val="FFFFFF"/>
                </a:highlight>
                <a:latin typeface="Consolas"/>
              </a:rPr>
              <a:t>"</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string</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sArray</a:t>
            </a:r>
            <a:r>
              <a:rPr lang="en-US" altLang="zh-CN" sz="1050" dirty="0">
                <a:solidFill>
                  <a:srgbClr val="000000"/>
                </a:solidFill>
                <a:highlight>
                  <a:srgbClr val="FFFFFF"/>
                </a:highlight>
                <a:latin typeface="Consolas"/>
              </a:rPr>
              <a:t> = </a:t>
            </a:r>
            <a:r>
              <a:rPr lang="en-US" altLang="zh-CN" sz="1050" dirty="0">
                <a:solidFill>
                  <a:srgbClr val="0000FF"/>
                </a:solidFill>
                <a:highlight>
                  <a:srgbClr val="FFFFFF"/>
                </a:highlight>
                <a:latin typeface="Consolas"/>
              </a:rPr>
              <a:t>new</a:t>
            </a:r>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string</a:t>
            </a:r>
            <a:r>
              <a:rPr lang="en-US" altLang="zh-CN" sz="1050" dirty="0">
                <a:solidFill>
                  <a:srgbClr val="000000"/>
                </a:solidFill>
                <a:highlight>
                  <a:srgbClr val="FFFFFF"/>
                </a:highlight>
                <a:latin typeface="Consolas"/>
              </a:rPr>
              <a:t>[7];</a:t>
            </a:r>
          </a:p>
          <a:p>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public</a:t>
            </a:r>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string</a:t>
            </a:r>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this</a:t>
            </a:r>
            <a:r>
              <a:rPr lang="en-US" altLang="zh-CN" sz="1050" dirty="0">
                <a:solidFill>
                  <a:srgbClr val="000000"/>
                </a:solidFill>
                <a:highlight>
                  <a:srgbClr val="FFFFFF"/>
                </a:highlight>
                <a:latin typeface="Consolas"/>
              </a:rPr>
              <a:t>[</a:t>
            </a:r>
            <a:r>
              <a:rPr lang="en-US" altLang="zh-CN" sz="1050" dirty="0" err="1">
                <a:solidFill>
                  <a:srgbClr val="2B91AF"/>
                </a:solidFill>
                <a:highlight>
                  <a:srgbClr val="FFFFFF"/>
                </a:highlight>
                <a:latin typeface="Consolas"/>
              </a:rPr>
              <a:t>DayOfWeek</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eDayOfWeek</a:t>
            </a:r>
            <a:r>
              <a:rPr lang="en-US" altLang="zh-CN" sz="1050" dirty="0">
                <a:solidFill>
                  <a:srgbClr val="000000"/>
                </a:solidFill>
                <a:highlight>
                  <a:srgbClr val="FFFFFF"/>
                </a:highlight>
                <a:latin typeface="Consolas"/>
              </a:rPr>
              <a:t>]</a:t>
            </a:r>
          </a:p>
          <a:p>
            <a:r>
              <a:rPr lang="zh-CN" altLang="en-US" sz="1050" dirty="0">
                <a:solidFill>
                  <a:srgbClr val="000000"/>
                </a:solidFill>
                <a:highlight>
                  <a:srgbClr val="FFFFFF"/>
                </a:highlight>
                <a:latin typeface="Consolas"/>
              </a:rPr>
              <a:t>    </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get</a:t>
            </a:r>
            <a:endParaRPr lang="en-US" altLang="zh-CN" sz="1050" dirty="0">
              <a:solidFill>
                <a:srgbClr val="000000"/>
              </a:solidFill>
              <a:highlight>
                <a:srgbClr val="FFFFFF"/>
              </a:highlight>
              <a:latin typeface="Consolas"/>
            </a:endParaRPr>
          </a:p>
          <a:p>
            <a:r>
              <a:rPr lang="zh-CN" altLang="en-US" sz="1050" dirty="0">
                <a:solidFill>
                  <a:srgbClr val="000000"/>
                </a:solidFill>
                <a:highlight>
                  <a:srgbClr val="FFFFFF"/>
                </a:highlight>
                <a:latin typeface="Consolas"/>
              </a:rPr>
              <a:t>        </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string</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sState</a:t>
            </a:r>
            <a:r>
              <a:rPr lang="en-US" altLang="zh-CN" sz="1050" dirty="0">
                <a:solidFill>
                  <a:srgbClr val="000000"/>
                </a:solidFill>
                <a:highlight>
                  <a:srgbClr val="FFFFFF"/>
                </a:highlight>
                <a:latin typeface="Consolas"/>
              </a:rPr>
              <a:t> = </a:t>
            </a:r>
            <a:r>
              <a:rPr lang="en-US" altLang="zh-CN" sz="1050" dirty="0" err="1">
                <a:solidFill>
                  <a:srgbClr val="000000"/>
                </a:solidFill>
                <a:highlight>
                  <a:srgbClr val="FFFFFF"/>
                </a:highlight>
                <a:latin typeface="Consolas"/>
              </a:rPr>
              <a:t>sArray</a:t>
            </a:r>
            <a:r>
              <a:rPr lang="en-US" altLang="zh-CN" sz="1050" dirty="0">
                <a:solidFill>
                  <a:srgbClr val="000000"/>
                </a:solidFill>
                <a:highlight>
                  <a:srgbClr val="FFFFFF"/>
                </a:highlight>
                <a:latin typeface="Consolas"/>
              </a:rPr>
              <a:t>[(</a:t>
            </a:r>
            <a:r>
              <a:rPr lang="en-US" altLang="zh-CN" sz="1050" dirty="0" err="1">
                <a:solidFill>
                  <a:srgbClr val="0000FF"/>
                </a:solidFill>
                <a:highlight>
                  <a:srgbClr val="FFFFFF"/>
                </a:highlight>
                <a:latin typeface="Consolas"/>
              </a:rPr>
              <a:t>int</a:t>
            </a:r>
            <a:r>
              <a:rPr lang="en-US" altLang="zh-CN" sz="1050" dirty="0">
                <a:solidFill>
                  <a:srgbClr val="000000"/>
                </a:solidFill>
                <a:highlight>
                  <a:srgbClr val="FFFFFF"/>
                </a:highlight>
                <a:latin typeface="Consolas"/>
              </a:rPr>
              <a:t>)</a:t>
            </a:r>
            <a:r>
              <a:rPr lang="en-US" altLang="zh-CN" sz="1050" dirty="0" err="1">
                <a:solidFill>
                  <a:srgbClr val="000000"/>
                </a:solidFill>
                <a:highlight>
                  <a:srgbClr val="FFFFFF"/>
                </a:highlight>
                <a:latin typeface="Consolas"/>
              </a:rPr>
              <a:t>eDayOfWeek</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return</a:t>
            </a:r>
            <a:r>
              <a:rPr lang="en-US" altLang="zh-CN" sz="1050" dirty="0">
                <a:solidFill>
                  <a:srgbClr val="000000"/>
                </a:solidFill>
                <a:highlight>
                  <a:srgbClr val="FFFFFF"/>
                </a:highlight>
                <a:latin typeface="Consolas"/>
              </a:rPr>
              <a:t> </a:t>
            </a:r>
            <a:r>
              <a:rPr lang="en-US" altLang="zh-CN" sz="1050" dirty="0" err="1">
                <a:solidFill>
                  <a:srgbClr val="0000FF"/>
                </a:solidFill>
                <a:highlight>
                  <a:srgbClr val="FFFFFF"/>
                </a:highlight>
                <a:latin typeface="Consolas"/>
              </a:rPr>
              <a:t>string</a:t>
            </a:r>
            <a:r>
              <a:rPr lang="en-US" altLang="zh-CN" sz="1050" dirty="0" err="1">
                <a:solidFill>
                  <a:srgbClr val="000000"/>
                </a:solidFill>
                <a:highlight>
                  <a:srgbClr val="FFFFFF"/>
                </a:highlight>
                <a:latin typeface="Consolas"/>
              </a:rPr>
              <a:t>.IsNullOrEmpty</a:t>
            </a:r>
            <a:r>
              <a:rPr lang="en-US" altLang="zh-CN" sz="1050" dirty="0">
                <a:solidFill>
                  <a:srgbClr val="000000"/>
                </a:solidFill>
                <a:highlight>
                  <a:srgbClr val="FFFFFF"/>
                </a:highlight>
                <a:latin typeface="Consolas"/>
              </a:rPr>
              <a:t>(</a:t>
            </a:r>
            <a:r>
              <a:rPr lang="en-US" altLang="zh-CN" sz="1050" dirty="0" err="1">
                <a:solidFill>
                  <a:srgbClr val="000000"/>
                </a:solidFill>
                <a:highlight>
                  <a:srgbClr val="FFFFFF"/>
                </a:highlight>
                <a:latin typeface="Consolas"/>
              </a:rPr>
              <a:t>sState</a:t>
            </a:r>
            <a:r>
              <a:rPr lang="en-US" altLang="zh-CN" sz="1050" dirty="0">
                <a:solidFill>
                  <a:srgbClr val="000000"/>
                </a:solidFill>
                <a:highlight>
                  <a:srgbClr val="FFFFFF"/>
                </a:highlight>
                <a:latin typeface="Consolas"/>
              </a:rPr>
              <a:t>) ? </a:t>
            </a:r>
            <a:r>
              <a:rPr lang="en-US" altLang="zh-CN" sz="1050" dirty="0" err="1">
                <a:solidFill>
                  <a:srgbClr val="000000"/>
                </a:solidFill>
                <a:highlight>
                  <a:srgbClr val="FFFFFF"/>
                </a:highlight>
                <a:latin typeface="Consolas"/>
              </a:rPr>
              <a:t>sDefault</a:t>
            </a:r>
            <a:r>
              <a:rPr lang="en-US" altLang="zh-CN" sz="1050" dirty="0">
                <a:solidFill>
                  <a:srgbClr val="000000"/>
                </a:solidFill>
                <a:highlight>
                  <a:srgbClr val="FFFFFF"/>
                </a:highlight>
                <a:latin typeface="Consolas"/>
              </a:rPr>
              <a:t> : </a:t>
            </a:r>
            <a:r>
              <a:rPr lang="en-US" altLang="zh-CN" sz="1050" dirty="0" err="1">
                <a:solidFill>
                  <a:srgbClr val="000000"/>
                </a:solidFill>
                <a:highlight>
                  <a:srgbClr val="FFFFFF"/>
                </a:highlight>
                <a:latin typeface="Consolas"/>
              </a:rPr>
              <a:t>sState</a:t>
            </a:r>
            <a:r>
              <a:rPr lang="en-US" altLang="zh-CN" sz="1050" dirty="0">
                <a:solidFill>
                  <a:srgbClr val="000000"/>
                </a:solidFill>
                <a:highlight>
                  <a:srgbClr val="FFFFFF"/>
                </a:highlight>
                <a:latin typeface="Consolas"/>
              </a:rPr>
              <a:t>;</a:t>
            </a:r>
          </a:p>
          <a:p>
            <a:r>
              <a:rPr lang="zh-CN" altLang="en-US" sz="1050" dirty="0">
                <a:solidFill>
                  <a:srgbClr val="000000"/>
                </a:solidFill>
                <a:highlight>
                  <a:srgbClr val="FFFFFF"/>
                </a:highlight>
                <a:latin typeface="Consolas"/>
              </a:rPr>
              <a:t>        </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set</a:t>
            </a:r>
            <a:r>
              <a:rPr lang="en-US" altLang="zh-CN" sz="1050" dirty="0">
                <a:solidFill>
                  <a:srgbClr val="000000"/>
                </a:solidFill>
                <a:highlight>
                  <a:srgbClr val="FFFFFF"/>
                </a:highlight>
                <a:latin typeface="Consolas"/>
              </a:rPr>
              <a:t> { </a:t>
            </a:r>
            <a:r>
              <a:rPr lang="en-US" altLang="zh-CN" sz="1050" dirty="0" err="1">
                <a:solidFill>
                  <a:srgbClr val="000000"/>
                </a:solidFill>
                <a:highlight>
                  <a:srgbClr val="FFFFFF"/>
                </a:highlight>
                <a:latin typeface="Consolas"/>
              </a:rPr>
              <a:t>sArray</a:t>
            </a:r>
            <a:r>
              <a:rPr lang="en-US" altLang="zh-CN" sz="1050" dirty="0">
                <a:solidFill>
                  <a:srgbClr val="000000"/>
                </a:solidFill>
                <a:highlight>
                  <a:srgbClr val="FFFFFF"/>
                </a:highlight>
                <a:latin typeface="Consolas"/>
              </a:rPr>
              <a:t>[(</a:t>
            </a:r>
            <a:r>
              <a:rPr lang="en-US" altLang="zh-CN" sz="1050" dirty="0" err="1">
                <a:solidFill>
                  <a:srgbClr val="0000FF"/>
                </a:solidFill>
                <a:highlight>
                  <a:srgbClr val="FFFFFF"/>
                </a:highlight>
                <a:latin typeface="Consolas"/>
              </a:rPr>
              <a:t>int</a:t>
            </a:r>
            <a:r>
              <a:rPr lang="en-US" altLang="zh-CN" sz="1050" dirty="0">
                <a:solidFill>
                  <a:srgbClr val="000000"/>
                </a:solidFill>
                <a:highlight>
                  <a:srgbClr val="FFFFFF"/>
                </a:highlight>
                <a:latin typeface="Consolas"/>
              </a:rPr>
              <a:t>)</a:t>
            </a:r>
            <a:r>
              <a:rPr lang="en-US" altLang="zh-CN" sz="1050" dirty="0" err="1">
                <a:solidFill>
                  <a:srgbClr val="000000"/>
                </a:solidFill>
                <a:highlight>
                  <a:srgbClr val="FFFFFF"/>
                </a:highlight>
                <a:latin typeface="Consolas"/>
              </a:rPr>
              <a:t>eDayOfWeek</a:t>
            </a:r>
            <a:r>
              <a:rPr lang="en-US" altLang="zh-CN" sz="1050" dirty="0">
                <a:solidFill>
                  <a:srgbClr val="000000"/>
                </a:solidFill>
                <a:highlight>
                  <a:srgbClr val="FFFFFF"/>
                </a:highlight>
                <a:latin typeface="Consolas"/>
              </a:rPr>
              <a:t>] = </a:t>
            </a:r>
            <a:r>
              <a:rPr lang="en-US" altLang="zh-CN" sz="1050" dirty="0">
                <a:solidFill>
                  <a:srgbClr val="0000FF"/>
                </a:solidFill>
                <a:highlight>
                  <a:srgbClr val="FFFFFF"/>
                </a:highlight>
                <a:latin typeface="Consolas"/>
              </a:rPr>
              <a:t>value</a:t>
            </a:r>
            <a:r>
              <a:rPr lang="en-US" altLang="zh-CN" sz="1050" dirty="0">
                <a:solidFill>
                  <a:srgbClr val="000000"/>
                </a:solidFill>
                <a:highlight>
                  <a:srgbClr val="FFFFFF"/>
                </a:highlight>
                <a:latin typeface="Consolas"/>
              </a:rPr>
              <a:t>; }</a:t>
            </a:r>
          </a:p>
          <a:p>
            <a:r>
              <a:rPr lang="zh-CN" altLang="en-US" sz="1050" dirty="0">
                <a:solidFill>
                  <a:srgbClr val="000000"/>
                </a:solidFill>
                <a:highlight>
                  <a:srgbClr val="FFFFFF"/>
                </a:highlight>
                <a:latin typeface="Consolas"/>
              </a:rPr>
              <a:t>    </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a:t>
            </a:r>
          </a:p>
          <a:p>
            <a:r>
              <a:rPr lang="en-US" altLang="zh-CN" sz="1050" dirty="0">
                <a:solidFill>
                  <a:srgbClr val="0000FF"/>
                </a:solidFill>
                <a:highlight>
                  <a:srgbClr val="FFFFFF"/>
                </a:highlight>
                <a:latin typeface="Consolas"/>
              </a:rPr>
              <a:t>class</a:t>
            </a:r>
            <a:r>
              <a:rPr lang="en-US" altLang="zh-CN" sz="1050" dirty="0">
                <a:solidFill>
                  <a:srgbClr val="000000"/>
                </a:solidFill>
                <a:highlight>
                  <a:srgbClr val="FFFFFF"/>
                </a:highlight>
                <a:latin typeface="Consolas"/>
              </a:rPr>
              <a:t> </a:t>
            </a:r>
            <a:r>
              <a:rPr lang="en-US" altLang="zh-CN" sz="1050" dirty="0">
                <a:solidFill>
                  <a:srgbClr val="2B91AF"/>
                </a:solidFill>
                <a:highlight>
                  <a:srgbClr val="FFFFFF"/>
                </a:highlight>
                <a:latin typeface="Consolas"/>
              </a:rPr>
              <a:t>Program</a:t>
            </a:r>
            <a:endParaRPr lang="en-US" altLang="zh-CN" sz="1050" dirty="0">
              <a:solidFill>
                <a:srgbClr val="000000"/>
              </a:solidFill>
              <a:highlight>
                <a:srgbClr val="FFFFFF"/>
              </a:highlight>
              <a:latin typeface="Consolas"/>
            </a:endParaRPr>
          </a:p>
          <a:p>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static</a:t>
            </a:r>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void</a:t>
            </a:r>
            <a:r>
              <a:rPr lang="en-US" altLang="zh-CN" sz="1050" dirty="0">
                <a:solidFill>
                  <a:srgbClr val="000000"/>
                </a:solidFill>
                <a:highlight>
                  <a:srgbClr val="FFFFFF"/>
                </a:highlight>
                <a:latin typeface="Consolas"/>
              </a:rPr>
              <a:t> Main(</a:t>
            </a:r>
            <a:r>
              <a:rPr lang="en-US" altLang="zh-CN" sz="1050" dirty="0">
                <a:solidFill>
                  <a:srgbClr val="0000FF"/>
                </a:solidFill>
                <a:highlight>
                  <a:srgbClr val="FFFFFF"/>
                </a:highlight>
                <a:latin typeface="Consolas"/>
              </a:rPr>
              <a:t>string</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args</a:t>
            </a:r>
            <a:r>
              <a:rPr lang="en-US" altLang="zh-CN" sz="1050" dirty="0">
                <a:solidFill>
                  <a:srgbClr val="000000"/>
                </a:solidFill>
                <a:highlight>
                  <a:srgbClr val="FFFFFF"/>
                </a:highlight>
                <a:latin typeface="Consolas"/>
              </a:rPr>
              <a:t>)</a:t>
            </a:r>
          </a:p>
          <a:p>
            <a:r>
              <a:rPr lang="zh-CN" altLang="en-US" sz="1050" dirty="0">
                <a:solidFill>
                  <a:srgbClr val="000000"/>
                </a:solidFill>
                <a:highlight>
                  <a:srgbClr val="FFFFFF"/>
                </a:highlight>
                <a:latin typeface="Consolas"/>
              </a:rPr>
              <a:t>    </a:t>
            </a:r>
            <a:r>
              <a:rPr lang="en-US" altLang="zh-CN" sz="1050" dirty="0">
                <a:solidFill>
                  <a:srgbClr val="000000"/>
                </a:solidFill>
                <a:highlight>
                  <a:srgbClr val="FFFFFF"/>
                </a:highlight>
                <a:latin typeface="Consolas"/>
              </a:rPr>
              <a:t>{      </a:t>
            </a:r>
          </a:p>
          <a:p>
            <a:r>
              <a:rPr lang="en-US" altLang="zh-CN" sz="1050" dirty="0">
                <a:solidFill>
                  <a:srgbClr val="000000"/>
                </a:solidFill>
                <a:highlight>
                  <a:srgbClr val="FFFFFF"/>
                </a:highlight>
                <a:latin typeface="Consolas"/>
              </a:rPr>
              <a:t>        </a:t>
            </a:r>
            <a:r>
              <a:rPr lang="en-US" altLang="zh-CN" sz="1050" dirty="0" err="1">
                <a:solidFill>
                  <a:srgbClr val="2B91AF"/>
                </a:solidFill>
                <a:highlight>
                  <a:srgbClr val="FFFFFF"/>
                </a:highlight>
                <a:latin typeface="Consolas"/>
              </a:rPr>
              <a:t>WeekWorkState</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workstate</a:t>
            </a:r>
            <a:r>
              <a:rPr lang="en-US" altLang="zh-CN" sz="1050" dirty="0">
                <a:solidFill>
                  <a:srgbClr val="000000"/>
                </a:solidFill>
                <a:highlight>
                  <a:srgbClr val="FFFFFF"/>
                </a:highlight>
                <a:latin typeface="Consolas"/>
              </a:rPr>
              <a:t> = </a:t>
            </a:r>
            <a:r>
              <a:rPr lang="en-US" altLang="zh-CN" sz="1050" dirty="0">
                <a:solidFill>
                  <a:srgbClr val="0000FF"/>
                </a:solidFill>
                <a:highlight>
                  <a:srgbClr val="FFFFFF"/>
                </a:highlight>
                <a:latin typeface="Consolas"/>
              </a:rPr>
              <a:t>new</a:t>
            </a:r>
            <a:r>
              <a:rPr lang="en-US" altLang="zh-CN" sz="1050" dirty="0">
                <a:solidFill>
                  <a:srgbClr val="000000"/>
                </a:solidFill>
                <a:highlight>
                  <a:srgbClr val="FFFFFF"/>
                </a:highlight>
                <a:latin typeface="Consolas"/>
              </a:rPr>
              <a:t> </a:t>
            </a:r>
            <a:r>
              <a:rPr lang="en-US" altLang="zh-CN" sz="1050" dirty="0" err="1">
                <a:solidFill>
                  <a:srgbClr val="2B91AF"/>
                </a:solidFill>
                <a:highlight>
                  <a:srgbClr val="FFFFFF"/>
                </a:highlight>
                <a:latin typeface="Consolas"/>
              </a:rPr>
              <a:t>WeekWorkState</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workstate</a:t>
            </a:r>
            <a:r>
              <a:rPr lang="en-US" altLang="zh-CN" sz="1050" dirty="0">
                <a:solidFill>
                  <a:srgbClr val="000000"/>
                </a:solidFill>
                <a:highlight>
                  <a:srgbClr val="FFFFFF"/>
                </a:highlight>
                <a:latin typeface="Consolas"/>
              </a:rPr>
              <a:t>[</a:t>
            </a:r>
            <a:r>
              <a:rPr lang="en-US" altLang="zh-CN" sz="1050" dirty="0" err="1">
                <a:solidFill>
                  <a:srgbClr val="2B91AF"/>
                </a:solidFill>
                <a:highlight>
                  <a:srgbClr val="FFFFFF"/>
                </a:highlight>
                <a:latin typeface="Consolas"/>
              </a:rPr>
              <a:t>DayOfWeek</a:t>
            </a:r>
            <a:r>
              <a:rPr lang="en-US" altLang="zh-CN" sz="1050" dirty="0" err="1">
                <a:solidFill>
                  <a:srgbClr val="000000"/>
                </a:solidFill>
                <a:highlight>
                  <a:srgbClr val="FFFFFF"/>
                </a:highlight>
                <a:latin typeface="Consolas"/>
              </a:rPr>
              <a:t>.Saturday</a:t>
            </a:r>
            <a:r>
              <a:rPr lang="en-US" altLang="zh-CN" sz="1050" dirty="0">
                <a:solidFill>
                  <a:srgbClr val="000000"/>
                </a:solidFill>
                <a:highlight>
                  <a:srgbClr val="FFFFFF"/>
                </a:highlight>
                <a:latin typeface="Consolas"/>
              </a:rPr>
              <a:t>] = </a:t>
            </a:r>
            <a:r>
              <a:rPr lang="en-US" altLang="zh-CN" sz="1050" dirty="0">
                <a:solidFill>
                  <a:srgbClr val="A31515"/>
                </a:solidFill>
                <a:highlight>
                  <a:srgbClr val="FFFFFF"/>
                </a:highlight>
                <a:latin typeface="Consolas"/>
              </a:rPr>
              <a:t>"</a:t>
            </a:r>
            <a:r>
              <a:rPr lang="zh-CN" altLang="en-US" sz="1050" dirty="0">
                <a:solidFill>
                  <a:srgbClr val="A31515"/>
                </a:solidFill>
                <a:highlight>
                  <a:srgbClr val="FFFFFF"/>
                </a:highlight>
                <a:latin typeface="Consolas"/>
              </a:rPr>
              <a:t>休息</a:t>
            </a:r>
            <a:r>
              <a:rPr lang="en-US" altLang="zh-CN" sz="1050" dirty="0">
                <a:solidFill>
                  <a:srgbClr val="A31515"/>
                </a:solidFill>
                <a:highlight>
                  <a:srgbClr val="FFFFFF"/>
                </a:highlight>
                <a:latin typeface="Consolas"/>
              </a:rPr>
              <a:t>"</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workstate</a:t>
            </a:r>
            <a:r>
              <a:rPr lang="en-US" altLang="zh-CN" sz="1050" dirty="0">
                <a:solidFill>
                  <a:srgbClr val="000000"/>
                </a:solidFill>
                <a:highlight>
                  <a:srgbClr val="FFFFFF"/>
                </a:highlight>
                <a:latin typeface="Consolas"/>
              </a:rPr>
              <a:t>[</a:t>
            </a:r>
            <a:r>
              <a:rPr lang="en-US" altLang="zh-CN" sz="1050" dirty="0" err="1">
                <a:solidFill>
                  <a:srgbClr val="2B91AF"/>
                </a:solidFill>
                <a:highlight>
                  <a:srgbClr val="FFFFFF"/>
                </a:highlight>
                <a:latin typeface="Consolas"/>
              </a:rPr>
              <a:t>DayOfWeek</a:t>
            </a:r>
            <a:r>
              <a:rPr lang="en-US" altLang="zh-CN" sz="1050" dirty="0" err="1">
                <a:solidFill>
                  <a:srgbClr val="000000"/>
                </a:solidFill>
                <a:highlight>
                  <a:srgbClr val="FFFFFF"/>
                </a:highlight>
                <a:latin typeface="Consolas"/>
              </a:rPr>
              <a:t>.Sunday</a:t>
            </a:r>
            <a:r>
              <a:rPr lang="en-US" altLang="zh-CN" sz="1050" dirty="0">
                <a:solidFill>
                  <a:srgbClr val="000000"/>
                </a:solidFill>
                <a:highlight>
                  <a:srgbClr val="FFFFFF"/>
                </a:highlight>
                <a:latin typeface="Consolas"/>
              </a:rPr>
              <a:t>] = </a:t>
            </a:r>
            <a:r>
              <a:rPr lang="en-US" altLang="zh-CN" sz="1050" dirty="0">
                <a:solidFill>
                  <a:srgbClr val="A31515"/>
                </a:solidFill>
                <a:highlight>
                  <a:srgbClr val="FFFFFF"/>
                </a:highlight>
                <a:latin typeface="Consolas"/>
              </a:rPr>
              <a:t>"</a:t>
            </a:r>
            <a:r>
              <a:rPr lang="zh-CN" altLang="en-US" sz="1050" dirty="0">
                <a:solidFill>
                  <a:srgbClr val="A31515"/>
                </a:solidFill>
                <a:highlight>
                  <a:srgbClr val="FFFFFF"/>
                </a:highlight>
                <a:latin typeface="Consolas"/>
              </a:rPr>
              <a:t>休息</a:t>
            </a:r>
            <a:r>
              <a:rPr lang="en-US" altLang="zh-CN" sz="1050" dirty="0">
                <a:solidFill>
                  <a:srgbClr val="A31515"/>
                </a:solidFill>
                <a:highlight>
                  <a:srgbClr val="FFFFFF"/>
                </a:highlight>
                <a:latin typeface="Consolas"/>
              </a:rPr>
              <a:t>"</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err="1">
                <a:solidFill>
                  <a:srgbClr val="0000FF"/>
                </a:solidFill>
                <a:highlight>
                  <a:srgbClr val="FFFFFF"/>
                </a:highlight>
                <a:latin typeface="Consolas"/>
              </a:rPr>
              <a:t>foreach</a:t>
            </a:r>
            <a:r>
              <a:rPr lang="en-US" altLang="zh-CN" sz="1050" dirty="0">
                <a:solidFill>
                  <a:srgbClr val="000000"/>
                </a:solidFill>
                <a:highlight>
                  <a:srgbClr val="FFFFFF"/>
                </a:highlight>
                <a:latin typeface="Consolas"/>
              </a:rPr>
              <a:t> (</a:t>
            </a:r>
            <a:r>
              <a:rPr lang="en-US" altLang="zh-CN" sz="1050" dirty="0" err="1">
                <a:solidFill>
                  <a:srgbClr val="2B91AF"/>
                </a:solidFill>
                <a:highlight>
                  <a:srgbClr val="FFFFFF"/>
                </a:highlight>
                <a:latin typeface="Consolas"/>
              </a:rPr>
              <a:t>DayOfWeek</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eDayofWeek</a:t>
            </a:r>
            <a:r>
              <a:rPr lang="en-US" altLang="zh-CN" sz="1050" dirty="0">
                <a:solidFill>
                  <a:srgbClr val="000000"/>
                </a:solidFill>
                <a:highlight>
                  <a:srgbClr val="FFFFFF"/>
                </a:highlight>
                <a:latin typeface="Consolas"/>
              </a:rPr>
              <a:t> </a:t>
            </a:r>
            <a:r>
              <a:rPr lang="en-US" altLang="zh-CN" sz="1050" dirty="0">
                <a:solidFill>
                  <a:srgbClr val="0000FF"/>
                </a:solidFill>
                <a:highlight>
                  <a:srgbClr val="FFFFFF"/>
                </a:highlight>
                <a:latin typeface="Consolas"/>
              </a:rPr>
              <a:t>in</a:t>
            </a:r>
            <a:r>
              <a:rPr lang="en-US" altLang="zh-CN" sz="1050" dirty="0">
                <a:solidFill>
                  <a:srgbClr val="000000"/>
                </a:solidFill>
                <a:highlight>
                  <a:srgbClr val="FFFFFF"/>
                </a:highlight>
                <a:latin typeface="Consolas"/>
              </a:rPr>
              <a:t> </a:t>
            </a:r>
            <a:r>
              <a:rPr lang="en-US" altLang="zh-CN" sz="1050" dirty="0" err="1">
                <a:solidFill>
                  <a:srgbClr val="2B91AF"/>
                </a:solidFill>
                <a:highlight>
                  <a:srgbClr val="FFFFFF"/>
                </a:highlight>
                <a:latin typeface="Consolas"/>
              </a:rPr>
              <a:t>Enum</a:t>
            </a:r>
            <a:r>
              <a:rPr lang="en-US" altLang="zh-CN" sz="1050" dirty="0" err="1">
                <a:solidFill>
                  <a:srgbClr val="000000"/>
                </a:solidFill>
                <a:highlight>
                  <a:srgbClr val="FFFFFF"/>
                </a:highlight>
                <a:latin typeface="Consolas"/>
              </a:rPr>
              <a:t>.GetValues</a:t>
            </a:r>
            <a:r>
              <a:rPr lang="en-US" altLang="zh-CN" sz="1050" dirty="0">
                <a:solidFill>
                  <a:srgbClr val="000000"/>
                </a:solidFill>
                <a:highlight>
                  <a:srgbClr val="FFFFFF"/>
                </a:highlight>
                <a:latin typeface="Consolas"/>
              </a:rPr>
              <a:t>(</a:t>
            </a:r>
            <a:r>
              <a:rPr lang="en-US" altLang="zh-CN" sz="1050" dirty="0" err="1">
                <a:solidFill>
                  <a:srgbClr val="0000FF"/>
                </a:solidFill>
                <a:highlight>
                  <a:srgbClr val="FFFFFF"/>
                </a:highlight>
                <a:latin typeface="Consolas"/>
              </a:rPr>
              <a:t>typeof</a:t>
            </a:r>
            <a:r>
              <a:rPr lang="en-US" altLang="zh-CN" sz="1050" dirty="0">
                <a:solidFill>
                  <a:srgbClr val="000000"/>
                </a:solidFill>
                <a:highlight>
                  <a:srgbClr val="FFFFFF"/>
                </a:highlight>
                <a:latin typeface="Consolas"/>
              </a:rPr>
              <a:t>(</a:t>
            </a:r>
            <a:r>
              <a:rPr lang="en-US" altLang="zh-CN" sz="1050" dirty="0" err="1">
                <a:solidFill>
                  <a:srgbClr val="2B91AF"/>
                </a:solidFill>
                <a:highlight>
                  <a:srgbClr val="FFFFFF"/>
                </a:highlight>
                <a:latin typeface="Consolas"/>
              </a:rPr>
              <a:t>DayOfWeek</a:t>
            </a:r>
            <a:r>
              <a:rPr lang="en-US" altLang="zh-CN" sz="1050" dirty="0">
                <a:solidFill>
                  <a:srgbClr val="000000"/>
                </a:solidFill>
                <a:highlight>
                  <a:srgbClr val="FFFFFF"/>
                </a:highlight>
                <a:latin typeface="Consolas"/>
              </a:rPr>
              <a:t>)))</a:t>
            </a:r>
          </a:p>
          <a:p>
            <a:r>
              <a:rPr lang="zh-CN" altLang="en-US" sz="1050" dirty="0">
                <a:solidFill>
                  <a:srgbClr val="000000"/>
                </a:solidFill>
                <a:highlight>
                  <a:srgbClr val="FFFFFF"/>
                </a:highlight>
                <a:latin typeface="Consolas"/>
              </a:rPr>
              <a:t>        </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            </a:t>
            </a:r>
            <a:r>
              <a:rPr lang="en-US" altLang="zh-CN" sz="1050" dirty="0" err="1">
                <a:solidFill>
                  <a:srgbClr val="2B91AF"/>
                </a:solidFill>
                <a:highlight>
                  <a:srgbClr val="FFFFFF"/>
                </a:highlight>
                <a:latin typeface="Consolas"/>
              </a:rPr>
              <a:t>Console</a:t>
            </a:r>
            <a:r>
              <a:rPr lang="en-US" altLang="zh-CN" sz="1050" dirty="0" err="1">
                <a:solidFill>
                  <a:srgbClr val="000000"/>
                </a:solidFill>
                <a:highlight>
                  <a:srgbClr val="FFFFFF"/>
                </a:highlight>
                <a:latin typeface="Consolas"/>
              </a:rPr>
              <a:t>.WriteLine</a:t>
            </a:r>
            <a:r>
              <a:rPr lang="en-US" altLang="zh-CN" sz="1050" dirty="0">
                <a:solidFill>
                  <a:srgbClr val="000000"/>
                </a:solidFill>
                <a:highlight>
                  <a:srgbClr val="FFFFFF"/>
                </a:highlight>
                <a:latin typeface="Consolas"/>
              </a:rPr>
              <a:t>(</a:t>
            </a:r>
            <a:r>
              <a:rPr lang="en-US" altLang="zh-CN" sz="1050" dirty="0">
                <a:solidFill>
                  <a:srgbClr val="A31515"/>
                </a:solidFill>
                <a:highlight>
                  <a:srgbClr val="FFFFFF"/>
                </a:highlight>
                <a:latin typeface="Consolas"/>
              </a:rPr>
              <a:t>"{0}{1}"</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eDayofWeek.ToString</a:t>
            </a:r>
            <a:r>
              <a:rPr lang="en-US" altLang="zh-CN" sz="1050" dirty="0">
                <a:solidFill>
                  <a:srgbClr val="000000"/>
                </a:solidFill>
                <a:highlight>
                  <a:srgbClr val="FFFFFF"/>
                </a:highlight>
                <a:latin typeface="Consolas"/>
              </a:rPr>
              <a:t>(), </a:t>
            </a:r>
            <a:r>
              <a:rPr lang="en-US" altLang="zh-CN" sz="1050" dirty="0" err="1">
                <a:solidFill>
                  <a:srgbClr val="000000"/>
                </a:solidFill>
                <a:highlight>
                  <a:srgbClr val="FFFFFF"/>
                </a:highlight>
                <a:latin typeface="Consolas"/>
              </a:rPr>
              <a:t>workstate</a:t>
            </a:r>
            <a:r>
              <a:rPr lang="en-US" altLang="zh-CN" sz="1050" dirty="0">
                <a:solidFill>
                  <a:srgbClr val="000000"/>
                </a:solidFill>
                <a:highlight>
                  <a:srgbClr val="FFFFFF"/>
                </a:highlight>
                <a:latin typeface="Consolas"/>
              </a:rPr>
              <a:t>[</a:t>
            </a:r>
            <a:r>
              <a:rPr lang="en-US" altLang="zh-CN" sz="1050" dirty="0" err="1">
                <a:solidFill>
                  <a:srgbClr val="000000"/>
                </a:solidFill>
                <a:highlight>
                  <a:srgbClr val="FFFFFF"/>
                </a:highlight>
                <a:latin typeface="Consolas"/>
              </a:rPr>
              <a:t>eDayofWeek</a:t>
            </a:r>
            <a:r>
              <a:rPr lang="en-US" altLang="zh-CN" sz="1050" dirty="0">
                <a:solidFill>
                  <a:srgbClr val="000000"/>
                </a:solidFill>
                <a:highlight>
                  <a:srgbClr val="FFFFFF"/>
                </a:highlight>
                <a:latin typeface="Consolas"/>
              </a:rPr>
              <a:t>]);</a:t>
            </a:r>
          </a:p>
          <a:p>
            <a:r>
              <a:rPr lang="zh-CN" altLang="en-US" sz="1050" dirty="0">
                <a:solidFill>
                  <a:srgbClr val="000000"/>
                </a:solidFill>
                <a:highlight>
                  <a:srgbClr val="FFFFFF"/>
                </a:highlight>
                <a:latin typeface="Consolas"/>
              </a:rPr>
              <a:t>        </a:t>
            </a:r>
            <a:r>
              <a:rPr lang="en-US" altLang="zh-CN" sz="1050" dirty="0">
                <a:solidFill>
                  <a:srgbClr val="000000"/>
                </a:solidFill>
                <a:highlight>
                  <a:srgbClr val="FFFFFF"/>
                </a:highlight>
                <a:latin typeface="Consolas"/>
              </a:rPr>
              <a:t>}</a:t>
            </a:r>
          </a:p>
          <a:p>
            <a:r>
              <a:rPr lang="zh-CN" altLang="en-US" sz="1050" dirty="0">
                <a:solidFill>
                  <a:srgbClr val="000000"/>
                </a:solidFill>
                <a:highlight>
                  <a:srgbClr val="FFFFFF"/>
                </a:highlight>
                <a:latin typeface="Consolas"/>
              </a:rPr>
              <a:t>    </a:t>
            </a:r>
            <a:r>
              <a:rPr lang="en-US" altLang="zh-CN" sz="1050" dirty="0">
                <a:solidFill>
                  <a:srgbClr val="000000"/>
                </a:solidFill>
                <a:highlight>
                  <a:srgbClr val="FFFFFF"/>
                </a:highlight>
                <a:latin typeface="Consolas"/>
              </a:rPr>
              <a:t>}</a:t>
            </a:r>
          </a:p>
          <a:p>
            <a:r>
              <a:rPr lang="en-US" altLang="zh-CN" sz="1050" dirty="0">
                <a:solidFill>
                  <a:srgbClr val="000000"/>
                </a:solidFill>
                <a:highlight>
                  <a:srgbClr val="FFFFFF"/>
                </a:highlight>
                <a:latin typeface="Consolas"/>
              </a:rPr>
              <a:t>}</a:t>
            </a:r>
            <a:endParaRPr lang="zh-CN" altLang="en-US" sz="1050" dirty="0"/>
          </a:p>
        </p:txBody>
      </p:sp>
    </p:spTree>
    <p:extLst>
      <p:ext uri="{BB962C8B-B14F-4D97-AF65-F5344CB8AC3E}">
        <p14:creationId xmlns:p14="http://schemas.microsoft.com/office/powerpoint/2010/main" val="71429495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使用</a:t>
            </a:r>
            <a:r>
              <a:rPr lang="zh-CN" altLang="en-US" sz="2000" dirty="0">
                <a:solidFill>
                  <a:srgbClr val="415162"/>
                </a:solidFill>
                <a:latin typeface="微软雅黑" panose="020B0503020204020204" pitchFamily="34" charset="-122"/>
                <a:ea typeface="微软雅黑" panose="020B0503020204020204" pitchFamily="34" charset="-122"/>
              </a:rPr>
              <a:t>了</a:t>
            </a:r>
            <a:r>
              <a:rPr lang="en-US" altLang="zh-CN" sz="2000" dirty="0">
                <a:solidFill>
                  <a:srgbClr val="415162"/>
                </a:solidFill>
                <a:latin typeface="微软雅黑" panose="020B0503020204020204" pitchFamily="34" charset="-122"/>
                <a:ea typeface="微软雅黑" panose="020B0503020204020204" pitchFamily="34" charset="-122"/>
              </a:rPr>
              <a:t>static </a:t>
            </a:r>
            <a:r>
              <a:rPr lang="zh-CN" altLang="en-US" sz="2000" dirty="0">
                <a:solidFill>
                  <a:srgbClr val="415162"/>
                </a:solidFill>
                <a:latin typeface="微软雅黑" panose="020B0503020204020204" pitchFamily="34" charset="-122"/>
                <a:ea typeface="微软雅黑" panose="020B0503020204020204" pitchFamily="34" charset="-122"/>
              </a:rPr>
              <a:t>修饰符的成员为静态成员</a:t>
            </a:r>
            <a:endParaRPr lang="en-US" altLang="zh-CN" sz="2000" dirty="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静态成员属于类所有，非静态成员属于类的实例所有</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静态</a:t>
            </a:r>
            <a:r>
              <a:rPr lang="zh-CN" altLang="en-US" sz="2000" dirty="0">
                <a:solidFill>
                  <a:srgbClr val="415162"/>
                </a:solidFill>
                <a:latin typeface="微软雅黑" panose="020B0503020204020204" pitchFamily="34" charset="-122"/>
                <a:ea typeface="微软雅黑" panose="020B0503020204020204" pitchFamily="34" charset="-122"/>
              </a:rPr>
              <a:t>成员属于类所有，为各个类的实例所公用，无论类创建了多少实例，类的静态成员在内存中只占同一块区域</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静态成员</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131890" y="4858972"/>
            <a:ext cx="6096000" cy="954107"/>
          </a:xfrm>
          <a:prstGeom prst="rect">
            <a:avLst/>
          </a:prstGeom>
        </p:spPr>
        <p:txBody>
          <a:bodyPr>
            <a:spAutoFit/>
          </a:bodyPr>
          <a:lstStyle/>
          <a:p>
            <a:r>
              <a:rPr lang="en-US" altLang="zh-CN" sz="1400" dirty="0">
                <a:solidFill>
                  <a:srgbClr val="0000FF"/>
                </a:solidFill>
                <a:highlight>
                  <a:srgbClr val="FFFFFF"/>
                </a:highlight>
                <a:latin typeface="Consolas"/>
              </a:rPr>
              <a:t>class</a:t>
            </a:r>
            <a:r>
              <a:rPr lang="en-US" altLang="zh-CN" sz="1400" dirty="0">
                <a:solidFill>
                  <a:srgbClr val="000000"/>
                </a:solidFill>
                <a:highlight>
                  <a:srgbClr val="FFFFFF"/>
                </a:highlight>
                <a:latin typeface="Consolas"/>
              </a:rPr>
              <a:t> </a:t>
            </a:r>
            <a:r>
              <a:rPr lang="en-US" altLang="zh-CN" sz="1400" dirty="0">
                <a:solidFill>
                  <a:srgbClr val="2B91AF"/>
                </a:solidFill>
                <a:highlight>
                  <a:srgbClr val="FFFFFF"/>
                </a:highlight>
                <a:latin typeface="Consolas"/>
              </a:rPr>
              <a:t>Tool</a:t>
            </a:r>
            <a:endParaRPr lang="en-US" altLang="zh-CN"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smtClean="0">
                <a:solidFill>
                  <a:srgbClr val="0000FF"/>
                </a:solidFill>
                <a:highlight>
                  <a:srgbClr val="FFFFFF"/>
                </a:highlight>
                <a:latin typeface="Consolas"/>
              </a:rPr>
              <a:t>static </a:t>
            </a:r>
            <a:r>
              <a:rPr lang="en-US" altLang="zh-CN" sz="1400" dirty="0" err="1">
                <a:solidFill>
                  <a:srgbClr val="0000FF"/>
                </a:solidFill>
                <a:highlight>
                  <a:srgbClr val="FFFFFF"/>
                </a:highlight>
                <a:latin typeface="Consolas"/>
              </a:rPr>
              <a:t>readonly</a:t>
            </a:r>
            <a:r>
              <a:rPr lang="en-US" altLang="zh-CN" sz="1400" dirty="0" smtClean="0">
                <a:solidFill>
                  <a:srgbClr val="000000"/>
                </a:solidFill>
                <a:highlight>
                  <a:srgbClr val="FFFFFF"/>
                </a:highlight>
                <a:latin typeface="Consolas"/>
              </a:rPr>
              <a:t> </a:t>
            </a:r>
            <a:r>
              <a:rPr lang="en-US" altLang="zh-CN" sz="1400" dirty="0">
                <a:solidFill>
                  <a:srgbClr val="0000FF"/>
                </a:solidFill>
                <a:highlight>
                  <a:srgbClr val="FFFFFF"/>
                </a:highlight>
                <a:latin typeface="Consolas"/>
              </a:rPr>
              <a:t>float</a:t>
            </a:r>
            <a:r>
              <a:rPr lang="en-US" altLang="zh-CN" sz="1400" dirty="0">
                <a:solidFill>
                  <a:srgbClr val="000000"/>
                </a:solidFill>
                <a:highlight>
                  <a:srgbClr val="FFFFFF"/>
                </a:highlight>
                <a:latin typeface="Consolas"/>
              </a:rPr>
              <a:t> PI = 3.1415926f;</a:t>
            </a:r>
          </a:p>
          <a:p>
            <a:r>
              <a:rPr lang="en-US" altLang="zh-CN" sz="1400" dirty="0">
                <a:solidFill>
                  <a:srgbClr val="000000"/>
                </a:solidFill>
                <a:highlight>
                  <a:srgbClr val="FFFFFF"/>
                </a:highlight>
                <a:latin typeface="Consolas"/>
              </a:rPr>
              <a:t>}</a:t>
            </a:r>
            <a:endParaRPr lang="zh-CN" altLang="en-US" sz="1400" dirty="0"/>
          </a:p>
        </p:txBody>
      </p:sp>
    </p:spTree>
    <p:extLst>
      <p:ext uri="{BB962C8B-B14F-4D97-AF65-F5344CB8AC3E}">
        <p14:creationId xmlns:p14="http://schemas.microsoft.com/office/powerpoint/2010/main" val="413775780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使用</a:t>
            </a:r>
            <a:r>
              <a:rPr lang="zh-CN" altLang="en-US" sz="2000" dirty="0">
                <a:solidFill>
                  <a:srgbClr val="415162"/>
                </a:solidFill>
                <a:latin typeface="微软雅黑" panose="020B0503020204020204" pitchFamily="34" charset="-122"/>
                <a:ea typeface="微软雅黑" panose="020B0503020204020204" pitchFamily="34" charset="-122"/>
              </a:rPr>
              <a:t>了</a:t>
            </a:r>
            <a:r>
              <a:rPr lang="en-US" altLang="zh-CN" sz="2000" dirty="0">
                <a:solidFill>
                  <a:srgbClr val="415162"/>
                </a:solidFill>
                <a:latin typeface="微软雅黑" panose="020B0503020204020204" pitchFamily="34" charset="-122"/>
                <a:ea typeface="微软雅黑" panose="020B0503020204020204" pitchFamily="34" charset="-122"/>
              </a:rPr>
              <a:t>static </a:t>
            </a:r>
            <a:r>
              <a:rPr lang="zh-CN" altLang="en-US" sz="2000" dirty="0">
                <a:solidFill>
                  <a:srgbClr val="415162"/>
                </a:solidFill>
                <a:latin typeface="微软雅黑" panose="020B0503020204020204" pitchFamily="34" charset="-122"/>
                <a:ea typeface="微软雅黑" panose="020B0503020204020204" pitchFamily="34" charset="-122"/>
              </a:rPr>
              <a:t>修饰符的方法为静态方法</a:t>
            </a:r>
            <a:endParaRPr lang="en-US" altLang="zh-CN" sz="2000" dirty="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静态</a:t>
            </a:r>
            <a:r>
              <a:rPr lang="zh-CN" altLang="en-US" sz="2000" dirty="0">
                <a:solidFill>
                  <a:srgbClr val="415162"/>
                </a:solidFill>
                <a:latin typeface="微软雅黑" panose="020B0503020204020204" pitchFamily="34" charset="-122"/>
                <a:ea typeface="微软雅黑" panose="020B0503020204020204" pitchFamily="34" charset="-122"/>
              </a:rPr>
              <a:t>方法属于类所有，类实例化前即可使用。</a:t>
            </a:r>
            <a:endParaRPr lang="en-US" altLang="zh-CN" sz="2000" dirty="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非</a:t>
            </a:r>
            <a:r>
              <a:rPr lang="zh-CN" altLang="en-US" sz="2000" dirty="0">
                <a:solidFill>
                  <a:srgbClr val="415162"/>
                </a:solidFill>
                <a:latin typeface="微软雅黑" panose="020B0503020204020204" pitchFamily="34" charset="-122"/>
                <a:ea typeface="微软雅黑" panose="020B0503020204020204" pitchFamily="34" charset="-122"/>
              </a:rPr>
              <a:t>静态方法可以访问类中的任何成员，静态方法只能访问类中的静态成员。</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静态函数</a:t>
            </a:r>
          </a:p>
        </p:txBody>
      </p:sp>
      <p:sp>
        <p:nvSpPr>
          <p:cNvPr id="2" name="矩形 1"/>
          <p:cNvSpPr/>
          <p:nvPr/>
        </p:nvSpPr>
        <p:spPr>
          <a:xfrm>
            <a:off x="1420535" y="3698121"/>
            <a:ext cx="4536385" cy="1569660"/>
          </a:xfrm>
          <a:prstGeom prst="rect">
            <a:avLst/>
          </a:prstGeom>
        </p:spPr>
        <p:txBody>
          <a:bodyPr wrap="square">
            <a:spAutoFit/>
          </a:bodyPr>
          <a:lstStyle/>
          <a:p>
            <a:pPr lvl="0"/>
            <a:r>
              <a:rPr lang="en-US" altLang="zh-CN" sz="1200" kern="0" dirty="0">
                <a:solidFill>
                  <a:srgbClr val="0000FF"/>
                </a:solidFill>
                <a:highlight>
                  <a:srgbClr val="FFFFFF"/>
                </a:highlight>
                <a:latin typeface="Consolas"/>
                <a:ea typeface="宋体"/>
                <a:cs typeface="Times New Roman"/>
              </a:rPr>
              <a:t>class</a:t>
            </a:r>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2B91AF"/>
                </a:solidFill>
                <a:highlight>
                  <a:srgbClr val="FFFFFF"/>
                </a:highlight>
                <a:latin typeface="Consolas"/>
                <a:ea typeface="宋体"/>
                <a:cs typeface="Times New Roman"/>
              </a:rPr>
              <a:t>Tool</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static</a:t>
            </a:r>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float</a:t>
            </a:r>
            <a:r>
              <a:rPr lang="en-US" altLang="zh-CN" sz="1200" kern="0" dirty="0">
                <a:solidFill>
                  <a:srgbClr val="000000"/>
                </a:solidFill>
                <a:highlight>
                  <a:srgbClr val="FFFFFF"/>
                </a:highlight>
                <a:latin typeface="Consolas"/>
                <a:ea typeface="宋体"/>
                <a:cs typeface="Times New Roman"/>
              </a:rPr>
              <a:t> PI = 3.1415926f;</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public</a:t>
            </a:r>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static</a:t>
            </a:r>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float</a:t>
            </a:r>
            <a:r>
              <a:rPr lang="en-US" altLang="zh-CN" sz="1200" kern="0" dirty="0">
                <a:solidFill>
                  <a:srgbClr val="000000"/>
                </a:solidFill>
                <a:highlight>
                  <a:srgbClr val="FFFFFF"/>
                </a:highlight>
                <a:latin typeface="Consolas"/>
                <a:ea typeface="宋体"/>
                <a:cs typeface="Times New Roman"/>
              </a:rPr>
              <a:t> </a:t>
            </a:r>
            <a:r>
              <a:rPr lang="en-US" altLang="zh-CN" sz="1200" kern="0" dirty="0" err="1">
                <a:solidFill>
                  <a:srgbClr val="000000"/>
                </a:solidFill>
                <a:highlight>
                  <a:srgbClr val="FFFFFF"/>
                </a:highlight>
                <a:latin typeface="Consolas"/>
                <a:ea typeface="宋体"/>
                <a:cs typeface="Times New Roman"/>
              </a:rPr>
              <a:t>CalcArea</a:t>
            </a:r>
            <a:r>
              <a:rPr lang="en-US" altLang="zh-CN" sz="1200" kern="0" dirty="0">
                <a:solidFill>
                  <a:srgbClr val="000000"/>
                </a:solidFill>
                <a:highlight>
                  <a:srgbClr val="FFFFFF"/>
                </a:highlight>
                <a:latin typeface="Consolas"/>
                <a:ea typeface="宋体"/>
                <a:cs typeface="Times New Roman"/>
              </a:rPr>
              <a:t>(</a:t>
            </a:r>
            <a:r>
              <a:rPr lang="en-US" altLang="zh-CN" sz="1200" kern="0" dirty="0">
                <a:solidFill>
                  <a:srgbClr val="0000FF"/>
                </a:solidFill>
                <a:highlight>
                  <a:srgbClr val="FFFFFF"/>
                </a:highlight>
                <a:latin typeface="Consolas"/>
                <a:ea typeface="宋体"/>
                <a:cs typeface="Times New Roman"/>
              </a:rPr>
              <a:t>float</a:t>
            </a:r>
            <a:r>
              <a:rPr lang="en-US" altLang="zh-CN" sz="1200" kern="0" dirty="0">
                <a:solidFill>
                  <a:srgbClr val="000000"/>
                </a:solidFill>
                <a:highlight>
                  <a:srgbClr val="FFFFFF"/>
                </a:highlight>
                <a:latin typeface="Consolas"/>
                <a:ea typeface="宋体"/>
                <a:cs typeface="Times New Roman"/>
              </a:rPr>
              <a:t> r)</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    {</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return</a:t>
            </a:r>
            <a:r>
              <a:rPr lang="en-US" altLang="zh-CN" sz="1200" kern="0" dirty="0">
                <a:solidFill>
                  <a:srgbClr val="000000"/>
                </a:solidFill>
                <a:highlight>
                  <a:srgbClr val="FFFFFF"/>
                </a:highlight>
                <a:latin typeface="Consolas"/>
                <a:ea typeface="宋体"/>
                <a:cs typeface="Times New Roman"/>
              </a:rPr>
              <a:t> PI * r * r;</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    }</a:t>
            </a:r>
            <a:endParaRPr lang="zh-CN" altLang="zh-CN" sz="1200" kern="100" dirty="0">
              <a:solidFill>
                <a:prstClr val="black"/>
              </a:solidFill>
              <a:latin typeface="Calibri"/>
              <a:ea typeface="宋体"/>
              <a:cs typeface="Times New Roman"/>
            </a:endParaRPr>
          </a:p>
          <a:p>
            <a:pPr lvl="0"/>
            <a:r>
              <a:rPr lang="en-US" altLang="zh-CN" sz="1200" kern="0" dirty="0" smtClean="0">
                <a:solidFill>
                  <a:srgbClr val="000000"/>
                </a:solidFill>
                <a:highlight>
                  <a:srgbClr val="FFFFFF"/>
                </a:highlight>
                <a:latin typeface="Consolas"/>
                <a:ea typeface="宋体"/>
                <a:cs typeface="Times New Roman"/>
              </a:rPr>
              <a:t>}</a:t>
            </a:r>
            <a:endParaRPr lang="zh-CN" altLang="zh-CN" sz="1200" kern="100" dirty="0">
              <a:solidFill>
                <a:prstClr val="black"/>
              </a:solidFill>
              <a:latin typeface="Calibri"/>
              <a:ea typeface="宋体"/>
              <a:cs typeface="Times New Roman"/>
            </a:endParaRPr>
          </a:p>
        </p:txBody>
      </p:sp>
      <p:sp>
        <p:nvSpPr>
          <p:cNvPr id="3" name="矩形 2"/>
          <p:cNvSpPr/>
          <p:nvPr/>
        </p:nvSpPr>
        <p:spPr>
          <a:xfrm>
            <a:off x="6158991" y="3874506"/>
            <a:ext cx="3891019" cy="1569660"/>
          </a:xfrm>
          <a:prstGeom prst="rect">
            <a:avLst/>
          </a:prstGeom>
        </p:spPr>
        <p:txBody>
          <a:bodyPr wrap="square">
            <a:spAutoFit/>
          </a:bodyPr>
          <a:lstStyle/>
          <a:p>
            <a:pPr lvl="0"/>
            <a:r>
              <a:rPr lang="en-US" altLang="zh-CN" sz="1200" kern="0" dirty="0">
                <a:solidFill>
                  <a:srgbClr val="0000FF"/>
                </a:solidFill>
                <a:highlight>
                  <a:srgbClr val="FFFFFF"/>
                </a:highlight>
                <a:latin typeface="Consolas"/>
                <a:ea typeface="宋体"/>
                <a:cs typeface="Times New Roman"/>
              </a:rPr>
              <a:t>class</a:t>
            </a:r>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2B91AF"/>
                </a:solidFill>
                <a:highlight>
                  <a:srgbClr val="FFFFFF"/>
                </a:highlight>
                <a:latin typeface="Consolas"/>
                <a:ea typeface="宋体"/>
                <a:cs typeface="Times New Roman"/>
              </a:rPr>
              <a:t>Program</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static</a:t>
            </a:r>
            <a:r>
              <a:rPr lang="en-US" altLang="zh-CN" sz="1200" kern="0" dirty="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void</a:t>
            </a:r>
            <a:r>
              <a:rPr lang="en-US" altLang="zh-CN" sz="1200" kern="0" dirty="0">
                <a:solidFill>
                  <a:srgbClr val="000000"/>
                </a:solidFill>
                <a:highlight>
                  <a:srgbClr val="FFFFFF"/>
                </a:highlight>
                <a:latin typeface="Consolas"/>
                <a:ea typeface="宋体"/>
                <a:cs typeface="Times New Roman"/>
              </a:rPr>
              <a:t> Main(</a:t>
            </a:r>
            <a:r>
              <a:rPr lang="en-US" altLang="zh-CN" sz="1200" kern="0" dirty="0">
                <a:solidFill>
                  <a:srgbClr val="0000FF"/>
                </a:solidFill>
                <a:highlight>
                  <a:srgbClr val="FFFFFF"/>
                </a:highlight>
                <a:latin typeface="Consolas"/>
                <a:ea typeface="宋体"/>
                <a:cs typeface="Times New Roman"/>
              </a:rPr>
              <a:t>string</a:t>
            </a:r>
            <a:r>
              <a:rPr lang="en-US" altLang="zh-CN" sz="1200" kern="0" dirty="0">
                <a:solidFill>
                  <a:srgbClr val="000000"/>
                </a:solidFill>
                <a:highlight>
                  <a:srgbClr val="FFFFFF"/>
                </a:highlight>
                <a:latin typeface="Consolas"/>
                <a:ea typeface="宋体"/>
                <a:cs typeface="Times New Roman"/>
              </a:rPr>
              <a:t>[] </a:t>
            </a:r>
            <a:r>
              <a:rPr lang="en-US" altLang="zh-CN" sz="1200" kern="0" dirty="0" err="1">
                <a:solidFill>
                  <a:srgbClr val="000000"/>
                </a:solidFill>
                <a:highlight>
                  <a:srgbClr val="FFFFFF"/>
                </a:highlight>
                <a:latin typeface="Consolas"/>
                <a:ea typeface="宋体"/>
                <a:cs typeface="Times New Roman"/>
              </a:rPr>
              <a:t>args</a:t>
            </a:r>
            <a:r>
              <a:rPr lang="en-US" altLang="zh-CN" sz="1200" kern="0" dirty="0">
                <a:solidFill>
                  <a:srgbClr val="000000"/>
                </a:solidFill>
                <a:highlight>
                  <a:srgbClr val="FFFFFF"/>
                </a:highlight>
                <a:latin typeface="Consolas"/>
                <a:ea typeface="宋体"/>
                <a:cs typeface="Times New Roman"/>
              </a:rPr>
              <a:t>)</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    </a:t>
            </a:r>
            <a:r>
              <a:rPr lang="en-US" altLang="zh-CN" sz="1200" kern="0" dirty="0" smtClean="0">
                <a:solidFill>
                  <a:srgbClr val="000000"/>
                </a:solidFill>
                <a:highlight>
                  <a:srgbClr val="FFFFFF"/>
                </a:highlight>
                <a:latin typeface="Consolas"/>
                <a:ea typeface="宋体"/>
                <a:cs typeface="Times New Roman"/>
              </a:rPr>
              <a:t>{</a:t>
            </a:r>
            <a:endParaRPr lang="zh-CN" altLang="zh-CN" sz="1200" kern="100" dirty="0" smtClean="0">
              <a:solidFill>
                <a:prstClr val="black"/>
              </a:solidFill>
              <a:latin typeface="Calibri"/>
              <a:ea typeface="宋体"/>
              <a:cs typeface="Times New Roman"/>
            </a:endParaRPr>
          </a:p>
          <a:p>
            <a:pPr lvl="0"/>
            <a:r>
              <a:rPr lang="en-US" altLang="zh-CN" sz="1200" kern="0" dirty="0" smtClean="0">
                <a:solidFill>
                  <a:srgbClr val="000000"/>
                </a:solidFill>
                <a:highlight>
                  <a:srgbClr val="FFFFFF"/>
                </a:highlight>
                <a:latin typeface="Consolas"/>
                <a:ea typeface="宋体"/>
                <a:cs typeface="Times New Roman"/>
              </a:rPr>
              <a:t>        </a:t>
            </a:r>
            <a:r>
              <a:rPr lang="en-US" altLang="zh-CN" sz="1200" kern="0" dirty="0" smtClean="0">
                <a:solidFill>
                  <a:srgbClr val="0000FF"/>
                </a:solidFill>
                <a:highlight>
                  <a:srgbClr val="FFFFFF"/>
                </a:highlight>
                <a:latin typeface="Consolas"/>
                <a:ea typeface="宋体"/>
                <a:cs typeface="Times New Roman"/>
              </a:rPr>
              <a:t>float</a:t>
            </a:r>
            <a:r>
              <a:rPr lang="en-US" altLang="zh-CN" sz="1200" kern="0" dirty="0" smtClean="0">
                <a:solidFill>
                  <a:srgbClr val="000000"/>
                </a:solidFill>
                <a:highlight>
                  <a:srgbClr val="FFFFFF"/>
                </a:highlight>
                <a:latin typeface="Consolas"/>
                <a:ea typeface="宋体"/>
                <a:cs typeface="Times New Roman"/>
              </a:rPr>
              <a:t> r = 2.4f;</a:t>
            </a:r>
            <a:endParaRPr lang="zh-CN" altLang="zh-CN" sz="1200" kern="100" dirty="0" smtClean="0">
              <a:solidFill>
                <a:prstClr val="black"/>
              </a:solidFill>
              <a:latin typeface="Calibri"/>
              <a:ea typeface="宋体"/>
              <a:cs typeface="Times New Roman"/>
            </a:endParaRPr>
          </a:p>
          <a:p>
            <a:pPr lvl="0"/>
            <a:r>
              <a:rPr lang="en-US" altLang="zh-CN" sz="1200" kern="0" dirty="0" smtClean="0">
                <a:solidFill>
                  <a:srgbClr val="000000"/>
                </a:solidFill>
                <a:highlight>
                  <a:srgbClr val="FFFFFF"/>
                </a:highlight>
                <a:latin typeface="Consolas"/>
                <a:ea typeface="宋体"/>
                <a:cs typeface="Times New Roman"/>
              </a:rPr>
              <a:t>        </a:t>
            </a:r>
            <a:r>
              <a:rPr lang="en-US" altLang="zh-CN" sz="1200" kern="0" dirty="0">
                <a:solidFill>
                  <a:srgbClr val="0000FF"/>
                </a:solidFill>
                <a:highlight>
                  <a:srgbClr val="FFFFFF"/>
                </a:highlight>
                <a:latin typeface="Consolas"/>
                <a:ea typeface="宋体"/>
                <a:cs typeface="Times New Roman"/>
              </a:rPr>
              <a:t>float</a:t>
            </a:r>
            <a:r>
              <a:rPr lang="en-US" altLang="zh-CN" sz="1200" kern="0" dirty="0">
                <a:solidFill>
                  <a:srgbClr val="000000"/>
                </a:solidFill>
                <a:highlight>
                  <a:srgbClr val="FFFFFF"/>
                </a:highlight>
                <a:latin typeface="Consolas"/>
                <a:ea typeface="宋体"/>
                <a:cs typeface="Times New Roman"/>
              </a:rPr>
              <a:t> </a:t>
            </a:r>
            <a:r>
              <a:rPr lang="en-US" altLang="zh-CN" sz="1200" kern="0" dirty="0" err="1">
                <a:solidFill>
                  <a:srgbClr val="000000"/>
                </a:solidFill>
                <a:highlight>
                  <a:srgbClr val="FFFFFF"/>
                </a:highlight>
                <a:latin typeface="Consolas"/>
                <a:ea typeface="宋体"/>
                <a:cs typeface="Times New Roman"/>
              </a:rPr>
              <a:t>fArea</a:t>
            </a:r>
            <a:r>
              <a:rPr lang="en-US" altLang="zh-CN" sz="1200" kern="0" dirty="0">
                <a:solidFill>
                  <a:srgbClr val="000000"/>
                </a:solidFill>
                <a:highlight>
                  <a:srgbClr val="FFFFFF"/>
                </a:highlight>
                <a:latin typeface="Consolas"/>
                <a:ea typeface="宋体"/>
                <a:cs typeface="Times New Roman"/>
              </a:rPr>
              <a:t> = </a:t>
            </a:r>
            <a:r>
              <a:rPr lang="en-US" altLang="zh-CN" sz="1200" kern="0" dirty="0" err="1">
                <a:solidFill>
                  <a:srgbClr val="2B91AF"/>
                </a:solidFill>
                <a:highlight>
                  <a:srgbClr val="FFFFFF"/>
                </a:highlight>
                <a:latin typeface="Consolas"/>
                <a:ea typeface="宋体"/>
                <a:cs typeface="Times New Roman"/>
              </a:rPr>
              <a:t>Tool</a:t>
            </a:r>
            <a:r>
              <a:rPr lang="en-US" altLang="zh-CN" sz="1200" kern="0" dirty="0" err="1">
                <a:solidFill>
                  <a:srgbClr val="000000"/>
                </a:solidFill>
                <a:highlight>
                  <a:srgbClr val="FFFFFF"/>
                </a:highlight>
                <a:latin typeface="Consolas"/>
                <a:ea typeface="宋体"/>
                <a:cs typeface="Times New Roman"/>
              </a:rPr>
              <a:t>.CalcArea</a:t>
            </a:r>
            <a:r>
              <a:rPr lang="en-US" altLang="zh-CN" sz="1200" kern="0" dirty="0">
                <a:solidFill>
                  <a:srgbClr val="000000"/>
                </a:solidFill>
                <a:highlight>
                  <a:srgbClr val="FFFFFF"/>
                </a:highlight>
                <a:latin typeface="Consolas"/>
                <a:ea typeface="宋体"/>
                <a:cs typeface="Times New Roman"/>
              </a:rPr>
              <a:t>(r);</a:t>
            </a:r>
            <a:endParaRPr lang="zh-CN" altLang="zh-CN" sz="1200" kern="100" dirty="0">
              <a:solidFill>
                <a:prstClr val="black"/>
              </a:solidFill>
              <a:latin typeface="Calibri"/>
              <a:ea typeface="宋体"/>
              <a:cs typeface="Times New Roman"/>
            </a:endParaRPr>
          </a:p>
          <a:p>
            <a:pPr lvl="0"/>
            <a:r>
              <a:rPr lang="en-US" altLang="zh-CN" sz="1200" kern="0" dirty="0">
                <a:solidFill>
                  <a:srgbClr val="000000"/>
                </a:solidFill>
                <a:highlight>
                  <a:srgbClr val="FFFFFF"/>
                </a:highlight>
                <a:latin typeface="Consolas"/>
                <a:ea typeface="宋体"/>
                <a:cs typeface="Times New Roman"/>
              </a:rPr>
              <a:t>    }</a:t>
            </a:r>
            <a:endParaRPr lang="zh-CN" altLang="zh-CN" sz="1200" kern="100" dirty="0">
              <a:solidFill>
                <a:prstClr val="black"/>
              </a:solidFill>
              <a:latin typeface="Calibri"/>
              <a:ea typeface="宋体"/>
              <a:cs typeface="Times New Roman"/>
            </a:endParaRPr>
          </a:p>
          <a:p>
            <a:pPr lvl="0" algn="just"/>
            <a:r>
              <a:rPr lang="en-US" altLang="zh-CN" sz="1200" kern="0" dirty="0">
                <a:solidFill>
                  <a:srgbClr val="000000"/>
                </a:solidFill>
                <a:highlight>
                  <a:srgbClr val="FFFFFF"/>
                </a:highlight>
                <a:latin typeface="Consolas"/>
                <a:ea typeface="宋体"/>
                <a:cs typeface="Times New Roman"/>
              </a:rPr>
              <a:t>}</a:t>
            </a:r>
            <a:endParaRPr lang="zh-CN" altLang="zh-CN" sz="1200" kern="100" dirty="0">
              <a:solidFill>
                <a:prstClr val="black"/>
              </a:solidFill>
              <a:latin typeface="Calibri"/>
              <a:ea typeface="宋体"/>
              <a:cs typeface="Times New Roman"/>
            </a:endParaRPr>
          </a:p>
        </p:txBody>
      </p:sp>
    </p:spTree>
    <p:extLst>
      <p:ext uri="{BB962C8B-B14F-4D97-AF65-F5344CB8AC3E}">
        <p14:creationId xmlns:p14="http://schemas.microsoft.com/office/powerpoint/2010/main" val="31023030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a:t>
            </a:r>
            <a:r>
              <a:rPr lang="zh-CN" altLang="en-US" sz="2000" dirty="0">
                <a:solidFill>
                  <a:srgbClr val="415162"/>
                </a:solidFill>
                <a:latin typeface="微软雅黑" panose="020B0503020204020204" pitchFamily="34" charset="-122"/>
                <a:ea typeface="微软雅黑" panose="020B0503020204020204" pitchFamily="34" charset="-122"/>
              </a:rPr>
              <a:t>有两种参数传递方式</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传值</a:t>
            </a:r>
            <a:r>
              <a:rPr lang="zh-CN" altLang="en-US" sz="2000" dirty="0">
                <a:solidFill>
                  <a:srgbClr val="415162"/>
                </a:solidFill>
                <a:latin typeface="微软雅黑" panose="020B0503020204020204" pitchFamily="34" charset="-122"/>
                <a:ea typeface="微软雅黑" panose="020B0503020204020204" pitchFamily="34" charset="-122"/>
              </a:rPr>
              <a:t>和引用，传值就是变量的值，而引用则是传递的变量的</a:t>
            </a:r>
            <a:r>
              <a:rPr lang="zh-CN" altLang="en-US" sz="2000" dirty="0" smtClean="0">
                <a:solidFill>
                  <a:srgbClr val="415162"/>
                </a:solidFill>
                <a:latin typeface="微软雅黑" panose="020B0503020204020204" pitchFamily="34" charset="-122"/>
                <a:ea typeface="微软雅黑" panose="020B0503020204020204" pitchFamily="34" charset="-122"/>
              </a:rPr>
              <a:t>地址。</a:t>
            </a:r>
            <a:endParaRPr lang="en-US" altLang="zh-CN" sz="2000" dirty="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smtClean="0">
                <a:solidFill>
                  <a:srgbClr val="415162"/>
                </a:solidFill>
                <a:latin typeface="微软雅黑" panose="020B0503020204020204" pitchFamily="34" charset="-122"/>
                <a:ea typeface="微软雅黑" panose="020B0503020204020204" pitchFamily="34" charset="-122"/>
              </a:rPr>
              <a:t>ref</a:t>
            </a:r>
            <a:r>
              <a:rPr lang="zh-CN" altLang="en-US" sz="2000" dirty="0" smtClean="0">
                <a:solidFill>
                  <a:srgbClr val="415162"/>
                </a:solidFill>
                <a:latin typeface="微软雅黑" panose="020B0503020204020204" pitchFamily="34" charset="-122"/>
                <a:ea typeface="微软雅黑" panose="020B0503020204020204" pitchFamily="34" charset="-122"/>
              </a:rPr>
              <a:t>与</a:t>
            </a:r>
            <a:r>
              <a:rPr lang="en-US" altLang="zh-CN" sz="2000" dirty="0" smtClean="0">
                <a:solidFill>
                  <a:srgbClr val="415162"/>
                </a:solidFill>
                <a:latin typeface="微软雅黑" panose="020B0503020204020204" pitchFamily="34" charset="-122"/>
                <a:ea typeface="微软雅黑" panose="020B0503020204020204" pitchFamily="34" charset="-122"/>
              </a:rPr>
              <a:t>out</a:t>
            </a:r>
            <a:r>
              <a:rPr lang="zh-CN" altLang="en-US" sz="2000" dirty="0" smtClean="0">
                <a:solidFill>
                  <a:srgbClr val="415162"/>
                </a:solidFill>
                <a:latin typeface="微软雅黑" panose="020B0503020204020204" pitchFamily="34" charset="-122"/>
                <a:ea typeface="微软雅黑" panose="020B0503020204020204" pitchFamily="34" charset="-122"/>
              </a:rPr>
              <a:t>都是传递引用，对参数的修改退出函数后也生效。</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smtClean="0">
                <a:solidFill>
                  <a:srgbClr val="415162"/>
                </a:solidFill>
                <a:latin typeface="微软雅黑" panose="020B0503020204020204" pitchFamily="34" charset="-122"/>
                <a:ea typeface="微软雅黑" panose="020B0503020204020204" pitchFamily="34" charset="-122"/>
              </a:rPr>
              <a:t>out</a:t>
            </a:r>
            <a:r>
              <a:rPr lang="zh-CN" altLang="en-US" sz="2000" dirty="0" smtClean="0">
                <a:solidFill>
                  <a:srgbClr val="415162"/>
                </a:solidFill>
                <a:latin typeface="微软雅黑" panose="020B0503020204020204" pitchFamily="34" charset="-122"/>
                <a:ea typeface="微软雅黑" panose="020B0503020204020204" pitchFamily="34" charset="-122"/>
              </a:rPr>
              <a:t>用于解决多个返回值问题，值不会传入函数中。</a:t>
            </a:r>
            <a:endParaRPr lang="en-US" altLang="zh-CN" sz="2000" dirty="0" smtClean="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err="1" smtClean="0">
                <a:solidFill>
                  <a:schemeClr val="tx2">
                    <a:lumMod val="75000"/>
                  </a:schemeClr>
                </a:solidFill>
                <a:latin typeface="微软雅黑" panose="020B0503020204020204" pitchFamily="34" charset="-122"/>
                <a:ea typeface="微软雅黑" panose="020B0503020204020204" pitchFamily="34" charset="-122"/>
              </a:rPr>
              <a:t>ref&amp;out</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503111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3785652"/>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注释就是写在源代码中的描述信息，用来帮助开发人员阅读源代码的。</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注释信息会在编译过程中自动过滤掉，不会出现在程序集中。</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a:t>
            </a:r>
            <a:r>
              <a:rPr lang="zh-CN" altLang="en-US" sz="2000" dirty="0">
                <a:solidFill>
                  <a:srgbClr val="415162"/>
                </a:solidFill>
                <a:latin typeface="微软雅黑" panose="020B0503020204020204" pitchFamily="34" charset="-122"/>
                <a:ea typeface="微软雅黑" panose="020B0503020204020204" pitchFamily="34" charset="-122"/>
              </a:rPr>
              <a:t>支持三种注释格式：</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单行注释：以“</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”开始，此行后续任何文本都作为注释内容。</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多行注释：以“</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”开始，“*</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”结束。可跨越多行。</a:t>
            </a:r>
            <a:endParaRPr lang="en-US" altLang="zh-CN" sz="2000" dirty="0">
              <a:solidFill>
                <a:srgbClr val="415162"/>
              </a:solidFill>
              <a:latin typeface="微软雅黑" panose="020B0503020204020204" pitchFamily="34" charset="-122"/>
              <a:ea typeface="微软雅黑" panose="020B0503020204020204" pitchFamily="34" charset="-122"/>
            </a:endParaRPr>
          </a:p>
          <a:p>
            <a:pPr marL="914382" lvl="1" indent="-457200">
              <a:lnSpc>
                <a:spcPct val="150000"/>
              </a:lnSpc>
              <a:buFont typeface="Wingdings" panose="05000000000000000000" pitchFamily="2" charset="2"/>
              <a:buChar char="Ø"/>
            </a:pPr>
            <a:r>
              <a:rPr lang="en-US" altLang="zh-CN" sz="2000" dirty="0">
                <a:solidFill>
                  <a:srgbClr val="FF0000"/>
                </a:solidFill>
                <a:latin typeface="微软雅黑" panose="020B0503020204020204" pitchFamily="34" charset="-122"/>
                <a:ea typeface="微软雅黑" panose="020B0503020204020204" pitchFamily="34" charset="-122"/>
              </a:rPr>
              <a:t>XML</a:t>
            </a:r>
            <a:r>
              <a:rPr lang="zh-CN" altLang="en-US" sz="2000" dirty="0">
                <a:solidFill>
                  <a:srgbClr val="FF0000"/>
                </a:solidFill>
                <a:latin typeface="微软雅黑" panose="020B0503020204020204" pitchFamily="34" charset="-122"/>
                <a:ea typeface="微软雅黑" panose="020B0503020204020204" pitchFamily="34" charset="-122"/>
              </a:rPr>
              <a:t>注释：以“</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”开始，后面紧跟</a:t>
            </a:r>
            <a:r>
              <a:rPr lang="en-US" altLang="zh-CN" sz="2000" dirty="0">
                <a:solidFill>
                  <a:srgbClr val="FF0000"/>
                </a:solidFill>
                <a:latin typeface="微软雅黑" panose="020B0503020204020204" pitchFamily="34" charset="-122"/>
                <a:ea typeface="微软雅黑" panose="020B0503020204020204" pitchFamily="34" charset="-122"/>
              </a:rPr>
              <a:t>XML</a:t>
            </a:r>
            <a:r>
              <a:rPr lang="zh-CN" altLang="en-US" sz="2000" dirty="0">
                <a:solidFill>
                  <a:srgbClr val="FF0000"/>
                </a:solidFill>
                <a:latin typeface="微软雅黑" panose="020B0503020204020204" pitchFamily="34" charset="-122"/>
                <a:ea typeface="微软雅黑" panose="020B0503020204020204" pitchFamily="34" charset="-122"/>
              </a:rPr>
              <a:t>样式元素，用来描述</a:t>
            </a:r>
            <a:r>
              <a:rPr lang="zh-CN" altLang="en-US" sz="2000" dirty="0" smtClean="0">
                <a:solidFill>
                  <a:srgbClr val="FF0000"/>
                </a:solidFill>
                <a:latin typeface="微软雅黑" panose="020B0503020204020204" pitchFamily="34" charset="-122"/>
                <a:ea typeface="微软雅黑" panose="020B0503020204020204" pitchFamily="34" charset="-122"/>
              </a:rPr>
              <a:t>类型方法</a:t>
            </a:r>
            <a:r>
              <a:rPr lang="zh-CN" altLang="en-US" sz="2000" dirty="0">
                <a:solidFill>
                  <a:srgbClr val="FF0000"/>
                </a:solidFill>
                <a:latin typeface="微软雅黑" panose="020B0503020204020204" pitchFamily="34" charset="-122"/>
                <a:ea typeface="微软雅黑" panose="020B0503020204020204" pitchFamily="34" charset="-122"/>
              </a:rPr>
              <a:t>，属性，事件，索引器等等信息，</a:t>
            </a:r>
            <a:r>
              <a:rPr lang="en-US" altLang="zh-CN" sz="2000" dirty="0">
                <a:solidFill>
                  <a:srgbClr val="FF0000"/>
                </a:solidFill>
                <a:latin typeface="微软雅黑" panose="020B0503020204020204" pitchFamily="34" charset="-122"/>
                <a:ea typeface="微软雅黑" panose="020B0503020204020204" pitchFamily="34" charset="-122"/>
              </a:rPr>
              <a:t> Visual Studio</a:t>
            </a:r>
            <a:r>
              <a:rPr lang="zh-CN" altLang="en-US" sz="2000" dirty="0">
                <a:solidFill>
                  <a:srgbClr val="FF0000"/>
                </a:solidFill>
                <a:latin typeface="微软雅黑" panose="020B0503020204020204" pitchFamily="34" charset="-122"/>
                <a:ea typeface="微软雅黑" panose="020B0503020204020204" pitchFamily="34" charset="-122"/>
              </a:rPr>
              <a:t>中智能提示的描述</a:t>
            </a:r>
            <a:r>
              <a:rPr lang="zh-CN" altLang="en-US" sz="2000" dirty="0" smtClean="0">
                <a:solidFill>
                  <a:srgbClr val="FF0000"/>
                </a:solidFill>
                <a:latin typeface="微软雅黑" panose="020B0503020204020204" pitchFamily="34" charset="-122"/>
                <a:ea typeface="微软雅黑" panose="020B0503020204020204" pitchFamily="34" charset="-122"/>
              </a:rPr>
              <a:t>信息</a:t>
            </a:r>
            <a:r>
              <a:rPr lang="zh-CN" altLang="en-US" sz="2000" dirty="0">
                <a:solidFill>
                  <a:srgbClr val="FF0000"/>
                </a:solidFill>
                <a:latin typeface="微软雅黑" panose="020B0503020204020204" pitchFamily="34" charset="-122"/>
                <a:ea typeface="微软雅黑" panose="020B0503020204020204" pitchFamily="34" charset="-122"/>
              </a:rPr>
              <a:t>依赖此注释，也可在编译时期导出这些</a:t>
            </a:r>
            <a:r>
              <a:rPr lang="en-US" altLang="zh-CN" sz="2000" dirty="0">
                <a:solidFill>
                  <a:srgbClr val="FF0000"/>
                </a:solidFill>
                <a:latin typeface="微软雅黑" panose="020B0503020204020204" pitchFamily="34" charset="-122"/>
                <a:ea typeface="微软雅黑" panose="020B0503020204020204" pitchFamily="34" charset="-122"/>
              </a:rPr>
              <a:t>XML</a:t>
            </a:r>
            <a:r>
              <a:rPr lang="zh-CN" altLang="en-US" sz="2000" dirty="0">
                <a:solidFill>
                  <a:srgbClr val="FF0000"/>
                </a:solidFill>
                <a:latin typeface="微软雅黑" panose="020B0503020204020204" pitchFamily="34" charset="-122"/>
                <a:ea typeface="微软雅黑" panose="020B0503020204020204" pitchFamily="34" charset="-122"/>
              </a:rPr>
              <a:t>格式的注释到一个</a:t>
            </a:r>
            <a:r>
              <a:rPr lang="en-US" altLang="zh-CN" sz="2000" dirty="0">
                <a:solidFill>
                  <a:srgbClr val="FF0000"/>
                </a:solidFill>
                <a:latin typeface="微软雅黑" panose="020B0503020204020204" pitchFamily="34" charset="-122"/>
                <a:ea typeface="微软雅黑" panose="020B0503020204020204" pitchFamily="34" charset="-122"/>
              </a:rPr>
              <a:t>XML</a:t>
            </a:r>
            <a:r>
              <a:rPr lang="zh-CN" altLang="en-US" sz="2000" dirty="0">
                <a:solidFill>
                  <a:srgbClr val="FF0000"/>
                </a:solidFill>
                <a:latin typeface="微软雅黑" panose="020B0503020204020204" pitchFamily="34" charset="-122"/>
                <a:ea typeface="微软雅黑" panose="020B0503020204020204" pitchFamily="34" charset="-122"/>
              </a:rPr>
              <a:t>文档</a:t>
            </a: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注释</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399896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ref</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106723" y="2041062"/>
            <a:ext cx="6096000" cy="4616648"/>
          </a:xfrm>
          <a:prstGeom prst="rect">
            <a:avLst/>
          </a:prstGeom>
        </p:spPr>
        <p:txBody>
          <a:bodyPr>
            <a:spAutoFit/>
          </a:bodyPr>
          <a:lstStyle/>
          <a:p>
            <a:r>
              <a:rPr lang="en-US" altLang="zh-CN" sz="1400" kern="0" dirty="0">
                <a:solidFill>
                  <a:srgbClr val="0000FF"/>
                </a:solidFill>
                <a:highlight>
                  <a:srgbClr val="FFFFFF"/>
                </a:highlight>
                <a:latin typeface="Consolas"/>
                <a:ea typeface="宋体"/>
                <a:cs typeface="Times New Roman"/>
              </a:rPr>
              <a:t>static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void</a:t>
            </a:r>
            <a:r>
              <a:rPr lang="en-US" altLang="zh-CN" sz="1400" kern="0" dirty="0">
                <a:solidFill>
                  <a:srgbClr val="000000"/>
                </a:solidFill>
                <a:highlight>
                  <a:srgbClr val="FFFFFF"/>
                </a:highlight>
                <a:latin typeface="Consolas"/>
                <a:ea typeface="宋体"/>
                <a:cs typeface="Times New Roman"/>
              </a:rPr>
              <a:t> Swap(</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a,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b)</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iTemp</a:t>
            </a:r>
            <a:r>
              <a:rPr lang="en-US" altLang="zh-CN" sz="1400" kern="0" dirty="0">
                <a:solidFill>
                  <a:srgbClr val="000000"/>
                </a:solidFill>
                <a:highlight>
                  <a:srgbClr val="FFFFFF"/>
                </a:highlight>
                <a:latin typeface="Consolas"/>
                <a:ea typeface="宋体"/>
                <a:cs typeface="Times New Roman"/>
              </a:rPr>
              <a:t> = a;</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 = b;</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b = </a:t>
            </a:r>
            <a:r>
              <a:rPr lang="en-US" altLang="zh-CN" sz="1400" kern="0" dirty="0" err="1">
                <a:solidFill>
                  <a:srgbClr val="000000"/>
                </a:solidFill>
                <a:highlight>
                  <a:srgbClr val="FFFFFF"/>
                </a:highlight>
                <a:latin typeface="Consolas"/>
                <a:ea typeface="宋体"/>
                <a:cs typeface="Times New Roman"/>
              </a:rPr>
              <a:t>iTemp</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FF"/>
                </a:solidFill>
                <a:highlight>
                  <a:srgbClr val="FFFFFF"/>
                </a:highlight>
                <a:latin typeface="Consolas"/>
                <a:ea typeface="宋体"/>
                <a:cs typeface="Times New Roman"/>
              </a:rPr>
              <a:t>static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void</a:t>
            </a:r>
            <a:r>
              <a:rPr lang="en-US" altLang="zh-CN" sz="1400" kern="0" dirty="0">
                <a:solidFill>
                  <a:srgbClr val="000000"/>
                </a:solidFill>
                <a:highlight>
                  <a:srgbClr val="FFFFFF"/>
                </a:highlight>
                <a:latin typeface="Consolas"/>
                <a:ea typeface="宋体"/>
                <a:cs typeface="Times New Roman"/>
              </a:rPr>
              <a:t> Swap(</a:t>
            </a:r>
            <a:r>
              <a:rPr lang="en-US" altLang="zh-CN" sz="1400" kern="0" dirty="0">
                <a:solidFill>
                  <a:srgbClr val="0000FF"/>
                </a:solidFill>
                <a:highlight>
                  <a:srgbClr val="FFFFFF"/>
                </a:highlight>
                <a:latin typeface="Consolas"/>
                <a:ea typeface="宋体"/>
                <a:cs typeface="Times New Roman"/>
              </a:rPr>
              <a:t>ref</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a:t>
            </a:r>
            <a:r>
              <a:rPr lang="en-US" altLang="zh-CN" sz="1400" kern="0" dirty="0" err="1">
                <a:solidFill>
                  <a:srgbClr val="0000FF"/>
                </a:solidFill>
                <a:highlight>
                  <a:srgbClr val="FFFFFF"/>
                </a:highlight>
                <a:latin typeface="Consolas"/>
                <a:ea typeface="宋体"/>
                <a:cs typeface="Times New Roman"/>
              </a:rPr>
              <a:t>ref</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b)</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iTemp</a:t>
            </a:r>
            <a:r>
              <a:rPr lang="en-US" altLang="zh-CN" sz="1400" kern="0" dirty="0">
                <a:solidFill>
                  <a:srgbClr val="000000"/>
                </a:solidFill>
                <a:highlight>
                  <a:srgbClr val="FFFFFF"/>
                </a:highlight>
                <a:latin typeface="Consolas"/>
                <a:ea typeface="宋体"/>
                <a:cs typeface="Times New Roman"/>
              </a:rPr>
              <a:t> = a;</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 = b;</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b = </a:t>
            </a:r>
            <a:r>
              <a:rPr lang="en-US" altLang="zh-CN" sz="1400" kern="0" dirty="0" err="1">
                <a:solidFill>
                  <a:srgbClr val="000000"/>
                </a:solidFill>
                <a:highlight>
                  <a:srgbClr val="FFFFFF"/>
                </a:highlight>
                <a:latin typeface="Consolas"/>
                <a:ea typeface="宋体"/>
                <a:cs typeface="Times New Roman"/>
              </a:rPr>
              <a:t>iTemp</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FF"/>
                </a:solidFill>
                <a:highlight>
                  <a:srgbClr val="FFFFFF"/>
                </a:highlight>
                <a:latin typeface="Consolas"/>
                <a:ea typeface="宋体"/>
                <a:cs typeface="Times New Roman"/>
              </a:rPr>
              <a:t>static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void</a:t>
            </a:r>
            <a:r>
              <a:rPr lang="en-US" altLang="zh-CN" sz="1400" kern="0" dirty="0">
                <a:solidFill>
                  <a:srgbClr val="000000"/>
                </a:solidFill>
                <a:highlight>
                  <a:srgbClr val="FFFFFF"/>
                </a:highlight>
                <a:latin typeface="Consolas"/>
                <a:ea typeface="宋体"/>
                <a:cs typeface="Times New Roman"/>
              </a:rPr>
              <a:t> Main(</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args</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a = 1, b = 2;</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Swap(a, b);</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2B91AF"/>
                </a:solidFill>
                <a:highlight>
                  <a:srgbClr val="FFFFFF"/>
                </a:highlight>
                <a:latin typeface="Consolas"/>
                <a:ea typeface="宋体"/>
                <a:cs typeface="Times New Roman"/>
              </a:rPr>
              <a:t>Console</a:t>
            </a:r>
            <a:r>
              <a:rPr lang="en-US" altLang="zh-CN" sz="1400" kern="0" dirty="0" err="1">
                <a:solidFill>
                  <a:srgbClr val="000000"/>
                </a:solidFill>
                <a:highlight>
                  <a:srgbClr val="FFFFFF"/>
                </a:highlight>
                <a:latin typeface="Consolas"/>
                <a:ea typeface="宋体"/>
                <a:cs typeface="Times New Roman"/>
              </a:rPr>
              <a:t>.WriteLine</a:t>
            </a:r>
            <a:r>
              <a:rPr lang="en-US" altLang="zh-CN" sz="1400" kern="0" dirty="0">
                <a:solidFill>
                  <a:srgbClr val="000000"/>
                </a:solidFill>
                <a:highlight>
                  <a:srgbClr val="FFFFFF"/>
                </a:highlight>
                <a:latin typeface="Consolas"/>
                <a:ea typeface="宋体"/>
                <a:cs typeface="Times New Roman"/>
              </a:rPr>
              <a:t>(</a:t>
            </a:r>
            <a:r>
              <a:rPr lang="en-US" altLang="zh-CN" sz="1400" kern="0" dirty="0">
                <a:solidFill>
                  <a:srgbClr val="A31515"/>
                </a:solidFill>
                <a:highlight>
                  <a:srgbClr val="FFFFFF"/>
                </a:highlight>
                <a:latin typeface="Consolas"/>
                <a:ea typeface="宋体"/>
                <a:cs typeface="Times New Roman"/>
              </a:rPr>
              <a:t>"a:{0},b:{1}"</a:t>
            </a:r>
            <a:r>
              <a:rPr lang="en-US" altLang="zh-CN" sz="1400" kern="0" dirty="0">
                <a:solidFill>
                  <a:srgbClr val="000000"/>
                </a:solidFill>
                <a:highlight>
                  <a:srgbClr val="FFFFFF"/>
                </a:highlight>
                <a:latin typeface="Consolas"/>
                <a:ea typeface="宋体"/>
                <a:cs typeface="Times New Roman"/>
              </a:rPr>
              <a:t>,</a:t>
            </a:r>
            <a:r>
              <a:rPr lang="en-US" altLang="zh-CN" sz="1400" kern="0" dirty="0" err="1">
                <a:solidFill>
                  <a:srgbClr val="000000"/>
                </a:solidFill>
                <a:highlight>
                  <a:srgbClr val="FFFFFF"/>
                </a:highlight>
                <a:latin typeface="Consolas"/>
                <a:ea typeface="宋体"/>
                <a:cs typeface="Times New Roman"/>
              </a:rPr>
              <a:t>a,b</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8000"/>
                </a:solidFill>
                <a:highlight>
                  <a:srgbClr val="FFFFFF"/>
                </a:highlight>
                <a:latin typeface="Consolas"/>
                <a:ea typeface="宋体"/>
                <a:cs typeface="Times New Roman"/>
              </a:rPr>
              <a:t>//a:1,b:2</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Swap(</a:t>
            </a:r>
            <a:r>
              <a:rPr lang="en-US" altLang="zh-CN" sz="1400" kern="0" dirty="0">
                <a:solidFill>
                  <a:srgbClr val="0000FF"/>
                </a:solidFill>
                <a:highlight>
                  <a:srgbClr val="FFFFFF"/>
                </a:highlight>
                <a:latin typeface="Consolas"/>
                <a:ea typeface="宋体"/>
                <a:cs typeface="Times New Roman"/>
              </a:rPr>
              <a:t>ref</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a:t>
            </a:r>
            <a:r>
              <a:rPr lang="en-US" altLang="zh-CN" sz="1400" kern="0" dirty="0" err="1">
                <a:solidFill>
                  <a:srgbClr val="0000FF"/>
                </a:solidFill>
                <a:highlight>
                  <a:srgbClr val="FFFFFF"/>
                </a:highlight>
                <a:latin typeface="Consolas"/>
                <a:ea typeface="宋体"/>
                <a:cs typeface="Times New Roman"/>
              </a:rPr>
              <a:t>ref</a:t>
            </a:r>
            <a:r>
              <a:rPr lang="en-US" altLang="zh-CN" sz="1400" kern="0" dirty="0">
                <a:solidFill>
                  <a:srgbClr val="000000"/>
                </a:solidFill>
                <a:highlight>
                  <a:srgbClr val="FFFFFF"/>
                </a:highlight>
                <a:latin typeface="Consolas"/>
                <a:ea typeface="宋体"/>
                <a:cs typeface="Times New Roman"/>
              </a:rPr>
              <a:t> b);</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2B91AF"/>
                </a:solidFill>
                <a:highlight>
                  <a:srgbClr val="FFFFFF"/>
                </a:highlight>
                <a:latin typeface="Consolas"/>
                <a:ea typeface="宋体"/>
                <a:cs typeface="Times New Roman"/>
              </a:rPr>
              <a:t>Console</a:t>
            </a:r>
            <a:r>
              <a:rPr lang="en-US" altLang="zh-CN" sz="1400" kern="0" dirty="0" err="1">
                <a:solidFill>
                  <a:srgbClr val="000000"/>
                </a:solidFill>
                <a:highlight>
                  <a:srgbClr val="FFFFFF"/>
                </a:highlight>
                <a:latin typeface="Consolas"/>
                <a:ea typeface="宋体"/>
                <a:cs typeface="Times New Roman"/>
              </a:rPr>
              <a:t>.WriteLine</a:t>
            </a:r>
            <a:r>
              <a:rPr lang="en-US" altLang="zh-CN" sz="1400" kern="0" dirty="0">
                <a:solidFill>
                  <a:srgbClr val="000000"/>
                </a:solidFill>
                <a:highlight>
                  <a:srgbClr val="FFFFFF"/>
                </a:highlight>
                <a:latin typeface="Consolas"/>
                <a:ea typeface="宋体"/>
                <a:cs typeface="Times New Roman"/>
              </a:rPr>
              <a:t>(</a:t>
            </a:r>
            <a:r>
              <a:rPr lang="en-US" altLang="zh-CN" sz="1400" kern="0" dirty="0">
                <a:solidFill>
                  <a:srgbClr val="A31515"/>
                </a:solidFill>
                <a:highlight>
                  <a:srgbClr val="FFFFFF"/>
                </a:highlight>
                <a:latin typeface="Consolas"/>
                <a:ea typeface="宋体"/>
                <a:cs typeface="Times New Roman"/>
              </a:rPr>
              <a:t>"a:{0},b:{1}"</a:t>
            </a:r>
            <a:r>
              <a:rPr lang="en-US" altLang="zh-CN" sz="1400" kern="0" dirty="0">
                <a:solidFill>
                  <a:srgbClr val="000000"/>
                </a:solidFill>
                <a:highlight>
                  <a:srgbClr val="FFFFFF"/>
                </a:highlight>
                <a:latin typeface="Consolas"/>
                <a:ea typeface="宋体"/>
                <a:cs typeface="Times New Roman"/>
              </a:rPr>
              <a:t>, a, b); </a:t>
            </a:r>
            <a:r>
              <a:rPr lang="en-US" altLang="zh-CN" sz="1400" kern="0" dirty="0">
                <a:solidFill>
                  <a:srgbClr val="008000"/>
                </a:solidFill>
                <a:highlight>
                  <a:srgbClr val="FFFFFF"/>
                </a:highlight>
                <a:latin typeface="Consolas"/>
                <a:ea typeface="宋体"/>
                <a:cs typeface="Times New Roman"/>
              </a:rPr>
              <a:t>//a:2,b:1</a:t>
            </a:r>
            <a:endParaRPr lang="zh-CN" altLang="zh-CN" sz="1400" kern="100" dirty="0">
              <a:latin typeface="Calibri"/>
              <a:ea typeface="宋体"/>
              <a:cs typeface="Times New Roman"/>
            </a:endParaRPr>
          </a:p>
          <a:p>
            <a:pPr algn="just">
              <a:spcAft>
                <a:spcPts val="0"/>
              </a:spcAft>
            </a:pPr>
            <a:r>
              <a:rPr lang="en-US" altLang="zh-CN" sz="1400" kern="0" dirty="0">
                <a:solidFill>
                  <a:srgbClr val="000000"/>
                </a:solidFill>
                <a:highlight>
                  <a:srgbClr val="FFFFFF"/>
                </a:highlight>
                <a:latin typeface="Consolas"/>
                <a:ea typeface="宋体"/>
                <a:cs typeface="Times New Roman"/>
              </a:rPr>
              <a:t>}</a:t>
            </a:r>
            <a:endParaRPr lang="zh-CN" altLang="zh-CN" sz="1400" kern="100" dirty="0">
              <a:effectLst/>
              <a:latin typeface="Calibri"/>
              <a:ea typeface="宋体"/>
              <a:cs typeface="Times New Roman"/>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9635" y="5862638"/>
            <a:ext cx="92392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17160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a:solidFill>
                  <a:schemeClr val="tx2">
                    <a:lumMod val="75000"/>
                  </a:schemeClr>
                </a:solidFill>
                <a:latin typeface="微软雅黑" panose="020B0503020204020204" pitchFamily="34" charset="-122"/>
                <a:ea typeface="微软雅黑" panose="020B0503020204020204" pitchFamily="34" charset="-122"/>
              </a:rPr>
              <a:t>o</a:t>
            </a:r>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ut</a:t>
            </a:r>
          </a:p>
        </p:txBody>
      </p:sp>
      <p:sp>
        <p:nvSpPr>
          <p:cNvPr id="3" name="矩形 2"/>
          <p:cNvSpPr/>
          <p:nvPr/>
        </p:nvSpPr>
        <p:spPr>
          <a:xfrm>
            <a:off x="3039611" y="2610683"/>
            <a:ext cx="6096000" cy="3323987"/>
          </a:xfrm>
          <a:prstGeom prst="rect">
            <a:avLst/>
          </a:prstGeom>
        </p:spPr>
        <p:txBody>
          <a:bodyPr>
            <a:spAutoFit/>
          </a:bodyPr>
          <a:lstStyle/>
          <a:p>
            <a:r>
              <a:rPr lang="en-US" altLang="zh-CN" sz="1400" kern="0" dirty="0" smtClean="0">
                <a:solidFill>
                  <a:srgbClr val="0000FF"/>
                </a:solidFill>
                <a:highlight>
                  <a:srgbClr val="FFFFFF"/>
                </a:highlight>
                <a:latin typeface="Consolas"/>
                <a:ea typeface="宋体"/>
                <a:cs typeface="Times New Roman"/>
              </a:rPr>
              <a:t>static</a:t>
            </a:r>
            <a:r>
              <a:rPr lang="en-US" altLang="zh-CN" sz="1400" kern="0" dirty="0" smtClean="0">
                <a:solidFill>
                  <a:srgbClr val="000000"/>
                </a:solidFill>
                <a:highlight>
                  <a:srgbClr val="FFFFFF"/>
                </a:highlight>
                <a:latin typeface="Consolas"/>
                <a:ea typeface="宋体"/>
                <a:cs typeface="Times New Roman"/>
              </a:rPr>
              <a:t> </a:t>
            </a:r>
            <a:r>
              <a:rPr lang="en-US" altLang="zh-CN" sz="1400" kern="0" dirty="0" err="1" smtClean="0">
                <a:solidFill>
                  <a:srgbClr val="0000FF"/>
                </a:solidFill>
                <a:highlight>
                  <a:srgbClr val="FFFFFF"/>
                </a:highlight>
                <a:latin typeface="Consolas"/>
                <a:ea typeface="宋体"/>
                <a:cs typeface="Times New Roman"/>
              </a:rPr>
              <a:t>bool</a:t>
            </a:r>
            <a:r>
              <a:rPr lang="en-US" altLang="zh-CN" sz="1400" kern="0" dirty="0" smtClean="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GetXY</a:t>
            </a:r>
            <a:r>
              <a:rPr lang="en-US" altLang="zh-CN" sz="1400" kern="0" dirty="0">
                <a:solidFill>
                  <a:srgbClr val="000000"/>
                </a:solidFill>
                <a:highlight>
                  <a:srgbClr val="FFFFFF"/>
                </a:highlight>
                <a:latin typeface="Consolas"/>
                <a:ea typeface="宋体"/>
                <a:cs typeface="Times New Roman"/>
              </a:rPr>
              <a:t>(</a:t>
            </a:r>
            <a:r>
              <a:rPr lang="en-US" altLang="zh-CN" sz="1400" kern="0" dirty="0">
                <a:solidFill>
                  <a:srgbClr val="0000FF"/>
                </a:solidFill>
                <a:highlight>
                  <a:srgbClr val="FFFFFF"/>
                </a:highlight>
                <a:latin typeface="Consolas"/>
                <a:ea typeface="宋体"/>
                <a:cs typeface="Times New Roman"/>
              </a:rPr>
              <a:t>out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iX</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out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iY</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iX</a:t>
            </a:r>
            <a:r>
              <a:rPr lang="en-US" altLang="zh-CN" sz="1400" kern="0" dirty="0">
                <a:solidFill>
                  <a:srgbClr val="000000"/>
                </a:solidFill>
                <a:highlight>
                  <a:srgbClr val="FFFFFF"/>
                </a:highlight>
                <a:latin typeface="Consolas"/>
                <a:ea typeface="宋体"/>
                <a:cs typeface="Times New Roman"/>
              </a:rPr>
              <a:t> = 100;</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iY</a:t>
            </a:r>
            <a:r>
              <a:rPr lang="en-US" altLang="zh-CN" sz="1400" kern="0" dirty="0">
                <a:solidFill>
                  <a:srgbClr val="000000"/>
                </a:solidFill>
                <a:highlight>
                  <a:srgbClr val="FFFFFF"/>
                </a:highlight>
                <a:latin typeface="Consolas"/>
                <a:ea typeface="宋体"/>
                <a:cs typeface="Times New Roman"/>
              </a:rPr>
              <a:t> = 50;</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return</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true</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FF"/>
                </a:solidFill>
                <a:highlight>
                  <a:srgbClr val="FFFFFF"/>
                </a:highlight>
                <a:latin typeface="Consolas"/>
                <a:ea typeface="宋体"/>
                <a:cs typeface="Times New Roman"/>
              </a:rPr>
              <a:t>static</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void</a:t>
            </a:r>
            <a:r>
              <a:rPr lang="en-US" altLang="zh-CN" sz="1400" kern="0" dirty="0">
                <a:solidFill>
                  <a:srgbClr val="000000"/>
                </a:solidFill>
                <a:highlight>
                  <a:srgbClr val="FFFFFF"/>
                </a:highlight>
                <a:latin typeface="Consolas"/>
                <a:ea typeface="宋体"/>
                <a:cs typeface="Times New Roman"/>
              </a:rPr>
              <a:t> Main(</a:t>
            </a:r>
            <a:r>
              <a:rPr lang="en-US" altLang="zh-CN" sz="1400" kern="0" dirty="0">
                <a:solidFill>
                  <a:srgbClr val="0000FF"/>
                </a:solidFill>
                <a:highlight>
                  <a:srgbClr val="FFFFFF"/>
                </a:highlight>
                <a:latin typeface="Consolas"/>
                <a:ea typeface="宋体"/>
                <a:cs typeface="Times New Roman"/>
              </a:rPr>
              <a:t>string</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args</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FF"/>
                </a:solidFill>
                <a:highlight>
                  <a:srgbClr val="FFFFFF"/>
                </a:highlight>
                <a:latin typeface="Consolas"/>
                <a:ea typeface="宋体"/>
                <a:cs typeface="Times New Roman"/>
              </a:rPr>
              <a:t>int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iX</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iY</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if</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GetXY</a:t>
            </a:r>
            <a:r>
              <a:rPr lang="en-US" altLang="zh-CN" sz="1400" kern="0" dirty="0">
                <a:solidFill>
                  <a:srgbClr val="000000"/>
                </a:solidFill>
                <a:highlight>
                  <a:srgbClr val="FFFFFF"/>
                </a:highlight>
                <a:latin typeface="Consolas"/>
                <a:ea typeface="宋体"/>
                <a:cs typeface="Times New Roman"/>
              </a:rPr>
              <a:t>(</a:t>
            </a:r>
            <a:r>
              <a:rPr lang="en-US" altLang="zh-CN" sz="1400" kern="0" dirty="0">
                <a:solidFill>
                  <a:srgbClr val="0000FF"/>
                </a:solidFill>
                <a:highlight>
                  <a:srgbClr val="FFFFFF"/>
                </a:highlight>
                <a:latin typeface="Consolas"/>
                <a:ea typeface="宋体"/>
                <a:cs typeface="Times New Roman"/>
              </a:rPr>
              <a:t>out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iX</a:t>
            </a:r>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00FF"/>
                </a:solidFill>
                <a:highlight>
                  <a:srgbClr val="FFFFFF"/>
                </a:highlight>
                <a:latin typeface="Consolas"/>
                <a:ea typeface="宋体"/>
                <a:cs typeface="Times New Roman"/>
              </a:rPr>
              <a:t>out</a:t>
            </a:r>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000000"/>
                </a:solidFill>
                <a:highlight>
                  <a:srgbClr val="FFFFFF"/>
                </a:highlight>
                <a:latin typeface="Consolas"/>
                <a:ea typeface="宋体"/>
                <a:cs typeface="Times New Roman"/>
              </a:rPr>
              <a:t>iY</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a:solidFill>
                  <a:srgbClr val="008000"/>
                </a:solidFill>
                <a:highlight>
                  <a:srgbClr val="FFFFFF"/>
                </a:highlight>
                <a:latin typeface="Consolas"/>
                <a:ea typeface="宋体"/>
                <a:cs typeface="Times New Roman"/>
              </a:rPr>
              <a:t>//X:100,Y:50</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r>
              <a:rPr lang="en-US" altLang="zh-CN" sz="1400" kern="0" dirty="0" err="1">
                <a:solidFill>
                  <a:srgbClr val="2B91AF"/>
                </a:solidFill>
                <a:highlight>
                  <a:srgbClr val="FFFFFF"/>
                </a:highlight>
                <a:latin typeface="Consolas"/>
                <a:ea typeface="宋体"/>
                <a:cs typeface="Times New Roman"/>
              </a:rPr>
              <a:t>Console</a:t>
            </a:r>
            <a:r>
              <a:rPr lang="en-US" altLang="zh-CN" sz="1400" kern="0" dirty="0" err="1">
                <a:solidFill>
                  <a:srgbClr val="000000"/>
                </a:solidFill>
                <a:highlight>
                  <a:srgbClr val="FFFFFF"/>
                </a:highlight>
                <a:latin typeface="Consolas"/>
                <a:ea typeface="宋体"/>
                <a:cs typeface="Times New Roman"/>
              </a:rPr>
              <a:t>.WriteLine</a:t>
            </a:r>
            <a:r>
              <a:rPr lang="en-US" altLang="zh-CN" sz="1400" kern="0" dirty="0">
                <a:solidFill>
                  <a:srgbClr val="000000"/>
                </a:solidFill>
                <a:highlight>
                  <a:srgbClr val="FFFFFF"/>
                </a:highlight>
                <a:latin typeface="Consolas"/>
                <a:ea typeface="宋体"/>
                <a:cs typeface="Times New Roman"/>
              </a:rPr>
              <a:t>(</a:t>
            </a:r>
            <a:r>
              <a:rPr lang="en-US" altLang="zh-CN" sz="1400" kern="0" dirty="0">
                <a:solidFill>
                  <a:srgbClr val="A31515"/>
                </a:solidFill>
                <a:highlight>
                  <a:srgbClr val="FFFFFF"/>
                </a:highlight>
                <a:latin typeface="Consolas"/>
                <a:ea typeface="宋体"/>
                <a:cs typeface="Times New Roman"/>
              </a:rPr>
              <a:t>"X:{0},Y:{1}"</a:t>
            </a:r>
            <a:r>
              <a:rPr lang="en-US" altLang="zh-CN" sz="1400" kern="0" dirty="0">
                <a:solidFill>
                  <a:srgbClr val="000000"/>
                </a:solidFill>
                <a:highlight>
                  <a:srgbClr val="FFFFFF"/>
                </a:highlight>
                <a:latin typeface="Consolas"/>
                <a:ea typeface="宋体"/>
                <a:cs typeface="Times New Roman"/>
              </a:rPr>
              <a:t>,</a:t>
            </a:r>
            <a:r>
              <a:rPr lang="en-US" altLang="zh-CN" sz="1400" kern="0" dirty="0" err="1">
                <a:solidFill>
                  <a:srgbClr val="000000"/>
                </a:solidFill>
                <a:highlight>
                  <a:srgbClr val="FFFFFF"/>
                </a:highlight>
                <a:latin typeface="Consolas"/>
                <a:ea typeface="宋体"/>
                <a:cs typeface="Times New Roman"/>
              </a:rPr>
              <a:t>iX,iY</a:t>
            </a:r>
            <a:r>
              <a:rPr lang="en-US" altLang="zh-CN" sz="1400" kern="0" dirty="0">
                <a:solidFill>
                  <a:srgbClr val="000000"/>
                </a:solidFill>
                <a:highlight>
                  <a:srgbClr val="FFFFFF"/>
                </a:highlight>
                <a:latin typeface="Consolas"/>
                <a:ea typeface="宋体"/>
                <a:cs typeface="Times New Roman"/>
              </a:rPr>
              <a:t>);</a:t>
            </a:r>
            <a:endParaRPr lang="zh-CN" altLang="zh-CN" sz="1400" kern="100" dirty="0">
              <a:latin typeface="Calibri"/>
              <a:ea typeface="宋体"/>
              <a:cs typeface="Times New Roman"/>
            </a:endParaRPr>
          </a:p>
          <a:p>
            <a:r>
              <a:rPr lang="en-US" altLang="zh-CN" sz="1400" kern="0" dirty="0">
                <a:solidFill>
                  <a:srgbClr val="000000"/>
                </a:solidFill>
                <a:highlight>
                  <a:srgbClr val="FFFFFF"/>
                </a:highlight>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400" kern="0" dirty="0">
                <a:solidFill>
                  <a:srgbClr val="000000"/>
                </a:solidFill>
                <a:highlight>
                  <a:srgbClr val="FFFFFF"/>
                </a:highlight>
                <a:latin typeface="Consolas"/>
                <a:ea typeface="宋体"/>
                <a:cs typeface="Times New Roman"/>
              </a:rPr>
              <a:t>}</a:t>
            </a:r>
            <a:endParaRPr lang="zh-CN" altLang="zh-CN" sz="1400" kern="100" dirty="0">
              <a:effectLst/>
              <a:latin typeface="Calibri"/>
              <a:ea typeface="宋体"/>
              <a:cs typeface="Times New Roman"/>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236" y="5024656"/>
            <a:ext cx="10287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211366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在</a:t>
            </a:r>
            <a:r>
              <a:rPr lang="zh-CN" altLang="en-US" sz="2000" dirty="0">
                <a:solidFill>
                  <a:srgbClr val="415162"/>
                </a:solidFill>
                <a:latin typeface="微软雅黑" panose="020B0503020204020204" pitchFamily="34" charset="-122"/>
                <a:ea typeface="微软雅黑" panose="020B0503020204020204" pitchFamily="34" charset="-122"/>
              </a:rPr>
              <a:t>同一个范围内对相同的函数名有多个定义</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函数名相同。</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函数的定义必须彼此不同，可以是参数列表中的参数类型不同，也可以是参数个数不同。</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FF0000"/>
                </a:solidFill>
                <a:latin typeface="微软雅黑" panose="020B0503020204020204" pitchFamily="34" charset="-122"/>
                <a:ea typeface="微软雅黑" panose="020B0503020204020204" pitchFamily="34" charset="-122"/>
              </a:rPr>
              <a:t>不能</a:t>
            </a:r>
            <a:r>
              <a:rPr lang="zh-CN" altLang="en-US" sz="2000" dirty="0">
                <a:solidFill>
                  <a:srgbClr val="FF0000"/>
                </a:solidFill>
                <a:latin typeface="微软雅黑" panose="020B0503020204020204" pitchFamily="34" charset="-122"/>
                <a:ea typeface="微软雅黑" panose="020B0503020204020204" pitchFamily="34" charset="-122"/>
              </a:rPr>
              <a:t>重载只有返回类型不同的函数声明。</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函数重载</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1045675" y="4873024"/>
            <a:ext cx="3048000" cy="1015663"/>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smtClean="0">
                <a:solidFill>
                  <a:srgbClr val="2B91AF"/>
                </a:solidFill>
                <a:highlight>
                  <a:srgbClr val="FFFFFF"/>
                </a:highlight>
                <a:latin typeface="Consolas"/>
              </a:rPr>
              <a:t>Test</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错</a:t>
            </a:r>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smtClean="0">
                <a:solidFill>
                  <a:srgbClr val="000000"/>
                </a:solidFill>
                <a:highlight>
                  <a:srgbClr val="FFFFFF"/>
                </a:highlight>
                <a:latin typeface="Consolas"/>
              </a:rPr>
              <a:t>GetID</a:t>
            </a:r>
            <a:r>
              <a:rPr lang="en-US" altLang="zh-CN" sz="1200" dirty="0" smtClean="0">
                <a:solidFill>
                  <a:srgbClr val="000000"/>
                </a:solidFill>
                <a:highlight>
                  <a:srgbClr val="FFFFFF"/>
                </a:highlight>
                <a:latin typeface="Consolas"/>
              </a:rPr>
              <a:t>() </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0; }</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smtClean="0">
                <a:solidFill>
                  <a:srgbClr val="000000"/>
                </a:solidFill>
                <a:highlight>
                  <a:srgbClr val="FFFFFF"/>
                </a:highlight>
                <a:latin typeface="Consolas"/>
              </a:rPr>
              <a:t>GetID</a:t>
            </a:r>
            <a:r>
              <a:rPr lang="en-US" altLang="zh-CN" sz="1200" dirty="0" smtClean="0">
                <a:solidFill>
                  <a:srgbClr val="000000"/>
                </a:solidFill>
                <a:highlight>
                  <a:srgbClr val="FFFFFF"/>
                </a:highlight>
                <a:latin typeface="Consolas"/>
              </a:rPr>
              <a:t>() </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sp>
        <p:nvSpPr>
          <p:cNvPr id="7" name="矩形 6"/>
          <p:cNvSpPr/>
          <p:nvPr/>
        </p:nvSpPr>
        <p:spPr>
          <a:xfrm>
            <a:off x="7450667" y="4836343"/>
            <a:ext cx="3623733" cy="1015663"/>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smtClean="0">
                <a:solidFill>
                  <a:srgbClr val="2B91AF"/>
                </a:solidFill>
                <a:highlight>
                  <a:srgbClr val="FFFFFF"/>
                </a:highlight>
                <a:latin typeface="Consolas"/>
              </a:rPr>
              <a:t>Test</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对</a:t>
            </a:r>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smtClean="0">
                <a:solidFill>
                  <a:srgbClr val="000000"/>
                </a:solidFill>
                <a:highlight>
                  <a:srgbClr val="FFFFFF"/>
                </a:highlight>
                <a:latin typeface="Consolas"/>
              </a:rPr>
              <a:t>GetID</a:t>
            </a:r>
            <a:r>
              <a:rPr lang="en-US" altLang="zh-CN" sz="1200" dirty="0" smtClean="0">
                <a:solidFill>
                  <a:srgbClr val="000000"/>
                </a:solidFill>
                <a:highlight>
                  <a:srgbClr val="FFFFFF"/>
                </a:highlight>
                <a:latin typeface="Consolas"/>
              </a:rPr>
              <a:t>() </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0; }</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smtClean="0">
                <a:solidFill>
                  <a:srgbClr val="000000"/>
                </a:solidFill>
                <a:highlight>
                  <a:srgbClr val="FFFFFF"/>
                </a:highlight>
                <a:latin typeface="Consolas"/>
              </a:rPr>
              <a:t>GetID</a:t>
            </a:r>
            <a:r>
              <a:rPr lang="en-US" altLang="zh-CN" sz="1200" dirty="0" smtClean="0">
                <a:solidFill>
                  <a:srgbClr val="000000"/>
                </a:solidFill>
                <a:highlight>
                  <a:srgbClr val="FFFFFF"/>
                </a:highlight>
                <a:latin typeface="Consolas"/>
              </a:rPr>
              <a:t>(</a:t>
            </a:r>
            <a:r>
              <a:rPr lang="en-US" altLang="zh-CN" sz="1200" dirty="0" err="1" smtClean="0">
                <a:solidFill>
                  <a:srgbClr val="0000FF"/>
                </a:solidFill>
                <a:highlight>
                  <a:srgbClr val="FFFFFF"/>
                </a:highlight>
                <a:latin typeface="Consolas"/>
              </a:rPr>
              <a:t>int</a:t>
            </a:r>
            <a:r>
              <a:rPr lang="en-US" altLang="zh-CN" sz="1200" dirty="0" smtClean="0">
                <a:solidFill>
                  <a:srgbClr val="000000"/>
                </a:solidFill>
                <a:highlight>
                  <a:srgbClr val="FFFFFF"/>
                </a:highlight>
                <a:latin typeface="Consolas"/>
              </a:rPr>
              <a:t> </a:t>
            </a:r>
            <a:r>
              <a:rPr lang="en-US" altLang="zh-CN" sz="1200" dirty="0">
                <a:solidFill>
                  <a:srgbClr val="000000"/>
                </a:solidFill>
                <a:highlight>
                  <a:srgbClr val="FFFFFF"/>
                </a:highlight>
                <a:latin typeface="Consolas"/>
              </a:rPr>
              <a:t>a) {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sp>
        <p:nvSpPr>
          <p:cNvPr id="8" name="矩形 7"/>
          <p:cNvSpPr/>
          <p:nvPr/>
        </p:nvSpPr>
        <p:spPr>
          <a:xfrm>
            <a:off x="4170339" y="4865286"/>
            <a:ext cx="3150687" cy="1015663"/>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smtClean="0">
                <a:solidFill>
                  <a:srgbClr val="2B91AF"/>
                </a:solidFill>
                <a:highlight>
                  <a:srgbClr val="FFFFFF"/>
                </a:highlight>
                <a:latin typeface="Consolas"/>
              </a:rPr>
              <a:t>Test</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对</a:t>
            </a:r>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smtClean="0">
                <a:solidFill>
                  <a:srgbClr val="000000"/>
                </a:solidFill>
                <a:highlight>
                  <a:srgbClr val="FFFFFF"/>
                </a:highlight>
                <a:latin typeface="Consolas"/>
              </a:rPr>
              <a:t>GetID</a:t>
            </a:r>
            <a:r>
              <a:rPr lang="en-US" altLang="zh-CN" sz="1200" dirty="0" smtClean="0">
                <a:solidFill>
                  <a:srgbClr val="000000"/>
                </a:solidFill>
                <a:highlight>
                  <a:srgbClr val="FFFFFF"/>
                </a:highlight>
                <a:latin typeface="Consolas"/>
              </a:rPr>
              <a:t>() </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0; }</a:t>
            </a: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smtClean="0">
                <a:solidFill>
                  <a:srgbClr val="000000"/>
                </a:solidFill>
                <a:highlight>
                  <a:srgbClr val="FFFFFF"/>
                </a:highlight>
                <a:latin typeface="Consolas"/>
              </a:rPr>
              <a:t>GetID</a:t>
            </a:r>
            <a:r>
              <a:rPr lang="en-US" altLang="zh-CN" sz="1200" dirty="0" smtClean="0">
                <a:solidFill>
                  <a:srgbClr val="000000"/>
                </a:solidFill>
                <a:highlight>
                  <a:srgbClr val="FFFFFF"/>
                </a:highlight>
                <a:latin typeface="Consolas"/>
              </a:rPr>
              <a:t>(</a:t>
            </a:r>
            <a:r>
              <a:rPr lang="en-US" altLang="zh-CN" sz="1200" dirty="0" err="1" smtClean="0">
                <a:solidFill>
                  <a:srgbClr val="0000FF"/>
                </a:solidFill>
                <a:highlight>
                  <a:srgbClr val="FFFFFF"/>
                </a:highlight>
                <a:latin typeface="Consolas"/>
              </a:rPr>
              <a:t>int</a:t>
            </a:r>
            <a:r>
              <a:rPr lang="en-US" altLang="zh-CN" sz="1200" dirty="0" smtClean="0">
                <a:solidFill>
                  <a:srgbClr val="000000"/>
                </a:solidFill>
                <a:highlight>
                  <a:srgbClr val="FFFFFF"/>
                </a:highlight>
                <a:latin typeface="Consolas"/>
              </a:rPr>
              <a:t> </a:t>
            </a:r>
            <a:r>
              <a:rPr lang="en-US" altLang="zh-CN" sz="1200" dirty="0">
                <a:solidFill>
                  <a:srgbClr val="000000"/>
                </a:solidFill>
                <a:highlight>
                  <a:srgbClr val="FFFFFF"/>
                </a:highlight>
                <a:latin typeface="Consolas"/>
              </a:rPr>
              <a:t>a) {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1;}</a:t>
            </a:r>
          </a:p>
          <a:p>
            <a:r>
              <a:rPr lang="en-US" altLang="zh-CN" sz="1200" dirty="0">
                <a:solidFill>
                  <a:srgbClr val="000000"/>
                </a:solidFill>
                <a:highlight>
                  <a:srgbClr val="FFFFFF"/>
                </a:highlight>
                <a:latin typeface="Consolas"/>
              </a:rPr>
              <a:t>}</a:t>
            </a:r>
            <a:endParaRPr lang="zh-CN" altLang="en-US" sz="1200" dirty="0"/>
          </a:p>
        </p:txBody>
      </p:sp>
    </p:spTree>
    <p:extLst>
      <p:ext uri="{BB962C8B-B14F-4D97-AF65-F5344CB8AC3E}">
        <p14:creationId xmlns:p14="http://schemas.microsoft.com/office/powerpoint/2010/main" val="313899588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函数重载</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048000" y="1967100"/>
            <a:ext cx="6096000" cy="4708981"/>
          </a:xfrm>
          <a:prstGeom prst="rect">
            <a:avLst/>
          </a:prstGeom>
        </p:spPr>
        <p:txBody>
          <a:bodyPr>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Tool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Swap(</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 </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b)</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iTemp</a:t>
            </a:r>
            <a:r>
              <a:rPr lang="en-US" altLang="zh-CN" sz="1200" dirty="0">
                <a:solidFill>
                  <a:srgbClr val="000000"/>
                </a:solidFill>
                <a:highlight>
                  <a:srgbClr val="FFFFFF"/>
                </a:highlight>
                <a:latin typeface="Consolas"/>
              </a:rPr>
              <a:t> = a;</a:t>
            </a:r>
          </a:p>
          <a:p>
            <a:r>
              <a:rPr lang="en-US" altLang="zh-CN" sz="1200" dirty="0">
                <a:solidFill>
                  <a:srgbClr val="000000"/>
                </a:solidFill>
                <a:highlight>
                  <a:srgbClr val="FFFFFF"/>
                </a:highlight>
                <a:latin typeface="Consolas"/>
              </a:rPr>
              <a:t>        a = b;</a:t>
            </a:r>
          </a:p>
          <a:p>
            <a:r>
              <a:rPr lang="en-US" altLang="zh-CN" sz="1200" dirty="0">
                <a:solidFill>
                  <a:srgbClr val="000000"/>
                </a:solidFill>
                <a:highlight>
                  <a:srgbClr val="FFFFFF"/>
                </a:highlight>
                <a:latin typeface="Consolas"/>
              </a:rPr>
              <a:t>        b = </a:t>
            </a:r>
            <a:r>
              <a:rPr lang="en-US" altLang="zh-CN" sz="1200" dirty="0" err="1">
                <a:solidFill>
                  <a:srgbClr val="000000"/>
                </a:solidFill>
                <a:highlight>
                  <a:srgbClr val="FFFFFF"/>
                </a:highlight>
                <a:latin typeface="Consolas"/>
              </a:rPr>
              <a:t>iTemp</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Swap(</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 </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b)</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sTemp</a:t>
            </a:r>
            <a:r>
              <a:rPr lang="en-US" altLang="zh-CN" sz="1200" dirty="0">
                <a:solidFill>
                  <a:srgbClr val="000000"/>
                </a:solidFill>
                <a:highlight>
                  <a:srgbClr val="FFFFFF"/>
                </a:highlight>
                <a:latin typeface="Consolas"/>
              </a:rPr>
              <a:t> = a;</a:t>
            </a:r>
          </a:p>
          <a:p>
            <a:r>
              <a:rPr lang="en-US" altLang="zh-CN" sz="1200" dirty="0">
                <a:solidFill>
                  <a:srgbClr val="000000"/>
                </a:solidFill>
                <a:highlight>
                  <a:srgbClr val="FFFFFF"/>
                </a:highlight>
                <a:latin typeface="Consolas"/>
              </a:rPr>
              <a:t>        a = b;</a:t>
            </a:r>
          </a:p>
          <a:p>
            <a:r>
              <a:rPr lang="en-US" altLang="zh-CN" sz="1200" dirty="0">
                <a:solidFill>
                  <a:srgbClr val="000000"/>
                </a:solidFill>
                <a:highlight>
                  <a:srgbClr val="FFFFFF"/>
                </a:highlight>
                <a:latin typeface="Consolas"/>
              </a:rPr>
              <a:t>        b = </a:t>
            </a:r>
            <a:r>
              <a:rPr lang="en-US" altLang="zh-CN" sz="1200" dirty="0" err="1">
                <a:solidFill>
                  <a:srgbClr val="000000"/>
                </a:solidFill>
                <a:highlight>
                  <a:srgbClr val="FFFFFF"/>
                </a:highlight>
                <a:latin typeface="Consolas"/>
              </a:rPr>
              <a:t>sTemp</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 = 1, b = 2;</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Tool</a:t>
            </a:r>
            <a:r>
              <a:rPr lang="en-US" altLang="zh-CN" sz="1200" dirty="0" err="1">
                <a:solidFill>
                  <a:srgbClr val="000000"/>
                </a:solidFill>
                <a:highlight>
                  <a:srgbClr val="FFFFFF"/>
                </a:highlight>
                <a:latin typeface="Consolas"/>
              </a:rPr>
              <a:t>.Swap</a:t>
            </a:r>
            <a:r>
              <a:rPr lang="en-US" altLang="zh-CN" sz="1200" dirty="0">
                <a:solidFill>
                  <a:srgbClr val="000000"/>
                </a:solidFill>
                <a:highlight>
                  <a:srgbClr val="FFFFFF"/>
                </a:highlight>
                <a:latin typeface="Consolas"/>
              </a:rPr>
              <a:t>(</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 </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b);</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strA</a:t>
            </a:r>
            <a:r>
              <a:rPr lang="en-US" altLang="zh-CN" sz="1200" dirty="0">
                <a:solidFill>
                  <a:srgbClr val="000000"/>
                </a:solidFill>
                <a:highlight>
                  <a:srgbClr val="FFFFFF"/>
                </a:highlight>
                <a:latin typeface="Consolas"/>
              </a:rPr>
              <a:t> = </a:t>
            </a:r>
            <a:r>
              <a:rPr lang="en-US" altLang="zh-CN" sz="1200" dirty="0">
                <a:solidFill>
                  <a:srgbClr val="A31515"/>
                </a:solidFill>
                <a:highlight>
                  <a:srgbClr val="FFFFFF"/>
                </a:highlight>
                <a:latin typeface="Consolas"/>
              </a:rPr>
              <a:t>"a"</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strB</a:t>
            </a:r>
            <a:r>
              <a:rPr lang="en-US" altLang="zh-CN" sz="1200" dirty="0">
                <a:solidFill>
                  <a:srgbClr val="000000"/>
                </a:solidFill>
                <a:highlight>
                  <a:srgbClr val="FFFFFF"/>
                </a:highlight>
                <a:latin typeface="Consolas"/>
              </a:rPr>
              <a:t> = </a:t>
            </a:r>
            <a:r>
              <a:rPr lang="en-US" altLang="zh-CN" sz="1200" dirty="0">
                <a:solidFill>
                  <a:srgbClr val="A31515"/>
                </a:solidFill>
                <a:highlight>
                  <a:srgbClr val="FFFFFF"/>
                </a:highlight>
                <a:latin typeface="Consolas"/>
              </a:rPr>
              <a:t>"b"</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Tool</a:t>
            </a:r>
            <a:r>
              <a:rPr lang="en-US" altLang="zh-CN" sz="1200" dirty="0" err="1">
                <a:solidFill>
                  <a:srgbClr val="000000"/>
                </a:solidFill>
                <a:highlight>
                  <a:srgbClr val="FFFFFF"/>
                </a:highlight>
                <a:latin typeface="Consolas"/>
              </a:rPr>
              <a:t>.Swap</a:t>
            </a:r>
            <a:r>
              <a:rPr lang="en-US" altLang="zh-CN" sz="1200" dirty="0">
                <a:solidFill>
                  <a:srgbClr val="000000"/>
                </a:solidFill>
                <a:highlight>
                  <a:srgbClr val="FFFFFF"/>
                </a:highlight>
                <a:latin typeface="Consolas"/>
              </a:rPr>
              <a:t>(</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strA</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strB</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725" y="5809376"/>
            <a:ext cx="14382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5510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1015663"/>
          </a:xfrm>
          <a:prstGeom prst="rect">
            <a:avLst/>
          </a:prstGeom>
        </p:spPr>
        <p:txBody>
          <a:bodyPr wrap="square">
            <a:spAutoFit/>
          </a:bodyPr>
          <a:lstStyle/>
          <a:p>
            <a:pPr>
              <a:lnSpc>
                <a:spcPct val="150000"/>
              </a:lnSpc>
            </a:pPr>
            <a:r>
              <a:rPr lang="zh-CN" altLang="en-US" sz="2000" dirty="0" smtClean="0">
                <a:solidFill>
                  <a:srgbClr val="415162"/>
                </a:solidFill>
                <a:latin typeface="微软雅黑" panose="020B0503020204020204" pitchFamily="34" charset="-122"/>
                <a:ea typeface="微软雅黑" panose="020B0503020204020204" pitchFamily="34" charset="-122"/>
              </a:rPr>
              <a:t>重</a:t>
            </a:r>
            <a:r>
              <a:rPr lang="zh-CN" altLang="en-US" sz="2000" dirty="0">
                <a:solidFill>
                  <a:srgbClr val="415162"/>
                </a:solidFill>
                <a:latin typeface="微软雅黑" panose="020B0503020204020204" pitchFamily="34" charset="-122"/>
                <a:ea typeface="微软雅黑" panose="020B0503020204020204" pitchFamily="34" charset="-122"/>
              </a:rPr>
              <a:t>载运算符是具有特殊名称的函数，是通过关键字 </a:t>
            </a:r>
            <a:r>
              <a:rPr lang="en-US" altLang="zh-CN" sz="2000" dirty="0">
                <a:solidFill>
                  <a:srgbClr val="415162"/>
                </a:solidFill>
                <a:latin typeface="微软雅黑" panose="020B0503020204020204" pitchFamily="34" charset="-122"/>
                <a:ea typeface="微软雅黑" panose="020B0503020204020204" pitchFamily="34" charset="-122"/>
              </a:rPr>
              <a:t>operator</a:t>
            </a:r>
            <a:r>
              <a:rPr lang="zh-CN" altLang="en-US" sz="2000" dirty="0">
                <a:solidFill>
                  <a:srgbClr val="415162"/>
                </a:solidFill>
                <a:latin typeface="微软雅黑" panose="020B0503020204020204" pitchFamily="34" charset="-122"/>
                <a:ea typeface="微软雅黑" panose="020B0503020204020204" pitchFamily="34" charset="-122"/>
              </a:rPr>
              <a:t> 后跟运算符的符号来定义的。与其他函数一样，重载运算符有返回类型和参数</a:t>
            </a:r>
            <a:r>
              <a:rPr lang="zh-CN" altLang="en-US" sz="2000" dirty="0" smtClean="0">
                <a:solidFill>
                  <a:srgbClr val="415162"/>
                </a:solidFill>
                <a:latin typeface="微软雅黑" panose="020B0503020204020204" pitchFamily="34" charset="-122"/>
                <a:ea typeface="微软雅黑" panose="020B0503020204020204" pitchFamily="34" charset="-122"/>
              </a:rPr>
              <a:t>列表。</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运算符重载</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29727605"/>
              </p:ext>
            </p:extLst>
          </p:nvPr>
        </p:nvGraphicFramePr>
        <p:xfrm>
          <a:off x="1889387" y="3390429"/>
          <a:ext cx="8128000" cy="2495550"/>
        </p:xfrm>
        <a:graphic>
          <a:graphicData uri="http://schemas.openxmlformats.org/drawingml/2006/table">
            <a:tbl>
              <a:tblPr firstRow="1">
                <a:tableStyleId>{F2DE63D5-997A-4646-A377-4702673A728D}</a:tableStyleId>
              </a:tblPr>
              <a:tblGrid>
                <a:gridCol w="4064000"/>
                <a:gridCol w="4064000"/>
              </a:tblGrid>
              <a:tr h="0">
                <a:tc>
                  <a:txBody>
                    <a:bodyPr/>
                    <a:lstStyle/>
                    <a:p>
                      <a:pPr algn="l" fontAlgn="t"/>
                      <a:r>
                        <a:rPr lang="zh-CN" altLang="en-US" sz="1400" dirty="0">
                          <a:solidFill>
                            <a:srgbClr val="415162"/>
                          </a:solidFill>
                          <a:effectLst/>
                          <a:latin typeface="微软雅黑" panose="020B0503020204020204" pitchFamily="34" charset="-122"/>
                          <a:ea typeface="微软雅黑" panose="020B0503020204020204" pitchFamily="34" charset="-122"/>
                        </a:rPr>
                        <a:t>运算符</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400" dirty="0">
                          <a:solidFill>
                            <a:srgbClr val="415162"/>
                          </a:solidFill>
                          <a:effectLst/>
                          <a:latin typeface="微软雅黑" panose="020B0503020204020204" pitchFamily="34" charset="-122"/>
                          <a:ea typeface="微软雅黑" panose="020B0503020204020204" pitchFamily="34" charset="-122"/>
                        </a:rPr>
                        <a:t>描述</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altLang="zh-CN" sz="1400" dirty="0">
                          <a:solidFill>
                            <a:srgbClr val="415162"/>
                          </a:solidFill>
                          <a:effectLst/>
                          <a:latin typeface="微软雅黑" panose="020B0503020204020204" pitchFamily="34" charset="-122"/>
                          <a:ea typeface="微软雅黑" panose="020B0503020204020204" pitchFamily="34" charset="-122"/>
                        </a:rPr>
                        <a:t>+, -, !, ~, ++, --</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400" dirty="0">
                          <a:solidFill>
                            <a:srgbClr val="415162"/>
                          </a:solidFill>
                          <a:effectLst/>
                          <a:latin typeface="微软雅黑" panose="020B0503020204020204" pitchFamily="34" charset="-122"/>
                          <a:ea typeface="微软雅黑" panose="020B0503020204020204" pitchFamily="34" charset="-122"/>
                        </a:rPr>
                        <a:t>这些一元运算符只有一个操作数，且可以被重载。</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altLang="zh-CN" sz="1400" dirty="0">
                          <a:solidFill>
                            <a:srgbClr val="415162"/>
                          </a:solidFill>
                          <a:effectLst/>
                          <a:latin typeface="微软雅黑" panose="020B0503020204020204" pitchFamily="34" charset="-122"/>
                          <a:ea typeface="微软雅黑" panose="020B0503020204020204" pitchFamily="34" charset="-122"/>
                        </a:rPr>
                        <a:t>+, -, *, /, %</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400" dirty="0">
                          <a:solidFill>
                            <a:srgbClr val="415162"/>
                          </a:solidFill>
                          <a:effectLst/>
                          <a:latin typeface="微软雅黑" panose="020B0503020204020204" pitchFamily="34" charset="-122"/>
                          <a:ea typeface="微软雅黑" panose="020B0503020204020204" pitchFamily="34" charset="-122"/>
                        </a:rPr>
                        <a:t>这些二元运算符带有两个操作数，且可以被重载。</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altLang="zh-CN" sz="1400" dirty="0">
                          <a:solidFill>
                            <a:srgbClr val="415162"/>
                          </a:solidFill>
                          <a:effectLst/>
                          <a:latin typeface="微软雅黑" panose="020B0503020204020204" pitchFamily="34" charset="-122"/>
                          <a:ea typeface="微软雅黑" panose="020B0503020204020204" pitchFamily="34" charset="-122"/>
                        </a:rPr>
                        <a:t>==, !=, &lt;, &gt;, &lt;=, &gt;=</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400" dirty="0">
                          <a:solidFill>
                            <a:srgbClr val="415162"/>
                          </a:solidFill>
                          <a:effectLst/>
                          <a:latin typeface="微软雅黑" panose="020B0503020204020204" pitchFamily="34" charset="-122"/>
                          <a:ea typeface="微软雅黑" panose="020B0503020204020204" pitchFamily="34" charset="-122"/>
                        </a:rPr>
                        <a:t>这些比较运算符可以被重载。</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altLang="zh-CN" sz="1400" dirty="0">
                          <a:solidFill>
                            <a:srgbClr val="415162"/>
                          </a:solidFill>
                          <a:effectLst/>
                          <a:latin typeface="微软雅黑" panose="020B0503020204020204" pitchFamily="34" charset="-122"/>
                          <a:ea typeface="微软雅黑" panose="020B0503020204020204" pitchFamily="34" charset="-122"/>
                        </a:rPr>
                        <a:t>&amp;&amp;, ||</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400" dirty="0">
                          <a:solidFill>
                            <a:srgbClr val="415162"/>
                          </a:solidFill>
                          <a:effectLst/>
                          <a:latin typeface="微软雅黑" panose="020B0503020204020204" pitchFamily="34" charset="-122"/>
                          <a:ea typeface="微软雅黑" panose="020B0503020204020204" pitchFamily="34" charset="-122"/>
                        </a:rPr>
                        <a:t>这些条件逻辑运算符不能</a:t>
                      </a:r>
                      <a:r>
                        <a:rPr lang="zh-CN" altLang="en-US" sz="1400" dirty="0" smtClean="0">
                          <a:solidFill>
                            <a:srgbClr val="415162"/>
                          </a:solidFill>
                          <a:effectLst/>
                          <a:latin typeface="微软雅黑" panose="020B0503020204020204" pitchFamily="34" charset="-122"/>
                          <a:ea typeface="微软雅黑" panose="020B0503020204020204" pitchFamily="34" charset="-122"/>
                        </a:rPr>
                        <a:t>被重载</a:t>
                      </a:r>
                      <a:r>
                        <a:rPr lang="zh-CN" altLang="en-US" sz="1400" dirty="0">
                          <a:solidFill>
                            <a:srgbClr val="415162"/>
                          </a:solidFill>
                          <a:effectLst/>
                          <a:latin typeface="微软雅黑" panose="020B0503020204020204" pitchFamily="34" charset="-122"/>
                          <a:ea typeface="微软雅黑" panose="020B0503020204020204" pitchFamily="34" charset="-122"/>
                        </a:rPr>
                        <a:t>。</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altLang="zh-CN" sz="1400">
                          <a:solidFill>
                            <a:srgbClr val="415162"/>
                          </a:solidFill>
                          <a:effectLst/>
                          <a:latin typeface="微软雅黑" panose="020B0503020204020204" pitchFamily="34" charset="-122"/>
                          <a:ea typeface="微软雅黑" panose="020B0503020204020204" pitchFamily="34" charset="-122"/>
                        </a:rPr>
                        <a:t>+=, -=, *=, /=, %=</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400" dirty="0">
                          <a:solidFill>
                            <a:srgbClr val="415162"/>
                          </a:solidFill>
                          <a:effectLst/>
                          <a:latin typeface="微软雅黑" panose="020B0503020204020204" pitchFamily="34" charset="-122"/>
                          <a:ea typeface="微软雅黑" panose="020B0503020204020204" pitchFamily="34" charset="-122"/>
                        </a:rPr>
                        <a:t>这些赋值运算符不能被重载。</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400" dirty="0">
                          <a:solidFill>
                            <a:srgbClr val="415162"/>
                          </a:solidFill>
                          <a:effectLst/>
                          <a:latin typeface="微软雅黑" panose="020B0503020204020204" pitchFamily="34" charset="-122"/>
                          <a:ea typeface="微软雅黑" panose="020B0503020204020204" pitchFamily="34" charset="-122"/>
                        </a:rPr>
                        <a:t>=, ., ?:, -&gt;, new, is, </a:t>
                      </a:r>
                      <a:r>
                        <a:rPr lang="en-US" sz="1400" dirty="0" err="1">
                          <a:solidFill>
                            <a:srgbClr val="415162"/>
                          </a:solidFill>
                          <a:effectLst/>
                          <a:latin typeface="微软雅黑" panose="020B0503020204020204" pitchFamily="34" charset="-122"/>
                          <a:ea typeface="微软雅黑" panose="020B0503020204020204" pitchFamily="34" charset="-122"/>
                        </a:rPr>
                        <a:t>sizeof</a:t>
                      </a:r>
                      <a:r>
                        <a:rPr lang="en-US" sz="1400" dirty="0">
                          <a:solidFill>
                            <a:srgbClr val="415162"/>
                          </a:solidFill>
                          <a:effectLst/>
                          <a:latin typeface="微软雅黑" panose="020B0503020204020204" pitchFamily="34" charset="-122"/>
                          <a:ea typeface="微软雅黑" panose="020B0503020204020204" pitchFamily="34" charset="-122"/>
                        </a:rPr>
                        <a:t>, </a:t>
                      </a:r>
                      <a:r>
                        <a:rPr lang="en-US" sz="1400" dirty="0" err="1">
                          <a:solidFill>
                            <a:srgbClr val="415162"/>
                          </a:solidFill>
                          <a:effectLst/>
                          <a:latin typeface="微软雅黑" panose="020B0503020204020204" pitchFamily="34" charset="-122"/>
                          <a:ea typeface="微软雅黑" panose="020B0503020204020204" pitchFamily="34" charset="-122"/>
                        </a:rPr>
                        <a:t>typeof</a:t>
                      </a:r>
                      <a:endParaRPr lang="en-US" sz="1400" dirty="0">
                        <a:solidFill>
                          <a:srgbClr val="415162"/>
                        </a:solidFill>
                        <a:effectLst/>
                        <a:latin typeface="微软雅黑" panose="020B0503020204020204" pitchFamily="34" charset="-122"/>
                        <a:ea typeface="微软雅黑" panose="020B0503020204020204" pitchFamily="34" charset="-122"/>
                      </a:endParaRP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400" dirty="0">
                          <a:solidFill>
                            <a:srgbClr val="415162"/>
                          </a:solidFill>
                          <a:effectLst/>
                          <a:latin typeface="微软雅黑" panose="020B0503020204020204" pitchFamily="34" charset="-122"/>
                          <a:ea typeface="微软雅黑" panose="020B0503020204020204" pitchFamily="34" charset="-122"/>
                        </a:rPr>
                        <a:t>这些运算符不能被重载。</a:t>
                      </a:r>
                    </a:p>
                  </a:txBody>
                  <a:tcPr marL="47625" marR="4762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2603402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运算符重载</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076587" y="2065818"/>
            <a:ext cx="6096000" cy="4708981"/>
          </a:xfrm>
          <a:prstGeom prst="rect">
            <a:avLst/>
          </a:prstGeom>
        </p:spPr>
        <p:txBody>
          <a:bodyPr>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Rect</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Rect</a:t>
            </a:r>
            <a:r>
              <a:rPr lang="en-US" altLang="zh-CN" sz="1200" dirty="0">
                <a:solidFill>
                  <a:srgbClr val="000000"/>
                </a:solidFill>
                <a:highlight>
                  <a:srgbClr val="FFFFFF"/>
                </a:highlight>
                <a:latin typeface="Consolas"/>
              </a:rPr>
              <a:t>(</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iWidth</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iHeight</a:t>
            </a:r>
            <a:r>
              <a:rPr lang="en-US" altLang="zh-CN" sz="1200" dirty="0">
                <a:solidFill>
                  <a:srgbClr val="000000"/>
                </a:solidFill>
                <a:highlight>
                  <a:srgbClr val="FFFFFF"/>
                </a:highlight>
                <a:latin typeface="Consolas"/>
              </a:rPr>
              <a:t>) </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Width = </a:t>
            </a:r>
            <a:r>
              <a:rPr lang="en-US" altLang="zh-CN" sz="1200" dirty="0" err="1">
                <a:solidFill>
                  <a:srgbClr val="000000"/>
                </a:solidFill>
                <a:highlight>
                  <a:srgbClr val="FFFFFF"/>
                </a:highlight>
                <a:latin typeface="Consolas"/>
              </a:rPr>
              <a:t>iWidth</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Height = </a:t>
            </a:r>
            <a:r>
              <a:rPr lang="en-US" altLang="zh-CN" sz="1200" dirty="0" err="1">
                <a:solidFill>
                  <a:srgbClr val="000000"/>
                </a:solidFill>
                <a:highlight>
                  <a:srgbClr val="FFFFFF"/>
                </a:highlight>
                <a:latin typeface="Consolas"/>
              </a:rPr>
              <a:t>iHeight</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float</a:t>
            </a:r>
            <a:r>
              <a:rPr lang="en-US" altLang="zh-CN" sz="1200" dirty="0">
                <a:solidFill>
                  <a:srgbClr val="000000"/>
                </a:solidFill>
                <a:highlight>
                  <a:srgbClr val="FFFFFF"/>
                </a:highlight>
                <a:latin typeface="Consolas"/>
              </a:rPr>
              <a:t> Width { </a:t>
            </a:r>
            <a:r>
              <a:rPr lang="en-US" altLang="zh-CN" sz="1200" dirty="0" err="1">
                <a:solidFill>
                  <a:srgbClr val="0000FF"/>
                </a:solidFill>
                <a:highlight>
                  <a:srgbClr val="FFFFFF"/>
                </a:highlight>
                <a:latin typeface="Consolas"/>
              </a:rPr>
              <a:t>get</a:t>
            </a:r>
            <a:r>
              <a:rPr lang="en-US" altLang="zh-CN" sz="1200" dirty="0" err="1">
                <a:solidFill>
                  <a:srgbClr val="000000"/>
                </a:solidFill>
                <a:highlight>
                  <a:srgbClr val="FFFFFF"/>
                </a:highlight>
                <a:latin typeface="Consolas"/>
              </a:rPr>
              <a:t>;</a:t>
            </a:r>
            <a:r>
              <a:rPr lang="en-US" altLang="zh-CN" sz="1200" dirty="0" err="1">
                <a:solidFill>
                  <a:srgbClr val="0000FF"/>
                </a:solidFill>
                <a:highlight>
                  <a:srgbClr val="FFFFFF"/>
                </a:highlight>
                <a:latin typeface="Consolas"/>
              </a:rPr>
              <a:t>private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set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float</a:t>
            </a:r>
            <a:r>
              <a:rPr lang="en-US" altLang="zh-CN" sz="1200" dirty="0">
                <a:solidFill>
                  <a:srgbClr val="000000"/>
                </a:solidFill>
                <a:highlight>
                  <a:srgbClr val="FFFFFF"/>
                </a:highlight>
                <a:latin typeface="Consolas"/>
              </a:rPr>
              <a:t> Height { </a:t>
            </a:r>
            <a:r>
              <a:rPr lang="en-US" altLang="zh-CN" sz="1200" dirty="0">
                <a:solidFill>
                  <a:srgbClr val="0000FF"/>
                </a:solidFill>
                <a:highlight>
                  <a:srgbClr val="FFFFFF"/>
                </a:highlight>
                <a:latin typeface="Consolas"/>
              </a:rPr>
              <a:t>get</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private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set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bool</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operator</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Rect</a:t>
            </a:r>
            <a:r>
              <a:rPr lang="en-US" altLang="zh-CN" sz="1200" dirty="0">
                <a:solidFill>
                  <a:srgbClr val="000000"/>
                </a:solidFill>
                <a:highlight>
                  <a:srgbClr val="FFFFFF"/>
                </a:highlight>
                <a:latin typeface="Consolas"/>
              </a:rPr>
              <a:t> a, </a:t>
            </a:r>
            <a:r>
              <a:rPr lang="en-US" altLang="zh-CN" sz="1200" dirty="0" err="1">
                <a:solidFill>
                  <a:srgbClr val="2B91AF"/>
                </a:solidFill>
                <a:highlight>
                  <a:srgbClr val="FFFFFF"/>
                </a:highlight>
                <a:latin typeface="Consolas"/>
              </a:rPr>
              <a:t>Rect</a:t>
            </a:r>
            <a:r>
              <a:rPr lang="en-US" altLang="zh-CN" sz="1200" dirty="0">
                <a:solidFill>
                  <a:srgbClr val="000000"/>
                </a:solidFill>
                <a:highlight>
                  <a:srgbClr val="FFFFFF"/>
                </a:highlight>
                <a:latin typeface="Consolas"/>
              </a:rPr>
              <a:t> b)</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a.Width</a:t>
            </a:r>
            <a:r>
              <a:rPr lang="en-US" altLang="zh-CN" sz="1200" dirty="0">
                <a:solidFill>
                  <a:srgbClr val="000000"/>
                </a:solidFill>
                <a:highlight>
                  <a:srgbClr val="FFFFFF"/>
                </a:highlight>
                <a:latin typeface="Consolas"/>
              </a:rPr>
              <a:t> == </a:t>
            </a:r>
            <a:r>
              <a:rPr lang="en-US" altLang="zh-CN" sz="1200" dirty="0" err="1">
                <a:solidFill>
                  <a:srgbClr val="000000"/>
                </a:solidFill>
                <a:highlight>
                  <a:srgbClr val="FFFFFF"/>
                </a:highlight>
                <a:latin typeface="Consolas"/>
              </a:rPr>
              <a:t>b.Width</a:t>
            </a:r>
            <a:r>
              <a:rPr lang="en-US" altLang="zh-CN" sz="1200" dirty="0">
                <a:solidFill>
                  <a:srgbClr val="000000"/>
                </a:solidFill>
                <a:highlight>
                  <a:srgbClr val="FFFFFF"/>
                </a:highlight>
                <a:latin typeface="Consolas"/>
              </a:rPr>
              <a:t> &amp;&amp; </a:t>
            </a:r>
            <a:r>
              <a:rPr lang="en-US" altLang="zh-CN" sz="1200" dirty="0" err="1">
                <a:solidFill>
                  <a:srgbClr val="000000"/>
                </a:solidFill>
                <a:highlight>
                  <a:srgbClr val="FFFFFF"/>
                </a:highlight>
                <a:latin typeface="Consolas"/>
              </a:rPr>
              <a:t>a.Height</a:t>
            </a:r>
            <a:r>
              <a:rPr lang="en-US" altLang="zh-CN" sz="1200" dirty="0">
                <a:solidFill>
                  <a:srgbClr val="000000"/>
                </a:solidFill>
                <a:highlight>
                  <a:srgbClr val="FFFFFF"/>
                </a:highlight>
                <a:latin typeface="Consolas"/>
              </a:rPr>
              <a:t> == </a:t>
            </a:r>
            <a:r>
              <a:rPr lang="en-US" altLang="zh-CN" sz="1200" dirty="0" err="1">
                <a:solidFill>
                  <a:srgbClr val="000000"/>
                </a:solidFill>
                <a:highlight>
                  <a:srgbClr val="FFFFFF"/>
                </a:highlight>
                <a:latin typeface="Consolas"/>
              </a:rPr>
              <a:t>b.Height</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true</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else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a.Width</a:t>
            </a:r>
            <a:r>
              <a:rPr lang="en-US" altLang="zh-CN" sz="1200" dirty="0">
                <a:solidFill>
                  <a:srgbClr val="000000"/>
                </a:solidFill>
                <a:highlight>
                  <a:srgbClr val="FFFFFF"/>
                </a:highlight>
                <a:latin typeface="Consolas"/>
              </a:rPr>
              <a:t> == </a:t>
            </a:r>
            <a:r>
              <a:rPr lang="en-US" altLang="zh-CN" sz="1200" dirty="0" err="1">
                <a:solidFill>
                  <a:srgbClr val="000000"/>
                </a:solidFill>
                <a:highlight>
                  <a:srgbClr val="FFFFFF"/>
                </a:highlight>
                <a:latin typeface="Consolas"/>
              </a:rPr>
              <a:t>b.Height</a:t>
            </a:r>
            <a:r>
              <a:rPr lang="en-US" altLang="zh-CN" sz="1200" dirty="0">
                <a:solidFill>
                  <a:srgbClr val="000000"/>
                </a:solidFill>
                <a:highlight>
                  <a:srgbClr val="FFFFFF"/>
                </a:highlight>
                <a:latin typeface="Consolas"/>
              </a:rPr>
              <a:t> &amp;&amp; </a:t>
            </a:r>
            <a:r>
              <a:rPr lang="en-US" altLang="zh-CN" sz="1200" dirty="0" err="1">
                <a:solidFill>
                  <a:srgbClr val="000000"/>
                </a:solidFill>
                <a:highlight>
                  <a:srgbClr val="FFFFFF"/>
                </a:highlight>
                <a:latin typeface="Consolas"/>
              </a:rPr>
              <a:t>a.Height</a:t>
            </a:r>
            <a:r>
              <a:rPr lang="en-US" altLang="zh-CN" sz="1200" dirty="0">
                <a:solidFill>
                  <a:srgbClr val="000000"/>
                </a:solidFill>
                <a:highlight>
                  <a:srgbClr val="FFFFFF"/>
                </a:highlight>
                <a:latin typeface="Consolas"/>
              </a:rPr>
              <a:t> == </a:t>
            </a:r>
            <a:r>
              <a:rPr lang="en-US" altLang="zh-CN" sz="1200" dirty="0" err="1">
                <a:solidFill>
                  <a:srgbClr val="000000"/>
                </a:solidFill>
                <a:highlight>
                  <a:srgbClr val="FFFFFF"/>
                </a:highlight>
                <a:latin typeface="Consolas"/>
              </a:rPr>
              <a:t>b.Width</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true</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else</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false</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smtClean="0">
                <a:solidFill>
                  <a:srgbClr val="000000"/>
                </a:solidFill>
                <a:highlight>
                  <a:srgbClr val="FFFFFF"/>
                </a:highlight>
                <a:latin typeface="Consolas"/>
              </a:rPr>
              <a:t>}</a:t>
            </a:r>
            <a:endParaRPr lang="zh-CN" altLang="en-US" sz="1200" dirty="0"/>
          </a:p>
        </p:txBody>
      </p:sp>
      <p:sp>
        <p:nvSpPr>
          <p:cNvPr id="5" name="矩形 4"/>
          <p:cNvSpPr/>
          <p:nvPr/>
        </p:nvSpPr>
        <p:spPr>
          <a:xfrm>
            <a:off x="6906935" y="2151005"/>
            <a:ext cx="4040465" cy="3046988"/>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Rect</a:t>
            </a:r>
            <a:r>
              <a:rPr lang="en-US" altLang="zh-CN" sz="1200" dirty="0">
                <a:solidFill>
                  <a:srgbClr val="000000"/>
                </a:solidFill>
                <a:highlight>
                  <a:srgbClr val="FFFFFF"/>
                </a:highlight>
                <a:latin typeface="Consolas"/>
              </a:rPr>
              <a:t> a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Rect</a:t>
            </a:r>
            <a:r>
              <a:rPr lang="en-US" altLang="zh-CN" sz="1200" dirty="0">
                <a:solidFill>
                  <a:srgbClr val="000000"/>
                </a:solidFill>
                <a:highlight>
                  <a:srgbClr val="FFFFFF"/>
                </a:highlight>
                <a:latin typeface="Consolas"/>
              </a:rPr>
              <a:t>(10, 20);</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Rect</a:t>
            </a:r>
            <a:r>
              <a:rPr lang="en-US" altLang="zh-CN" sz="1200" dirty="0">
                <a:solidFill>
                  <a:srgbClr val="000000"/>
                </a:solidFill>
                <a:highlight>
                  <a:srgbClr val="FFFFFF"/>
                </a:highlight>
                <a:latin typeface="Consolas"/>
              </a:rPr>
              <a:t> b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Rect</a:t>
            </a:r>
            <a:r>
              <a:rPr lang="en-US" altLang="zh-CN" sz="1200" dirty="0">
                <a:solidFill>
                  <a:srgbClr val="000000"/>
                </a:solidFill>
                <a:highlight>
                  <a:srgbClr val="FFFFFF"/>
                </a:highlight>
                <a:latin typeface="Consolas"/>
              </a:rPr>
              <a:t>(20, 10);</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 (a == b)</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"a==b"</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else</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"a!=b"</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smtClean="0">
                <a:solidFill>
                  <a:srgbClr val="000000"/>
                </a:solidFill>
                <a:highlight>
                  <a:srgbClr val="FFFFFF"/>
                </a:highlight>
                <a:latin typeface="Consolas"/>
              </a:rPr>
              <a:t>    }</a:t>
            </a:r>
          </a:p>
          <a:p>
            <a:r>
              <a:rPr lang="en-US" altLang="zh-CN" sz="1200" dirty="0" smtClean="0">
                <a:solidFill>
                  <a:srgbClr val="000000"/>
                </a:solidFill>
                <a:highlight>
                  <a:srgbClr val="FFFFFF"/>
                </a:highlight>
                <a:latin typeface="Consolas"/>
              </a:rPr>
              <a:t>}</a:t>
            </a:r>
            <a:endParaRPr lang="zh-CN" altLang="en-US" sz="1200" dirty="0"/>
          </a:p>
        </p:txBody>
      </p:sp>
      <p:cxnSp>
        <p:nvCxnSpPr>
          <p:cNvPr id="7" name="直接连接符 6"/>
          <p:cNvCxnSpPr/>
          <p:nvPr/>
        </p:nvCxnSpPr>
        <p:spPr>
          <a:xfrm>
            <a:off x="6576969" y="2055303"/>
            <a:ext cx="0" cy="4504888"/>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7641" y="5256716"/>
            <a:ext cx="10953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18950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继承</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411022260"/>
              </p:ext>
            </p:extLst>
          </p:nvPr>
        </p:nvGraphicFramePr>
        <p:xfrm>
          <a:off x="3098503" y="4790115"/>
          <a:ext cx="5534872" cy="1337841"/>
        </p:xfrm>
        <a:graphic>
          <a:graphicData uri="http://schemas.openxmlformats.org/drawingml/2006/table">
            <a:tbl>
              <a:tblPr firstRow="1">
                <a:tableStyleId>{F2DE63D5-997A-4646-A377-4702673A728D}</a:tableStyleId>
              </a:tblPr>
              <a:tblGrid>
                <a:gridCol w="1383718"/>
                <a:gridCol w="1383718"/>
                <a:gridCol w="1383718"/>
                <a:gridCol w="1383718"/>
              </a:tblGrid>
              <a:tr h="225321">
                <a:tc>
                  <a:txBody>
                    <a:bodyPr/>
                    <a:lstStyle/>
                    <a:p>
                      <a:pPr algn="l" fontAlgn="ctr"/>
                      <a:r>
                        <a:rPr lang="zh-CN" altLang="en-US" sz="1100" u="none" strike="noStrike" dirty="0" smtClean="0">
                          <a:solidFill>
                            <a:srgbClr val="415162"/>
                          </a:solidFill>
                          <a:effectLst/>
                          <a:latin typeface="微软雅黑" panose="020B0503020204020204" pitchFamily="34" charset="-122"/>
                          <a:ea typeface="微软雅黑" panose="020B0503020204020204" pitchFamily="34" charset="-122"/>
                        </a:rPr>
                        <a:t>基类中定义的</a:t>
                      </a:r>
                      <a:endParaRPr lang="zh-CN" alt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solidFill>
                            <a:srgbClr val="415162"/>
                          </a:solidFill>
                          <a:effectLst/>
                          <a:latin typeface="微软雅黑" panose="020B0503020204020204" pitchFamily="34" charset="-122"/>
                          <a:ea typeface="微软雅黑" panose="020B0503020204020204" pitchFamily="34" charset="-122"/>
                        </a:rPr>
                        <a:t>public</a:t>
                      </a:r>
                      <a:endParaRPr 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solidFill>
                            <a:srgbClr val="415162"/>
                          </a:solidFill>
                          <a:effectLst/>
                          <a:latin typeface="微软雅黑" panose="020B0503020204020204" pitchFamily="34" charset="-122"/>
                          <a:ea typeface="微软雅黑" panose="020B0503020204020204" pitchFamily="34" charset="-122"/>
                        </a:rPr>
                        <a:t>protected</a:t>
                      </a:r>
                      <a:endParaRPr 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solidFill>
                            <a:srgbClr val="415162"/>
                          </a:solidFill>
                          <a:effectLst/>
                          <a:latin typeface="微软雅黑" panose="020B0503020204020204" pitchFamily="34" charset="-122"/>
                          <a:ea typeface="微软雅黑" panose="020B0503020204020204" pitchFamily="34" charset="-122"/>
                        </a:rPr>
                        <a:t>private</a:t>
                      </a:r>
                      <a:endParaRPr lang="en-US" sz="1100" b="0" i="0" u="none" strike="noStrike">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ctr"/>
                      <a:r>
                        <a:rPr lang="zh-CN" altLang="en-US" sz="1100" u="none" strike="noStrike" dirty="0" smtClean="0">
                          <a:solidFill>
                            <a:srgbClr val="415162"/>
                          </a:solidFill>
                          <a:effectLst/>
                          <a:latin typeface="微软雅黑" panose="020B0503020204020204" pitchFamily="34" charset="-122"/>
                          <a:ea typeface="微软雅黑" panose="020B0503020204020204" pitchFamily="34" charset="-122"/>
                        </a:rPr>
                        <a:t>基类内</a:t>
                      </a:r>
                      <a:endParaRPr lang="zh-CN" alt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solidFill>
                            <a:srgbClr val="415162"/>
                          </a:solidFill>
                          <a:effectLst/>
                          <a:latin typeface="微软雅黑" panose="020B0503020204020204" pitchFamily="34" charset="-122"/>
                          <a:ea typeface="微软雅黑" panose="020B0503020204020204" pitchFamily="34" charset="-122"/>
                        </a:rPr>
                        <a:t>可以访问</a:t>
                      </a:r>
                      <a:endParaRPr lang="zh-CN" altLang="en-US" sz="1100" b="0" i="0" u="none" strike="noStrike">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dirty="0">
                          <a:solidFill>
                            <a:srgbClr val="415162"/>
                          </a:solidFill>
                          <a:effectLst/>
                          <a:latin typeface="微软雅黑" panose="020B0503020204020204" pitchFamily="34" charset="-122"/>
                          <a:ea typeface="微软雅黑" panose="020B0503020204020204" pitchFamily="34" charset="-122"/>
                        </a:rPr>
                        <a:t>可以访问</a:t>
                      </a:r>
                      <a:endParaRPr lang="zh-CN" alt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solidFill>
                            <a:srgbClr val="415162"/>
                          </a:solidFill>
                          <a:effectLst/>
                          <a:latin typeface="微软雅黑" panose="020B0503020204020204" pitchFamily="34" charset="-122"/>
                          <a:ea typeface="微软雅黑" panose="020B0503020204020204" pitchFamily="34" charset="-122"/>
                        </a:rPr>
                        <a:t>可以访问</a:t>
                      </a:r>
                      <a:endParaRPr lang="zh-CN" altLang="en-US" sz="1100" b="0" i="0" u="none" strike="noStrike">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ctr"/>
                      <a:r>
                        <a:rPr lang="zh-CN" altLang="en-US" sz="1100" u="none" strike="noStrike" dirty="0" smtClean="0">
                          <a:solidFill>
                            <a:srgbClr val="415162"/>
                          </a:solidFill>
                          <a:effectLst/>
                          <a:latin typeface="微软雅黑" panose="020B0503020204020204" pitchFamily="34" charset="-122"/>
                          <a:ea typeface="微软雅黑" panose="020B0503020204020204" pitchFamily="34" charset="-122"/>
                        </a:rPr>
                        <a:t>派生类内</a:t>
                      </a:r>
                      <a:endParaRPr lang="zh-CN" alt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solidFill>
                            <a:srgbClr val="415162"/>
                          </a:solidFill>
                          <a:effectLst/>
                          <a:latin typeface="微软雅黑" panose="020B0503020204020204" pitchFamily="34" charset="-122"/>
                          <a:ea typeface="微软雅黑" panose="020B0503020204020204" pitchFamily="34" charset="-122"/>
                        </a:rPr>
                        <a:t>可以访问</a:t>
                      </a:r>
                      <a:endParaRPr lang="zh-CN" altLang="en-US" sz="1100" b="0" i="0" u="none" strike="noStrike">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solidFill>
                            <a:srgbClr val="415162"/>
                          </a:solidFill>
                          <a:effectLst/>
                          <a:latin typeface="微软雅黑" panose="020B0503020204020204" pitchFamily="34" charset="-122"/>
                          <a:ea typeface="微软雅黑" panose="020B0503020204020204" pitchFamily="34" charset="-122"/>
                        </a:rPr>
                        <a:t>可以访问</a:t>
                      </a:r>
                      <a:endParaRPr lang="zh-CN" altLang="en-US" sz="1100" b="0" i="0" u="none" strike="noStrike">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dirty="0">
                          <a:solidFill>
                            <a:srgbClr val="415162"/>
                          </a:solidFill>
                          <a:effectLst/>
                          <a:latin typeface="微软雅黑" panose="020B0503020204020204" pitchFamily="34" charset="-122"/>
                          <a:ea typeface="微软雅黑" panose="020B0503020204020204" pitchFamily="34" charset="-122"/>
                        </a:rPr>
                        <a:t>不可以访问</a:t>
                      </a:r>
                      <a:endParaRPr lang="zh-CN" alt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ctr"/>
                      <a:r>
                        <a:rPr lang="zh-CN" altLang="en-US" sz="1100" u="none" strike="noStrike" dirty="0">
                          <a:solidFill>
                            <a:srgbClr val="415162"/>
                          </a:solidFill>
                          <a:effectLst/>
                          <a:latin typeface="微软雅黑" panose="020B0503020204020204" pitchFamily="34" charset="-122"/>
                          <a:ea typeface="微软雅黑" panose="020B0503020204020204" pitchFamily="34" charset="-122"/>
                        </a:rPr>
                        <a:t>外部</a:t>
                      </a:r>
                      <a:endParaRPr lang="zh-CN" alt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solidFill>
                            <a:srgbClr val="415162"/>
                          </a:solidFill>
                          <a:effectLst/>
                          <a:latin typeface="微软雅黑" panose="020B0503020204020204" pitchFamily="34" charset="-122"/>
                          <a:ea typeface="微软雅黑" panose="020B0503020204020204" pitchFamily="34" charset="-122"/>
                        </a:rPr>
                        <a:t>可以访问</a:t>
                      </a:r>
                      <a:endParaRPr lang="zh-CN" altLang="en-US" sz="1100" b="0" i="0" u="none" strike="noStrike">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solidFill>
                            <a:srgbClr val="415162"/>
                          </a:solidFill>
                          <a:effectLst/>
                          <a:latin typeface="微软雅黑" panose="020B0503020204020204" pitchFamily="34" charset="-122"/>
                          <a:ea typeface="微软雅黑" panose="020B0503020204020204" pitchFamily="34" charset="-122"/>
                        </a:rPr>
                        <a:t>不可以访问</a:t>
                      </a:r>
                      <a:endParaRPr lang="zh-CN" altLang="en-US" sz="1100" b="0" i="0" u="none" strike="noStrike">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dirty="0">
                          <a:solidFill>
                            <a:srgbClr val="415162"/>
                          </a:solidFill>
                          <a:effectLst/>
                          <a:latin typeface="微软雅黑" panose="020B0503020204020204" pitchFamily="34" charset="-122"/>
                          <a:ea typeface="微软雅黑" panose="020B0503020204020204" pitchFamily="34" charset="-122"/>
                        </a:rPr>
                        <a:t>不可以访问</a:t>
                      </a:r>
                      <a:endParaRPr lang="zh-CN" altLang="en-US" sz="1100" b="0" i="0" u="none" strike="noStrike" dirty="0">
                        <a:solidFill>
                          <a:srgbClr val="41516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矩形 5"/>
          <p:cNvSpPr>
            <a:spLocks/>
          </p:cNvSpPr>
          <p:nvPr/>
        </p:nvSpPr>
        <p:spPr>
          <a:xfrm>
            <a:off x="1226267" y="2216654"/>
            <a:ext cx="9746533"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类</a:t>
            </a:r>
            <a:r>
              <a:rPr lang="zh-CN" altLang="en-US" sz="2000" dirty="0">
                <a:solidFill>
                  <a:srgbClr val="415162"/>
                </a:solidFill>
                <a:latin typeface="微软雅黑" panose="020B0503020204020204" pitchFamily="34" charset="-122"/>
                <a:ea typeface="微软雅黑" panose="020B0503020204020204" pitchFamily="34" charset="-122"/>
              </a:rPr>
              <a:t>可以从其他类中继承。这是通过以下方式实现的：在声明类时，在类名称后放置一个冒号，然后在冒号后指定要从中继承的类（即基类）</a:t>
            </a:r>
            <a:endParaRPr lang="en-US" altLang="zh-CN" sz="2000" dirty="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新类（即派生类）将获取基类的所有非私有数据和行为以及新类为自己定义的所有其他数据或</a:t>
            </a:r>
            <a:r>
              <a:rPr lang="zh-CN" altLang="en-US" sz="2000" dirty="0" smtClean="0">
                <a:solidFill>
                  <a:srgbClr val="415162"/>
                </a:solidFill>
                <a:latin typeface="微软雅黑" panose="020B0503020204020204" pitchFamily="34" charset="-122"/>
                <a:ea typeface="微软雅黑" panose="020B0503020204020204" pitchFamily="34" charset="-122"/>
              </a:rPr>
              <a:t>行为。</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基类派生类成员访问限制</a:t>
            </a:r>
            <a:endParaRPr lang="en-US" altLang="zh-CN" sz="2000" dirty="0" smtClean="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91841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继承</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3064777" y="2093420"/>
            <a:ext cx="7949967" cy="4401205"/>
          </a:xfrm>
          <a:prstGeom prst="rect">
            <a:avLst/>
          </a:prstGeom>
        </p:spPr>
        <p:txBody>
          <a:bodyPr wrap="square">
            <a:spAutoFit/>
          </a:bodyPr>
          <a:lstStyle/>
          <a:p>
            <a:r>
              <a:rPr lang="en-US" altLang="zh-CN" sz="1400" dirty="0">
                <a:solidFill>
                  <a:srgbClr val="0000FF"/>
                </a:solidFill>
                <a:highlight>
                  <a:srgbClr val="FFFFFF"/>
                </a:highlight>
                <a:latin typeface="Consolas"/>
              </a:rPr>
              <a:t>class</a:t>
            </a:r>
            <a:r>
              <a:rPr lang="en-US" altLang="zh-CN" sz="1400" dirty="0">
                <a:solidFill>
                  <a:srgbClr val="000000"/>
                </a:solidFill>
                <a:highlight>
                  <a:srgbClr val="FFFFFF"/>
                </a:highlight>
                <a:latin typeface="Consolas"/>
              </a:rPr>
              <a:t> </a:t>
            </a:r>
            <a:r>
              <a:rPr lang="en-US" altLang="zh-CN" sz="1400" dirty="0">
                <a:solidFill>
                  <a:srgbClr val="2B91AF"/>
                </a:solidFill>
                <a:highlight>
                  <a:srgbClr val="FFFFFF"/>
                </a:highlight>
                <a:latin typeface="Consolas"/>
              </a:rPr>
              <a:t>Animal</a:t>
            </a:r>
            <a:endParaRPr lang="en-US" altLang="zh-CN"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public</a:t>
            </a:r>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string</a:t>
            </a:r>
            <a:r>
              <a:rPr lang="en-US" altLang="zh-CN" sz="1400" dirty="0">
                <a:solidFill>
                  <a:srgbClr val="000000"/>
                </a:solidFill>
                <a:highlight>
                  <a:srgbClr val="FFFFFF"/>
                </a:highlight>
                <a:latin typeface="Consolas"/>
              </a:rPr>
              <a:t> Name { </a:t>
            </a:r>
            <a:r>
              <a:rPr lang="en-US" altLang="zh-CN" sz="1400" dirty="0">
                <a:solidFill>
                  <a:srgbClr val="0000FF"/>
                </a:solidFill>
                <a:highlight>
                  <a:srgbClr val="FFFFFF"/>
                </a:highlight>
                <a:latin typeface="Consolas"/>
              </a:rPr>
              <a:t>get</a:t>
            </a:r>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protected</a:t>
            </a:r>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set</a:t>
            </a:r>
            <a:r>
              <a:rPr lang="en-US" altLang="zh-CN" sz="1400" dirty="0">
                <a:solidFill>
                  <a:srgbClr val="000000"/>
                </a:solidFill>
                <a:highlight>
                  <a:srgbClr val="FFFFFF"/>
                </a:highlight>
                <a:latin typeface="Consolas"/>
              </a:rPr>
              <a:t>; }</a:t>
            </a:r>
          </a:p>
          <a:p>
            <a:r>
              <a:rPr lang="en-US" altLang="zh-CN" sz="1400" dirty="0">
                <a:solidFill>
                  <a:srgbClr val="000000"/>
                </a:solidFill>
                <a:highlight>
                  <a:srgbClr val="FFFFFF"/>
                </a:highlight>
                <a:latin typeface="Consolas"/>
              </a:rPr>
              <a:t>}</a:t>
            </a:r>
          </a:p>
          <a:p>
            <a:r>
              <a:rPr lang="en-US" altLang="zh-CN" sz="1400" dirty="0">
                <a:solidFill>
                  <a:srgbClr val="0000FF"/>
                </a:solidFill>
                <a:highlight>
                  <a:srgbClr val="FFFFFF"/>
                </a:highlight>
                <a:latin typeface="Consolas"/>
              </a:rPr>
              <a:t>class</a:t>
            </a:r>
            <a:r>
              <a:rPr lang="en-US" altLang="zh-CN" sz="1400" dirty="0">
                <a:solidFill>
                  <a:srgbClr val="000000"/>
                </a:solidFill>
                <a:highlight>
                  <a:srgbClr val="FFFFFF"/>
                </a:highlight>
                <a:latin typeface="Consolas"/>
              </a:rPr>
              <a:t> </a:t>
            </a:r>
            <a:r>
              <a:rPr lang="en-US" altLang="zh-CN" sz="1400" dirty="0">
                <a:solidFill>
                  <a:srgbClr val="2B91AF"/>
                </a:solidFill>
                <a:highlight>
                  <a:srgbClr val="FFFFFF"/>
                </a:highlight>
                <a:latin typeface="Consolas"/>
              </a:rPr>
              <a:t>Human</a:t>
            </a:r>
            <a:r>
              <a:rPr lang="en-US" altLang="zh-CN" sz="1400" dirty="0">
                <a:solidFill>
                  <a:srgbClr val="000000"/>
                </a:solidFill>
                <a:highlight>
                  <a:srgbClr val="FFFFFF"/>
                </a:highlight>
                <a:latin typeface="Consolas"/>
              </a:rPr>
              <a:t> : </a:t>
            </a:r>
            <a:r>
              <a:rPr lang="en-US" altLang="zh-CN" sz="1400" dirty="0">
                <a:solidFill>
                  <a:srgbClr val="2B91AF"/>
                </a:solidFill>
                <a:highlight>
                  <a:srgbClr val="FFFFFF"/>
                </a:highlight>
                <a:latin typeface="Consolas"/>
              </a:rPr>
              <a:t>Animal</a:t>
            </a:r>
            <a:endParaRPr lang="en-US" altLang="zh-CN"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 </a:t>
            </a: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public</a:t>
            </a:r>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void</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ReName</a:t>
            </a:r>
            <a:r>
              <a:rPr lang="en-US" altLang="zh-CN" sz="1400" dirty="0">
                <a:solidFill>
                  <a:srgbClr val="000000"/>
                </a:solidFill>
                <a:highlight>
                  <a:srgbClr val="FFFFFF"/>
                </a:highlight>
                <a:latin typeface="Consolas"/>
              </a:rPr>
              <a:t>(</a:t>
            </a:r>
            <a:r>
              <a:rPr lang="en-US" altLang="zh-CN" sz="1400" dirty="0">
                <a:solidFill>
                  <a:srgbClr val="0000FF"/>
                </a:solidFill>
                <a:highlight>
                  <a:srgbClr val="FFFFFF"/>
                </a:highlight>
                <a:latin typeface="Consolas"/>
              </a:rPr>
              <a:t>string</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sName</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Name = </a:t>
            </a:r>
            <a:r>
              <a:rPr lang="en-US" altLang="zh-CN" sz="1400" dirty="0" err="1">
                <a:solidFill>
                  <a:srgbClr val="000000"/>
                </a:solidFill>
                <a:highlight>
                  <a:srgbClr val="FFFFFF"/>
                </a:highlight>
                <a:latin typeface="Consolas"/>
              </a:rPr>
              <a:t>sName</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a:t>
            </a:r>
          </a:p>
          <a:p>
            <a:r>
              <a:rPr lang="en-US" altLang="zh-CN" sz="1400" dirty="0">
                <a:solidFill>
                  <a:srgbClr val="0000FF"/>
                </a:solidFill>
                <a:highlight>
                  <a:srgbClr val="FFFFFF"/>
                </a:highlight>
                <a:latin typeface="Consolas"/>
              </a:rPr>
              <a:t>class</a:t>
            </a:r>
            <a:r>
              <a:rPr lang="en-US" altLang="zh-CN" sz="1400" dirty="0">
                <a:solidFill>
                  <a:srgbClr val="000000"/>
                </a:solidFill>
                <a:highlight>
                  <a:srgbClr val="FFFFFF"/>
                </a:highlight>
                <a:latin typeface="Consolas"/>
              </a:rPr>
              <a:t> </a:t>
            </a:r>
            <a:r>
              <a:rPr lang="en-US" altLang="zh-CN" sz="1400" dirty="0">
                <a:solidFill>
                  <a:srgbClr val="2B91AF"/>
                </a:solidFill>
                <a:highlight>
                  <a:srgbClr val="FFFFFF"/>
                </a:highlight>
                <a:latin typeface="Consolas"/>
              </a:rPr>
              <a:t>Program</a:t>
            </a:r>
            <a:endParaRPr lang="en-US" altLang="zh-CN"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static</a:t>
            </a:r>
            <a:r>
              <a:rPr lang="en-US" altLang="zh-CN" sz="1400" dirty="0">
                <a:solidFill>
                  <a:srgbClr val="000000"/>
                </a:solidFill>
                <a:highlight>
                  <a:srgbClr val="FFFFFF"/>
                </a:highlight>
                <a:latin typeface="Consolas"/>
              </a:rPr>
              <a:t> </a:t>
            </a:r>
            <a:r>
              <a:rPr lang="en-US" altLang="zh-CN" sz="1400" dirty="0">
                <a:solidFill>
                  <a:srgbClr val="0000FF"/>
                </a:solidFill>
                <a:highlight>
                  <a:srgbClr val="FFFFFF"/>
                </a:highlight>
                <a:latin typeface="Consolas"/>
              </a:rPr>
              <a:t>void</a:t>
            </a:r>
            <a:r>
              <a:rPr lang="en-US" altLang="zh-CN" sz="1400" dirty="0">
                <a:solidFill>
                  <a:srgbClr val="000000"/>
                </a:solidFill>
                <a:highlight>
                  <a:srgbClr val="FFFFFF"/>
                </a:highlight>
                <a:latin typeface="Consolas"/>
              </a:rPr>
              <a:t> Main(</a:t>
            </a:r>
            <a:r>
              <a:rPr lang="en-US" altLang="zh-CN" sz="1400" dirty="0">
                <a:solidFill>
                  <a:srgbClr val="0000FF"/>
                </a:solidFill>
                <a:highlight>
                  <a:srgbClr val="FFFFFF"/>
                </a:highlight>
                <a:latin typeface="Consolas"/>
              </a:rPr>
              <a:t>string</a:t>
            </a:r>
            <a:r>
              <a:rPr lang="en-US" altLang="zh-CN"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args</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        </a:t>
            </a:r>
            <a:r>
              <a:rPr lang="en-US" altLang="zh-CN" sz="1400" dirty="0">
                <a:solidFill>
                  <a:srgbClr val="2B91AF"/>
                </a:solidFill>
                <a:highlight>
                  <a:srgbClr val="FFFFFF"/>
                </a:highlight>
                <a:latin typeface="Consolas"/>
              </a:rPr>
              <a:t>Human</a:t>
            </a:r>
            <a:r>
              <a:rPr lang="en-US" altLang="zh-CN" sz="1400" dirty="0">
                <a:solidFill>
                  <a:srgbClr val="000000"/>
                </a:solidFill>
                <a:highlight>
                  <a:srgbClr val="FFFFFF"/>
                </a:highlight>
                <a:latin typeface="Consolas"/>
              </a:rPr>
              <a:t> man = </a:t>
            </a:r>
            <a:r>
              <a:rPr lang="en-US" altLang="zh-CN" sz="1400" dirty="0">
                <a:solidFill>
                  <a:srgbClr val="0000FF"/>
                </a:solidFill>
                <a:highlight>
                  <a:srgbClr val="FFFFFF"/>
                </a:highlight>
                <a:latin typeface="Consolas"/>
              </a:rPr>
              <a:t>new</a:t>
            </a:r>
            <a:r>
              <a:rPr lang="en-US" altLang="zh-CN" sz="1400" dirty="0">
                <a:solidFill>
                  <a:srgbClr val="000000"/>
                </a:solidFill>
                <a:highlight>
                  <a:srgbClr val="FFFFFF"/>
                </a:highlight>
                <a:latin typeface="Consolas"/>
              </a:rPr>
              <a:t> </a:t>
            </a:r>
            <a:r>
              <a:rPr lang="en-US" altLang="zh-CN" sz="1400" dirty="0">
                <a:solidFill>
                  <a:srgbClr val="2B91AF"/>
                </a:solidFill>
                <a:highlight>
                  <a:srgbClr val="FFFFFF"/>
                </a:highlight>
                <a:latin typeface="Consolas"/>
              </a:rPr>
              <a:t>Human</a:t>
            </a:r>
            <a:r>
              <a:rPr lang="en-US" altLang="zh-CN" sz="1400" dirty="0">
                <a:solidFill>
                  <a:srgbClr val="000000"/>
                </a:solidFill>
                <a:highlight>
                  <a:srgbClr val="FFFFFF"/>
                </a:highlight>
                <a:latin typeface="Consolas"/>
              </a:rPr>
              <a:t>();</a:t>
            </a:r>
          </a:p>
          <a:p>
            <a:r>
              <a:rPr lang="zh-CN" altLang="en-US" sz="1400" dirty="0">
                <a:solidFill>
                  <a:srgbClr val="000000"/>
                </a:solidFill>
                <a:highlight>
                  <a:srgbClr val="FFFFFF"/>
                </a:highlight>
                <a:latin typeface="Consolas"/>
              </a:rPr>
              <a:t>        </a:t>
            </a:r>
            <a:r>
              <a:rPr lang="en-US" altLang="zh-CN" sz="1400" dirty="0" err="1">
                <a:solidFill>
                  <a:srgbClr val="000000"/>
                </a:solidFill>
                <a:highlight>
                  <a:srgbClr val="FFFFFF"/>
                </a:highlight>
                <a:latin typeface="Consolas"/>
              </a:rPr>
              <a:t>man.ReName</a:t>
            </a:r>
            <a:r>
              <a:rPr lang="en-US" altLang="zh-CN" sz="1400" dirty="0" smtClean="0">
                <a:solidFill>
                  <a:srgbClr val="000000"/>
                </a:solidFill>
                <a:highlight>
                  <a:srgbClr val="FFFFFF"/>
                </a:highlight>
                <a:latin typeface="Consolas"/>
              </a:rPr>
              <a:t>(</a:t>
            </a:r>
            <a:r>
              <a:rPr lang="en-US" altLang="zh-CN" sz="1400" dirty="0" smtClean="0">
                <a:solidFill>
                  <a:srgbClr val="A31515"/>
                </a:solidFill>
                <a:highlight>
                  <a:srgbClr val="FFFFFF"/>
                </a:highlight>
                <a:latin typeface="Consolas"/>
              </a:rPr>
              <a:t>“</a:t>
            </a:r>
            <a:r>
              <a:rPr lang="zh-CN" altLang="en-US" sz="1400" dirty="0" smtClean="0">
                <a:solidFill>
                  <a:srgbClr val="A31515"/>
                </a:solidFill>
                <a:highlight>
                  <a:srgbClr val="FFFFFF"/>
                </a:highlight>
                <a:latin typeface="Consolas"/>
              </a:rPr>
              <a:t>人类</a:t>
            </a:r>
            <a:r>
              <a:rPr lang="en-US" altLang="zh-CN" sz="1400" dirty="0" smtClean="0">
                <a:solidFill>
                  <a:srgbClr val="A31515"/>
                </a:solidFill>
                <a:highlight>
                  <a:srgbClr val="FFFFFF"/>
                </a:highlight>
                <a:latin typeface="Consolas"/>
              </a:rPr>
              <a:t>”</a:t>
            </a:r>
            <a:r>
              <a:rPr lang="en-US" altLang="zh-CN" sz="1400" dirty="0" smtClean="0">
                <a:solidFill>
                  <a:srgbClr val="000000"/>
                </a:solidFill>
                <a:highlight>
                  <a:srgbClr val="FFFFFF"/>
                </a:highlight>
                <a:latin typeface="Consolas"/>
              </a:rPr>
              <a:t>);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调用派生</a:t>
            </a:r>
            <a:r>
              <a:rPr lang="zh-CN" altLang="en-US" sz="1400" dirty="0" smtClean="0">
                <a:solidFill>
                  <a:srgbClr val="008000"/>
                </a:solidFill>
                <a:highlight>
                  <a:srgbClr val="FFFFFF"/>
                </a:highlight>
                <a:latin typeface="Consolas"/>
              </a:rPr>
              <a:t>类函数，</a:t>
            </a:r>
            <a:r>
              <a:rPr lang="en-US" altLang="zh-CN" sz="1400" dirty="0" err="1" smtClean="0">
                <a:solidFill>
                  <a:srgbClr val="008000"/>
                </a:solidFill>
                <a:highlight>
                  <a:srgbClr val="FFFFFF"/>
                </a:highlight>
                <a:latin typeface="Consolas"/>
              </a:rPr>
              <a:t>man.Name</a:t>
            </a:r>
            <a:r>
              <a:rPr lang="en-US" altLang="zh-CN" sz="1400" dirty="0" smtClean="0">
                <a:solidFill>
                  <a:srgbClr val="008000"/>
                </a:solidFill>
                <a:highlight>
                  <a:srgbClr val="FFFFFF"/>
                </a:highlight>
                <a:latin typeface="Consolas"/>
              </a:rPr>
              <a:t> = “</a:t>
            </a:r>
            <a:r>
              <a:rPr lang="zh-CN" altLang="en-US" sz="1400" dirty="0" smtClean="0">
                <a:solidFill>
                  <a:srgbClr val="008000"/>
                </a:solidFill>
                <a:highlight>
                  <a:srgbClr val="FFFFFF"/>
                </a:highlight>
                <a:latin typeface="Consolas"/>
              </a:rPr>
              <a:t>人类</a:t>
            </a:r>
            <a:r>
              <a:rPr lang="en-US" altLang="zh-CN" sz="1400" dirty="0" smtClean="0">
                <a:solidFill>
                  <a:srgbClr val="008000"/>
                </a:solidFill>
                <a:highlight>
                  <a:srgbClr val="FFFFFF"/>
                </a:highlight>
                <a:latin typeface="Consolas"/>
              </a:rPr>
              <a:t>”;</a:t>
            </a:r>
            <a:r>
              <a:rPr lang="zh-CN" altLang="en-US" sz="1400" dirty="0" smtClean="0">
                <a:solidFill>
                  <a:srgbClr val="008000"/>
                </a:solidFill>
                <a:highlight>
                  <a:srgbClr val="FFFFFF"/>
                </a:highlight>
                <a:latin typeface="Consolas"/>
              </a:rPr>
              <a:t>不能调用</a:t>
            </a:r>
            <a:endParaRPr lang="zh-CN" altLang="en-US" sz="1400" dirty="0">
              <a:solidFill>
                <a:srgbClr val="000000"/>
              </a:solidFill>
              <a:highlight>
                <a:srgbClr val="FFFFFF"/>
              </a:highlight>
              <a:latin typeface="Consolas"/>
            </a:endParaRPr>
          </a:p>
          <a:p>
            <a:r>
              <a:rPr lang="en-US" altLang="zh-CN" sz="1400" dirty="0">
                <a:solidFill>
                  <a:srgbClr val="000000"/>
                </a:solidFill>
                <a:highlight>
                  <a:srgbClr val="FFFFFF"/>
                </a:highlight>
                <a:latin typeface="Consolas"/>
              </a:rPr>
              <a:t>        </a:t>
            </a:r>
            <a:r>
              <a:rPr lang="en-US" altLang="zh-CN" sz="1400" dirty="0" err="1">
                <a:solidFill>
                  <a:srgbClr val="2B91AF"/>
                </a:solidFill>
                <a:highlight>
                  <a:srgbClr val="FFFFFF"/>
                </a:highlight>
                <a:latin typeface="Consolas"/>
              </a:rPr>
              <a:t>Console</a:t>
            </a:r>
            <a:r>
              <a:rPr lang="en-US" altLang="zh-CN" sz="1400" dirty="0" err="1">
                <a:solidFill>
                  <a:srgbClr val="000000"/>
                </a:solidFill>
                <a:highlight>
                  <a:srgbClr val="FFFFFF"/>
                </a:highlight>
                <a:latin typeface="Consolas"/>
              </a:rPr>
              <a:t>.WriteLine</a:t>
            </a:r>
            <a:r>
              <a:rPr lang="en-US" altLang="zh-CN" sz="1400" dirty="0">
                <a:solidFill>
                  <a:srgbClr val="000000"/>
                </a:solidFill>
                <a:highlight>
                  <a:srgbClr val="FFFFFF"/>
                </a:highlight>
                <a:latin typeface="Consolas"/>
              </a:rPr>
              <a:t>(</a:t>
            </a:r>
            <a:r>
              <a:rPr lang="en-US" altLang="zh-CN" sz="1400" dirty="0" err="1">
                <a:solidFill>
                  <a:srgbClr val="000000"/>
                </a:solidFill>
                <a:highlight>
                  <a:srgbClr val="FFFFFF"/>
                </a:highlight>
                <a:latin typeface="Consolas"/>
              </a:rPr>
              <a:t>man.Name</a:t>
            </a:r>
            <a:r>
              <a:rPr lang="en-US" altLang="zh-CN" sz="1400" dirty="0">
                <a:solidFill>
                  <a:srgbClr val="000000"/>
                </a:solidFill>
                <a:highlight>
                  <a:srgbClr val="FFFFFF"/>
                </a:highlight>
                <a:latin typeface="Consolas"/>
              </a:rPr>
              <a:t>); </a:t>
            </a:r>
            <a:r>
              <a:rPr lang="en-US" altLang="zh-CN" sz="1400" dirty="0">
                <a:solidFill>
                  <a:srgbClr val="008000"/>
                </a:solidFill>
                <a:highlight>
                  <a:srgbClr val="FFFFFF"/>
                </a:highlight>
                <a:latin typeface="Consolas"/>
              </a:rPr>
              <a:t>//</a:t>
            </a:r>
            <a:r>
              <a:rPr lang="zh-CN" altLang="en-US" sz="1400" dirty="0">
                <a:solidFill>
                  <a:srgbClr val="008000"/>
                </a:solidFill>
                <a:highlight>
                  <a:srgbClr val="FFFFFF"/>
                </a:highlight>
                <a:latin typeface="Consolas"/>
              </a:rPr>
              <a:t>调用基类函数</a:t>
            </a:r>
            <a:endParaRPr lang="zh-CN" altLang="en-US" sz="1400" dirty="0">
              <a:solidFill>
                <a:srgbClr val="000000"/>
              </a:solidFill>
              <a:highlight>
                <a:srgbClr val="FFFFFF"/>
              </a:highlight>
              <a:latin typeface="Consolas"/>
            </a:endParaRPr>
          </a:p>
          <a:p>
            <a:r>
              <a:rPr lang="zh-CN" altLang="en-US" sz="1400" dirty="0">
                <a:solidFill>
                  <a:srgbClr val="000000"/>
                </a:solidFill>
                <a:highlight>
                  <a:srgbClr val="FFFFFF"/>
                </a:highlight>
                <a:latin typeface="Consolas"/>
              </a:rPr>
              <a:t>    </a:t>
            </a:r>
            <a:r>
              <a:rPr lang="en-US" altLang="zh-CN" sz="1400" dirty="0">
                <a:solidFill>
                  <a:srgbClr val="000000"/>
                </a:solidFill>
                <a:highlight>
                  <a:srgbClr val="FFFFFF"/>
                </a:highlight>
                <a:latin typeface="Consolas"/>
              </a:rPr>
              <a:t>}</a:t>
            </a:r>
          </a:p>
          <a:p>
            <a:r>
              <a:rPr lang="en-US" altLang="zh-CN" sz="1400" dirty="0">
                <a:solidFill>
                  <a:srgbClr val="000000"/>
                </a:solidFill>
                <a:highlight>
                  <a:srgbClr val="FFFFFF"/>
                </a:highlight>
                <a:latin typeface="Consolas"/>
              </a:rPr>
              <a:t>}</a:t>
            </a:r>
            <a:endParaRPr lang="zh-CN" altLang="en-US" sz="1400" dirty="0"/>
          </a:p>
        </p:txBody>
      </p:sp>
    </p:spTree>
    <p:extLst>
      <p:ext uri="{BB962C8B-B14F-4D97-AF65-F5344CB8AC3E}">
        <p14:creationId xmlns:p14="http://schemas.microsoft.com/office/powerpoint/2010/main" val="376296139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隐藏函数</a:t>
            </a:r>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a:t>
            </a:r>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成员</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派生</a:t>
            </a:r>
            <a:r>
              <a:rPr lang="zh-CN" altLang="en-US" sz="2000" dirty="0">
                <a:solidFill>
                  <a:srgbClr val="415162"/>
                </a:solidFill>
                <a:latin typeface="微软雅黑" panose="020B0503020204020204" pitchFamily="34" charset="-122"/>
                <a:ea typeface="微软雅黑" panose="020B0503020204020204" pitchFamily="34" charset="-122"/>
              </a:rPr>
              <a:t>类如果定义了与继承而来的成员同名的新成员，那么就可以覆盖已继承的成员</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10" name="矩形 9"/>
          <p:cNvSpPr/>
          <p:nvPr/>
        </p:nvSpPr>
        <p:spPr>
          <a:xfrm>
            <a:off x="3557669" y="2965876"/>
            <a:ext cx="5544386" cy="3416320"/>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动物类</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人类</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r>
              <a:rPr lang="en-US" altLang="zh-CN" sz="1200" dirty="0">
                <a:solidFill>
                  <a:srgbClr val="000000"/>
                </a:solidFill>
                <a:highlight>
                  <a:srgbClr val="FFFFFF"/>
                </a:highlight>
                <a:latin typeface="Consolas"/>
              </a:rPr>
              <a:t> man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man.Print</a:t>
            </a:r>
            <a:r>
              <a:rPr lang="en-US" altLang="zh-CN" sz="1200" dirty="0">
                <a:solidFill>
                  <a:srgbClr val="000000"/>
                </a:solidFill>
                <a:highlight>
                  <a:srgbClr val="FFFFFF"/>
                </a:highlight>
                <a:latin typeface="Consolas"/>
              </a:rPr>
              <a:t>();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显示人类</a:t>
            </a:r>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animal</a:t>
            </a:r>
            <a:r>
              <a:rPr lang="en-US" altLang="zh-CN" sz="1200" dirty="0">
                <a:solidFill>
                  <a:srgbClr val="000000"/>
                </a:solidFill>
                <a:highlight>
                  <a:srgbClr val="FFFFFF"/>
                </a:highlight>
                <a:latin typeface="Consolas"/>
              </a:rPr>
              <a:t> = man;</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animal.Print</a:t>
            </a:r>
            <a:r>
              <a:rPr lang="en-US" altLang="zh-CN" sz="1200" dirty="0">
                <a:solidFill>
                  <a:srgbClr val="000000"/>
                </a:solidFill>
                <a:highlight>
                  <a:srgbClr val="FFFFFF"/>
                </a:highlight>
                <a:latin typeface="Consolas"/>
              </a:rPr>
              <a:t>();</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显示动物</a:t>
            </a:r>
            <a:r>
              <a:rPr lang="zh-CN" altLang="en-US" sz="1200" dirty="0" smtClean="0">
                <a:solidFill>
                  <a:srgbClr val="008000"/>
                </a:solidFill>
                <a:highlight>
                  <a:srgbClr val="FFFFFF"/>
                </a:highlight>
                <a:latin typeface="Consolas"/>
              </a:rPr>
              <a:t>类</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161" y="5286725"/>
            <a:ext cx="9525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52051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虚函数</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函数声明</a:t>
            </a:r>
            <a:r>
              <a:rPr lang="zh-CN" altLang="en-US" sz="2000" dirty="0">
                <a:solidFill>
                  <a:srgbClr val="415162"/>
                </a:solidFill>
                <a:latin typeface="微软雅黑" panose="020B0503020204020204" pitchFamily="34" charset="-122"/>
                <a:ea typeface="微软雅黑" panose="020B0503020204020204" pitchFamily="34" charset="-122"/>
              </a:rPr>
              <a:t>前带有</a:t>
            </a:r>
            <a:r>
              <a:rPr lang="en-US" altLang="zh-CN" sz="2000" dirty="0">
                <a:solidFill>
                  <a:srgbClr val="415162"/>
                </a:solidFill>
                <a:latin typeface="微软雅黑" panose="020B0503020204020204" pitchFamily="34" charset="-122"/>
                <a:ea typeface="微软雅黑" panose="020B0503020204020204" pitchFamily="34" charset="-122"/>
              </a:rPr>
              <a:t>virtual</a:t>
            </a:r>
            <a:r>
              <a:rPr lang="zh-CN" altLang="en-US" sz="2000" dirty="0">
                <a:solidFill>
                  <a:srgbClr val="415162"/>
                </a:solidFill>
                <a:latin typeface="微软雅黑" panose="020B0503020204020204" pitchFamily="34" charset="-122"/>
                <a:ea typeface="微软雅黑" panose="020B0503020204020204" pitchFamily="34" charset="-122"/>
              </a:rPr>
              <a:t>关键字，那么</a:t>
            </a:r>
            <a:r>
              <a:rPr lang="zh-CN" altLang="en-US" sz="2000" dirty="0" smtClean="0">
                <a:solidFill>
                  <a:srgbClr val="415162"/>
                </a:solidFill>
                <a:latin typeface="微软雅黑" panose="020B0503020204020204" pitchFamily="34" charset="-122"/>
                <a:ea typeface="微软雅黑" panose="020B0503020204020204" pitchFamily="34" charset="-122"/>
              </a:rPr>
              <a:t>这个</a:t>
            </a:r>
            <a:r>
              <a:rPr lang="zh-CN" altLang="en-US" sz="2000" dirty="0">
                <a:solidFill>
                  <a:srgbClr val="415162"/>
                </a:solidFill>
                <a:latin typeface="微软雅黑" panose="020B0503020204020204" pitchFamily="34" charset="-122"/>
                <a:ea typeface="微软雅黑" panose="020B0503020204020204" pitchFamily="34" charset="-122"/>
              </a:rPr>
              <a:t>函数</a:t>
            </a:r>
            <a:r>
              <a:rPr lang="zh-CN" altLang="en-US" sz="2000" dirty="0" smtClean="0">
                <a:solidFill>
                  <a:srgbClr val="415162"/>
                </a:solidFill>
                <a:latin typeface="微软雅黑" panose="020B0503020204020204" pitchFamily="34" charset="-122"/>
                <a:ea typeface="微软雅黑" panose="020B0503020204020204" pitchFamily="34" charset="-122"/>
              </a:rPr>
              <a:t>就是虚函数</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虚函数的</a:t>
            </a:r>
            <a:r>
              <a:rPr lang="zh-CN" altLang="en-US" sz="2000" dirty="0">
                <a:solidFill>
                  <a:srgbClr val="415162"/>
                </a:solidFill>
                <a:latin typeface="微软雅黑" panose="020B0503020204020204" pitchFamily="34" charset="-122"/>
                <a:ea typeface="微软雅黑" panose="020B0503020204020204" pitchFamily="34" charset="-122"/>
              </a:rPr>
              <a:t>实现可以由派生类所</a:t>
            </a:r>
            <a:r>
              <a:rPr lang="zh-CN" altLang="en-US" sz="2000" dirty="0" smtClean="0">
                <a:solidFill>
                  <a:srgbClr val="415162"/>
                </a:solidFill>
                <a:latin typeface="微软雅黑" panose="020B0503020204020204" pitchFamily="34" charset="-122"/>
                <a:ea typeface="微软雅黑" panose="020B0503020204020204" pitchFamily="34" charset="-122"/>
              </a:rPr>
              <a:t>取代</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虚方法前不允许有</a:t>
            </a:r>
            <a:r>
              <a:rPr lang="en-US" altLang="zh-CN" sz="2000" dirty="0" err="1">
                <a:solidFill>
                  <a:srgbClr val="415162"/>
                </a:solidFill>
                <a:latin typeface="微软雅黑" panose="020B0503020204020204" pitchFamily="34" charset="-122"/>
                <a:ea typeface="微软雅黑" panose="020B0503020204020204" pitchFamily="34" charset="-122"/>
              </a:rPr>
              <a:t>static,abstract</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或</a:t>
            </a:r>
            <a:r>
              <a:rPr lang="en-US" altLang="zh-CN" sz="2000" dirty="0">
                <a:solidFill>
                  <a:srgbClr val="415162"/>
                </a:solidFill>
                <a:latin typeface="微软雅黑" panose="020B0503020204020204" pitchFamily="34" charset="-122"/>
                <a:ea typeface="微软雅黑" panose="020B0503020204020204" pitchFamily="34" charset="-122"/>
              </a:rPr>
              <a:t>override</a:t>
            </a:r>
            <a:r>
              <a:rPr lang="zh-CN" altLang="en-US" sz="2000" dirty="0" smtClean="0">
                <a:solidFill>
                  <a:srgbClr val="415162"/>
                </a:solidFill>
                <a:latin typeface="微软雅黑" panose="020B0503020204020204" pitchFamily="34" charset="-122"/>
                <a:ea typeface="微软雅黑" panose="020B0503020204020204" pitchFamily="34" charset="-122"/>
              </a:rPr>
              <a:t>修饰符</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虚</a:t>
            </a:r>
            <a:r>
              <a:rPr lang="zh-CN" altLang="en-US" sz="2000" dirty="0">
                <a:solidFill>
                  <a:srgbClr val="415162"/>
                </a:solidFill>
                <a:latin typeface="微软雅黑" panose="020B0503020204020204" pitchFamily="34" charset="-122"/>
                <a:ea typeface="微软雅黑" panose="020B0503020204020204" pitchFamily="34" charset="-122"/>
              </a:rPr>
              <a:t>方法不能是私有的，因此不能使用</a:t>
            </a:r>
            <a:r>
              <a:rPr lang="en-US" altLang="zh-CN" sz="2000" dirty="0">
                <a:solidFill>
                  <a:srgbClr val="415162"/>
                </a:solidFill>
                <a:latin typeface="微软雅黑" panose="020B0503020204020204" pitchFamily="34" charset="-122"/>
                <a:ea typeface="微软雅黑" panose="020B0503020204020204" pitchFamily="34" charset="-122"/>
              </a:rPr>
              <a:t>private</a:t>
            </a:r>
            <a:r>
              <a:rPr lang="zh-CN" altLang="en-US" sz="2000" dirty="0">
                <a:solidFill>
                  <a:srgbClr val="415162"/>
                </a:solidFill>
                <a:latin typeface="微软雅黑" panose="020B0503020204020204" pitchFamily="34" charset="-122"/>
                <a:ea typeface="微软雅黑" panose="020B0503020204020204" pitchFamily="34" charset="-122"/>
              </a:rPr>
              <a:t>修饰符</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782693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注释</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文本占位符 2"/>
          <p:cNvSpPr txBox="1">
            <a:spLocks/>
          </p:cNvSpPr>
          <p:nvPr/>
        </p:nvSpPr>
        <p:spPr>
          <a:xfrm>
            <a:off x="1331468" y="2186250"/>
            <a:ext cx="10339696" cy="4186798"/>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rgbClr val="0000FF"/>
                </a:solidFill>
                <a:latin typeface="微软雅黑" panose="020B0503020204020204" pitchFamily="34" charset="-122"/>
                <a:ea typeface="微软雅黑" panose="020B0503020204020204" pitchFamily="34" charset="-122"/>
              </a:rPr>
              <a:t>class</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a:solidFill>
                  <a:srgbClr val="2B91AF"/>
                </a:solidFill>
                <a:latin typeface="微软雅黑" panose="020B0503020204020204" pitchFamily="34" charset="-122"/>
                <a:ea typeface="微软雅黑" panose="020B0503020204020204" pitchFamily="34" charset="-122"/>
              </a:rPr>
              <a:t>Program</a:t>
            </a:r>
            <a:endParaRPr lang="en-US" altLang="zh-CN"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a:solidFill>
                  <a:srgbClr val="808080"/>
                </a:solidFill>
                <a:latin typeface="微软雅黑" panose="020B0503020204020204" pitchFamily="34" charset="-122"/>
                <a:ea typeface="微软雅黑" panose="020B0503020204020204" pitchFamily="34" charset="-122"/>
              </a:rPr>
              <a:t>///</a:t>
            </a:r>
            <a:r>
              <a:rPr lang="en-US" altLang="zh-CN" dirty="0">
                <a:solidFill>
                  <a:srgbClr val="008000"/>
                </a:solidFill>
                <a:latin typeface="微软雅黑" panose="020B0503020204020204" pitchFamily="34" charset="-122"/>
                <a:ea typeface="微软雅黑" panose="020B0503020204020204" pitchFamily="34" charset="-122"/>
              </a:rPr>
              <a:t> </a:t>
            </a:r>
            <a:r>
              <a:rPr lang="en-US" altLang="zh-CN" dirty="0">
                <a:solidFill>
                  <a:srgbClr val="808080"/>
                </a:solidFill>
                <a:latin typeface="微软雅黑" panose="020B0503020204020204" pitchFamily="34" charset="-122"/>
                <a:ea typeface="微软雅黑" panose="020B0503020204020204" pitchFamily="34" charset="-122"/>
              </a:rPr>
              <a:t>&lt;summary&gt;</a:t>
            </a:r>
            <a:endParaRPr lang="en-US" altLang="zh-CN"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a:solidFill>
                  <a:srgbClr val="808080"/>
                </a:solidFill>
                <a:latin typeface="微软雅黑" panose="020B0503020204020204" pitchFamily="34" charset="-122"/>
                <a:ea typeface="微软雅黑" panose="020B0503020204020204" pitchFamily="34" charset="-122"/>
              </a:rPr>
              <a:t>///</a:t>
            </a:r>
            <a:r>
              <a:rPr lang="en-US" altLang="zh-CN" dirty="0">
                <a:solidFill>
                  <a:srgbClr val="008000"/>
                </a:solidFill>
                <a:latin typeface="微软雅黑" panose="020B0503020204020204" pitchFamily="34" charset="-122"/>
                <a:ea typeface="微软雅黑" panose="020B0503020204020204" pitchFamily="34" charset="-122"/>
              </a:rPr>
              <a:t> Main</a:t>
            </a:r>
            <a:r>
              <a:rPr lang="zh-CN" altLang="en-US" dirty="0">
                <a:solidFill>
                  <a:srgbClr val="008000"/>
                </a:solidFill>
                <a:latin typeface="微软雅黑" panose="020B0503020204020204" pitchFamily="34" charset="-122"/>
                <a:ea typeface="微软雅黑" panose="020B0503020204020204" pitchFamily="34" charset="-122"/>
              </a:rPr>
              <a:t>方法</a:t>
            </a:r>
            <a:endParaRPr lang="ja-JP" altLang="en-US"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a:solidFill>
                  <a:srgbClr val="808080"/>
                </a:solidFill>
                <a:latin typeface="微软雅黑" panose="020B0503020204020204" pitchFamily="34" charset="-122"/>
                <a:ea typeface="微软雅黑" panose="020B0503020204020204" pitchFamily="34" charset="-122"/>
              </a:rPr>
              <a:t>///</a:t>
            </a:r>
            <a:r>
              <a:rPr lang="en-US" altLang="zh-CN" dirty="0">
                <a:solidFill>
                  <a:srgbClr val="008000"/>
                </a:solidFill>
                <a:latin typeface="微软雅黑" panose="020B0503020204020204" pitchFamily="34" charset="-122"/>
                <a:ea typeface="微软雅黑" panose="020B0503020204020204" pitchFamily="34" charset="-122"/>
              </a:rPr>
              <a:t> </a:t>
            </a:r>
            <a:r>
              <a:rPr lang="en-US" altLang="zh-CN" dirty="0">
                <a:solidFill>
                  <a:srgbClr val="808080"/>
                </a:solidFill>
                <a:latin typeface="微软雅黑" panose="020B0503020204020204" pitchFamily="34" charset="-122"/>
                <a:ea typeface="微软雅黑" panose="020B0503020204020204" pitchFamily="34" charset="-122"/>
              </a:rPr>
              <a:t>&lt;/summary&gt;</a:t>
            </a:r>
            <a:endParaRPr lang="en-US" altLang="zh-CN"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a:solidFill>
                  <a:srgbClr val="808080"/>
                </a:solidFill>
                <a:latin typeface="微软雅黑" panose="020B0503020204020204" pitchFamily="34" charset="-122"/>
                <a:ea typeface="微软雅黑" panose="020B0503020204020204" pitchFamily="34" charset="-122"/>
              </a:rPr>
              <a:t>///</a:t>
            </a:r>
            <a:r>
              <a:rPr lang="en-US" altLang="zh-CN" dirty="0">
                <a:solidFill>
                  <a:srgbClr val="008000"/>
                </a:solidFill>
                <a:latin typeface="微软雅黑" panose="020B0503020204020204" pitchFamily="34" charset="-122"/>
                <a:ea typeface="微软雅黑" panose="020B0503020204020204" pitchFamily="34" charset="-122"/>
              </a:rPr>
              <a:t> </a:t>
            </a:r>
            <a:r>
              <a:rPr lang="en-US" altLang="zh-CN" dirty="0">
                <a:solidFill>
                  <a:srgbClr val="808080"/>
                </a:solidFill>
                <a:latin typeface="微软雅黑" panose="020B0503020204020204" pitchFamily="34" charset="-122"/>
                <a:ea typeface="微软雅黑" panose="020B0503020204020204" pitchFamily="34" charset="-122"/>
              </a:rPr>
              <a:t>&lt;</a:t>
            </a:r>
            <a:r>
              <a:rPr lang="en-US" altLang="zh-CN" dirty="0" err="1">
                <a:solidFill>
                  <a:srgbClr val="808080"/>
                </a:solidFill>
                <a:latin typeface="微软雅黑" panose="020B0503020204020204" pitchFamily="34" charset="-122"/>
                <a:ea typeface="微软雅黑" panose="020B0503020204020204" pitchFamily="34" charset="-122"/>
              </a:rPr>
              <a:t>param</a:t>
            </a:r>
            <a:r>
              <a:rPr lang="en-US" altLang="zh-CN" dirty="0">
                <a:solidFill>
                  <a:srgbClr val="808080"/>
                </a:solidFill>
                <a:latin typeface="微软雅黑" panose="020B0503020204020204" pitchFamily="34" charset="-122"/>
                <a:ea typeface="微软雅黑" panose="020B0503020204020204" pitchFamily="34" charset="-122"/>
              </a:rPr>
              <a:t> name="</a:t>
            </a:r>
            <a:r>
              <a:rPr lang="en-US" altLang="zh-CN" dirty="0" err="1">
                <a:solidFill>
                  <a:srgbClr val="808080"/>
                </a:solidFill>
                <a:latin typeface="微软雅黑" panose="020B0503020204020204" pitchFamily="34" charset="-122"/>
                <a:ea typeface="微软雅黑" panose="020B0503020204020204" pitchFamily="34" charset="-122"/>
              </a:rPr>
              <a:t>args</a:t>
            </a:r>
            <a:r>
              <a:rPr lang="en-US" altLang="zh-CN" dirty="0">
                <a:solidFill>
                  <a:srgbClr val="808080"/>
                </a:solidFill>
                <a:latin typeface="微软雅黑" panose="020B0503020204020204" pitchFamily="34" charset="-122"/>
                <a:ea typeface="微软雅黑" panose="020B0503020204020204" pitchFamily="34" charset="-122"/>
              </a:rPr>
              <a:t>"&gt;</a:t>
            </a:r>
            <a:r>
              <a:rPr lang="zh-CN" altLang="en-US" dirty="0">
                <a:solidFill>
                  <a:srgbClr val="008000"/>
                </a:solidFill>
                <a:latin typeface="微软雅黑" panose="020B0503020204020204" pitchFamily="34" charset="-122"/>
                <a:ea typeface="微软雅黑" panose="020B0503020204020204" pitchFamily="34" charset="-122"/>
              </a:rPr>
              <a:t>命令行参数</a:t>
            </a:r>
            <a:r>
              <a:rPr lang="en-US" altLang="zh-CN" dirty="0">
                <a:solidFill>
                  <a:srgbClr val="808080"/>
                </a:solidFill>
                <a:latin typeface="微软雅黑" panose="020B0503020204020204" pitchFamily="34" charset="-122"/>
                <a:ea typeface="微软雅黑" panose="020B0503020204020204" pitchFamily="34" charset="-122"/>
              </a:rPr>
              <a:t>&lt;/</a:t>
            </a:r>
            <a:r>
              <a:rPr lang="en-US" altLang="zh-CN" dirty="0" err="1">
                <a:solidFill>
                  <a:srgbClr val="808080"/>
                </a:solidFill>
                <a:latin typeface="微软雅黑" panose="020B0503020204020204" pitchFamily="34" charset="-122"/>
                <a:ea typeface="微软雅黑" panose="020B0503020204020204" pitchFamily="34" charset="-122"/>
              </a:rPr>
              <a:t>param</a:t>
            </a:r>
            <a:r>
              <a:rPr lang="en-US" altLang="zh-CN" dirty="0">
                <a:solidFill>
                  <a:srgbClr val="808080"/>
                </a:solidFill>
                <a:latin typeface="微软雅黑" panose="020B0503020204020204" pitchFamily="34" charset="-122"/>
                <a:ea typeface="微软雅黑" panose="020B0503020204020204" pitchFamily="34" charset="-122"/>
              </a:rPr>
              <a:t>&gt;</a:t>
            </a:r>
            <a:endParaRPr lang="en-US" altLang="zh-CN"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static</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void</a:t>
            </a:r>
            <a:r>
              <a:rPr lang="en-US" altLang="zh-CN" dirty="0">
                <a:solidFill>
                  <a:prstClr val="black"/>
                </a:solidFill>
                <a:latin typeface="微软雅黑" panose="020B0503020204020204" pitchFamily="34" charset="-122"/>
                <a:ea typeface="微软雅黑" panose="020B0503020204020204" pitchFamily="34" charset="-122"/>
              </a:rPr>
              <a:t> Main(</a:t>
            </a:r>
            <a:r>
              <a:rPr lang="en-US" altLang="zh-CN" dirty="0">
                <a:solidFill>
                  <a:srgbClr val="0000FF"/>
                </a:solidFill>
                <a:latin typeface="微软雅黑" panose="020B0503020204020204" pitchFamily="34" charset="-122"/>
                <a:ea typeface="微软雅黑" panose="020B0503020204020204" pitchFamily="34" charset="-122"/>
              </a:rPr>
              <a:t>string</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err="1">
                <a:solidFill>
                  <a:prstClr val="black"/>
                </a:solidFill>
                <a:latin typeface="微软雅黑" panose="020B0503020204020204" pitchFamily="34" charset="-122"/>
                <a:ea typeface="微软雅黑" panose="020B0503020204020204" pitchFamily="34" charset="-122"/>
              </a:rPr>
              <a:t>args</a:t>
            </a:r>
            <a:r>
              <a:rPr lang="en-US" altLang="zh-CN"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dirty="0">
                <a:solidFill>
                  <a:prstClr val="black"/>
                </a:solidFill>
                <a:latin typeface="微软雅黑" panose="020B0503020204020204" pitchFamily="34" charset="-122"/>
                <a:ea typeface="微软雅黑" panose="020B0503020204020204" pitchFamily="34" charset="-122"/>
              </a:rPr>
              <a:t>    </a:t>
            </a:r>
            <a:r>
              <a:rPr lang="en-US" altLang="zh-CN"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dirty="0">
                <a:solidFill>
                  <a:prstClr val="black"/>
                </a:solidFill>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a:p>
            <a:pPr marL="0" indent="0">
              <a:buNone/>
            </a:pPr>
            <a:r>
              <a:rPr lang="zh-CN" altLang="en-US" dirty="0">
                <a:solidFill>
                  <a:srgbClr val="008000"/>
                </a:solidFill>
                <a:latin typeface="微软雅黑" panose="020B0503020204020204" pitchFamily="34" charset="-122"/>
                <a:ea typeface="微软雅黑" panose="020B0503020204020204" pitchFamily="34" charset="-122"/>
              </a:rPr>
              <a:t>         声明并初始化一个变量</a:t>
            </a:r>
            <a:endParaRPr lang="zh-CN" altLang="en-US" dirty="0">
              <a:solidFill>
                <a:prstClr val="black"/>
              </a:solidFill>
              <a:latin typeface="微软雅黑" panose="020B0503020204020204" pitchFamily="34" charset="-122"/>
              <a:ea typeface="微软雅黑" panose="020B0503020204020204" pitchFamily="34" charset="-122"/>
            </a:endParaRPr>
          </a:p>
          <a:p>
            <a:pPr marL="0" indent="0">
              <a:buNone/>
            </a:pPr>
            <a:r>
              <a:rPr lang="zh-CN" altLang="en-US" dirty="0">
                <a:solidFill>
                  <a:srgbClr val="008000"/>
                </a:solidFill>
                <a:latin typeface="微软雅黑" panose="020B0503020204020204" pitchFamily="34" charset="-122"/>
                <a:ea typeface="微软雅黑" panose="020B0503020204020204" pitchFamily="34" charset="-122"/>
              </a:rPr>
              <a:t>         * </a:t>
            </a:r>
            <a:endParaRPr lang="zh-CN" altLang="en-US" dirty="0">
              <a:solidFill>
                <a:prstClr val="black"/>
              </a:solidFill>
              <a:latin typeface="微软雅黑" panose="020B0503020204020204" pitchFamily="34" charset="-122"/>
              <a:ea typeface="微软雅黑" panose="020B0503020204020204" pitchFamily="34" charset="-122"/>
            </a:endParaRPr>
          </a:p>
          <a:p>
            <a:pPr marL="0" indent="0">
              <a:buNone/>
            </a:pPr>
            <a:r>
              <a:rPr lang="zh-CN" altLang="en-US" dirty="0">
                <a:solidFill>
                  <a:srgbClr val="008000"/>
                </a:solidFill>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string</a:t>
            </a:r>
            <a:r>
              <a:rPr lang="en-US" altLang="zh-CN" dirty="0">
                <a:solidFill>
                  <a:prstClr val="black"/>
                </a:solidFill>
                <a:latin typeface="微软雅黑" panose="020B0503020204020204" pitchFamily="34" charset="-122"/>
                <a:ea typeface="微软雅黑" panose="020B0503020204020204" pitchFamily="34" charset="-122"/>
              </a:rPr>
              <a:t> info = </a:t>
            </a:r>
            <a:r>
              <a:rPr lang="en-US" altLang="zh-CN" dirty="0">
                <a:solidFill>
                  <a:srgbClr val="A31515"/>
                </a:solidFill>
                <a:latin typeface="微软雅黑" panose="020B0503020204020204" pitchFamily="34" charset="-122"/>
                <a:ea typeface="微软雅黑" panose="020B0503020204020204" pitchFamily="34" charset="-122"/>
              </a:rPr>
              <a:t>"hello world"</a:t>
            </a:r>
            <a:r>
              <a:rPr lang="en-US" altLang="zh-CN" dirty="0">
                <a:solidFill>
                  <a:prstClr val="black"/>
                </a:solidFill>
                <a:latin typeface="微软雅黑" panose="020B0503020204020204" pitchFamily="34" charset="-122"/>
                <a:ea typeface="微软雅黑" panose="020B0503020204020204" pitchFamily="34" charset="-122"/>
              </a:rPr>
              <a:t>;</a:t>
            </a:r>
          </a:p>
          <a:p>
            <a:pPr marL="0" indent="0">
              <a:buNone/>
            </a:pPr>
            <a:r>
              <a:rPr lang="zh-CN" altLang="en-US" dirty="0">
                <a:solidFill>
                  <a:prstClr val="black"/>
                </a:solidFill>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a:t>
            </a:r>
            <a:r>
              <a:rPr lang="zh-CN" altLang="en-US" dirty="0">
                <a:solidFill>
                  <a:srgbClr val="008000"/>
                </a:solidFill>
                <a:latin typeface="微软雅黑" panose="020B0503020204020204" pitchFamily="34" charset="-122"/>
                <a:ea typeface="微软雅黑" panose="020B0503020204020204" pitchFamily="34" charset="-122"/>
              </a:rPr>
              <a:t>打印</a:t>
            </a:r>
            <a:r>
              <a:rPr lang="en-US" altLang="zh-CN" dirty="0">
                <a:solidFill>
                  <a:srgbClr val="008000"/>
                </a:solidFill>
                <a:latin typeface="微软雅黑" panose="020B0503020204020204" pitchFamily="34" charset="-122"/>
                <a:ea typeface="微软雅黑" panose="020B0503020204020204" pitchFamily="34" charset="-122"/>
              </a:rPr>
              <a:t>hello world</a:t>
            </a:r>
            <a:endParaRPr lang="en-US" altLang="zh-CN" dirty="0">
              <a:solidFill>
                <a:prstClr val="black"/>
              </a:solidFill>
              <a:latin typeface="微软雅黑" panose="020B0503020204020204" pitchFamily="34" charset="-122"/>
              <a:ea typeface="微软雅黑" panose="020B0503020204020204" pitchFamily="34" charset="-122"/>
            </a:endParaRP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err="1">
                <a:solidFill>
                  <a:prstClr val="black"/>
                </a:solidFill>
                <a:latin typeface="微软雅黑" panose="020B0503020204020204" pitchFamily="34" charset="-122"/>
                <a:ea typeface="微软雅黑" panose="020B0503020204020204" pitchFamily="34" charset="-122"/>
              </a:rPr>
              <a:t>System.</a:t>
            </a:r>
            <a:r>
              <a:rPr lang="en-US" altLang="zh-CN" dirty="0" err="1">
                <a:solidFill>
                  <a:srgbClr val="2B91AF"/>
                </a:solidFill>
                <a:latin typeface="微软雅黑" panose="020B0503020204020204" pitchFamily="34" charset="-122"/>
                <a:ea typeface="微软雅黑" panose="020B0503020204020204" pitchFamily="34" charset="-122"/>
              </a:rPr>
              <a:t>Console</a:t>
            </a:r>
            <a:r>
              <a:rPr lang="en-US" altLang="zh-CN" dirty="0" err="1">
                <a:solidFill>
                  <a:prstClr val="black"/>
                </a:solidFill>
                <a:latin typeface="微软雅黑" panose="020B0503020204020204" pitchFamily="34" charset="-122"/>
                <a:ea typeface="微软雅黑" panose="020B0503020204020204" pitchFamily="34" charset="-122"/>
              </a:rPr>
              <a:t>.WriteLine</a:t>
            </a:r>
            <a:r>
              <a:rPr lang="en-US" altLang="zh-CN" dirty="0">
                <a:solidFill>
                  <a:prstClr val="black"/>
                </a:solidFill>
                <a:latin typeface="微软雅黑" panose="020B0503020204020204" pitchFamily="34" charset="-122"/>
                <a:ea typeface="微软雅黑" panose="020B0503020204020204" pitchFamily="34" charset="-122"/>
              </a:rPr>
              <a:t>(info);</a:t>
            </a:r>
          </a:p>
          <a:p>
            <a:pPr marL="0" indent="0">
              <a:buNone/>
            </a:pPr>
            <a:r>
              <a:rPr lang="zh-CN" altLang="en-US" dirty="0">
                <a:solidFill>
                  <a:prstClr val="black"/>
                </a:solidFill>
                <a:latin typeface="微软雅黑" panose="020B0503020204020204" pitchFamily="34" charset="-122"/>
                <a:ea typeface="微软雅黑" panose="020B0503020204020204" pitchFamily="34" charset="-122"/>
              </a:rPr>
              <a:t>    </a:t>
            </a:r>
            <a:r>
              <a:rPr lang="en-US" altLang="zh-CN" dirty="0">
                <a:solidFill>
                  <a:prstClr val="black"/>
                </a:solidFill>
                <a:latin typeface="微软雅黑" panose="020B0503020204020204" pitchFamily="34" charset="-122"/>
                <a:ea typeface="微软雅黑" panose="020B0503020204020204" pitchFamily="34" charset="-122"/>
              </a:rPr>
              <a:t>}</a:t>
            </a:r>
          </a:p>
          <a:p>
            <a:pPr marL="0" indent="0">
              <a:buNone/>
            </a:pPr>
            <a:r>
              <a:rPr lang="en-US" altLang="zh-CN" dirty="0">
                <a:solidFill>
                  <a:prstClr val="black"/>
                </a:solidFill>
                <a:latin typeface="微软雅黑" panose="020B0503020204020204" pitchFamily="34" charset="-122"/>
                <a:ea typeface="微软雅黑" panose="020B0503020204020204" pitchFamily="34" charset="-122"/>
              </a:rPr>
              <a:t>}</a:t>
            </a:r>
          </a:p>
          <a:p>
            <a:pPr marL="0" indent="0">
              <a:buNone/>
            </a:pPr>
            <a:endParaRPr lang="zh-CN" altLang="en-US" dirty="0"/>
          </a:p>
        </p:txBody>
      </p:sp>
      <p:sp>
        <p:nvSpPr>
          <p:cNvPr id="6" name="左箭头 5"/>
          <p:cNvSpPr/>
          <p:nvPr/>
        </p:nvSpPr>
        <p:spPr bwMode="auto">
          <a:xfrm>
            <a:off x="5179789" y="2751090"/>
            <a:ext cx="907127" cy="391589"/>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8"/>
          <p:cNvSpPr>
            <a:spLocks noChangeArrowheads="1"/>
          </p:cNvSpPr>
          <p:nvPr/>
        </p:nvSpPr>
        <p:spPr bwMode="auto">
          <a:xfrm>
            <a:off x="6766555" y="2787230"/>
            <a:ext cx="4714471" cy="296783"/>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en-US" dirty="0" smtClean="0">
                <a:solidFill>
                  <a:srgbClr val="333333"/>
                </a:solidFill>
                <a:latin typeface="微软雅黑" panose="020B0503020204020204" pitchFamily="34" charset="-122"/>
                <a:ea typeface="微软雅黑" panose="020B0503020204020204" pitchFamily="34" charset="-122"/>
              </a:rPr>
              <a:t>XML</a:t>
            </a:r>
            <a:r>
              <a:rPr lang="zh-CN" altLang="en-US" dirty="0" smtClean="0">
                <a:solidFill>
                  <a:srgbClr val="333333"/>
                </a:solidFill>
                <a:latin typeface="微软雅黑" panose="020B0503020204020204" pitchFamily="34" charset="-122"/>
                <a:ea typeface="微软雅黑" panose="020B0503020204020204" pitchFamily="34" charset="-122"/>
              </a:rPr>
              <a:t>格式注释</a:t>
            </a:r>
            <a:endParaRPr lang="en-US" dirty="0">
              <a:solidFill>
                <a:srgbClr val="333333"/>
              </a:solidFill>
              <a:latin typeface="微软雅黑" panose="020B0503020204020204" pitchFamily="34" charset="-122"/>
              <a:ea typeface="微软雅黑" panose="020B0503020204020204" pitchFamily="34" charset="-122"/>
            </a:endParaRPr>
          </a:p>
        </p:txBody>
      </p:sp>
      <p:sp>
        <p:nvSpPr>
          <p:cNvPr id="8" name="左箭头 7"/>
          <p:cNvSpPr/>
          <p:nvPr/>
        </p:nvSpPr>
        <p:spPr bwMode="auto">
          <a:xfrm>
            <a:off x="5201276" y="4228558"/>
            <a:ext cx="907127" cy="391589"/>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8"/>
          <p:cNvSpPr>
            <a:spLocks noChangeArrowheads="1"/>
          </p:cNvSpPr>
          <p:nvPr/>
        </p:nvSpPr>
        <p:spPr bwMode="auto">
          <a:xfrm>
            <a:off x="6774944" y="4275304"/>
            <a:ext cx="4714471" cy="296783"/>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a:solidFill>
                  <a:srgbClr val="333333"/>
                </a:solidFill>
                <a:latin typeface="微软雅黑" panose="020B0503020204020204" pitchFamily="34" charset="-122"/>
                <a:ea typeface="微软雅黑" panose="020B0503020204020204" pitchFamily="34" charset="-122"/>
              </a:rPr>
              <a:t>多行</a:t>
            </a:r>
            <a:r>
              <a:rPr lang="zh-CN" altLang="en-US" dirty="0" smtClean="0">
                <a:solidFill>
                  <a:srgbClr val="333333"/>
                </a:solidFill>
                <a:latin typeface="微软雅黑" panose="020B0503020204020204" pitchFamily="34" charset="-122"/>
                <a:ea typeface="微软雅黑" panose="020B0503020204020204" pitchFamily="34" charset="-122"/>
              </a:rPr>
              <a:t>注释 </a:t>
            </a:r>
            <a:r>
              <a:rPr lang="en-US" altLang="zh-CN" dirty="0" smtClean="0">
                <a:solidFill>
                  <a:srgbClr val="333333"/>
                </a:solidFill>
                <a:latin typeface="微软雅黑" panose="020B0503020204020204" pitchFamily="34" charset="-122"/>
                <a:ea typeface="微软雅黑" panose="020B0503020204020204" pitchFamily="34" charset="-122"/>
              </a:rPr>
              <a:t>/*</a:t>
            </a:r>
            <a:r>
              <a:rPr lang="zh-CN" altLang="en-US" dirty="0" smtClean="0">
                <a:solidFill>
                  <a:srgbClr val="333333"/>
                </a:solidFill>
                <a:latin typeface="微软雅黑" panose="020B0503020204020204" pitchFamily="34" charset="-122"/>
                <a:ea typeface="微软雅黑" panose="020B0503020204020204" pitchFamily="34" charset="-122"/>
              </a:rPr>
              <a:t>注释内容</a:t>
            </a:r>
            <a:r>
              <a:rPr lang="en-US" altLang="zh-CN" dirty="0" smtClean="0">
                <a:solidFill>
                  <a:srgbClr val="333333"/>
                </a:solidFill>
                <a:latin typeface="微软雅黑" panose="020B0503020204020204" pitchFamily="34" charset="-122"/>
                <a:ea typeface="微软雅黑" panose="020B0503020204020204" pitchFamily="34" charset="-122"/>
              </a:rPr>
              <a:t>*/</a:t>
            </a:r>
            <a:endParaRPr lang="en-US" dirty="0">
              <a:solidFill>
                <a:srgbClr val="333333"/>
              </a:solidFill>
              <a:latin typeface="微软雅黑" panose="020B0503020204020204" pitchFamily="34" charset="-122"/>
              <a:ea typeface="微软雅黑" panose="020B0503020204020204" pitchFamily="34" charset="-122"/>
            </a:endParaRPr>
          </a:p>
        </p:txBody>
      </p:sp>
      <p:sp>
        <p:nvSpPr>
          <p:cNvPr id="10" name="左箭头 9"/>
          <p:cNvSpPr/>
          <p:nvPr/>
        </p:nvSpPr>
        <p:spPr bwMode="auto">
          <a:xfrm>
            <a:off x="5271909" y="5311839"/>
            <a:ext cx="907127" cy="391589"/>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8"/>
          <p:cNvSpPr>
            <a:spLocks noChangeArrowheads="1"/>
          </p:cNvSpPr>
          <p:nvPr/>
        </p:nvSpPr>
        <p:spPr bwMode="auto">
          <a:xfrm>
            <a:off x="6791722" y="5359241"/>
            <a:ext cx="4714471" cy="296783"/>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smtClean="0">
                <a:solidFill>
                  <a:srgbClr val="333333"/>
                </a:solidFill>
                <a:latin typeface="微软雅黑" panose="020B0503020204020204" pitchFamily="34" charset="-122"/>
                <a:ea typeface="微软雅黑" panose="020B0503020204020204" pitchFamily="34" charset="-122"/>
              </a:rPr>
              <a:t>单行注释 </a:t>
            </a:r>
            <a:r>
              <a:rPr lang="en-US" altLang="zh-CN" dirty="0" smtClean="0">
                <a:solidFill>
                  <a:srgbClr val="333333"/>
                </a:solidFill>
                <a:latin typeface="微软雅黑" panose="020B0503020204020204" pitchFamily="34" charset="-122"/>
                <a:ea typeface="微软雅黑" panose="020B0503020204020204" pitchFamily="34" charset="-122"/>
              </a:rPr>
              <a:t>/</a:t>
            </a: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smtClean="0">
                <a:solidFill>
                  <a:srgbClr val="333333"/>
                </a:solidFill>
                <a:latin typeface="微软雅黑" panose="020B0503020204020204" pitchFamily="34" charset="-122"/>
                <a:ea typeface="微软雅黑" panose="020B0503020204020204" pitchFamily="34" charset="-122"/>
              </a:rPr>
              <a:t>注释内容</a:t>
            </a:r>
            <a:endParaRPr lang="en-US" dirty="0">
              <a:solidFill>
                <a:srgbClr val="3333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624339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虚函数</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171950" y="2481474"/>
            <a:ext cx="6096000" cy="3416320"/>
          </a:xfrm>
          <a:prstGeom prst="rect">
            <a:avLst/>
          </a:prstGeom>
        </p:spPr>
        <p:txBody>
          <a:bodyPr>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virtual</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动物类</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人类</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r>
              <a:rPr lang="en-US" altLang="zh-CN" sz="1200" dirty="0">
                <a:solidFill>
                  <a:srgbClr val="000000"/>
                </a:solidFill>
                <a:highlight>
                  <a:srgbClr val="FFFFFF"/>
                </a:highlight>
                <a:latin typeface="Consolas"/>
              </a:rPr>
              <a:t> man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man.Print</a:t>
            </a:r>
            <a:r>
              <a:rPr lang="en-US" altLang="zh-CN" sz="1200" dirty="0">
                <a:solidFill>
                  <a:srgbClr val="000000"/>
                </a:solidFill>
                <a:highlight>
                  <a:srgbClr val="FFFFFF"/>
                </a:highlight>
                <a:latin typeface="Consolas"/>
              </a:rPr>
              <a:t>();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显示人类</a:t>
            </a:r>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animal</a:t>
            </a:r>
            <a:r>
              <a:rPr lang="en-US" altLang="zh-CN" sz="1200" dirty="0">
                <a:solidFill>
                  <a:srgbClr val="000000"/>
                </a:solidFill>
                <a:highlight>
                  <a:srgbClr val="FFFFFF"/>
                </a:highlight>
                <a:latin typeface="Consolas"/>
              </a:rPr>
              <a:t> = man;</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animal.Print</a:t>
            </a:r>
            <a:r>
              <a:rPr lang="en-US" altLang="zh-CN" sz="1200" dirty="0">
                <a:solidFill>
                  <a:srgbClr val="000000"/>
                </a:solidFill>
                <a:highlight>
                  <a:srgbClr val="FFFFFF"/>
                </a:highlight>
                <a:latin typeface="Consolas"/>
              </a:rPr>
              <a:t>();</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显示</a:t>
            </a:r>
            <a:r>
              <a:rPr lang="zh-CN" altLang="en-US" sz="1200" dirty="0" smtClean="0">
                <a:solidFill>
                  <a:srgbClr val="008000"/>
                </a:solidFill>
                <a:highlight>
                  <a:srgbClr val="FFFFFF"/>
                </a:highlight>
                <a:latin typeface="Consolas"/>
              </a:rPr>
              <a:t>人类</a:t>
            </a:r>
            <a:endParaRPr lang="en-US" altLang="zh-CN" sz="1200" dirty="0" smtClean="0">
              <a:solidFill>
                <a:srgbClr val="000000"/>
              </a:solidFill>
              <a:highlight>
                <a:srgbClr val="FFFFFF"/>
              </a:highlight>
              <a:latin typeface="Consolas"/>
            </a:endParaRPr>
          </a:p>
          <a:p>
            <a:r>
              <a:rPr lang="zh-CN" altLang="en-US" sz="1200" dirty="0" smtClean="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p>
          <a:p>
            <a:r>
              <a:rPr lang="en-US" altLang="zh-CN" sz="1200" dirty="0" smtClean="0">
                <a:solidFill>
                  <a:srgbClr val="000000"/>
                </a:solidFill>
                <a:highlight>
                  <a:srgbClr val="FFFFFF"/>
                </a:highlight>
                <a:latin typeface="Consolas"/>
              </a:rPr>
              <a:t>}</a:t>
            </a:r>
            <a:endParaRPr lang="zh-CN" alt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509" y="5216380"/>
            <a:ext cx="10287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22828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虚函数</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一次操作所有派生类实例</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2" name="矩形 1"/>
          <p:cNvSpPr/>
          <p:nvPr/>
        </p:nvSpPr>
        <p:spPr>
          <a:xfrm>
            <a:off x="2441197" y="2903326"/>
            <a:ext cx="3464653" cy="3785652"/>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virtual</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a:t>
            </a:r>
          </a:p>
          <a:p>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动物</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Cat</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p>
          <a:p>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猫</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smtClean="0">
                <a:solidFill>
                  <a:srgbClr val="2B91AF"/>
                </a:solidFill>
                <a:highlight>
                  <a:srgbClr val="FFFFFF"/>
                </a:highlight>
                <a:latin typeface="Consolas"/>
              </a:rPr>
              <a:t>Fish</a:t>
            </a:r>
            <a:r>
              <a:rPr lang="en-US" altLang="zh-CN" sz="1200" dirty="0" smtClean="0">
                <a:solidFill>
                  <a:srgbClr val="000000"/>
                </a:solidFill>
                <a:highlight>
                  <a:srgbClr val="FFFFFF"/>
                </a:highlight>
                <a:latin typeface="Consolas"/>
              </a:rPr>
              <a:t> </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p>
          <a:p>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smtClean="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smtClean="0">
                <a:solidFill>
                  <a:srgbClr val="A31515"/>
                </a:solidFill>
                <a:highlight>
                  <a:srgbClr val="FFFFFF"/>
                </a:highlight>
                <a:latin typeface="Consolas"/>
              </a:rPr>
              <a:t>鱼</a:t>
            </a:r>
            <a:r>
              <a:rPr lang="en-US" altLang="zh-CN" sz="1200" dirty="0" smtClean="0">
                <a:solidFill>
                  <a:srgbClr val="A31515"/>
                </a:solidFill>
                <a:highlight>
                  <a:srgbClr val="FFFFFF"/>
                </a:highlight>
                <a:latin typeface="Consolas"/>
              </a:rPr>
              <a:t>"</a:t>
            </a:r>
            <a:r>
              <a:rPr lang="en-US" altLang="zh-CN" sz="1200" dirty="0" smtClean="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Bird</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p>
          <a:p>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鸟</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p:txBody>
      </p:sp>
      <p:sp>
        <p:nvSpPr>
          <p:cNvPr id="3" name="矩形 2"/>
          <p:cNvSpPr/>
          <p:nvPr/>
        </p:nvSpPr>
        <p:spPr>
          <a:xfrm>
            <a:off x="6062444" y="2899034"/>
            <a:ext cx="4188903" cy="2308324"/>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anims</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Cat</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smtClean="0">
                <a:solidFill>
                  <a:srgbClr val="2B91AF"/>
                </a:solidFill>
                <a:highlight>
                  <a:srgbClr val="FFFFFF"/>
                </a:highlight>
                <a:latin typeface="Consolas"/>
              </a:rPr>
              <a:t>Fish</a:t>
            </a:r>
            <a:r>
              <a:rPr lang="en-US" altLang="zh-CN" sz="1200" dirty="0" smtClean="0">
                <a:solidFill>
                  <a:srgbClr val="000000"/>
                </a:solidFill>
                <a:highlight>
                  <a:srgbClr val="FFFFFF"/>
                </a:highlight>
                <a:latin typeface="Consolas"/>
              </a:rPr>
              <a:t>(),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Bird</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for</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 = 0; </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 &lt; </a:t>
            </a:r>
            <a:r>
              <a:rPr lang="en-US" altLang="zh-CN" sz="1200" dirty="0" err="1">
                <a:solidFill>
                  <a:srgbClr val="000000"/>
                </a:solidFill>
                <a:highlight>
                  <a:srgbClr val="FFFFFF"/>
                </a:highlight>
                <a:latin typeface="Consolas"/>
              </a:rPr>
              <a:t>anims.Length;i</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anims</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].Print();</a:t>
            </a:r>
          </a:p>
          <a:p>
            <a:r>
              <a:rPr lang="zh-CN" altLang="en-US"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solidFill>
                <a:prstClr val="black"/>
              </a:solidFill>
            </a:endParaRPr>
          </a:p>
        </p:txBody>
      </p:sp>
      <p:cxnSp>
        <p:nvCxnSpPr>
          <p:cNvPr id="5" name="直接连接符 4"/>
          <p:cNvCxnSpPr/>
          <p:nvPr/>
        </p:nvCxnSpPr>
        <p:spPr>
          <a:xfrm>
            <a:off x="5880683" y="2915812"/>
            <a:ext cx="0" cy="3577267"/>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5355" y="5421167"/>
            <a:ext cx="12668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16424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抽象类</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378565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有时</a:t>
            </a:r>
            <a:r>
              <a:rPr lang="zh-CN" altLang="en-US" sz="2000" dirty="0">
                <a:solidFill>
                  <a:srgbClr val="415162"/>
                </a:solidFill>
                <a:latin typeface="微软雅黑" panose="020B0503020204020204" pitchFamily="34" charset="-122"/>
                <a:ea typeface="微软雅黑" panose="020B0503020204020204" pitchFamily="34" charset="-122"/>
              </a:rPr>
              <a:t>我们表达一些抽象的东西，它是一种概括，不需要它成为一种实体，所以面向对象便有了抽象类</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抽象类的特点</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抽象</a:t>
            </a:r>
            <a:r>
              <a:rPr lang="zh-CN" altLang="en-US" sz="2000" dirty="0">
                <a:solidFill>
                  <a:srgbClr val="415162"/>
                </a:solidFill>
                <a:latin typeface="微软雅黑" panose="020B0503020204020204" pitchFamily="34" charset="-122"/>
                <a:ea typeface="微软雅黑" panose="020B0503020204020204" pitchFamily="34" charset="-122"/>
              </a:rPr>
              <a:t>类使用</a:t>
            </a:r>
            <a:r>
              <a:rPr lang="en-US" altLang="zh-CN" sz="2000" dirty="0">
                <a:solidFill>
                  <a:srgbClr val="415162"/>
                </a:solidFill>
                <a:latin typeface="微软雅黑" panose="020B0503020204020204" pitchFamily="34" charset="-122"/>
                <a:ea typeface="微软雅黑" panose="020B0503020204020204" pitchFamily="34" charset="-122"/>
              </a:rPr>
              <a:t>abstract</a:t>
            </a:r>
            <a:r>
              <a:rPr lang="zh-CN" altLang="en-US" sz="2000" dirty="0">
                <a:solidFill>
                  <a:srgbClr val="415162"/>
                </a:solidFill>
                <a:latin typeface="微软雅黑" panose="020B0503020204020204" pitchFamily="34" charset="-122"/>
                <a:ea typeface="微软雅黑" panose="020B0503020204020204" pitchFamily="34" charset="-122"/>
              </a:rPr>
              <a:t>修饰符，并且它只能是用作基类</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抽象</a:t>
            </a:r>
            <a:r>
              <a:rPr lang="zh-CN" altLang="en-US" sz="2000" dirty="0">
                <a:solidFill>
                  <a:srgbClr val="415162"/>
                </a:solidFill>
                <a:latin typeface="微软雅黑" panose="020B0503020204020204" pitchFamily="34" charset="-122"/>
                <a:ea typeface="微软雅黑" panose="020B0503020204020204" pitchFamily="34" charset="-122"/>
              </a:rPr>
              <a:t>类不能实例化，当使用</a:t>
            </a:r>
            <a:r>
              <a:rPr lang="en-US" altLang="zh-CN" sz="2000" dirty="0">
                <a:solidFill>
                  <a:srgbClr val="415162"/>
                </a:solidFill>
                <a:latin typeface="微软雅黑" panose="020B0503020204020204" pitchFamily="34" charset="-122"/>
                <a:ea typeface="微软雅黑" panose="020B0503020204020204" pitchFamily="34" charset="-122"/>
              </a:rPr>
              <a:t>new</a:t>
            </a:r>
            <a:r>
              <a:rPr lang="zh-CN" altLang="en-US" sz="2000" dirty="0">
                <a:solidFill>
                  <a:srgbClr val="415162"/>
                </a:solidFill>
                <a:latin typeface="微软雅黑" panose="020B0503020204020204" pitchFamily="34" charset="-122"/>
                <a:ea typeface="微软雅黑" panose="020B0503020204020204" pitchFamily="34" charset="-122"/>
              </a:rPr>
              <a:t>运算符对其实例时会出现编译错误</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允许</a:t>
            </a:r>
            <a:r>
              <a:rPr lang="zh-CN" altLang="en-US" sz="2000" dirty="0">
                <a:solidFill>
                  <a:srgbClr val="415162"/>
                </a:solidFill>
                <a:latin typeface="微软雅黑" panose="020B0503020204020204" pitchFamily="34" charset="-122"/>
                <a:ea typeface="微软雅黑" panose="020B0503020204020204" pitchFamily="34" charset="-122"/>
              </a:rPr>
              <a:t>（但不要求）抽象类包含抽象成员。（非抽象类不能包括抽象成员</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抽象</a:t>
            </a:r>
            <a:r>
              <a:rPr lang="zh-CN" altLang="en-US" sz="2000" dirty="0">
                <a:solidFill>
                  <a:srgbClr val="415162"/>
                </a:solidFill>
                <a:latin typeface="微软雅黑" panose="020B0503020204020204" pitchFamily="34" charset="-122"/>
                <a:ea typeface="微软雅黑" panose="020B0503020204020204" pitchFamily="34" charset="-122"/>
              </a:rPr>
              <a:t>类不能被密封</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抽象</a:t>
            </a:r>
            <a:r>
              <a:rPr lang="zh-CN" altLang="en-US" sz="2000" dirty="0">
                <a:solidFill>
                  <a:srgbClr val="415162"/>
                </a:solidFill>
                <a:latin typeface="微软雅黑" panose="020B0503020204020204" pitchFamily="34" charset="-122"/>
                <a:ea typeface="微软雅黑" panose="020B0503020204020204" pitchFamily="34" charset="-122"/>
              </a:rPr>
              <a:t>类可以被抽象类所继承，结果仍是抽象类</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13303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抽象方法</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378565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抽象方法</a:t>
            </a:r>
            <a:r>
              <a:rPr lang="zh-CN" altLang="en-US" sz="2000" dirty="0">
                <a:solidFill>
                  <a:srgbClr val="415162"/>
                </a:solidFill>
                <a:latin typeface="微软雅黑" panose="020B0503020204020204" pitchFamily="34" charset="-122"/>
                <a:ea typeface="微软雅黑" panose="020B0503020204020204" pitchFamily="34" charset="-122"/>
              </a:rPr>
              <a:t>的特点：</a:t>
            </a:r>
          </a:p>
          <a:p>
            <a:pPr marL="800100" lvl="1" indent="-3429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抽象方法是隐式的虚方法，抽象方法只能在抽象类中声明。 </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抽象方法</a:t>
            </a:r>
            <a:r>
              <a:rPr lang="zh-CN" altLang="en-US" sz="2000" dirty="0">
                <a:solidFill>
                  <a:srgbClr val="415162"/>
                </a:solidFill>
                <a:latin typeface="微软雅黑" panose="020B0503020204020204" pitchFamily="34" charset="-122"/>
                <a:ea typeface="微软雅黑" panose="020B0503020204020204" pitchFamily="34" charset="-122"/>
              </a:rPr>
              <a:t>不能使用</a:t>
            </a:r>
            <a:r>
              <a:rPr lang="en-US" altLang="zh-CN" sz="2000" dirty="0">
                <a:solidFill>
                  <a:srgbClr val="415162"/>
                </a:solidFill>
                <a:latin typeface="微软雅黑" panose="020B0503020204020204" pitchFamily="34" charset="-122"/>
                <a:ea typeface="微软雅黑" panose="020B0503020204020204" pitchFamily="34" charset="-122"/>
              </a:rPr>
              <a:t>private</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static</a:t>
            </a:r>
            <a:r>
              <a:rPr lang="zh-CN" altLang="en-US" sz="2000" dirty="0">
                <a:solidFill>
                  <a:srgbClr val="415162"/>
                </a:solidFill>
                <a:latin typeface="微软雅黑" panose="020B0503020204020204" pitchFamily="34" charset="-122"/>
                <a:ea typeface="微软雅黑" panose="020B0503020204020204" pitchFamily="34" charset="-122"/>
              </a:rPr>
              <a:t>和</a:t>
            </a:r>
            <a:r>
              <a:rPr lang="en-US" altLang="zh-CN" sz="2000" dirty="0">
                <a:solidFill>
                  <a:srgbClr val="415162"/>
                </a:solidFill>
                <a:latin typeface="微软雅黑" panose="020B0503020204020204" pitchFamily="34" charset="-122"/>
                <a:ea typeface="微软雅黑" panose="020B0503020204020204" pitchFamily="34" charset="-122"/>
              </a:rPr>
              <a:t>virtual</a:t>
            </a:r>
            <a:r>
              <a:rPr lang="zh-CN" altLang="en-US" sz="2000" dirty="0">
                <a:solidFill>
                  <a:srgbClr val="415162"/>
                </a:solidFill>
                <a:latin typeface="微软雅黑" panose="020B0503020204020204" pitchFamily="34" charset="-122"/>
                <a:ea typeface="微软雅黑" panose="020B0503020204020204" pitchFamily="34" charset="-122"/>
              </a:rPr>
              <a:t>修饰符。（抽象的方法默认是一个</a:t>
            </a:r>
            <a:r>
              <a:rPr lang="en-US" altLang="zh-CN" sz="2000" dirty="0">
                <a:solidFill>
                  <a:srgbClr val="415162"/>
                </a:solidFill>
                <a:latin typeface="微软雅黑" panose="020B0503020204020204" pitchFamily="34" charset="-122"/>
                <a:ea typeface="微软雅黑" panose="020B0503020204020204" pitchFamily="34" charset="-122"/>
              </a:rPr>
              <a:t>virtual</a:t>
            </a:r>
            <a:r>
              <a:rPr lang="zh-CN" altLang="en-US" sz="2000" dirty="0">
                <a:solidFill>
                  <a:srgbClr val="415162"/>
                </a:solidFill>
                <a:latin typeface="微软雅黑" panose="020B0503020204020204" pitchFamily="34" charset="-122"/>
                <a:ea typeface="微软雅黑" panose="020B0503020204020204" pitchFamily="34" charset="-122"/>
              </a:rPr>
              <a:t>方法） </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抽象方法</a:t>
            </a:r>
            <a:r>
              <a:rPr lang="zh-CN" altLang="en-US" sz="2000" dirty="0">
                <a:solidFill>
                  <a:srgbClr val="415162"/>
                </a:solidFill>
                <a:latin typeface="微软雅黑" panose="020B0503020204020204" pitchFamily="34" charset="-122"/>
                <a:ea typeface="微软雅黑" panose="020B0503020204020204" pitchFamily="34" charset="-122"/>
              </a:rPr>
              <a:t>不能在派生类用</a:t>
            </a:r>
            <a:r>
              <a:rPr lang="en-US" altLang="zh-CN" sz="2000" dirty="0">
                <a:solidFill>
                  <a:srgbClr val="415162"/>
                </a:solidFill>
                <a:latin typeface="微软雅黑" panose="020B0503020204020204" pitchFamily="34" charset="-122"/>
                <a:ea typeface="微软雅黑" panose="020B0503020204020204" pitchFamily="34" charset="-122"/>
              </a:rPr>
              <a:t>base</a:t>
            </a:r>
            <a:r>
              <a:rPr lang="zh-CN" altLang="en-US" sz="2000" dirty="0">
                <a:solidFill>
                  <a:srgbClr val="415162"/>
                </a:solidFill>
                <a:latin typeface="微软雅黑" panose="020B0503020204020204" pitchFamily="34" charset="-122"/>
                <a:ea typeface="微软雅黑" panose="020B0503020204020204" pitchFamily="34" charset="-122"/>
              </a:rPr>
              <a:t>关键字进行访问。 </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415162"/>
                </a:solidFill>
                <a:latin typeface="微软雅黑" panose="020B0503020204020204" pitchFamily="34" charset="-122"/>
                <a:ea typeface="微软雅黑" panose="020B0503020204020204" pitchFamily="34" charset="-122"/>
              </a:rPr>
              <a:t>抽象方法</a:t>
            </a:r>
            <a:r>
              <a:rPr lang="zh-CN" altLang="en-US" sz="2000" dirty="0">
                <a:solidFill>
                  <a:srgbClr val="415162"/>
                </a:solidFill>
                <a:latin typeface="微软雅黑" panose="020B0503020204020204" pitchFamily="34" charset="-122"/>
                <a:ea typeface="微软雅黑" panose="020B0503020204020204" pitchFamily="34" charset="-122"/>
              </a:rPr>
              <a:t>声明不提供实际的实现，没有方法体。若要实现抽象方法，需要在派生类（非抽象类）中进行重写该抽象方法</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继承类只有实现过所有抽象类的抽象方法后才能被实例化</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zh-CN" altLang="en-US" sz="2000" dirty="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051440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抽象类</a:t>
            </a:r>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&amp;</a:t>
            </a:r>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抽象方法</a:t>
            </a:r>
            <a:endParaRPr lang="en-US" altLang="zh-CN" sz="3200" dirty="0" smtClean="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441197" y="2332874"/>
            <a:ext cx="3464653" cy="3600986"/>
          </a:xfrm>
          <a:prstGeom prst="rect">
            <a:avLst/>
          </a:prstGeom>
        </p:spPr>
        <p:txBody>
          <a:bodyPr wrap="square">
            <a:spAutoFit/>
          </a:bodyPr>
          <a:lstStyle/>
          <a:p>
            <a:r>
              <a:rPr lang="en-US" altLang="zh-CN" sz="1200" dirty="0">
                <a:solidFill>
                  <a:srgbClr val="0000FF"/>
                </a:solidFill>
                <a:highlight>
                  <a:srgbClr val="FFFFFF"/>
                </a:highlight>
                <a:latin typeface="Consolas"/>
              </a:rPr>
              <a:t>abstract</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abstract</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Cat</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p>
          <a:p>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猫</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Fish</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p>
          <a:p>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鱼</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Bird</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p>
          <a:p>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鸟</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p:txBody>
      </p:sp>
      <p:sp>
        <p:nvSpPr>
          <p:cNvPr id="8" name="矩形 7"/>
          <p:cNvSpPr/>
          <p:nvPr/>
        </p:nvSpPr>
        <p:spPr>
          <a:xfrm>
            <a:off x="6062444" y="2328582"/>
            <a:ext cx="4188903" cy="2308324"/>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anims</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Cat</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smtClean="0">
                <a:solidFill>
                  <a:srgbClr val="2B91AF"/>
                </a:solidFill>
                <a:highlight>
                  <a:srgbClr val="FFFFFF"/>
                </a:highlight>
                <a:latin typeface="Consolas"/>
              </a:rPr>
              <a:t>Fish</a:t>
            </a:r>
            <a:r>
              <a:rPr lang="en-US" altLang="zh-CN" sz="1200" dirty="0" smtClean="0">
                <a:solidFill>
                  <a:srgbClr val="000000"/>
                </a:solidFill>
                <a:highlight>
                  <a:srgbClr val="FFFFFF"/>
                </a:highlight>
                <a:latin typeface="Consolas"/>
              </a:rPr>
              <a:t>(),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Bird</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for</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 = 0; </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 &lt; </a:t>
            </a:r>
            <a:r>
              <a:rPr lang="en-US" altLang="zh-CN" sz="1200" dirty="0" err="1">
                <a:solidFill>
                  <a:srgbClr val="000000"/>
                </a:solidFill>
                <a:highlight>
                  <a:srgbClr val="FFFFFF"/>
                </a:highlight>
                <a:latin typeface="Consolas"/>
              </a:rPr>
              <a:t>anims.Length;i</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anims</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].Print();</a:t>
            </a:r>
          </a:p>
          <a:p>
            <a:r>
              <a:rPr lang="zh-CN" altLang="en-US"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solidFill>
                <a:prstClr val="black"/>
              </a:solidFill>
            </a:endParaRPr>
          </a:p>
        </p:txBody>
      </p:sp>
      <p:cxnSp>
        <p:nvCxnSpPr>
          <p:cNvPr id="9" name="直接连接符 8"/>
          <p:cNvCxnSpPr/>
          <p:nvPr/>
        </p:nvCxnSpPr>
        <p:spPr>
          <a:xfrm>
            <a:off x="5880683" y="2345360"/>
            <a:ext cx="0" cy="3577267"/>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662" y="5053320"/>
            <a:ext cx="7715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28977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chemeClr val="tx2">
                    <a:lumMod val="75000"/>
                  </a:schemeClr>
                </a:solidFill>
                <a:latin typeface="微软雅黑" panose="020B0503020204020204" pitchFamily="34" charset="-122"/>
                <a:ea typeface="微软雅黑" panose="020B0503020204020204" pitchFamily="34" charset="-122"/>
              </a:rPr>
              <a:t>sealed</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类</a:t>
            </a:r>
            <a:r>
              <a:rPr lang="zh-CN" altLang="en-US" sz="2000" dirty="0">
                <a:solidFill>
                  <a:srgbClr val="415162"/>
                </a:solidFill>
                <a:latin typeface="微软雅黑" panose="020B0503020204020204" pitchFamily="34" charset="-122"/>
                <a:ea typeface="微软雅黑" panose="020B0503020204020204" pitchFamily="34" charset="-122"/>
              </a:rPr>
              <a:t>定义前面放置关键字 </a:t>
            </a:r>
            <a:r>
              <a:rPr lang="en-US" altLang="zh-CN" sz="2000" dirty="0">
                <a:solidFill>
                  <a:srgbClr val="415162"/>
                </a:solidFill>
                <a:latin typeface="微软雅黑" panose="020B0503020204020204" pitchFamily="34" charset="-122"/>
                <a:ea typeface="微软雅黑" panose="020B0503020204020204" pitchFamily="34" charset="-122"/>
              </a:rPr>
              <a:t>sealed</a:t>
            </a:r>
            <a:r>
              <a:rPr lang="zh-CN" altLang="en-US" sz="2000" dirty="0">
                <a:solidFill>
                  <a:srgbClr val="415162"/>
                </a:solidFill>
                <a:latin typeface="微软雅黑" panose="020B0503020204020204" pitchFamily="34" charset="-122"/>
                <a:ea typeface="微软雅黑" panose="020B0503020204020204" pitchFamily="34" charset="-122"/>
              </a:rPr>
              <a:t>，可以将类声明为密封类。当一个类被声明为 </a:t>
            </a:r>
            <a:r>
              <a:rPr lang="en-US" altLang="zh-CN" sz="2000" dirty="0">
                <a:solidFill>
                  <a:srgbClr val="415162"/>
                </a:solidFill>
                <a:latin typeface="微软雅黑" panose="020B0503020204020204" pitchFamily="34" charset="-122"/>
                <a:ea typeface="微软雅黑" panose="020B0503020204020204" pitchFamily="34" charset="-122"/>
              </a:rPr>
              <a:t>sealed</a:t>
            </a:r>
            <a:r>
              <a:rPr lang="zh-CN" altLang="en-US" sz="2000" dirty="0">
                <a:solidFill>
                  <a:srgbClr val="415162"/>
                </a:solidFill>
                <a:latin typeface="微软雅黑" panose="020B0503020204020204" pitchFamily="34" charset="-122"/>
                <a:ea typeface="微软雅黑" panose="020B0503020204020204" pitchFamily="34" charset="-122"/>
              </a:rPr>
              <a:t> 时，它不能被继承。抽象类不能被声明为 </a:t>
            </a:r>
            <a:r>
              <a:rPr lang="en-US" altLang="zh-CN" sz="2000" dirty="0" smtClean="0">
                <a:solidFill>
                  <a:srgbClr val="415162"/>
                </a:solidFill>
                <a:latin typeface="微软雅黑" panose="020B0503020204020204" pitchFamily="34" charset="-122"/>
                <a:ea typeface="微软雅黑" panose="020B0503020204020204" pitchFamily="34" charset="-122"/>
              </a:rPr>
              <a:t>sealed</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重写的函数前面放置关键字</a:t>
            </a:r>
            <a:r>
              <a:rPr lang="en-US" altLang="zh-CN" sz="2000" dirty="0" smtClean="0">
                <a:solidFill>
                  <a:srgbClr val="415162"/>
                </a:solidFill>
                <a:latin typeface="微软雅黑" panose="020B0503020204020204" pitchFamily="34" charset="-122"/>
                <a:ea typeface="微软雅黑" panose="020B0503020204020204" pitchFamily="34" charset="-122"/>
              </a:rPr>
              <a:t>sealed</a:t>
            </a:r>
            <a:r>
              <a:rPr lang="zh-CN" altLang="en-US" sz="2000" dirty="0" smtClean="0">
                <a:solidFill>
                  <a:srgbClr val="415162"/>
                </a:solidFill>
                <a:latin typeface="微软雅黑" panose="020B0503020204020204" pitchFamily="34" charset="-122"/>
                <a:ea typeface="微软雅黑" panose="020B0503020204020204" pitchFamily="34" charset="-122"/>
              </a:rPr>
              <a:t>，该函数不会再被重写，与</a:t>
            </a:r>
            <a:r>
              <a:rPr lang="en-US" altLang="zh-CN" sz="2000" dirty="0" smtClean="0">
                <a:solidFill>
                  <a:srgbClr val="415162"/>
                </a:solidFill>
                <a:latin typeface="微软雅黑" panose="020B0503020204020204" pitchFamily="34" charset="-122"/>
                <a:ea typeface="微软雅黑" panose="020B0503020204020204" pitchFamily="34" charset="-122"/>
              </a:rPr>
              <a:t>override</a:t>
            </a:r>
            <a:r>
              <a:rPr lang="zh-CN" altLang="en-US" sz="2000" dirty="0" smtClean="0">
                <a:solidFill>
                  <a:srgbClr val="415162"/>
                </a:solidFill>
                <a:latin typeface="微软雅黑" panose="020B0503020204020204" pitchFamily="34" charset="-122"/>
                <a:ea typeface="微软雅黑" panose="020B0503020204020204" pitchFamily="34" charset="-122"/>
              </a:rPr>
              <a:t>一起用。</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 name="矩形 2"/>
          <p:cNvSpPr/>
          <p:nvPr/>
        </p:nvSpPr>
        <p:spPr>
          <a:xfrm>
            <a:off x="2561439" y="4088499"/>
            <a:ext cx="6825842" cy="1754326"/>
          </a:xfrm>
          <a:prstGeom prst="rect">
            <a:avLst/>
          </a:prstGeom>
        </p:spPr>
        <p:txBody>
          <a:bodyPr wrap="square">
            <a:spAutoFit/>
          </a:bodyPr>
          <a:lstStyle/>
          <a:p>
            <a:pPr lvl="0"/>
            <a:r>
              <a:rPr lang="en-US" altLang="zh-CN" sz="1200" dirty="0">
                <a:solidFill>
                  <a:srgbClr val="0000FF"/>
                </a:solidFill>
                <a:highlight>
                  <a:srgbClr val="FFFFFF"/>
                </a:highlight>
                <a:latin typeface="Consolas"/>
              </a:rPr>
              <a:t>s</a:t>
            </a:r>
            <a:r>
              <a:rPr lang="en-US" altLang="zh-CN" sz="1200" dirty="0" smtClean="0">
                <a:solidFill>
                  <a:srgbClr val="0000FF"/>
                </a:solidFill>
                <a:highlight>
                  <a:srgbClr val="FFFFFF"/>
                </a:highlight>
                <a:latin typeface="Consolas"/>
              </a:rPr>
              <a:t>ealed class</a:t>
            </a:r>
            <a:r>
              <a:rPr lang="en-US" altLang="zh-CN" sz="1200" dirty="0" smtClean="0">
                <a:solidFill>
                  <a:srgbClr val="000000"/>
                </a:solidFill>
                <a:highlight>
                  <a:srgbClr val="FFFFFF"/>
                </a:highlight>
                <a:latin typeface="Consolas"/>
              </a:rPr>
              <a:t> </a:t>
            </a:r>
            <a:r>
              <a:rPr lang="en-US" altLang="zh-CN" sz="1200" dirty="0">
                <a:solidFill>
                  <a:srgbClr val="2B91AF"/>
                </a:solidFill>
                <a:highlight>
                  <a:srgbClr val="FFFFFF"/>
                </a:highlight>
                <a:latin typeface="Consolas"/>
              </a:rPr>
              <a:t>Fish</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pPr lvl="0"/>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r>
              <a:rPr lang="en-US" altLang="zh-CN" sz="1200" dirty="0" smtClean="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鱼</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pPr lvl="0"/>
            <a:r>
              <a:rPr lang="en-US" altLang="zh-CN" sz="1200" dirty="0" smtClean="0">
                <a:solidFill>
                  <a:srgbClr val="000000"/>
                </a:solidFill>
                <a:highlight>
                  <a:srgbClr val="FFFFFF"/>
                </a:highlight>
                <a:latin typeface="Consolas"/>
              </a:rPr>
              <a:t>}</a:t>
            </a:r>
          </a:p>
          <a:p>
            <a:pPr lvl="0"/>
            <a:endParaRPr lang="en-US" altLang="zh-CN" sz="1200" dirty="0">
              <a:solidFill>
                <a:srgbClr val="000000"/>
              </a:solidFill>
              <a:highlight>
                <a:srgbClr val="FFFFFF"/>
              </a:highlight>
              <a:latin typeface="Consolas"/>
            </a:endParaRPr>
          </a:p>
          <a:p>
            <a:pPr lvl="0"/>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Bird</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Animal</a:t>
            </a:r>
            <a:endParaRPr lang="en-US" altLang="zh-CN" sz="1200" dirty="0">
              <a:solidFill>
                <a:srgbClr val="000000"/>
              </a:solidFill>
              <a:highlight>
                <a:srgbClr val="FFFFFF"/>
              </a:highlight>
              <a:latin typeface="Consolas"/>
            </a:endParaRPr>
          </a:p>
          <a:p>
            <a:pPr lvl="0"/>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   </a:t>
            </a:r>
            <a:r>
              <a:rPr lang="en-US" altLang="zh-CN" sz="1200" dirty="0">
                <a:solidFill>
                  <a:srgbClr val="0000FF"/>
                </a:solidFill>
                <a:highlight>
                  <a:srgbClr val="FFFFFF"/>
                </a:highlight>
                <a:latin typeface="Consolas"/>
              </a:rPr>
              <a:t>sealed</a:t>
            </a:r>
            <a:r>
              <a:rPr lang="en-US" altLang="zh-CN" sz="1200" dirty="0" smtClean="0">
                <a:solidFill>
                  <a:srgbClr val="000000"/>
                </a:solidFill>
                <a:highlight>
                  <a:srgbClr val="FFFFFF"/>
                </a:highlight>
                <a:latin typeface="Consolas"/>
              </a:rPr>
              <a:t> </a:t>
            </a:r>
            <a:r>
              <a:rPr lang="en-US" altLang="zh-CN" sz="1200" dirty="0" smtClean="0">
                <a:solidFill>
                  <a:srgbClr val="0000FF"/>
                </a:solidFill>
                <a:highlight>
                  <a:srgbClr val="FFFFFF"/>
                </a:highlight>
                <a:latin typeface="Consolas"/>
              </a:rPr>
              <a:t>public</a:t>
            </a:r>
            <a:r>
              <a:rPr lang="en-US" altLang="zh-CN" sz="1200" dirty="0" smtClean="0">
                <a:solidFill>
                  <a:srgbClr val="000000"/>
                </a:solidFill>
                <a:highlight>
                  <a:srgbClr val="FFFFFF"/>
                </a:highlight>
                <a:latin typeface="Consolas"/>
              </a:rPr>
              <a:t> </a:t>
            </a:r>
            <a:r>
              <a:rPr lang="en-US" altLang="zh-CN" sz="1200" dirty="0">
                <a:solidFill>
                  <a:srgbClr val="0000FF"/>
                </a:solidFill>
                <a:highlight>
                  <a:srgbClr val="FFFFFF"/>
                </a:highlight>
                <a:latin typeface="Consolas"/>
              </a:rPr>
              <a:t>override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Print() </a:t>
            </a:r>
            <a:r>
              <a:rPr lang="en-US" altLang="zh-CN" sz="1200" dirty="0" smtClean="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鸟</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pPr lvl="0"/>
            <a:r>
              <a:rPr lang="en-US" altLang="zh-CN" sz="1200" dirty="0">
                <a:solidFill>
                  <a:srgbClr val="000000"/>
                </a:solidFill>
                <a:highlight>
                  <a:srgbClr val="FFFFFF"/>
                </a:highlight>
                <a:latin typeface="Consolas"/>
              </a:rPr>
              <a:t>}</a:t>
            </a:r>
          </a:p>
        </p:txBody>
      </p:sp>
    </p:spTree>
    <p:extLst>
      <p:ext uri="{BB962C8B-B14F-4D97-AF65-F5344CB8AC3E}">
        <p14:creationId xmlns:p14="http://schemas.microsoft.com/office/powerpoint/2010/main" val="12532290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接口</a:t>
            </a:r>
          </a:p>
        </p:txBody>
      </p:sp>
      <p:sp>
        <p:nvSpPr>
          <p:cNvPr id="6" name="矩形 5"/>
          <p:cNvSpPr>
            <a:spLocks/>
          </p:cNvSpPr>
          <p:nvPr/>
        </p:nvSpPr>
        <p:spPr>
          <a:xfrm>
            <a:off x="1226267" y="2216654"/>
            <a:ext cx="9746533" cy="415498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1600" dirty="0" smtClean="0">
                <a:solidFill>
                  <a:srgbClr val="415162"/>
                </a:solidFill>
                <a:latin typeface="微软雅黑" panose="020B0503020204020204" pitchFamily="34" charset="-122"/>
                <a:ea typeface="微软雅黑" panose="020B0503020204020204" pitchFamily="34" charset="-122"/>
              </a:rPr>
              <a:t>接口</a:t>
            </a:r>
            <a:r>
              <a:rPr lang="zh-CN" altLang="en-US" sz="1600" dirty="0">
                <a:solidFill>
                  <a:srgbClr val="415162"/>
                </a:solidFill>
                <a:latin typeface="微软雅黑" panose="020B0503020204020204" pitchFamily="34" charset="-122"/>
                <a:ea typeface="微软雅黑" panose="020B0503020204020204" pitchFamily="34" charset="-122"/>
              </a:rPr>
              <a:t>描述的是可属于任何类或结构的一组相关功能，所以实现接口的类或结构必须实现接口定义中指定的接口成员</a:t>
            </a:r>
            <a:r>
              <a:rPr lang="zh-CN" altLang="en-US" sz="1600" dirty="0" smtClean="0">
                <a:solidFill>
                  <a:srgbClr val="415162"/>
                </a:solidFill>
                <a:latin typeface="微软雅黑" panose="020B0503020204020204" pitchFamily="34" charset="-122"/>
                <a:ea typeface="微软雅黑" panose="020B0503020204020204" pitchFamily="34" charset="-122"/>
              </a:rPr>
              <a:t>。</a:t>
            </a:r>
            <a:endParaRPr lang="en-US" altLang="zh-CN" sz="16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600" dirty="0">
                <a:solidFill>
                  <a:srgbClr val="415162"/>
                </a:solidFill>
                <a:latin typeface="微软雅黑" panose="020B0503020204020204" pitchFamily="34" charset="-122"/>
                <a:ea typeface="微软雅黑" panose="020B0503020204020204" pitchFamily="34" charset="-122"/>
              </a:rPr>
              <a:t>接口的特性</a:t>
            </a:r>
            <a:r>
              <a:rPr lang="zh-CN" altLang="en-US" sz="1600" dirty="0" smtClean="0">
                <a:solidFill>
                  <a:srgbClr val="415162"/>
                </a:solidFill>
                <a:latin typeface="微软雅黑" panose="020B0503020204020204" pitchFamily="34" charset="-122"/>
                <a:ea typeface="微软雅黑" panose="020B0503020204020204" pitchFamily="34" charset="-122"/>
              </a:rPr>
              <a:t>：</a:t>
            </a:r>
            <a:endParaRPr lang="en-US" altLang="zh-CN" sz="1600" dirty="0" smtClean="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1600" dirty="0" smtClean="0">
                <a:solidFill>
                  <a:srgbClr val="415162"/>
                </a:solidFill>
                <a:latin typeface="微软雅黑" panose="020B0503020204020204" pitchFamily="34" charset="-122"/>
                <a:ea typeface="微软雅黑" panose="020B0503020204020204" pitchFamily="34" charset="-122"/>
              </a:rPr>
              <a:t>接口</a:t>
            </a:r>
            <a:r>
              <a:rPr lang="zh-CN" altLang="en-US" sz="1600" dirty="0">
                <a:solidFill>
                  <a:srgbClr val="415162"/>
                </a:solidFill>
                <a:latin typeface="微软雅黑" panose="020B0503020204020204" pitchFamily="34" charset="-122"/>
                <a:ea typeface="微软雅黑" panose="020B0503020204020204" pitchFamily="34" charset="-122"/>
              </a:rPr>
              <a:t>类似于抽象基类，不能直接实例化接口；接口中的方法都是抽象方法，实现接口的任何非抽象类型都必须实现接口的所有成员：</a:t>
            </a:r>
            <a:br>
              <a:rPr lang="zh-CN" altLang="en-US" sz="1600" dirty="0">
                <a:solidFill>
                  <a:srgbClr val="415162"/>
                </a:solidFill>
                <a:latin typeface="微软雅黑" panose="020B0503020204020204" pitchFamily="34" charset="-122"/>
                <a:ea typeface="微软雅黑" panose="020B0503020204020204" pitchFamily="34" charset="-122"/>
              </a:rPr>
            </a:br>
            <a:r>
              <a:rPr lang="zh-CN" altLang="en-US" sz="1600" dirty="0">
                <a:solidFill>
                  <a:srgbClr val="415162"/>
                </a:solidFill>
                <a:latin typeface="微软雅黑" panose="020B0503020204020204" pitchFamily="34" charset="-122"/>
                <a:ea typeface="微软雅黑" panose="020B0503020204020204" pitchFamily="34" charset="-122"/>
              </a:rPr>
              <a:t>当显式实现该接口的成员时，实现的成员不能通过类实例访问，只能通过接口实例访问</a:t>
            </a:r>
            <a:r>
              <a:rPr lang="zh-CN" altLang="en-US" sz="1600" dirty="0" smtClean="0">
                <a:solidFill>
                  <a:srgbClr val="415162"/>
                </a:solidFill>
                <a:latin typeface="微软雅黑" panose="020B0503020204020204" pitchFamily="34" charset="-122"/>
                <a:ea typeface="微软雅黑" panose="020B0503020204020204" pitchFamily="34" charset="-122"/>
              </a:rPr>
              <a:t>。当</a:t>
            </a:r>
            <a:r>
              <a:rPr lang="zh-CN" altLang="en-US" sz="1600" dirty="0">
                <a:solidFill>
                  <a:srgbClr val="415162"/>
                </a:solidFill>
                <a:latin typeface="微软雅黑" panose="020B0503020204020204" pitchFamily="34" charset="-122"/>
                <a:ea typeface="微软雅黑" panose="020B0503020204020204" pitchFamily="34" charset="-122"/>
              </a:rPr>
              <a:t>隐式实现该接口的成员时，实现的成员可以通过类实例访问，也可以通过接口实例访问，但是实现的成员必须是公有的</a:t>
            </a:r>
            <a:r>
              <a:rPr lang="zh-CN" altLang="en-US" sz="1600" dirty="0" smtClean="0">
                <a:solidFill>
                  <a:srgbClr val="415162"/>
                </a:solidFill>
                <a:latin typeface="微软雅黑" panose="020B0503020204020204" pitchFamily="34" charset="-122"/>
                <a:ea typeface="微软雅黑" panose="020B0503020204020204" pitchFamily="34" charset="-122"/>
              </a:rPr>
              <a:t>。</a:t>
            </a:r>
            <a:endParaRPr lang="en-US" altLang="zh-CN" sz="1600" dirty="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1600" dirty="0" smtClean="0">
                <a:solidFill>
                  <a:srgbClr val="415162"/>
                </a:solidFill>
                <a:latin typeface="微软雅黑" panose="020B0503020204020204" pitchFamily="34" charset="-122"/>
                <a:ea typeface="微软雅黑" panose="020B0503020204020204" pitchFamily="34" charset="-122"/>
              </a:rPr>
              <a:t>接口</a:t>
            </a:r>
            <a:r>
              <a:rPr lang="zh-CN" altLang="en-US" sz="1600" dirty="0">
                <a:solidFill>
                  <a:srgbClr val="415162"/>
                </a:solidFill>
                <a:latin typeface="微软雅黑" panose="020B0503020204020204" pitchFamily="34" charset="-122"/>
                <a:ea typeface="微软雅黑" panose="020B0503020204020204" pitchFamily="34" charset="-122"/>
              </a:rPr>
              <a:t>不能包含常量、字段、运算符、实例构造函数、析构函数或类型、不能包含静态成员</a:t>
            </a:r>
            <a:r>
              <a:rPr lang="zh-CN" altLang="en-US" sz="1600" dirty="0" smtClean="0">
                <a:solidFill>
                  <a:srgbClr val="415162"/>
                </a:solidFill>
                <a:latin typeface="微软雅黑" panose="020B0503020204020204" pitchFamily="34" charset="-122"/>
                <a:ea typeface="微软雅黑" panose="020B0503020204020204" pitchFamily="34" charset="-122"/>
              </a:rPr>
              <a:t>。</a:t>
            </a:r>
            <a:endParaRPr lang="en-US" altLang="zh-CN" sz="1600" dirty="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1600" dirty="0" smtClean="0">
                <a:solidFill>
                  <a:srgbClr val="415162"/>
                </a:solidFill>
                <a:latin typeface="微软雅黑" panose="020B0503020204020204" pitchFamily="34" charset="-122"/>
                <a:ea typeface="微软雅黑" panose="020B0503020204020204" pitchFamily="34" charset="-122"/>
              </a:rPr>
              <a:t>接口</a:t>
            </a:r>
            <a:r>
              <a:rPr lang="zh-CN" altLang="en-US" sz="1600" dirty="0">
                <a:solidFill>
                  <a:srgbClr val="415162"/>
                </a:solidFill>
                <a:latin typeface="微软雅黑" panose="020B0503020204020204" pitchFamily="34" charset="-122"/>
                <a:ea typeface="微软雅黑" panose="020B0503020204020204" pitchFamily="34" charset="-122"/>
              </a:rPr>
              <a:t>成员是自动公开的，且不能包含任何访问修饰符</a:t>
            </a:r>
            <a:r>
              <a:rPr lang="zh-CN" altLang="en-US" sz="1600" dirty="0" smtClean="0">
                <a:solidFill>
                  <a:srgbClr val="415162"/>
                </a:solidFill>
                <a:latin typeface="微软雅黑" panose="020B0503020204020204" pitchFamily="34" charset="-122"/>
                <a:ea typeface="微软雅黑" panose="020B0503020204020204" pitchFamily="34" charset="-122"/>
              </a:rPr>
              <a:t>。</a:t>
            </a:r>
            <a:endParaRPr lang="en-US" altLang="zh-CN" sz="1600" dirty="0">
              <a:solidFill>
                <a:srgbClr val="41516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1600" dirty="0" smtClean="0">
                <a:solidFill>
                  <a:srgbClr val="415162"/>
                </a:solidFill>
                <a:latin typeface="微软雅黑" panose="020B0503020204020204" pitchFamily="34" charset="-122"/>
                <a:ea typeface="微软雅黑" panose="020B0503020204020204" pitchFamily="34" charset="-122"/>
              </a:rPr>
              <a:t>接口</a:t>
            </a:r>
            <a:r>
              <a:rPr lang="zh-CN" altLang="en-US" sz="1600" dirty="0">
                <a:solidFill>
                  <a:srgbClr val="415162"/>
                </a:solidFill>
                <a:latin typeface="微软雅黑" panose="020B0503020204020204" pitchFamily="34" charset="-122"/>
                <a:ea typeface="微软雅黑" panose="020B0503020204020204" pitchFamily="34" charset="-122"/>
              </a:rPr>
              <a:t>自身可从多个接口继承，类和结构可继承多个接口，但接口不能继承类。</a:t>
            </a:r>
            <a:endParaRPr lang="en-US" altLang="zh-CN" sz="1600" dirty="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433137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6" y="2216653"/>
            <a:ext cx="2683003" cy="2800767"/>
          </a:xfrm>
          <a:prstGeom prst="rect">
            <a:avLst/>
          </a:prstGeom>
        </p:spPr>
        <p:txBody>
          <a:bodyPr wrap="square">
            <a:spAutoFit/>
          </a:bodyPr>
          <a:lstStyle/>
          <a:p>
            <a:r>
              <a:rPr lang="en-US" altLang="zh-CN" sz="1100" dirty="0">
                <a:solidFill>
                  <a:srgbClr val="0000FF"/>
                </a:solidFill>
                <a:highlight>
                  <a:srgbClr val="FFFFFF"/>
                </a:highlight>
                <a:latin typeface="Consolas"/>
              </a:rPr>
              <a:t>interface</a:t>
            </a:r>
            <a:r>
              <a:rPr lang="en-US" altLang="zh-CN" sz="1100" dirty="0">
                <a:solidFill>
                  <a:srgbClr val="000000"/>
                </a:solidFill>
                <a:highlight>
                  <a:srgbClr val="FFFFFF"/>
                </a:highlight>
                <a:latin typeface="Consolas"/>
              </a:rPr>
              <a:t> </a:t>
            </a:r>
            <a:r>
              <a:rPr lang="en-US" altLang="zh-CN" sz="1100" dirty="0" err="1">
                <a:solidFill>
                  <a:srgbClr val="2B91AF"/>
                </a:solidFill>
                <a:highlight>
                  <a:srgbClr val="FFFFFF"/>
                </a:highlight>
                <a:latin typeface="Consolas"/>
              </a:rPr>
              <a:t>IWalk</a:t>
            </a:r>
            <a:endParaRPr lang="en-US" altLang="zh-CN" sz="1100" dirty="0">
              <a:solidFill>
                <a:srgbClr val="000000"/>
              </a:solidFill>
              <a:highlight>
                <a:srgbClr val="FFFFFF"/>
              </a:highlight>
              <a:latin typeface="Consolas"/>
            </a:endParaRPr>
          </a:p>
          <a:p>
            <a:r>
              <a:rPr lang="en-US" altLang="zh-CN" sz="1100" dirty="0">
                <a:solidFill>
                  <a:srgbClr val="000000"/>
                </a:solidFill>
                <a:highlight>
                  <a:srgbClr val="FFFFFF"/>
                </a:highlight>
                <a:latin typeface="Consolas"/>
              </a:rPr>
              <a:t>{</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Walk();</a:t>
            </a:r>
          </a:p>
          <a:p>
            <a:r>
              <a:rPr lang="en-US" altLang="zh-CN" sz="1100" dirty="0">
                <a:solidFill>
                  <a:srgbClr val="000000"/>
                </a:solidFill>
                <a:highlight>
                  <a:srgbClr val="FFFFFF"/>
                </a:highlight>
                <a:latin typeface="Consolas"/>
              </a:rPr>
              <a:t>}</a:t>
            </a:r>
          </a:p>
          <a:p>
            <a:r>
              <a:rPr lang="en-US" altLang="zh-CN" sz="1100" dirty="0">
                <a:solidFill>
                  <a:srgbClr val="0000FF"/>
                </a:solidFill>
                <a:highlight>
                  <a:srgbClr val="FFFFFF"/>
                </a:highlight>
                <a:latin typeface="Consolas"/>
              </a:rPr>
              <a:t>interface</a:t>
            </a:r>
            <a:r>
              <a:rPr lang="en-US" altLang="zh-CN" sz="1100" dirty="0">
                <a:solidFill>
                  <a:srgbClr val="000000"/>
                </a:solidFill>
                <a:highlight>
                  <a:srgbClr val="FFFFFF"/>
                </a:highlight>
                <a:latin typeface="Consolas"/>
              </a:rPr>
              <a:t> </a:t>
            </a:r>
            <a:r>
              <a:rPr lang="en-US" altLang="zh-CN" sz="1100" dirty="0" err="1">
                <a:solidFill>
                  <a:srgbClr val="2B91AF"/>
                </a:solidFill>
                <a:highlight>
                  <a:srgbClr val="FFFFFF"/>
                </a:highlight>
                <a:latin typeface="Consolas"/>
              </a:rPr>
              <a:t>IFly</a:t>
            </a:r>
            <a:endParaRPr lang="en-US" altLang="zh-CN" sz="1100" dirty="0">
              <a:solidFill>
                <a:srgbClr val="000000"/>
              </a:solidFill>
              <a:highlight>
                <a:srgbClr val="FFFFFF"/>
              </a:highlight>
              <a:latin typeface="Consolas"/>
            </a:endParaRPr>
          </a:p>
          <a:p>
            <a:r>
              <a:rPr lang="en-US" altLang="zh-CN" sz="1100" dirty="0">
                <a:solidFill>
                  <a:srgbClr val="000000"/>
                </a:solidFill>
                <a:highlight>
                  <a:srgbClr val="FFFFFF"/>
                </a:highlight>
                <a:latin typeface="Consolas"/>
              </a:rPr>
              <a:t>{</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Fly();</a:t>
            </a:r>
          </a:p>
          <a:p>
            <a:r>
              <a:rPr lang="en-US" altLang="zh-CN" sz="1100" dirty="0">
                <a:solidFill>
                  <a:srgbClr val="000000"/>
                </a:solidFill>
                <a:highlight>
                  <a:srgbClr val="FFFFFF"/>
                </a:highlight>
                <a:latin typeface="Consolas"/>
              </a:rPr>
              <a:t>}</a:t>
            </a:r>
          </a:p>
          <a:p>
            <a:r>
              <a:rPr lang="en-US" altLang="zh-CN" sz="1100" dirty="0">
                <a:solidFill>
                  <a:srgbClr val="0000FF"/>
                </a:solidFill>
                <a:highlight>
                  <a:srgbClr val="FFFFFF"/>
                </a:highlight>
                <a:latin typeface="Consolas"/>
              </a:rPr>
              <a:t>interface</a:t>
            </a:r>
            <a:r>
              <a:rPr lang="en-US" altLang="zh-CN" sz="1100" dirty="0">
                <a:solidFill>
                  <a:srgbClr val="000000"/>
                </a:solidFill>
                <a:highlight>
                  <a:srgbClr val="FFFFFF"/>
                </a:highlight>
                <a:latin typeface="Consolas"/>
              </a:rPr>
              <a:t> </a:t>
            </a:r>
            <a:r>
              <a:rPr lang="en-US" altLang="zh-CN" sz="1100" dirty="0" err="1">
                <a:solidFill>
                  <a:srgbClr val="2B91AF"/>
                </a:solidFill>
                <a:highlight>
                  <a:srgbClr val="FFFFFF"/>
                </a:highlight>
                <a:latin typeface="Consolas"/>
              </a:rPr>
              <a:t>ISwim</a:t>
            </a:r>
            <a:endParaRPr lang="en-US" altLang="zh-CN" sz="1100" dirty="0">
              <a:solidFill>
                <a:srgbClr val="000000"/>
              </a:solidFill>
              <a:highlight>
                <a:srgbClr val="FFFFFF"/>
              </a:highlight>
              <a:latin typeface="Consolas"/>
            </a:endParaRPr>
          </a:p>
          <a:p>
            <a:r>
              <a:rPr lang="en-US" altLang="zh-CN" sz="1100" dirty="0">
                <a:solidFill>
                  <a:srgbClr val="000000"/>
                </a:solidFill>
                <a:highlight>
                  <a:srgbClr val="FFFFFF"/>
                </a:highlight>
                <a:latin typeface="Consolas"/>
              </a:rPr>
              <a:t>{</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Swim();</a:t>
            </a:r>
          </a:p>
          <a:p>
            <a:r>
              <a:rPr lang="en-US" altLang="zh-CN" sz="1100" dirty="0">
                <a:solidFill>
                  <a:srgbClr val="000000"/>
                </a:solidFill>
                <a:highlight>
                  <a:srgbClr val="FFFFFF"/>
                </a:highlight>
                <a:latin typeface="Consolas"/>
              </a:rPr>
              <a:t>}</a:t>
            </a:r>
          </a:p>
          <a:p>
            <a:r>
              <a:rPr lang="en-US" altLang="zh-CN" sz="1100" dirty="0">
                <a:solidFill>
                  <a:srgbClr val="0000FF"/>
                </a:solidFill>
                <a:highlight>
                  <a:srgbClr val="FFFFFF"/>
                </a:highlight>
                <a:latin typeface="Consolas"/>
              </a:rPr>
              <a:t>abstract</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class</a:t>
            </a:r>
            <a:r>
              <a:rPr lang="en-US" altLang="zh-CN" sz="1100" dirty="0">
                <a:solidFill>
                  <a:srgbClr val="000000"/>
                </a:solidFill>
                <a:highlight>
                  <a:srgbClr val="FFFFFF"/>
                </a:highlight>
                <a:latin typeface="Consolas"/>
              </a:rPr>
              <a:t> </a:t>
            </a:r>
            <a:r>
              <a:rPr lang="en-US" altLang="zh-CN" sz="1100" dirty="0">
                <a:solidFill>
                  <a:srgbClr val="2B91AF"/>
                </a:solidFill>
                <a:highlight>
                  <a:srgbClr val="FFFFFF"/>
                </a:highlight>
                <a:latin typeface="Consolas"/>
              </a:rPr>
              <a:t>Animal</a:t>
            </a:r>
            <a:endParaRPr lang="en-US" altLang="zh-CN" sz="1100" dirty="0">
              <a:solidFill>
                <a:srgbClr val="000000"/>
              </a:solidFill>
              <a:highlight>
                <a:srgbClr val="FFFFFF"/>
              </a:highlight>
              <a:latin typeface="Consolas"/>
            </a:endParaRPr>
          </a:p>
          <a:p>
            <a:r>
              <a:rPr lang="en-US" altLang="zh-CN" sz="1100" dirty="0">
                <a:solidFill>
                  <a:srgbClr val="000000"/>
                </a:solidFill>
                <a:highlight>
                  <a:srgbClr val="FFFFFF"/>
                </a:highlight>
                <a:latin typeface="Consolas"/>
              </a:rPr>
              <a:t>{</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public</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abstract</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Print();</a:t>
            </a:r>
          </a:p>
          <a:p>
            <a:r>
              <a:rPr lang="en-US" altLang="zh-CN" sz="1100" dirty="0">
                <a:solidFill>
                  <a:srgbClr val="000000"/>
                </a:solidFill>
                <a:highlight>
                  <a:srgbClr val="FFFFFF"/>
                </a:highlight>
                <a:latin typeface="Consolas"/>
              </a:rPr>
              <a:t>}</a:t>
            </a:r>
            <a:endParaRPr lang="zh-CN" altLang="zh-CN" sz="11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接口</a:t>
            </a:r>
            <a:endParaRPr lang="en-US" altLang="zh-CN" sz="3200" dirty="0" smtClean="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矩形 3"/>
          <p:cNvSpPr>
            <a:spLocks/>
          </p:cNvSpPr>
          <p:nvPr/>
        </p:nvSpPr>
        <p:spPr>
          <a:xfrm>
            <a:off x="5120156" y="2218614"/>
            <a:ext cx="6280482" cy="2800767"/>
          </a:xfrm>
          <a:prstGeom prst="rect">
            <a:avLst/>
          </a:prstGeom>
        </p:spPr>
        <p:txBody>
          <a:bodyPr wrap="square">
            <a:spAutoFit/>
          </a:bodyPr>
          <a:lstStyle/>
          <a:p>
            <a:r>
              <a:rPr lang="en-US" altLang="zh-CN" sz="1100" dirty="0">
                <a:solidFill>
                  <a:srgbClr val="0000FF"/>
                </a:solidFill>
                <a:highlight>
                  <a:srgbClr val="FFFFFF"/>
                </a:highlight>
                <a:latin typeface="Consolas"/>
              </a:rPr>
              <a:t>class</a:t>
            </a:r>
            <a:r>
              <a:rPr lang="en-US" altLang="zh-CN" sz="1100" dirty="0">
                <a:solidFill>
                  <a:srgbClr val="000000"/>
                </a:solidFill>
                <a:highlight>
                  <a:srgbClr val="FFFFFF"/>
                </a:highlight>
                <a:latin typeface="Consolas"/>
              </a:rPr>
              <a:t> </a:t>
            </a:r>
            <a:r>
              <a:rPr lang="en-US" altLang="zh-CN" sz="1100" dirty="0">
                <a:solidFill>
                  <a:srgbClr val="2B91AF"/>
                </a:solidFill>
                <a:highlight>
                  <a:srgbClr val="FFFFFF"/>
                </a:highlight>
                <a:latin typeface="Consolas"/>
              </a:rPr>
              <a:t>Cat</a:t>
            </a:r>
            <a:r>
              <a:rPr lang="en-US" altLang="zh-CN" sz="1100" dirty="0">
                <a:solidFill>
                  <a:srgbClr val="000000"/>
                </a:solidFill>
                <a:highlight>
                  <a:srgbClr val="FFFFFF"/>
                </a:highlight>
                <a:latin typeface="Consolas"/>
              </a:rPr>
              <a:t> : </a:t>
            </a:r>
            <a:r>
              <a:rPr lang="en-US" altLang="zh-CN" sz="1100" dirty="0">
                <a:solidFill>
                  <a:srgbClr val="2B91AF"/>
                </a:solidFill>
                <a:highlight>
                  <a:srgbClr val="FFFFFF"/>
                </a:highlight>
                <a:latin typeface="Consolas"/>
              </a:rPr>
              <a:t>Animal</a:t>
            </a:r>
            <a:r>
              <a:rPr lang="en-US" altLang="zh-CN" sz="1100" dirty="0">
                <a:solidFill>
                  <a:srgbClr val="000000"/>
                </a:solidFill>
                <a:highlight>
                  <a:srgbClr val="FFFFFF"/>
                </a:highlight>
                <a:latin typeface="Consolas"/>
              </a:rPr>
              <a:t>, </a:t>
            </a:r>
            <a:r>
              <a:rPr lang="en-US" altLang="zh-CN" sz="1100" dirty="0" err="1">
                <a:solidFill>
                  <a:srgbClr val="2B91AF"/>
                </a:solidFill>
                <a:highlight>
                  <a:srgbClr val="FFFFFF"/>
                </a:highlight>
                <a:latin typeface="Consolas"/>
              </a:rPr>
              <a:t>IWalk</a:t>
            </a:r>
            <a:endParaRPr lang="en-US" altLang="zh-CN" sz="1100" dirty="0">
              <a:solidFill>
                <a:srgbClr val="000000"/>
              </a:solidFill>
              <a:highlight>
                <a:srgbClr val="FFFFFF"/>
              </a:highlight>
              <a:latin typeface="Consolas"/>
            </a:endParaRPr>
          </a:p>
          <a:p>
            <a:r>
              <a:rPr lang="en-US" altLang="zh-CN" sz="1100" dirty="0">
                <a:solidFill>
                  <a:srgbClr val="000000"/>
                </a:solidFill>
                <a:highlight>
                  <a:srgbClr val="FFFFFF"/>
                </a:highlight>
                <a:latin typeface="Consolas"/>
              </a:rPr>
              <a:t>{</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public</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override</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Print() { </a:t>
            </a:r>
            <a:r>
              <a:rPr lang="en-US" altLang="zh-CN" sz="1100" dirty="0" err="1">
                <a:solidFill>
                  <a:srgbClr val="2B91AF"/>
                </a:solidFill>
                <a:highlight>
                  <a:srgbClr val="FFFFFF"/>
                </a:highlight>
                <a:latin typeface="Consolas"/>
              </a:rPr>
              <a:t>Console</a:t>
            </a:r>
            <a:r>
              <a:rPr lang="en-US" altLang="zh-CN" sz="1100" dirty="0" err="1">
                <a:solidFill>
                  <a:srgbClr val="000000"/>
                </a:solidFill>
                <a:highlight>
                  <a:srgbClr val="FFFFFF"/>
                </a:highlight>
                <a:latin typeface="Consolas"/>
              </a:rPr>
              <a:t>.WriteLine</a:t>
            </a:r>
            <a:r>
              <a:rPr lang="en-US" altLang="zh-CN" sz="1100" dirty="0">
                <a:solidFill>
                  <a:srgbClr val="000000"/>
                </a:solidFill>
                <a:highlight>
                  <a:srgbClr val="FFFFFF"/>
                </a:highlight>
                <a:latin typeface="Consolas"/>
              </a:rPr>
              <a:t>(</a:t>
            </a:r>
            <a:r>
              <a:rPr lang="en-US" altLang="zh-CN" sz="1100" dirty="0">
                <a:solidFill>
                  <a:srgbClr val="A31515"/>
                </a:solidFill>
                <a:highlight>
                  <a:srgbClr val="FFFFFF"/>
                </a:highlight>
                <a:latin typeface="Consolas"/>
              </a:rPr>
              <a:t>"</a:t>
            </a:r>
            <a:r>
              <a:rPr lang="zh-CN" altLang="en-US" sz="1100" dirty="0">
                <a:solidFill>
                  <a:srgbClr val="A31515"/>
                </a:solidFill>
                <a:highlight>
                  <a:srgbClr val="FFFFFF"/>
                </a:highlight>
                <a:latin typeface="Consolas"/>
              </a:rPr>
              <a:t>猫</a:t>
            </a:r>
            <a:r>
              <a:rPr lang="en-US" altLang="zh-CN" sz="1100" dirty="0">
                <a:solidFill>
                  <a:srgbClr val="A31515"/>
                </a:solidFill>
                <a:highlight>
                  <a:srgbClr val="FFFFFF"/>
                </a:highlight>
                <a:latin typeface="Consolas"/>
              </a:rPr>
              <a:t>"</a:t>
            </a:r>
            <a:r>
              <a:rPr lang="en-US" altLang="zh-CN" sz="1100" dirty="0">
                <a:solidFill>
                  <a:srgbClr val="000000"/>
                </a:solidFill>
                <a:highlight>
                  <a:srgbClr val="FFFFFF"/>
                </a:highlight>
                <a:latin typeface="Consolas"/>
              </a:rPr>
              <a:t>); }</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public</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Walk() { </a:t>
            </a:r>
            <a:r>
              <a:rPr lang="en-US" altLang="zh-CN" sz="1100" dirty="0" err="1">
                <a:solidFill>
                  <a:srgbClr val="2B91AF"/>
                </a:solidFill>
                <a:highlight>
                  <a:srgbClr val="FFFFFF"/>
                </a:highlight>
                <a:latin typeface="Consolas"/>
              </a:rPr>
              <a:t>Console</a:t>
            </a:r>
            <a:r>
              <a:rPr lang="en-US" altLang="zh-CN" sz="1100" dirty="0" err="1">
                <a:solidFill>
                  <a:srgbClr val="000000"/>
                </a:solidFill>
                <a:highlight>
                  <a:srgbClr val="FFFFFF"/>
                </a:highlight>
                <a:latin typeface="Consolas"/>
              </a:rPr>
              <a:t>.WriteLine</a:t>
            </a:r>
            <a:r>
              <a:rPr lang="en-US" altLang="zh-CN" sz="1100" dirty="0">
                <a:solidFill>
                  <a:srgbClr val="000000"/>
                </a:solidFill>
                <a:highlight>
                  <a:srgbClr val="FFFFFF"/>
                </a:highlight>
                <a:latin typeface="Consolas"/>
              </a:rPr>
              <a:t>(</a:t>
            </a:r>
            <a:r>
              <a:rPr lang="en-US" altLang="zh-CN" sz="1100" dirty="0">
                <a:solidFill>
                  <a:srgbClr val="A31515"/>
                </a:solidFill>
                <a:highlight>
                  <a:srgbClr val="FFFFFF"/>
                </a:highlight>
                <a:latin typeface="Consolas"/>
              </a:rPr>
              <a:t>"</a:t>
            </a:r>
            <a:r>
              <a:rPr lang="zh-CN" altLang="en-US" sz="1100" dirty="0">
                <a:solidFill>
                  <a:srgbClr val="A31515"/>
                </a:solidFill>
                <a:highlight>
                  <a:srgbClr val="FFFFFF"/>
                </a:highlight>
                <a:latin typeface="Consolas"/>
              </a:rPr>
              <a:t>四条腿走路</a:t>
            </a:r>
            <a:r>
              <a:rPr lang="en-US" altLang="zh-CN" sz="1100" dirty="0">
                <a:solidFill>
                  <a:srgbClr val="A31515"/>
                </a:solidFill>
                <a:highlight>
                  <a:srgbClr val="FFFFFF"/>
                </a:highlight>
                <a:latin typeface="Consolas"/>
              </a:rPr>
              <a:t>"</a:t>
            </a:r>
            <a:r>
              <a:rPr lang="en-US" altLang="zh-CN" sz="1100" dirty="0">
                <a:solidFill>
                  <a:srgbClr val="000000"/>
                </a:solidFill>
                <a:highlight>
                  <a:srgbClr val="FFFFFF"/>
                </a:highlight>
                <a:latin typeface="Consolas"/>
              </a:rPr>
              <a:t>); }</a:t>
            </a:r>
          </a:p>
          <a:p>
            <a:r>
              <a:rPr lang="en-US" altLang="zh-CN" sz="1100" dirty="0">
                <a:solidFill>
                  <a:srgbClr val="000000"/>
                </a:solidFill>
                <a:highlight>
                  <a:srgbClr val="FFFFFF"/>
                </a:highlight>
                <a:latin typeface="Consolas"/>
              </a:rPr>
              <a:t>}</a:t>
            </a:r>
          </a:p>
          <a:p>
            <a:r>
              <a:rPr lang="en-US" altLang="zh-CN" sz="1100" dirty="0">
                <a:solidFill>
                  <a:srgbClr val="0000FF"/>
                </a:solidFill>
                <a:highlight>
                  <a:srgbClr val="FFFFFF"/>
                </a:highlight>
                <a:latin typeface="Consolas"/>
              </a:rPr>
              <a:t>class</a:t>
            </a:r>
            <a:r>
              <a:rPr lang="en-US" altLang="zh-CN" sz="1100" dirty="0">
                <a:solidFill>
                  <a:srgbClr val="000000"/>
                </a:solidFill>
                <a:highlight>
                  <a:srgbClr val="FFFFFF"/>
                </a:highlight>
                <a:latin typeface="Consolas"/>
              </a:rPr>
              <a:t> </a:t>
            </a:r>
            <a:r>
              <a:rPr lang="en-US" altLang="zh-CN" sz="1100" dirty="0">
                <a:solidFill>
                  <a:srgbClr val="2B91AF"/>
                </a:solidFill>
                <a:highlight>
                  <a:srgbClr val="FFFFFF"/>
                </a:highlight>
                <a:latin typeface="Consolas"/>
              </a:rPr>
              <a:t>Fish</a:t>
            </a:r>
            <a:r>
              <a:rPr lang="en-US" altLang="zh-CN" sz="1100" dirty="0">
                <a:solidFill>
                  <a:srgbClr val="000000"/>
                </a:solidFill>
                <a:highlight>
                  <a:srgbClr val="FFFFFF"/>
                </a:highlight>
                <a:latin typeface="Consolas"/>
              </a:rPr>
              <a:t> : </a:t>
            </a:r>
            <a:r>
              <a:rPr lang="en-US" altLang="zh-CN" sz="1100" dirty="0">
                <a:solidFill>
                  <a:srgbClr val="2B91AF"/>
                </a:solidFill>
                <a:highlight>
                  <a:srgbClr val="FFFFFF"/>
                </a:highlight>
                <a:latin typeface="Consolas"/>
              </a:rPr>
              <a:t>Animal</a:t>
            </a:r>
            <a:r>
              <a:rPr lang="en-US" altLang="zh-CN" sz="1100" dirty="0">
                <a:solidFill>
                  <a:srgbClr val="000000"/>
                </a:solidFill>
                <a:highlight>
                  <a:srgbClr val="FFFFFF"/>
                </a:highlight>
                <a:latin typeface="Consolas"/>
              </a:rPr>
              <a:t>, </a:t>
            </a:r>
            <a:r>
              <a:rPr lang="en-US" altLang="zh-CN" sz="1100" dirty="0" err="1">
                <a:solidFill>
                  <a:srgbClr val="2B91AF"/>
                </a:solidFill>
                <a:highlight>
                  <a:srgbClr val="FFFFFF"/>
                </a:highlight>
                <a:latin typeface="Consolas"/>
              </a:rPr>
              <a:t>ISwim</a:t>
            </a:r>
            <a:endParaRPr lang="en-US" altLang="zh-CN" sz="1100" dirty="0">
              <a:solidFill>
                <a:srgbClr val="000000"/>
              </a:solidFill>
              <a:highlight>
                <a:srgbClr val="FFFFFF"/>
              </a:highlight>
              <a:latin typeface="Consolas"/>
            </a:endParaRPr>
          </a:p>
          <a:p>
            <a:r>
              <a:rPr lang="en-US" altLang="zh-CN" sz="1100" dirty="0">
                <a:solidFill>
                  <a:srgbClr val="000000"/>
                </a:solidFill>
                <a:highlight>
                  <a:srgbClr val="FFFFFF"/>
                </a:highlight>
                <a:latin typeface="Consolas"/>
              </a:rPr>
              <a:t>{</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public</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override</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Print() { </a:t>
            </a:r>
            <a:r>
              <a:rPr lang="en-US" altLang="zh-CN" sz="1100" dirty="0" err="1">
                <a:solidFill>
                  <a:srgbClr val="2B91AF"/>
                </a:solidFill>
                <a:highlight>
                  <a:srgbClr val="FFFFFF"/>
                </a:highlight>
                <a:latin typeface="Consolas"/>
              </a:rPr>
              <a:t>Console</a:t>
            </a:r>
            <a:r>
              <a:rPr lang="en-US" altLang="zh-CN" sz="1100" dirty="0" err="1">
                <a:solidFill>
                  <a:srgbClr val="000000"/>
                </a:solidFill>
                <a:highlight>
                  <a:srgbClr val="FFFFFF"/>
                </a:highlight>
                <a:latin typeface="Consolas"/>
              </a:rPr>
              <a:t>.WriteLine</a:t>
            </a:r>
            <a:r>
              <a:rPr lang="en-US" altLang="zh-CN" sz="1100" dirty="0">
                <a:solidFill>
                  <a:srgbClr val="000000"/>
                </a:solidFill>
                <a:highlight>
                  <a:srgbClr val="FFFFFF"/>
                </a:highlight>
                <a:latin typeface="Consolas"/>
              </a:rPr>
              <a:t>(</a:t>
            </a:r>
            <a:r>
              <a:rPr lang="en-US" altLang="zh-CN" sz="1100" dirty="0">
                <a:solidFill>
                  <a:srgbClr val="A31515"/>
                </a:solidFill>
                <a:highlight>
                  <a:srgbClr val="FFFFFF"/>
                </a:highlight>
                <a:latin typeface="Consolas"/>
              </a:rPr>
              <a:t>"</a:t>
            </a:r>
            <a:r>
              <a:rPr lang="zh-CN" altLang="en-US" sz="1100" dirty="0">
                <a:solidFill>
                  <a:srgbClr val="A31515"/>
                </a:solidFill>
                <a:highlight>
                  <a:srgbClr val="FFFFFF"/>
                </a:highlight>
                <a:latin typeface="Consolas"/>
              </a:rPr>
              <a:t>鱼</a:t>
            </a:r>
            <a:r>
              <a:rPr lang="en-US" altLang="zh-CN" sz="1100" dirty="0">
                <a:solidFill>
                  <a:srgbClr val="A31515"/>
                </a:solidFill>
                <a:highlight>
                  <a:srgbClr val="FFFFFF"/>
                </a:highlight>
                <a:latin typeface="Consolas"/>
              </a:rPr>
              <a:t>"</a:t>
            </a:r>
            <a:r>
              <a:rPr lang="en-US" altLang="zh-CN" sz="1100" dirty="0">
                <a:solidFill>
                  <a:srgbClr val="000000"/>
                </a:solidFill>
                <a:highlight>
                  <a:srgbClr val="FFFFFF"/>
                </a:highlight>
                <a:latin typeface="Consolas"/>
              </a:rPr>
              <a:t>); }</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public</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Swim() { </a:t>
            </a:r>
            <a:r>
              <a:rPr lang="en-US" altLang="zh-CN" sz="1100" dirty="0" err="1">
                <a:solidFill>
                  <a:srgbClr val="2B91AF"/>
                </a:solidFill>
                <a:highlight>
                  <a:srgbClr val="FFFFFF"/>
                </a:highlight>
                <a:latin typeface="Consolas"/>
              </a:rPr>
              <a:t>Console</a:t>
            </a:r>
            <a:r>
              <a:rPr lang="en-US" altLang="zh-CN" sz="1100" dirty="0" err="1">
                <a:solidFill>
                  <a:srgbClr val="000000"/>
                </a:solidFill>
                <a:highlight>
                  <a:srgbClr val="FFFFFF"/>
                </a:highlight>
                <a:latin typeface="Consolas"/>
              </a:rPr>
              <a:t>.WriteLine</a:t>
            </a:r>
            <a:r>
              <a:rPr lang="en-US" altLang="zh-CN" sz="1100" dirty="0">
                <a:solidFill>
                  <a:srgbClr val="000000"/>
                </a:solidFill>
                <a:highlight>
                  <a:srgbClr val="FFFFFF"/>
                </a:highlight>
                <a:latin typeface="Consolas"/>
              </a:rPr>
              <a:t>(</a:t>
            </a:r>
            <a:r>
              <a:rPr lang="en-US" altLang="zh-CN" sz="1100" dirty="0">
                <a:solidFill>
                  <a:srgbClr val="A31515"/>
                </a:solidFill>
                <a:highlight>
                  <a:srgbClr val="FFFFFF"/>
                </a:highlight>
                <a:latin typeface="Consolas"/>
              </a:rPr>
              <a:t>"</a:t>
            </a:r>
            <a:r>
              <a:rPr lang="zh-CN" altLang="en-US" sz="1100" dirty="0">
                <a:solidFill>
                  <a:srgbClr val="A31515"/>
                </a:solidFill>
                <a:highlight>
                  <a:srgbClr val="FFFFFF"/>
                </a:highlight>
                <a:latin typeface="Consolas"/>
              </a:rPr>
              <a:t>游泳</a:t>
            </a:r>
            <a:r>
              <a:rPr lang="en-US" altLang="zh-CN" sz="1100" dirty="0">
                <a:solidFill>
                  <a:srgbClr val="A31515"/>
                </a:solidFill>
                <a:highlight>
                  <a:srgbClr val="FFFFFF"/>
                </a:highlight>
                <a:latin typeface="Consolas"/>
              </a:rPr>
              <a:t>"</a:t>
            </a:r>
            <a:r>
              <a:rPr lang="en-US" altLang="zh-CN" sz="1100" dirty="0">
                <a:solidFill>
                  <a:srgbClr val="000000"/>
                </a:solidFill>
                <a:highlight>
                  <a:srgbClr val="FFFFFF"/>
                </a:highlight>
                <a:latin typeface="Consolas"/>
              </a:rPr>
              <a:t>); }</a:t>
            </a:r>
          </a:p>
          <a:p>
            <a:r>
              <a:rPr lang="en-US" altLang="zh-CN" sz="1100" dirty="0">
                <a:solidFill>
                  <a:srgbClr val="000000"/>
                </a:solidFill>
                <a:highlight>
                  <a:srgbClr val="FFFFFF"/>
                </a:highlight>
                <a:latin typeface="Consolas"/>
              </a:rPr>
              <a:t>}</a:t>
            </a:r>
          </a:p>
          <a:p>
            <a:r>
              <a:rPr lang="en-US" altLang="zh-CN" sz="1100" dirty="0">
                <a:solidFill>
                  <a:srgbClr val="0000FF"/>
                </a:solidFill>
                <a:highlight>
                  <a:srgbClr val="FFFFFF"/>
                </a:highlight>
                <a:latin typeface="Consolas"/>
              </a:rPr>
              <a:t>class</a:t>
            </a:r>
            <a:r>
              <a:rPr lang="en-US" altLang="zh-CN" sz="1100" dirty="0">
                <a:solidFill>
                  <a:srgbClr val="000000"/>
                </a:solidFill>
                <a:highlight>
                  <a:srgbClr val="FFFFFF"/>
                </a:highlight>
                <a:latin typeface="Consolas"/>
              </a:rPr>
              <a:t> </a:t>
            </a:r>
            <a:r>
              <a:rPr lang="en-US" altLang="zh-CN" sz="1100" dirty="0">
                <a:solidFill>
                  <a:srgbClr val="2B91AF"/>
                </a:solidFill>
                <a:highlight>
                  <a:srgbClr val="FFFFFF"/>
                </a:highlight>
                <a:latin typeface="Consolas"/>
              </a:rPr>
              <a:t>Bird</a:t>
            </a:r>
            <a:r>
              <a:rPr lang="en-US" altLang="zh-CN" sz="1100" dirty="0">
                <a:solidFill>
                  <a:srgbClr val="000000"/>
                </a:solidFill>
                <a:highlight>
                  <a:srgbClr val="FFFFFF"/>
                </a:highlight>
                <a:latin typeface="Consolas"/>
              </a:rPr>
              <a:t> : </a:t>
            </a:r>
            <a:r>
              <a:rPr lang="en-US" altLang="zh-CN" sz="1100" dirty="0" err="1">
                <a:solidFill>
                  <a:srgbClr val="2B91AF"/>
                </a:solidFill>
                <a:highlight>
                  <a:srgbClr val="FFFFFF"/>
                </a:highlight>
                <a:latin typeface="Consolas"/>
              </a:rPr>
              <a:t>Animal</a:t>
            </a:r>
            <a:r>
              <a:rPr lang="en-US" altLang="zh-CN" sz="1100" dirty="0" err="1">
                <a:solidFill>
                  <a:srgbClr val="000000"/>
                </a:solidFill>
                <a:highlight>
                  <a:srgbClr val="FFFFFF"/>
                </a:highlight>
                <a:latin typeface="Consolas"/>
              </a:rPr>
              <a:t>,</a:t>
            </a:r>
            <a:r>
              <a:rPr lang="en-US" altLang="zh-CN" sz="1100" dirty="0" err="1">
                <a:solidFill>
                  <a:srgbClr val="2B91AF"/>
                </a:solidFill>
                <a:highlight>
                  <a:srgbClr val="FFFFFF"/>
                </a:highlight>
                <a:latin typeface="Consolas"/>
              </a:rPr>
              <a:t>IFly</a:t>
            </a:r>
            <a:r>
              <a:rPr lang="en-US" altLang="zh-CN" sz="1100" dirty="0" err="1">
                <a:solidFill>
                  <a:srgbClr val="000000"/>
                </a:solidFill>
                <a:highlight>
                  <a:srgbClr val="FFFFFF"/>
                </a:highlight>
                <a:latin typeface="Consolas"/>
              </a:rPr>
              <a:t>,</a:t>
            </a:r>
            <a:r>
              <a:rPr lang="en-US" altLang="zh-CN" sz="1100" dirty="0" err="1">
                <a:solidFill>
                  <a:srgbClr val="2B91AF"/>
                </a:solidFill>
                <a:highlight>
                  <a:srgbClr val="FFFFFF"/>
                </a:highlight>
                <a:latin typeface="Consolas"/>
              </a:rPr>
              <a:t>IWalk</a:t>
            </a:r>
            <a:endParaRPr lang="en-US" altLang="zh-CN" sz="1100" dirty="0">
              <a:solidFill>
                <a:srgbClr val="000000"/>
              </a:solidFill>
              <a:highlight>
                <a:srgbClr val="FFFFFF"/>
              </a:highlight>
              <a:latin typeface="Consolas"/>
            </a:endParaRPr>
          </a:p>
          <a:p>
            <a:r>
              <a:rPr lang="en-US" altLang="zh-CN" sz="1100" dirty="0">
                <a:solidFill>
                  <a:srgbClr val="000000"/>
                </a:solidFill>
                <a:highlight>
                  <a:srgbClr val="FFFFFF"/>
                </a:highlight>
                <a:latin typeface="Consolas"/>
              </a:rPr>
              <a:t>{</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public</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override</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Print() { </a:t>
            </a:r>
            <a:r>
              <a:rPr lang="en-US" altLang="zh-CN" sz="1100" dirty="0" err="1">
                <a:solidFill>
                  <a:srgbClr val="2B91AF"/>
                </a:solidFill>
                <a:highlight>
                  <a:srgbClr val="FFFFFF"/>
                </a:highlight>
                <a:latin typeface="Consolas"/>
              </a:rPr>
              <a:t>Console</a:t>
            </a:r>
            <a:r>
              <a:rPr lang="en-US" altLang="zh-CN" sz="1100" dirty="0" err="1">
                <a:solidFill>
                  <a:srgbClr val="000000"/>
                </a:solidFill>
                <a:highlight>
                  <a:srgbClr val="FFFFFF"/>
                </a:highlight>
                <a:latin typeface="Consolas"/>
              </a:rPr>
              <a:t>.WriteLine</a:t>
            </a:r>
            <a:r>
              <a:rPr lang="en-US" altLang="zh-CN" sz="1100" dirty="0">
                <a:solidFill>
                  <a:srgbClr val="000000"/>
                </a:solidFill>
                <a:highlight>
                  <a:srgbClr val="FFFFFF"/>
                </a:highlight>
                <a:latin typeface="Consolas"/>
              </a:rPr>
              <a:t>(</a:t>
            </a:r>
            <a:r>
              <a:rPr lang="en-US" altLang="zh-CN" sz="1100" dirty="0">
                <a:solidFill>
                  <a:srgbClr val="A31515"/>
                </a:solidFill>
                <a:highlight>
                  <a:srgbClr val="FFFFFF"/>
                </a:highlight>
                <a:latin typeface="Consolas"/>
              </a:rPr>
              <a:t>"</a:t>
            </a:r>
            <a:r>
              <a:rPr lang="zh-CN" altLang="en-US" sz="1100" dirty="0">
                <a:solidFill>
                  <a:srgbClr val="A31515"/>
                </a:solidFill>
                <a:highlight>
                  <a:srgbClr val="FFFFFF"/>
                </a:highlight>
                <a:latin typeface="Consolas"/>
              </a:rPr>
              <a:t>鸟</a:t>
            </a:r>
            <a:r>
              <a:rPr lang="en-US" altLang="zh-CN" sz="1100" dirty="0">
                <a:solidFill>
                  <a:srgbClr val="A31515"/>
                </a:solidFill>
                <a:highlight>
                  <a:srgbClr val="FFFFFF"/>
                </a:highlight>
                <a:latin typeface="Consolas"/>
              </a:rPr>
              <a:t>"</a:t>
            </a:r>
            <a:r>
              <a:rPr lang="en-US" altLang="zh-CN" sz="1100" dirty="0">
                <a:solidFill>
                  <a:srgbClr val="000000"/>
                </a:solidFill>
                <a:highlight>
                  <a:srgbClr val="FFFFFF"/>
                </a:highlight>
                <a:latin typeface="Consolas"/>
              </a:rPr>
              <a:t>); }</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public</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Fly() { </a:t>
            </a:r>
            <a:r>
              <a:rPr lang="en-US" altLang="zh-CN" sz="1100" dirty="0" err="1">
                <a:solidFill>
                  <a:srgbClr val="2B91AF"/>
                </a:solidFill>
                <a:highlight>
                  <a:srgbClr val="FFFFFF"/>
                </a:highlight>
                <a:latin typeface="Consolas"/>
              </a:rPr>
              <a:t>Console</a:t>
            </a:r>
            <a:r>
              <a:rPr lang="en-US" altLang="zh-CN" sz="1100" dirty="0" err="1">
                <a:solidFill>
                  <a:srgbClr val="000000"/>
                </a:solidFill>
                <a:highlight>
                  <a:srgbClr val="FFFFFF"/>
                </a:highlight>
                <a:latin typeface="Consolas"/>
              </a:rPr>
              <a:t>.WriteLine</a:t>
            </a:r>
            <a:r>
              <a:rPr lang="en-US" altLang="zh-CN" sz="1100" dirty="0">
                <a:solidFill>
                  <a:srgbClr val="000000"/>
                </a:solidFill>
                <a:highlight>
                  <a:srgbClr val="FFFFFF"/>
                </a:highlight>
                <a:latin typeface="Consolas"/>
              </a:rPr>
              <a:t>(</a:t>
            </a:r>
            <a:r>
              <a:rPr lang="en-US" altLang="zh-CN" sz="1100" dirty="0">
                <a:solidFill>
                  <a:srgbClr val="A31515"/>
                </a:solidFill>
                <a:highlight>
                  <a:srgbClr val="FFFFFF"/>
                </a:highlight>
                <a:latin typeface="Consolas"/>
              </a:rPr>
              <a:t>"</a:t>
            </a:r>
            <a:r>
              <a:rPr lang="zh-CN" altLang="en-US" sz="1100" dirty="0">
                <a:solidFill>
                  <a:srgbClr val="A31515"/>
                </a:solidFill>
                <a:highlight>
                  <a:srgbClr val="FFFFFF"/>
                </a:highlight>
                <a:latin typeface="Consolas"/>
              </a:rPr>
              <a:t>飞翔</a:t>
            </a:r>
            <a:r>
              <a:rPr lang="en-US" altLang="zh-CN" sz="1100" dirty="0">
                <a:solidFill>
                  <a:srgbClr val="A31515"/>
                </a:solidFill>
                <a:highlight>
                  <a:srgbClr val="FFFFFF"/>
                </a:highlight>
                <a:latin typeface="Consolas"/>
              </a:rPr>
              <a:t>"</a:t>
            </a:r>
            <a:r>
              <a:rPr lang="en-US" altLang="zh-CN" sz="1100" dirty="0">
                <a:solidFill>
                  <a:srgbClr val="000000"/>
                </a:solidFill>
                <a:highlight>
                  <a:srgbClr val="FFFFFF"/>
                </a:highlight>
                <a:latin typeface="Consolas"/>
              </a:rPr>
              <a:t>); }</a:t>
            </a:r>
          </a:p>
          <a:p>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public</a:t>
            </a:r>
            <a:r>
              <a:rPr lang="en-US" altLang="zh-CN" sz="1100" dirty="0">
                <a:solidFill>
                  <a:srgbClr val="000000"/>
                </a:solidFill>
                <a:highlight>
                  <a:srgbClr val="FFFFFF"/>
                </a:highlight>
                <a:latin typeface="Consolas"/>
              </a:rPr>
              <a:t> </a:t>
            </a:r>
            <a:r>
              <a:rPr lang="en-US" altLang="zh-CN" sz="1100" dirty="0">
                <a:solidFill>
                  <a:srgbClr val="0000FF"/>
                </a:solidFill>
                <a:highlight>
                  <a:srgbClr val="FFFFFF"/>
                </a:highlight>
                <a:latin typeface="Consolas"/>
              </a:rPr>
              <a:t>void</a:t>
            </a:r>
            <a:r>
              <a:rPr lang="en-US" altLang="zh-CN" sz="1100" dirty="0">
                <a:solidFill>
                  <a:srgbClr val="000000"/>
                </a:solidFill>
                <a:highlight>
                  <a:srgbClr val="FFFFFF"/>
                </a:highlight>
                <a:latin typeface="Consolas"/>
              </a:rPr>
              <a:t> Walk() { </a:t>
            </a:r>
            <a:r>
              <a:rPr lang="en-US" altLang="zh-CN" sz="1100" dirty="0" err="1">
                <a:solidFill>
                  <a:srgbClr val="2B91AF"/>
                </a:solidFill>
                <a:highlight>
                  <a:srgbClr val="FFFFFF"/>
                </a:highlight>
                <a:latin typeface="Consolas"/>
              </a:rPr>
              <a:t>Console</a:t>
            </a:r>
            <a:r>
              <a:rPr lang="en-US" altLang="zh-CN" sz="1100" dirty="0" err="1">
                <a:solidFill>
                  <a:srgbClr val="000000"/>
                </a:solidFill>
                <a:highlight>
                  <a:srgbClr val="FFFFFF"/>
                </a:highlight>
                <a:latin typeface="Consolas"/>
              </a:rPr>
              <a:t>.WriteLine</a:t>
            </a:r>
            <a:r>
              <a:rPr lang="en-US" altLang="zh-CN" sz="1100" dirty="0">
                <a:solidFill>
                  <a:srgbClr val="000000"/>
                </a:solidFill>
                <a:highlight>
                  <a:srgbClr val="FFFFFF"/>
                </a:highlight>
                <a:latin typeface="Consolas"/>
              </a:rPr>
              <a:t>(</a:t>
            </a:r>
            <a:r>
              <a:rPr lang="en-US" altLang="zh-CN" sz="1100" dirty="0">
                <a:solidFill>
                  <a:srgbClr val="A31515"/>
                </a:solidFill>
                <a:highlight>
                  <a:srgbClr val="FFFFFF"/>
                </a:highlight>
                <a:latin typeface="Consolas"/>
              </a:rPr>
              <a:t>"</a:t>
            </a:r>
            <a:r>
              <a:rPr lang="zh-CN" altLang="en-US" sz="1100" dirty="0">
                <a:solidFill>
                  <a:srgbClr val="A31515"/>
                </a:solidFill>
                <a:highlight>
                  <a:srgbClr val="FFFFFF"/>
                </a:highlight>
                <a:latin typeface="Consolas"/>
              </a:rPr>
              <a:t>两条腿走路</a:t>
            </a:r>
            <a:r>
              <a:rPr lang="en-US" altLang="zh-CN" sz="1100" dirty="0">
                <a:solidFill>
                  <a:srgbClr val="A31515"/>
                </a:solidFill>
                <a:highlight>
                  <a:srgbClr val="FFFFFF"/>
                </a:highlight>
                <a:latin typeface="Consolas"/>
              </a:rPr>
              <a:t>"</a:t>
            </a:r>
            <a:r>
              <a:rPr lang="en-US" altLang="zh-CN" sz="1100" dirty="0">
                <a:solidFill>
                  <a:srgbClr val="000000"/>
                </a:solidFill>
                <a:highlight>
                  <a:srgbClr val="FFFFFF"/>
                </a:highlight>
                <a:latin typeface="Consolas"/>
              </a:rPr>
              <a:t>); }</a:t>
            </a:r>
          </a:p>
          <a:p>
            <a:r>
              <a:rPr lang="en-US" altLang="zh-CN" sz="1100" dirty="0">
                <a:solidFill>
                  <a:srgbClr val="000000"/>
                </a:solidFill>
                <a:highlight>
                  <a:srgbClr val="FFFFFF"/>
                </a:highlight>
                <a:latin typeface="Consolas"/>
              </a:rPr>
              <a:t>}</a:t>
            </a:r>
            <a:endParaRPr lang="zh-CN" altLang="zh-CN" sz="1100" dirty="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431261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接口</a:t>
            </a:r>
            <a:endParaRPr lang="en-US" altLang="zh-CN" sz="3200" dirty="0" smtClean="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140279" y="2212177"/>
            <a:ext cx="6096000" cy="3416320"/>
          </a:xfrm>
          <a:prstGeom prst="rect">
            <a:avLst/>
          </a:prstGeom>
        </p:spPr>
        <p:txBody>
          <a:bodyPr>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anims</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Animal</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Cat</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Fish</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Bird</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for</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 = 0; </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 &lt; </a:t>
            </a:r>
            <a:r>
              <a:rPr lang="en-US" altLang="zh-CN" sz="1200" dirty="0" err="1">
                <a:solidFill>
                  <a:srgbClr val="000000"/>
                </a:solidFill>
                <a:highlight>
                  <a:srgbClr val="FFFFFF"/>
                </a:highlight>
                <a:latin typeface="Consolas"/>
              </a:rPr>
              <a:t>anims.Length;i</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让会走路的走路</a:t>
            </a:r>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IWalk</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iWalk</a:t>
            </a:r>
            <a:r>
              <a:rPr lang="en-US" altLang="zh-CN" sz="1200" dirty="0">
                <a:solidFill>
                  <a:srgbClr val="000000"/>
                </a:solidFill>
                <a:highlight>
                  <a:srgbClr val="FFFFFF"/>
                </a:highlight>
                <a:latin typeface="Consolas"/>
              </a:rPr>
              <a:t> = </a:t>
            </a:r>
            <a:r>
              <a:rPr lang="en-US" altLang="zh-CN" sz="1200" dirty="0" err="1">
                <a:solidFill>
                  <a:srgbClr val="000000"/>
                </a:solidFill>
                <a:highlight>
                  <a:srgbClr val="FFFFFF"/>
                </a:highlight>
                <a:latin typeface="Consolas"/>
              </a:rPr>
              <a:t>anims</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as</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IWalk</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iWalk</a:t>
            </a:r>
            <a:r>
              <a:rPr lang="en-US" altLang="zh-CN" sz="1200" dirty="0">
                <a:solidFill>
                  <a:srgbClr val="000000"/>
                </a:solidFill>
                <a:highlight>
                  <a:srgbClr val="FFFFFF"/>
                </a:highlight>
                <a:latin typeface="Consolas"/>
              </a:rPr>
              <a:t>!=</a:t>
            </a:r>
            <a:r>
              <a:rPr lang="en-US" altLang="zh-CN" sz="1200" dirty="0">
                <a:solidFill>
                  <a:srgbClr val="0000FF"/>
                </a:solidFill>
                <a:highlight>
                  <a:srgbClr val="FFFFFF"/>
                </a:highlight>
                <a:latin typeface="Consolas"/>
              </a:rPr>
              <a:t>null</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anims</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].Print();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iWalk.Walk</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p>
          <a:p>
            <a:r>
              <a:rPr lang="zh-CN" altLang="en-US" sz="1200" dirty="0" smtClean="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p>
          <a:p>
            <a:r>
              <a:rPr lang="en-US" altLang="zh-CN" sz="1200" dirty="0" smtClean="0">
                <a:solidFill>
                  <a:srgbClr val="000000"/>
                </a:solidFill>
                <a:highlight>
                  <a:srgbClr val="FFFFFF"/>
                </a:highlight>
                <a:latin typeface="Consolas"/>
              </a:rPr>
              <a:t>}</a:t>
            </a:r>
            <a:endParaRPr lang="zh-CN" altLang="en-US" sz="12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50" y="4750099"/>
            <a:ext cx="115252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25117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rgbClr val="44546A">
                    <a:lumMod val="75000"/>
                  </a:srgbClr>
                </a:solidFill>
                <a:latin typeface="微软雅黑" panose="020B0503020204020204" pitchFamily="34" charset="-122"/>
                <a:ea typeface="微软雅黑" panose="020B0503020204020204" pitchFamily="34" charset="-122"/>
              </a:rPr>
              <a:t>集合</a:t>
            </a:r>
            <a:endParaRPr lang="en-US" altLang="zh-CN" sz="3200" dirty="0">
              <a:solidFill>
                <a:srgbClr val="44546A">
                  <a:lumMod val="75000"/>
                </a:srgb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集合</a:t>
            </a:r>
            <a:r>
              <a:rPr lang="zh-CN" altLang="en-US" sz="2000" dirty="0">
                <a:solidFill>
                  <a:srgbClr val="415162"/>
                </a:solidFill>
                <a:latin typeface="微软雅黑" panose="020B0503020204020204" pitchFamily="34" charset="-122"/>
                <a:ea typeface="微软雅黑" panose="020B0503020204020204" pitchFamily="34" charset="-122"/>
              </a:rPr>
              <a:t>（</a:t>
            </a:r>
            <a:r>
              <a:rPr lang="en-US" altLang="zh-CN" sz="2000" dirty="0">
                <a:solidFill>
                  <a:srgbClr val="415162"/>
                </a:solidFill>
                <a:latin typeface="微软雅黑" panose="020B0503020204020204" pitchFamily="34" charset="-122"/>
                <a:ea typeface="微软雅黑" panose="020B0503020204020204" pitchFamily="34" charset="-122"/>
              </a:rPr>
              <a:t>Collection</a:t>
            </a:r>
            <a:r>
              <a:rPr lang="zh-CN" altLang="en-US" sz="2000" dirty="0">
                <a:solidFill>
                  <a:srgbClr val="415162"/>
                </a:solidFill>
                <a:latin typeface="微软雅黑" panose="020B0503020204020204" pitchFamily="34" charset="-122"/>
                <a:ea typeface="微软雅黑" panose="020B0503020204020204" pitchFamily="34" charset="-122"/>
              </a:rPr>
              <a:t>）类是专门用于数据存储和检索的类。这些类提供了对栈（</a:t>
            </a:r>
            <a:r>
              <a:rPr lang="en-US" altLang="zh-CN" sz="2000" dirty="0">
                <a:solidFill>
                  <a:srgbClr val="415162"/>
                </a:solidFill>
                <a:latin typeface="微软雅黑" panose="020B0503020204020204" pitchFamily="34" charset="-122"/>
                <a:ea typeface="微软雅黑" panose="020B0503020204020204" pitchFamily="34" charset="-122"/>
              </a:rPr>
              <a:t>stack</a:t>
            </a:r>
            <a:r>
              <a:rPr lang="zh-CN" altLang="en-US" sz="2000" dirty="0">
                <a:solidFill>
                  <a:srgbClr val="415162"/>
                </a:solidFill>
                <a:latin typeface="微软雅黑" panose="020B0503020204020204" pitchFamily="34" charset="-122"/>
                <a:ea typeface="微软雅黑" panose="020B0503020204020204" pitchFamily="34" charset="-122"/>
              </a:rPr>
              <a:t>）、队列（</a:t>
            </a:r>
            <a:r>
              <a:rPr lang="en-US" altLang="zh-CN" sz="2000" dirty="0">
                <a:solidFill>
                  <a:srgbClr val="415162"/>
                </a:solidFill>
                <a:latin typeface="微软雅黑" panose="020B0503020204020204" pitchFamily="34" charset="-122"/>
                <a:ea typeface="微软雅黑" panose="020B0503020204020204" pitchFamily="34" charset="-122"/>
              </a:rPr>
              <a:t>queue</a:t>
            </a:r>
            <a:r>
              <a:rPr lang="zh-CN" altLang="en-US" sz="2000" dirty="0">
                <a:solidFill>
                  <a:srgbClr val="415162"/>
                </a:solidFill>
                <a:latin typeface="微软雅黑" panose="020B0503020204020204" pitchFamily="34" charset="-122"/>
                <a:ea typeface="微软雅黑" panose="020B0503020204020204" pitchFamily="34" charset="-122"/>
              </a:rPr>
              <a:t>）、列表（</a:t>
            </a:r>
            <a:r>
              <a:rPr lang="en-US" altLang="zh-CN" sz="2000" dirty="0">
                <a:solidFill>
                  <a:srgbClr val="415162"/>
                </a:solidFill>
                <a:latin typeface="微软雅黑" panose="020B0503020204020204" pitchFamily="34" charset="-122"/>
                <a:ea typeface="微软雅黑" panose="020B0503020204020204" pitchFamily="34" charset="-122"/>
              </a:rPr>
              <a:t>list</a:t>
            </a:r>
            <a:r>
              <a:rPr lang="zh-CN" altLang="en-US" sz="2000" dirty="0">
                <a:solidFill>
                  <a:srgbClr val="415162"/>
                </a:solidFill>
                <a:latin typeface="微软雅黑" panose="020B0503020204020204" pitchFamily="34" charset="-122"/>
                <a:ea typeface="微软雅黑" panose="020B0503020204020204" pitchFamily="34" charset="-122"/>
              </a:rPr>
              <a:t>）和哈希表（</a:t>
            </a:r>
            <a:r>
              <a:rPr lang="en-US" altLang="zh-CN" sz="2000" dirty="0">
                <a:solidFill>
                  <a:srgbClr val="415162"/>
                </a:solidFill>
                <a:latin typeface="微软雅黑" panose="020B0503020204020204" pitchFamily="34" charset="-122"/>
                <a:ea typeface="微软雅黑" panose="020B0503020204020204" pitchFamily="34" charset="-122"/>
              </a:rPr>
              <a:t>hash table</a:t>
            </a:r>
            <a:r>
              <a:rPr lang="zh-CN" altLang="en-US" sz="2000" dirty="0">
                <a:solidFill>
                  <a:srgbClr val="415162"/>
                </a:solidFill>
                <a:latin typeface="微软雅黑" panose="020B0503020204020204" pitchFamily="34" charset="-122"/>
                <a:ea typeface="微软雅黑" panose="020B0503020204020204" pitchFamily="34" charset="-122"/>
              </a:rPr>
              <a:t>）的支持。大多数集合类实现了相同的接口。</a:t>
            </a:r>
          </a:p>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集合（</a:t>
            </a:r>
            <a:r>
              <a:rPr lang="en-US" altLang="zh-CN" sz="2000" dirty="0">
                <a:solidFill>
                  <a:srgbClr val="415162"/>
                </a:solidFill>
                <a:latin typeface="微软雅黑" panose="020B0503020204020204" pitchFamily="34" charset="-122"/>
                <a:ea typeface="微软雅黑" panose="020B0503020204020204" pitchFamily="34" charset="-122"/>
              </a:rPr>
              <a:t>Collection</a:t>
            </a:r>
            <a:r>
              <a:rPr lang="zh-CN" altLang="en-US" sz="2000" dirty="0">
                <a:solidFill>
                  <a:srgbClr val="415162"/>
                </a:solidFill>
                <a:latin typeface="微软雅黑" panose="020B0503020204020204" pitchFamily="34" charset="-122"/>
                <a:ea typeface="微软雅黑" panose="020B0503020204020204" pitchFamily="34" charset="-122"/>
              </a:rPr>
              <a:t>）类服务于不同的目的，如为元素动态分配内存，基于索引访问列表项等等。这些类创建 </a:t>
            </a:r>
            <a:r>
              <a:rPr lang="en-US" altLang="zh-CN" sz="2000" dirty="0">
                <a:solidFill>
                  <a:srgbClr val="415162"/>
                </a:solidFill>
                <a:latin typeface="微软雅黑" panose="020B0503020204020204" pitchFamily="34" charset="-122"/>
                <a:ea typeface="微软雅黑" panose="020B0503020204020204" pitchFamily="34" charset="-122"/>
              </a:rPr>
              <a:t>Object </a:t>
            </a:r>
            <a:r>
              <a:rPr lang="zh-CN" altLang="en-US" sz="2000" dirty="0">
                <a:solidFill>
                  <a:srgbClr val="415162"/>
                </a:solidFill>
                <a:latin typeface="微软雅黑" panose="020B0503020204020204" pitchFamily="34" charset="-122"/>
                <a:ea typeface="微软雅黑" panose="020B0503020204020204" pitchFamily="34" charset="-122"/>
              </a:rPr>
              <a:t>类的对象的集合。在 </a:t>
            </a:r>
            <a:r>
              <a:rPr lang="en-US" altLang="zh-CN" sz="2000" dirty="0">
                <a:solidFill>
                  <a:srgbClr val="415162"/>
                </a:solidFill>
                <a:latin typeface="微软雅黑" panose="020B0503020204020204" pitchFamily="34" charset="-122"/>
                <a:ea typeface="微软雅黑" panose="020B0503020204020204" pitchFamily="34" charset="-122"/>
              </a:rPr>
              <a:t>C# </a:t>
            </a:r>
            <a:r>
              <a:rPr lang="zh-CN" altLang="en-US" sz="2000" dirty="0">
                <a:solidFill>
                  <a:srgbClr val="415162"/>
                </a:solidFill>
                <a:latin typeface="微软雅黑" panose="020B0503020204020204" pitchFamily="34" charset="-122"/>
                <a:ea typeface="微软雅黑" panose="020B0503020204020204" pitchFamily="34" charset="-122"/>
              </a:rPr>
              <a:t>中，</a:t>
            </a:r>
            <a:r>
              <a:rPr lang="en-US" altLang="zh-CN" sz="2000" dirty="0">
                <a:solidFill>
                  <a:srgbClr val="415162"/>
                </a:solidFill>
                <a:latin typeface="微软雅黑" panose="020B0503020204020204" pitchFamily="34" charset="-122"/>
                <a:ea typeface="微软雅黑" panose="020B0503020204020204" pitchFamily="34" charset="-122"/>
              </a:rPr>
              <a:t>Object </a:t>
            </a:r>
            <a:r>
              <a:rPr lang="zh-CN" altLang="en-US" sz="2000" dirty="0">
                <a:solidFill>
                  <a:srgbClr val="415162"/>
                </a:solidFill>
                <a:latin typeface="微软雅黑" panose="020B0503020204020204" pitchFamily="34" charset="-122"/>
                <a:ea typeface="微软雅黑" panose="020B0503020204020204" pitchFamily="34" charset="-122"/>
              </a:rPr>
              <a:t>类是所有数据类型的基类</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zh-CN" altLang="en-US" sz="2000" dirty="0">
              <a:solidFill>
                <a:srgbClr val="415162"/>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4525" y="6069975"/>
            <a:ext cx="14382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435409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C# </a:t>
            </a:r>
            <a:r>
              <a:rPr lang="zh-CN" altLang="en-US" sz="2000" dirty="0">
                <a:solidFill>
                  <a:srgbClr val="415162"/>
                </a:solidFill>
                <a:latin typeface="微软雅黑" panose="020B0503020204020204" pitchFamily="34" charset="-122"/>
                <a:ea typeface="微软雅黑" panose="020B0503020204020204" pitchFamily="34" charset="-122"/>
              </a:rPr>
              <a:t>程序是利用命名空间组织起来</a:t>
            </a:r>
            <a:r>
              <a:rPr lang="zh-CN" altLang="en-US" sz="2000" dirty="0" smtClean="0">
                <a:solidFill>
                  <a:srgbClr val="415162"/>
                </a:solidFill>
                <a:latin typeface="微软雅黑" panose="020B0503020204020204" pitchFamily="34" charset="-122"/>
                <a:ea typeface="微软雅黑" panose="020B0503020204020204" pitchFamily="34" charset="-122"/>
              </a:rPr>
              <a:t>的</a:t>
            </a:r>
            <a:r>
              <a:rPr lang="zh-CN" altLang="en-US" sz="2000" dirty="0">
                <a:solidFill>
                  <a:srgbClr val="415162"/>
                </a:solidFill>
                <a:latin typeface="微软雅黑" panose="020B0503020204020204" pitchFamily="34" charset="-122"/>
                <a:ea typeface="微软雅黑" panose="020B0503020204020204" pitchFamily="34" charset="-122"/>
              </a:rPr>
              <a:t>，</a:t>
            </a:r>
            <a:r>
              <a:rPr lang="zh-CN" altLang="en-US" sz="2000" dirty="0" smtClean="0">
                <a:solidFill>
                  <a:srgbClr val="415162"/>
                </a:solidFill>
                <a:latin typeface="微软雅黑" panose="020B0503020204020204" pitchFamily="34" charset="-122"/>
                <a:ea typeface="微软雅黑" panose="020B0503020204020204" pitchFamily="34" charset="-122"/>
              </a:rPr>
              <a:t>一</a:t>
            </a:r>
            <a:r>
              <a:rPr lang="zh-CN" altLang="en-US" sz="2000" dirty="0">
                <a:solidFill>
                  <a:srgbClr val="415162"/>
                </a:solidFill>
                <a:latin typeface="微软雅黑" panose="020B0503020204020204" pitchFamily="34" charset="-122"/>
                <a:ea typeface="微软雅黑" panose="020B0503020204020204" pitchFamily="34" charset="-122"/>
              </a:rPr>
              <a:t>种“逻辑文件夹”的概念。开发人员可以定义自己的命名空间</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常用的命名空间</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命名</a:t>
            </a:r>
            <a:r>
              <a:rPr lang="zh-CN" altLang="en-US" sz="3200" dirty="0">
                <a:solidFill>
                  <a:schemeClr val="tx2">
                    <a:lumMod val="75000"/>
                  </a:schemeClr>
                </a:solidFill>
                <a:latin typeface="微软雅黑" panose="020B0503020204020204" pitchFamily="34" charset="-122"/>
                <a:ea typeface="微软雅黑" panose="020B0503020204020204" pitchFamily="34" charset="-122"/>
              </a:rPr>
              <a:t>空间</a:t>
            </a:r>
          </a:p>
        </p:txBody>
      </p:sp>
      <p:graphicFrame>
        <p:nvGraphicFramePr>
          <p:cNvPr id="5" name="Group 129"/>
          <p:cNvGraphicFramePr>
            <a:graphicFrameLocks/>
          </p:cNvGraphicFramePr>
          <p:nvPr>
            <p:extLst>
              <p:ext uri="{D42A27DB-BD31-4B8C-83A1-F6EECF244321}">
                <p14:modId xmlns:p14="http://schemas.microsoft.com/office/powerpoint/2010/main" val="310632664"/>
              </p:ext>
            </p:extLst>
          </p:nvPr>
        </p:nvGraphicFramePr>
        <p:xfrm>
          <a:off x="2456568" y="3819995"/>
          <a:ext cx="6848841" cy="1920240"/>
        </p:xfrm>
        <a:graphic>
          <a:graphicData uri="http://schemas.openxmlformats.org/drawingml/2006/table">
            <a:tbl>
              <a:tblPr firstRow="1">
                <a:tableStyleId>{F2DE63D5-997A-4646-A377-4702673A728D}</a:tableStyleId>
              </a:tblPr>
              <a:tblGrid>
                <a:gridCol w="1628823"/>
                <a:gridCol w="5220018"/>
              </a:tblGrid>
              <a:tr h="265444">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1200" u="none" strike="noStrike" cap="none" normalizeH="0" baseline="0" dirty="0" smtClean="0">
                          <a:ln>
                            <a:noFill/>
                          </a:ln>
                          <a:effectLst/>
                          <a:latin typeface="微软雅黑" panose="020B0503020204020204" pitchFamily="34" charset="-122"/>
                          <a:ea typeface="微软雅黑" panose="020B0503020204020204" pitchFamily="34" charset="-122"/>
                        </a:rPr>
                        <a:t>命名空间</a:t>
                      </a:r>
                      <a:endPar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anose="020B0503020204020204" pitchFamily="34" charset="-122"/>
                          <a:ea typeface="微软雅黑" panose="020B0503020204020204" pitchFamily="34" charset="-122"/>
                        </a:rPr>
                        <a:t>说明</a:t>
                      </a:r>
                      <a:endPar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405">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200" u="none" strike="noStrike" cap="none" normalizeH="0" baseline="0" dirty="0" smtClean="0">
                          <a:ln>
                            <a:noFill/>
                          </a:ln>
                          <a:effectLst/>
                          <a:latin typeface="微软雅黑" panose="020B0503020204020204" pitchFamily="34" charset="-122"/>
                          <a:ea typeface="微软雅黑" panose="020B0503020204020204" pitchFamily="34" charset="-122"/>
                        </a:rPr>
                        <a:t>System </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1200" u="none" strike="noStrike" cap="none" normalizeH="0" baseline="0" dirty="0" smtClean="0">
                          <a:ln>
                            <a:noFill/>
                          </a:ln>
                          <a:effectLst/>
                          <a:latin typeface="微软雅黑" panose="020B0503020204020204" pitchFamily="34" charset="-122"/>
                          <a:ea typeface="微软雅黑" panose="020B0503020204020204" pitchFamily="34" charset="-122"/>
                        </a:rPr>
                        <a:t>一些基本数据类型</a:t>
                      </a:r>
                      <a:endPar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754">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200" u="none" strike="noStrike" cap="none" normalizeH="0" baseline="0" dirty="0" smtClean="0">
                          <a:ln>
                            <a:noFill/>
                          </a:ln>
                          <a:effectLst/>
                          <a:latin typeface="微软雅黑" panose="020B0503020204020204" pitchFamily="34" charset="-122"/>
                          <a:ea typeface="微软雅黑" panose="020B0503020204020204" pitchFamily="34" charset="-122"/>
                        </a:rPr>
                        <a:t>System.IO </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1200" u="none" strike="noStrike" cap="none" normalizeH="0" baseline="0" dirty="0" smtClean="0">
                          <a:ln>
                            <a:noFill/>
                          </a:ln>
                          <a:effectLst/>
                          <a:latin typeface="微软雅黑" panose="020B0503020204020204" pitchFamily="34" charset="-122"/>
                          <a:ea typeface="微软雅黑" panose="020B0503020204020204" pitchFamily="34" charset="-122"/>
                        </a:rPr>
                        <a:t>管理对文件和流的同步和异步访问</a:t>
                      </a:r>
                      <a:endPar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754">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200" u="none" strike="noStrike" cap="none" normalizeH="0" baseline="0" dirty="0" err="1" smtClean="0">
                          <a:ln>
                            <a:noFill/>
                          </a:ln>
                          <a:effectLst/>
                          <a:latin typeface="微软雅黑" panose="020B0503020204020204" pitchFamily="34" charset="-122"/>
                          <a:ea typeface="微软雅黑" panose="020B0503020204020204" pitchFamily="34" charset="-122"/>
                        </a:rPr>
                        <a:t>System.Threading</a:t>
                      </a:r>
                      <a:r>
                        <a:rPr kumimoji="0" lang="en-US" altLang="zh-CN" sz="1200" u="none" strike="noStrike" cap="none" normalizeH="0" baseline="0" dirty="0" smtClean="0">
                          <a:ln>
                            <a:noFill/>
                          </a:ln>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1200" u="none" strike="noStrike" cap="none" normalizeH="0" baseline="0" dirty="0" smtClean="0">
                          <a:ln>
                            <a:noFill/>
                          </a:ln>
                          <a:effectLst/>
                          <a:latin typeface="微软雅黑" panose="020B0503020204020204" pitchFamily="34" charset="-122"/>
                          <a:ea typeface="微软雅黑" panose="020B0503020204020204" pitchFamily="34" charset="-122"/>
                        </a:rPr>
                        <a:t>包含用于多线程编程的类 </a:t>
                      </a:r>
                      <a:endPar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754">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200" u="none" strike="noStrike" cap="none" normalizeH="0" baseline="0" dirty="0" err="1" smtClean="0">
                          <a:ln>
                            <a:noFill/>
                          </a:ln>
                          <a:effectLst/>
                          <a:latin typeface="微软雅黑" panose="020B0503020204020204" pitchFamily="34" charset="-122"/>
                          <a:ea typeface="微软雅黑" panose="020B0503020204020204" pitchFamily="34" charset="-122"/>
                        </a:rPr>
                        <a:t>System.Collections</a:t>
                      </a:r>
                      <a:r>
                        <a:rPr kumimoji="0" lang="en-US" altLang="zh-CN" sz="1200" u="none" strike="noStrike" cap="none" normalizeH="0" baseline="0" dirty="0" smtClean="0">
                          <a:ln>
                            <a:noFill/>
                          </a:ln>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1200" u="none" strike="noStrike" cap="none" normalizeH="0" baseline="0" dirty="0" smtClean="0">
                          <a:ln>
                            <a:noFill/>
                          </a:ln>
                          <a:effectLst/>
                          <a:latin typeface="微软雅黑" panose="020B0503020204020204" pitchFamily="34" charset="-122"/>
                          <a:ea typeface="微软雅黑" panose="020B0503020204020204" pitchFamily="34" charset="-122"/>
                        </a:rPr>
                        <a:t>包含定义各种对象集的接口和类</a:t>
                      </a:r>
                      <a:endParaRPr kumimoji="0" lang="zh-CN" altLang="en-US" sz="12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754">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200" u="none" strike="noStrike" kern="1200" cap="none" normalizeH="0" baseline="0" dirty="0" err="1" smtClean="0">
                          <a:ln>
                            <a:noFill/>
                          </a:ln>
                          <a:effectLst/>
                          <a:latin typeface="微软雅黑" panose="020B0503020204020204" pitchFamily="34" charset="-122"/>
                          <a:ea typeface="微软雅黑" panose="020B0503020204020204" pitchFamily="34" charset="-122"/>
                        </a:rPr>
                        <a:t>UnityEngine</a:t>
                      </a:r>
                      <a:r>
                        <a:rPr kumimoji="0" lang="en-US" altLang="zh-CN" sz="1200" u="none" strike="noStrike" kern="1200" cap="none" normalizeH="0" baseline="0" dirty="0" smtClean="0">
                          <a:ln>
                            <a:noFill/>
                          </a:ln>
                          <a:effectLst/>
                          <a:latin typeface="微软雅黑" panose="020B0503020204020204" pitchFamily="34" charset="-122"/>
                          <a:ea typeface="微软雅黑" panose="020B0503020204020204" pitchFamily="34" charset="-122"/>
                        </a:rPr>
                        <a:t> </a:t>
                      </a:r>
                      <a:endParaRPr kumimoji="0" lang="en-US" altLang="zh-CN" sz="120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120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
                        </a:rPr>
                        <a:t>包含</a:t>
                      </a:r>
                      <a:r>
                        <a:rPr kumimoji="0" lang="en-US" altLang="zh-CN" sz="120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
                        </a:rPr>
                        <a:t>Unity</a:t>
                      </a:r>
                      <a:r>
                        <a:rPr kumimoji="0" lang="zh-CN" altLang="en-US" sz="120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
                        </a:rPr>
                        <a:t>引擎的类</a:t>
                      </a: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754">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20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
                        </a:rPr>
                        <a:t>UnityEditor</a:t>
                      </a:r>
                      <a:endParaRPr kumimoji="0" lang="en-US" altLang="zh-CN" sz="120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
                      </a:endParaRP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120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
                        </a:rPr>
                        <a:t>包含</a:t>
                      </a:r>
                      <a:r>
                        <a:rPr kumimoji="0" lang="en-US" altLang="zh-CN" sz="120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
                        </a:rPr>
                        <a:t>Unity</a:t>
                      </a:r>
                      <a:r>
                        <a:rPr kumimoji="0" lang="zh-CN" altLang="en-US" sz="120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
                        </a:rPr>
                        <a:t>编辑器的类</a:t>
                      </a:r>
                    </a:p>
                  </a:txBody>
                  <a:tcPr marL="91464" marR="9146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071098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rgbClr val="44546A">
                    <a:lumMod val="75000"/>
                  </a:srgbClr>
                </a:solidFill>
                <a:latin typeface="微软雅黑" panose="020B0503020204020204" pitchFamily="34" charset="-122"/>
                <a:ea typeface="微软雅黑" panose="020B0503020204020204" pitchFamily="34" charset="-122"/>
              </a:rPr>
              <a:t>集合</a:t>
            </a:r>
            <a:endParaRPr lang="en-US" altLang="zh-CN" sz="3200" dirty="0">
              <a:solidFill>
                <a:srgbClr val="44546A">
                  <a:lumMod val="75000"/>
                </a:srgb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介绍</a:t>
            </a:r>
            <a:r>
              <a:rPr lang="en-US" altLang="zh-CN" sz="2000" dirty="0" err="1" smtClean="0">
                <a:solidFill>
                  <a:srgbClr val="415162"/>
                </a:solidFill>
                <a:latin typeface="微软雅黑" panose="020B0503020204020204" pitchFamily="34" charset="-122"/>
                <a:ea typeface="微软雅黑" panose="020B0503020204020204" pitchFamily="34" charset="-122"/>
              </a:rPr>
              <a:t>Arraylist</a:t>
            </a:r>
            <a:r>
              <a:rPr lang="zh-CN" altLang="en-US" sz="2000" dirty="0" smtClean="0">
                <a:solidFill>
                  <a:srgbClr val="415162"/>
                </a:solidFill>
                <a:latin typeface="微软雅黑" panose="020B0503020204020204" pitchFamily="34" charset="-122"/>
                <a:ea typeface="微软雅黑" panose="020B0503020204020204" pitchFamily="34" charset="-122"/>
              </a:rPr>
              <a:t>与</a:t>
            </a:r>
            <a:r>
              <a:rPr lang="en-US" altLang="zh-CN" sz="2000" dirty="0" smtClean="0">
                <a:solidFill>
                  <a:srgbClr val="415162"/>
                </a:solidFill>
                <a:latin typeface="微软雅黑" panose="020B0503020204020204" pitchFamily="34" charset="-122"/>
                <a:ea typeface="微软雅黑" panose="020B0503020204020204" pitchFamily="34" charset="-122"/>
              </a:rPr>
              <a:t>Stack</a:t>
            </a:r>
            <a:r>
              <a:rPr lang="zh-CN" altLang="en-US" sz="2000" dirty="0" smtClean="0">
                <a:solidFill>
                  <a:srgbClr val="415162"/>
                </a:solidFill>
                <a:latin typeface="微软雅黑" panose="020B0503020204020204" pitchFamily="34" charset="-122"/>
                <a:ea typeface="微软雅黑" panose="020B0503020204020204" pitchFamily="34" charset="-122"/>
              </a:rPr>
              <a:t>的使用。能用</a:t>
            </a:r>
            <a:r>
              <a:rPr lang="en-US" altLang="zh-CN" sz="2000" dirty="0" err="1" smtClean="0">
                <a:solidFill>
                  <a:srgbClr val="415162"/>
                </a:solidFill>
                <a:latin typeface="微软雅黑" panose="020B0503020204020204" pitchFamily="34" charset="-122"/>
                <a:ea typeface="微软雅黑" panose="020B0503020204020204" pitchFamily="34" charset="-122"/>
              </a:rPr>
              <a:t>foreach</a:t>
            </a:r>
            <a:r>
              <a:rPr lang="zh-CN" altLang="en-US" sz="2000" dirty="0" smtClean="0">
                <a:solidFill>
                  <a:srgbClr val="415162"/>
                </a:solidFill>
                <a:latin typeface="微软雅黑" panose="020B0503020204020204" pitchFamily="34" charset="-122"/>
                <a:ea typeface="微软雅黑" panose="020B0503020204020204" pitchFamily="34" charset="-122"/>
              </a:rPr>
              <a:t>遍历是</a:t>
            </a:r>
            <a:r>
              <a:rPr lang="zh-CN" altLang="en-US" sz="2000" dirty="0">
                <a:solidFill>
                  <a:srgbClr val="415162"/>
                </a:solidFill>
                <a:latin typeface="微软雅黑" panose="020B0503020204020204" pitchFamily="34" charset="-122"/>
                <a:ea typeface="微软雅黑" panose="020B0503020204020204" pitchFamily="34" charset="-122"/>
              </a:rPr>
              <a:t>因为继承</a:t>
            </a:r>
            <a:r>
              <a:rPr lang="en-US" altLang="zh-CN" sz="2000" dirty="0" err="1" smtClean="0">
                <a:solidFill>
                  <a:srgbClr val="415162"/>
                </a:solidFill>
                <a:latin typeface="微软雅黑" panose="020B0503020204020204" pitchFamily="34" charset="-122"/>
                <a:ea typeface="微软雅黑" panose="020B0503020204020204" pitchFamily="34" charset="-122"/>
              </a:rPr>
              <a:t>IEnumerable</a:t>
            </a:r>
            <a:r>
              <a:rPr lang="zh-CN" altLang="en-US" sz="2000" dirty="0" smtClean="0">
                <a:solidFill>
                  <a:srgbClr val="415162"/>
                </a:solidFill>
                <a:latin typeface="微软雅黑" panose="020B0503020204020204" pitchFamily="34" charset="-122"/>
                <a:ea typeface="微软雅黑" panose="020B0503020204020204" pitchFamily="34" charset="-122"/>
              </a:rPr>
              <a:t>接口</a:t>
            </a:r>
            <a:endParaRPr lang="zh-CN" altLang="en-US" sz="2000" dirty="0">
              <a:solidFill>
                <a:srgbClr val="415162"/>
              </a:solidFill>
              <a:latin typeface="微软雅黑" panose="020B0503020204020204" pitchFamily="34" charset="-122"/>
              <a:ea typeface="微软雅黑" panose="020B0503020204020204" pitchFamily="34" charset="-122"/>
            </a:endParaRPr>
          </a:p>
        </p:txBody>
      </p:sp>
      <p:sp>
        <p:nvSpPr>
          <p:cNvPr id="5" name="矩形 4"/>
          <p:cNvSpPr/>
          <p:nvPr/>
        </p:nvSpPr>
        <p:spPr>
          <a:xfrm>
            <a:off x="1863829" y="3209973"/>
            <a:ext cx="4166532" cy="2862322"/>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ArrayList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arraylist</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ArrayList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arraylist.Add</a:t>
            </a:r>
            <a:r>
              <a:rPr lang="en-US" altLang="zh-CN" sz="1200" dirty="0">
                <a:solidFill>
                  <a:srgbClr val="000000"/>
                </a:solidFill>
                <a:highlight>
                  <a:srgbClr val="FFFFFF"/>
                </a:highlight>
                <a:latin typeface="Consolas"/>
              </a:rPr>
              <a:t>(1);</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arraylist.Add</a:t>
            </a:r>
            <a:r>
              <a:rPr lang="en-US" altLang="zh-CN" sz="1200" dirty="0">
                <a:solidFill>
                  <a:srgbClr val="000000"/>
                </a:solidFill>
                <a:highlight>
                  <a:srgbClr val="FFFFFF"/>
                </a:highlight>
                <a:latin typeface="Consolas"/>
              </a:rPr>
              <a:t>(2);</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arraylist.Add</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arraylist.Add</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"b"</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foreach</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object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obj</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in</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arraylist</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obj</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p>
          <a:p>
            <a:r>
              <a:rPr lang="zh-CN" altLang="en-US" sz="1200" dirty="0" smtClean="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p>
          <a:p>
            <a:r>
              <a:rPr lang="en-US" altLang="zh-CN" sz="1200" dirty="0" smtClean="0">
                <a:solidFill>
                  <a:srgbClr val="000000"/>
                </a:solidFill>
                <a:highlight>
                  <a:srgbClr val="FFFFFF"/>
                </a:highlight>
                <a:latin typeface="Consolas"/>
              </a:rPr>
              <a:t>}</a:t>
            </a:r>
            <a:endParaRPr lang="zh-CN" altLang="en-US" sz="1200" dirty="0"/>
          </a:p>
        </p:txBody>
      </p:sp>
      <p:sp>
        <p:nvSpPr>
          <p:cNvPr id="7" name="矩形 6"/>
          <p:cNvSpPr/>
          <p:nvPr/>
        </p:nvSpPr>
        <p:spPr>
          <a:xfrm>
            <a:off x="6614625" y="3209973"/>
            <a:ext cx="3394745" cy="2862322"/>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Stack</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stack</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Stack</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stack.Push</a:t>
            </a:r>
            <a:r>
              <a:rPr lang="en-US" altLang="zh-CN" sz="1200" dirty="0">
                <a:solidFill>
                  <a:srgbClr val="000000"/>
                </a:solidFill>
                <a:highlight>
                  <a:srgbClr val="FFFFFF"/>
                </a:highlight>
                <a:latin typeface="Consolas"/>
              </a:rPr>
              <a:t>(1);</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stack.Push</a:t>
            </a:r>
            <a:r>
              <a:rPr lang="en-US" altLang="zh-CN" sz="1200" dirty="0">
                <a:solidFill>
                  <a:srgbClr val="000000"/>
                </a:solidFill>
                <a:highlight>
                  <a:srgbClr val="FFFFFF"/>
                </a:highlight>
                <a:latin typeface="Consolas"/>
              </a:rPr>
              <a:t>(2);</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stack.Push</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stack.Push</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"b"</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foreach</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object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obj</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in</a:t>
            </a:r>
            <a:r>
              <a:rPr lang="en-US" altLang="zh-CN" sz="1200" dirty="0">
                <a:solidFill>
                  <a:srgbClr val="000000"/>
                </a:solidFill>
                <a:highlight>
                  <a:srgbClr val="FFFFFF"/>
                </a:highlight>
                <a:latin typeface="Consolas"/>
              </a:rPr>
              <a:t> stack)</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obj</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7974" y="5191952"/>
            <a:ext cx="5048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608" y="5191952"/>
            <a:ext cx="5429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723706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泛型</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泛型将</a:t>
            </a:r>
            <a:r>
              <a:rPr lang="zh-CN" altLang="en-US" sz="2000" dirty="0">
                <a:solidFill>
                  <a:srgbClr val="415162"/>
                </a:solidFill>
                <a:latin typeface="微软雅黑" panose="020B0503020204020204" pitchFamily="34" charset="-122"/>
                <a:ea typeface="微软雅黑" panose="020B0503020204020204" pitchFamily="34" charset="-122"/>
              </a:rPr>
              <a:t>类型参数化以达到代码复用提高软件开发工作效率的一种数据类型</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通过数据类型的替代参数编写类或方法的规范</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当</a:t>
            </a:r>
            <a:r>
              <a:rPr lang="zh-CN" altLang="en-US" sz="2000" dirty="0">
                <a:solidFill>
                  <a:srgbClr val="415162"/>
                </a:solidFill>
                <a:latin typeface="微软雅黑" panose="020B0503020204020204" pitchFamily="34" charset="-122"/>
                <a:ea typeface="微软雅黑" panose="020B0503020204020204" pitchFamily="34" charset="-122"/>
              </a:rPr>
              <a:t>编译器遇到类的构造函数或方法的函数调用时，它会生成代码来处理指定的数据类型。</a:t>
            </a: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2" name="矩形 1"/>
          <p:cNvSpPr/>
          <p:nvPr/>
        </p:nvSpPr>
        <p:spPr>
          <a:xfrm>
            <a:off x="1286312" y="4418144"/>
            <a:ext cx="4552426" cy="1754326"/>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Tool</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fr-FR" altLang="zh-CN" sz="1200" dirty="0">
                <a:solidFill>
                  <a:srgbClr val="000000"/>
                </a:solidFill>
                <a:highlight>
                  <a:srgbClr val="FFFFFF"/>
                </a:highlight>
                <a:latin typeface="Consolas"/>
              </a:rPr>
              <a:t>    </a:t>
            </a:r>
            <a:r>
              <a:rPr lang="fr-FR" altLang="zh-CN" sz="1200" dirty="0">
                <a:solidFill>
                  <a:srgbClr val="0000FF"/>
                </a:solidFill>
                <a:highlight>
                  <a:srgbClr val="FFFFFF"/>
                </a:highlight>
                <a:latin typeface="Consolas"/>
              </a:rPr>
              <a:t>public</a:t>
            </a:r>
            <a:r>
              <a:rPr lang="fr-FR" altLang="zh-CN" sz="1200" dirty="0">
                <a:solidFill>
                  <a:srgbClr val="000000"/>
                </a:solidFill>
                <a:highlight>
                  <a:srgbClr val="FFFFFF"/>
                </a:highlight>
                <a:latin typeface="Consolas"/>
              </a:rPr>
              <a:t> </a:t>
            </a:r>
            <a:r>
              <a:rPr lang="fr-FR" altLang="zh-CN" sz="1200" dirty="0">
                <a:solidFill>
                  <a:srgbClr val="0000FF"/>
                </a:solidFill>
                <a:highlight>
                  <a:srgbClr val="FFFFFF"/>
                </a:highlight>
                <a:latin typeface="Consolas"/>
              </a:rPr>
              <a:t>static</a:t>
            </a:r>
            <a:r>
              <a:rPr lang="fr-FR" altLang="zh-CN" sz="1200" dirty="0">
                <a:solidFill>
                  <a:srgbClr val="000000"/>
                </a:solidFill>
                <a:highlight>
                  <a:srgbClr val="FFFFFF"/>
                </a:highlight>
                <a:latin typeface="Consolas"/>
              </a:rPr>
              <a:t> </a:t>
            </a:r>
            <a:r>
              <a:rPr lang="fr-FR" altLang="zh-CN" sz="1200" dirty="0">
                <a:solidFill>
                  <a:srgbClr val="0000FF"/>
                </a:solidFill>
                <a:highlight>
                  <a:srgbClr val="FFFFFF"/>
                </a:highlight>
                <a:latin typeface="Consolas"/>
              </a:rPr>
              <a:t>void</a:t>
            </a:r>
            <a:r>
              <a:rPr lang="fr-FR" altLang="zh-CN" sz="1200" dirty="0">
                <a:solidFill>
                  <a:srgbClr val="000000"/>
                </a:solidFill>
                <a:highlight>
                  <a:srgbClr val="FFFFFF"/>
                </a:highlight>
                <a:latin typeface="Consolas"/>
              </a:rPr>
              <a:t> Swap&lt;T&gt;(</a:t>
            </a:r>
            <a:r>
              <a:rPr lang="fr-FR" altLang="zh-CN" sz="1200" dirty="0">
                <a:solidFill>
                  <a:srgbClr val="0000FF"/>
                </a:solidFill>
                <a:highlight>
                  <a:srgbClr val="FFFFFF"/>
                </a:highlight>
                <a:latin typeface="Consolas"/>
              </a:rPr>
              <a:t>ref</a:t>
            </a:r>
            <a:r>
              <a:rPr lang="fr-FR" altLang="zh-CN" sz="1200" dirty="0">
                <a:solidFill>
                  <a:srgbClr val="000000"/>
                </a:solidFill>
                <a:highlight>
                  <a:srgbClr val="FFFFFF"/>
                </a:highlight>
                <a:latin typeface="Consolas"/>
              </a:rPr>
              <a:t> T a, </a:t>
            </a:r>
            <a:r>
              <a:rPr lang="fr-FR" altLang="zh-CN" sz="1200" dirty="0">
                <a:solidFill>
                  <a:srgbClr val="0000FF"/>
                </a:solidFill>
                <a:highlight>
                  <a:srgbClr val="FFFFFF"/>
                </a:highlight>
                <a:latin typeface="Consolas"/>
              </a:rPr>
              <a:t>ref</a:t>
            </a:r>
            <a:r>
              <a:rPr lang="fr-FR" altLang="zh-CN" sz="1200" dirty="0">
                <a:solidFill>
                  <a:srgbClr val="000000"/>
                </a:solidFill>
                <a:highlight>
                  <a:srgbClr val="FFFFFF"/>
                </a:highlight>
                <a:latin typeface="Consolas"/>
              </a:rPr>
              <a:t> T b)</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T temp = a;</a:t>
            </a:r>
          </a:p>
          <a:p>
            <a:r>
              <a:rPr lang="en-US" altLang="zh-CN" sz="1200" dirty="0">
                <a:solidFill>
                  <a:srgbClr val="000000"/>
                </a:solidFill>
                <a:highlight>
                  <a:srgbClr val="FFFFFF"/>
                </a:highlight>
                <a:latin typeface="Consolas"/>
              </a:rPr>
              <a:t>        a = b;</a:t>
            </a:r>
          </a:p>
          <a:p>
            <a:r>
              <a:rPr lang="en-US" altLang="zh-CN" sz="1200" dirty="0">
                <a:solidFill>
                  <a:srgbClr val="000000"/>
                </a:solidFill>
                <a:highlight>
                  <a:srgbClr val="FFFFFF"/>
                </a:highlight>
                <a:latin typeface="Consolas"/>
              </a:rPr>
              <a:t>        b = temp;</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sp>
        <p:nvSpPr>
          <p:cNvPr id="3" name="矩形 2"/>
          <p:cNvSpPr/>
          <p:nvPr/>
        </p:nvSpPr>
        <p:spPr>
          <a:xfrm>
            <a:off x="5807978" y="4497758"/>
            <a:ext cx="5265490" cy="1754326"/>
          </a:xfrm>
          <a:prstGeom prst="rect">
            <a:avLst/>
          </a:prstGeom>
        </p:spPr>
        <p:txBody>
          <a:bodyPr wrap="square">
            <a:spAutoFit/>
          </a:bodyPr>
          <a:lstStyle/>
          <a:p>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 = 1, b = 2;</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Tool</a:t>
            </a:r>
            <a:r>
              <a:rPr lang="en-US" altLang="zh-CN" sz="1200" dirty="0" err="1">
                <a:solidFill>
                  <a:srgbClr val="000000"/>
                </a:solidFill>
                <a:highlight>
                  <a:srgbClr val="FFFFFF"/>
                </a:highlight>
                <a:latin typeface="Consolas"/>
              </a:rPr>
              <a:t>.Swap</a:t>
            </a:r>
            <a:r>
              <a:rPr lang="en-US" altLang="zh-CN" sz="1200" dirty="0">
                <a:solidFill>
                  <a:srgbClr val="000000"/>
                </a:solidFill>
                <a:highlight>
                  <a:srgbClr val="FFFFFF"/>
                </a:highlight>
                <a:latin typeface="Consolas"/>
              </a:rPr>
              <a:t>&lt;</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&gt;(</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 </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b);</a:t>
            </a:r>
          </a:p>
          <a:p>
            <a:r>
              <a:rPr lang="it-IT" altLang="zh-CN" sz="1200" dirty="0">
                <a:solidFill>
                  <a:srgbClr val="000000"/>
                </a:solidFill>
                <a:highlight>
                  <a:srgbClr val="FFFFFF"/>
                </a:highlight>
                <a:latin typeface="Consolas"/>
              </a:rPr>
              <a:t>    </a:t>
            </a:r>
            <a:r>
              <a:rPr lang="it-IT" altLang="zh-CN" sz="1200" dirty="0">
                <a:solidFill>
                  <a:srgbClr val="2B91AF"/>
                </a:solidFill>
                <a:highlight>
                  <a:srgbClr val="FFFFFF"/>
                </a:highlight>
                <a:latin typeface="Consolas"/>
              </a:rPr>
              <a:t>Console</a:t>
            </a:r>
            <a:r>
              <a:rPr lang="it-IT" altLang="zh-CN" sz="1200" dirty="0">
                <a:solidFill>
                  <a:srgbClr val="000000"/>
                </a:solidFill>
                <a:highlight>
                  <a:srgbClr val="FFFFFF"/>
                </a:highlight>
                <a:latin typeface="Consolas"/>
              </a:rPr>
              <a:t>.WriteLine(</a:t>
            </a:r>
            <a:r>
              <a:rPr lang="it-IT" altLang="zh-CN" sz="1200" dirty="0">
                <a:solidFill>
                  <a:srgbClr val="A31515"/>
                </a:solidFill>
                <a:highlight>
                  <a:srgbClr val="FFFFFF"/>
                </a:highlight>
                <a:latin typeface="Consolas"/>
              </a:rPr>
              <a:t>"a:{0},b:{1}"</a:t>
            </a:r>
            <a:r>
              <a:rPr lang="it-IT" altLang="zh-CN" sz="1200" dirty="0">
                <a:solidFill>
                  <a:srgbClr val="000000"/>
                </a:solidFill>
                <a:highlight>
                  <a:srgbClr val="FFFFFF"/>
                </a:highlight>
                <a:latin typeface="Consolas"/>
              </a:rPr>
              <a:t>, a, b);</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strA</a:t>
            </a:r>
            <a:r>
              <a:rPr lang="en-US" altLang="zh-CN" sz="1200" dirty="0">
                <a:solidFill>
                  <a:srgbClr val="000000"/>
                </a:solidFill>
                <a:highlight>
                  <a:srgbClr val="FFFFFF"/>
                </a:highlight>
                <a:latin typeface="Consolas"/>
              </a:rPr>
              <a:t> = </a:t>
            </a:r>
            <a:r>
              <a:rPr lang="en-US" altLang="zh-CN" sz="1200" dirty="0">
                <a:solidFill>
                  <a:srgbClr val="A31515"/>
                </a:solidFill>
                <a:highlight>
                  <a:srgbClr val="FFFFFF"/>
                </a:highlight>
                <a:latin typeface="Consolas"/>
              </a:rPr>
              <a:t>"a"</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strB</a:t>
            </a:r>
            <a:r>
              <a:rPr lang="en-US" altLang="zh-CN" sz="1200" dirty="0">
                <a:solidFill>
                  <a:srgbClr val="000000"/>
                </a:solidFill>
                <a:highlight>
                  <a:srgbClr val="FFFFFF"/>
                </a:highlight>
                <a:latin typeface="Consolas"/>
              </a:rPr>
              <a:t> = </a:t>
            </a:r>
            <a:r>
              <a:rPr lang="en-US" altLang="zh-CN" sz="1200" dirty="0">
                <a:solidFill>
                  <a:srgbClr val="A31515"/>
                </a:solidFill>
                <a:highlight>
                  <a:srgbClr val="FFFFFF"/>
                </a:highlight>
                <a:latin typeface="Consolas"/>
              </a:rPr>
              <a:t>"b"</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smtClean="0">
                <a:solidFill>
                  <a:srgbClr val="2B91AF"/>
                </a:solidFill>
                <a:highlight>
                  <a:srgbClr val="FFFFFF"/>
                </a:highlight>
                <a:latin typeface="Consolas"/>
              </a:rPr>
              <a:t>Tool</a:t>
            </a:r>
            <a:r>
              <a:rPr lang="en-US" altLang="zh-CN" sz="1200" dirty="0" err="1" smtClean="0">
                <a:solidFill>
                  <a:srgbClr val="000000"/>
                </a:solidFill>
                <a:highlight>
                  <a:srgbClr val="FFFFFF"/>
                </a:highlight>
                <a:latin typeface="Consolas"/>
              </a:rPr>
              <a:t>.Swap</a:t>
            </a:r>
            <a:r>
              <a:rPr lang="en-US" altLang="zh-CN" sz="1200" dirty="0" smtClean="0">
                <a:solidFill>
                  <a:srgbClr val="000000"/>
                </a:solidFill>
                <a:highlight>
                  <a:srgbClr val="FFFFFF"/>
                </a:highlight>
                <a:latin typeface="Consolas"/>
              </a:rPr>
              <a:t>&lt;</a:t>
            </a:r>
            <a:r>
              <a:rPr lang="en-US" altLang="zh-CN" sz="1200" dirty="0" smtClean="0">
                <a:solidFill>
                  <a:srgbClr val="0000FF"/>
                </a:solidFill>
                <a:highlight>
                  <a:srgbClr val="FFFFFF"/>
                </a:highlight>
                <a:latin typeface="Consolas"/>
              </a:rPr>
              <a:t>string</a:t>
            </a:r>
            <a:r>
              <a:rPr lang="en-US" altLang="zh-CN" sz="1200" dirty="0" smtClean="0">
                <a:solidFill>
                  <a:srgbClr val="000000"/>
                </a:solidFill>
                <a:highlight>
                  <a:srgbClr val="FFFFFF"/>
                </a:highlight>
                <a:latin typeface="Consolas"/>
              </a:rPr>
              <a:t>&gt;(</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strA</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strB</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en-US" altLang="zh-CN" sz="1200" dirty="0" err="1">
                <a:solidFill>
                  <a:srgbClr val="A31515"/>
                </a:solidFill>
                <a:highlight>
                  <a:srgbClr val="FFFFFF"/>
                </a:highlight>
                <a:latin typeface="Consolas"/>
              </a:rPr>
              <a:t>strA</a:t>
            </a:r>
            <a:r>
              <a:rPr lang="en-US" altLang="zh-CN" sz="1200" dirty="0">
                <a:solidFill>
                  <a:srgbClr val="A31515"/>
                </a:solidFill>
                <a:highlight>
                  <a:srgbClr val="FFFFFF"/>
                </a:highlight>
                <a:latin typeface="Consolas"/>
              </a:rPr>
              <a:t>:{0},</a:t>
            </a:r>
            <a:r>
              <a:rPr lang="en-US" altLang="zh-CN" sz="1200" dirty="0" err="1">
                <a:solidFill>
                  <a:srgbClr val="A31515"/>
                </a:solidFill>
                <a:highlight>
                  <a:srgbClr val="FFFFFF"/>
                </a:highlight>
                <a:latin typeface="Consolas"/>
              </a:rPr>
              <a:t>strB</a:t>
            </a:r>
            <a:r>
              <a:rPr lang="en-US" altLang="zh-CN" sz="1200" dirty="0">
                <a:solidFill>
                  <a:srgbClr val="A31515"/>
                </a:solidFill>
                <a:highlight>
                  <a:srgbClr val="FFFFFF"/>
                </a:highlight>
                <a:latin typeface="Consolas"/>
              </a:rPr>
              <a:t>:{1}"</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strA</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strB</a:t>
            </a:r>
            <a:r>
              <a:rPr lang="en-US" altLang="zh-CN" sz="1200" dirty="0" smtClean="0">
                <a:solidFill>
                  <a:srgbClr val="000000"/>
                </a:solidFill>
                <a:highlight>
                  <a:srgbClr val="FFFFFF"/>
                </a:highlight>
                <a:latin typeface="Consolas"/>
              </a:rPr>
              <a:t>);</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endParaRPr lang="zh-CN"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4525" y="6069975"/>
            <a:ext cx="14382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07520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rgbClr val="44546A">
                    <a:lumMod val="75000"/>
                  </a:srgbClr>
                </a:solidFill>
                <a:latin typeface="微软雅黑" panose="020B0503020204020204" pitchFamily="34" charset="-122"/>
                <a:ea typeface="微软雅黑" panose="020B0503020204020204" pitchFamily="34" charset="-122"/>
              </a:rPr>
              <a:t>泛型</a:t>
            </a:r>
            <a:endParaRPr lang="en-US" altLang="zh-CN" sz="3200" dirty="0">
              <a:solidFill>
                <a:srgbClr val="44546A">
                  <a:lumMod val="75000"/>
                </a:srgbClr>
              </a:solidFill>
              <a:latin typeface="微软雅黑" panose="020B0503020204020204" pitchFamily="34" charset="-122"/>
              <a:ea typeface="微软雅黑" panose="020B0503020204020204" pitchFamily="34" charset="-122"/>
            </a:endParaRPr>
          </a:p>
        </p:txBody>
      </p:sp>
      <p:sp>
        <p:nvSpPr>
          <p:cNvPr id="4" name="矩形 3"/>
          <p:cNvSpPr/>
          <p:nvPr/>
        </p:nvSpPr>
        <p:spPr>
          <a:xfrm>
            <a:off x="1258348" y="2882635"/>
            <a:ext cx="3579303" cy="2492990"/>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Singleton</a:t>
            </a:r>
            <a:r>
              <a:rPr lang="en-US" altLang="zh-CN" sz="1200" dirty="0">
                <a:solidFill>
                  <a:srgbClr val="000000"/>
                </a:solidFill>
                <a:highlight>
                  <a:srgbClr val="FFFFFF"/>
                </a:highlight>
                <a:latin typeface="Consolas"/>
              </a:rPr>
              <a:t>&lt;T&gt; </a:t>
            </a:r>
            <a:r>
              <a:rPr lang="en-US" altLang="zh-CN" sz="1200" dirty="0">
                <a:solidFill>
                  <a:srgbClr val="0000FF"/>
                </a:solidFill>
                <a:highlight>
                  <a:srgbClr val="FFFFFF"/>
                </a:highlight>
                <a:latin typeface="Consolas"/>
              </a:rPr>
              <a:t>where</a:t>
            </a:r>
            <a:r>
              <a:rPr lang="en-US" altLang="zh-CN" sz="1200" dirty="0">
                <a:solidFill>
                  <a:srgbClr val="000000"/>
                </a:solidFill>
                <a:highlight>
                  <a:srgbClr val="FFFFFF"/>
                </a:highlight>
                <a:latin typeface="Consolas"/>
              </a:rPr>
              <a:t> T : </a:t>
            </a:r>
            <a:r>
              <a:rPr lang="en-US" altLang="zh-CN" sz="1200" dirty="0" err="1">
                <a:solidFill>
                  <a:srgbClr val="0000FF"/>
                </a:solidFill>
                <a:highlight>
                  <a:srgbClr val="FFFFFF"/>
                </a:highlight>
                <a:latin typeface="Consolas"/>
              </a:rPr>
              <a:t>class</a:t>
            </a:r>
            <a:r>
              <a:rPr lang="en-US" altLang="zh-CN" sz="1200" dirty="0" err="1">
                <a:solidFill>
                  <a:srgbClr val="000000"/>
                </a:solidFill>
                <a:highlight>
                  <a:srgbClr val="FFFFFF"/>
                </a:highlight>
                <a:latin typeface="Consolas"/>
              </a:rPr>
              <a:t>,</a:t>
            </a:r>
            <a:r>
              <a:rPr lang="en-US" altLang="zh-CN" sz="1200" dirty="0" err="1">
                <a:solidFill>
                  <a:srgbClr val="0000FF"/>
                </a:solidFill>
                <a:highlight>
                  <a:srgbClr val="FFFFFF"/>
                </a:highlight>
                <a:latin typeface="Consolas"/>
              </a:rPr>
              <a:t>new</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T </a:t>
            </a:r>
            <a:r>
              <a:rPr lang="en-US" altLang="zh-CN" sz="1200" dirty="0" err="1">
                <a:solidFill>
                  <a:srgbClr val="000000"/>
                </a:solidFill>
                <a:highlight>
                  <a:srgbClr val="FFFFFF"/>
                </a:highlight>
                <a:latin typeface="Consolas"/>
              </a:rPr>
              <a:t>m_Mgr</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null</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T Instance</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get</a:t>
            </a:r>
            <a:r>
              <a:rPr lang="en-US" altLang="zh-CN" sz="1200" dirty="0">
                <a:solidFill>
                  <a:srgbClr val="000000"/>
                </a:solidFill>
                <a:highlight>
                  <a:srgbClr val="FFFFFF"/>
                </a:highlight>
                <a:latin typeface="Consolas"/>
              </a:rPr>
              <a:t> </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m_Mgr</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null</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m_Mgr</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return</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m_Mgr</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solidFill>
                <a:prstClr val="black"/>
              </a:solidFill>
            </a:endParaRPr>
          </a:p>
        </p:txBody>
      </p:sp>
      <p:sp>
        <p:nvSpPr>
          <p:cNvPr id="5" name="矩形 4"/>
          <p:cNvSpPr/>
          <p:nvPr/>
        </p:nvSpPr>
        <p:spPr>
          <a:xfrm>
            <a:off x="6101592" y="2874246"/>
            <a:ext cx="5659773" cy="3046988"/>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SceneManager</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Singleton</a:t>
            </a:r>
            <a:r>
              <a:rPr lang="en-US" altLang="zh-CN" sz="1200" dirty="0">
                <a:solidFill>
                  <a:srgbClr val="000000"/>
                </a:solidFill>
                <a:highlight>
                  <a:srgbClr val="FFFFFF"/>
                </a:highlight>
                <a:latin typeface="Consolas"/>
              </a:rPr>
              <a:t>&lt;</a:t>
            </a:r>
            <a:r>
              <a:rPr lang="en-US" altLang="zh-CN" sz="1200" dirty="0" err="1">
                <a:solidFill>
                  <a:srgbClr val="2B91AF"/>
                </a:solidFill>
                <a:highlight>
                  <a:srgbClr val="FFFFFF"/>
                </a:highlight>
                <a:latin typeface="Consolas"/>
              </a:rPr>
              <a:t>SceneManager</a:t>
            </a:r>
            <a:r>
              <a:rPr lang="en-US" altLang="zh-CN" sz="1200" dirty="0">
                <a:solidFill>
                  <a:srgbClr val="000000"/>
                </a:solidFill>
                <a:highlight>
                  <a:srgbClr val="FFFFFF"/>
                </a:highlight>
                <a:latin typeface="Consolas"/>
              </a:rPr>
              <a:t>&gt;</a:t>
            </a: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Init</a:t>
            </a:r>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en-US" altLang="zh-CN" sz="1200" dirty="0" err="1">
                <a:solidFill>
                  <a:srgbClr val="A31515"/>
                </a:solidFill>
                <a:highlight>
                  <a:srgbClr val="FFFFFF"/>
                </a:highlight>
                <a:latin typeface="Consolas"/>
              </a:rPr>
              <a:t>SceneMgr</a:t>
            </a:r>
            <a:r>
              <a:rPr lang="en-US" altLang="zh-CN" sz="1200" dirty="0">
                <a:solidFill>
                  <a:srgbClr val="A31515"/>
                </a:solidFill>
                <a:highlight>
                  <a:srgbClr val="FFFFFF"/>
                </a:highlight>
                <a:latin typeface="Consolas"/>
              </a:rPr>
              <a:t> </a:t>
            </a:r>
            <a:r>
              <a:rPr lang="en-US" altLang="zh-CN" sz="1200" dirty="0" err="1">
                <a:solidFill>
                  <a:srgbClr val="A31515"/>
                </a:solidFill>
                <a:highlight>
                  <a:srgbClr val="FFFFFF"/>
                </a:highlight>
                <a:latin typeface="Consolas"/>
              </a:rPr>
              <a:t>Init.</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RoleManager</a:t>
            </a:r>
            <a:r>
              <a:rPr lang="en-US" altLang="zh-CN" sz="1200" dirty="0">
                <a:solidFill>
                  <a:srgbClr val="000000"/>
                </a:solidFill>
                <a:highlight>
                  <a:srgbClr val="FFFFFF"/>
                </a:highlight>
                <a:latin typeface="Consolas"/>
              </a:rPr>
              <a:t> : </a:t>
            </a:r>
            <a:r>
              <a:rPr lang="en-US" altLang="zh-CN" sz="1200" dirty="0">
                <a:solidFill>
                  <a:srgbClr val="2B91AF"/>
                </a:solidFill>
                <a:highlight>
                  <a:srgbClr val="FFFFFF"/>
                </a:highlight>
                <a:latin typeface="Consolas"/>
              </a:rPr>
              <a:t>Singleton</a:t>
            </a:r>
            <a:r>
              <a:rPr lang="en-US" altLang="zh-CN" sz="1200" dirty="0">
                <a:solidFill>
                  <a:srgbClr val="000000"/>
                </a:solidFill>
                <a:highlight>
                  <a:srgbClr val="FFFFFF"/>
                </a:highlight>
                <a:latin typeface="Consolas"/>
              </a:rPr>
              <a:t>&lt;</a:t>
            </a:r>
            <a:r>
              <a:rPr lang="en-US" altLang="zh-CN" sz="1200" dirty="0" err="1">
                <a:solidFill>
                  <a:srgbClr val="2B91AF"/>
                </a:solidFill>
                <a:highlight>
                  <a:srgbClr val="FFFFFF"/>
                </a:highlight>
                <a:latin typeface="Consolas"/>
              </a:rPr>
              <a:t>RoleManager</a:t>
            </a:r>
            <a:r>
              <a:rPr lang="en-US" altLang="zh-CN" sz="1200" dirty="0">
                <a:solidFill>
                  <a:srgbClr val="000000"/>
                </a:solidFill>
                <a:highlight>
                  <a:srgbClr val="FFFFFF"/>
                </a:highlight>
                <a:latin typeface="Consolas"/>
              </a:rPr>
              <a:t>&gt;</a:t>
            </a: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Init</a:t>
            </a:r>
            <a:r>
              <a:rPr lang="en-US" altLang="zh-CN" sz="1200" dirty="0">
                <a:solidFill>
                  <a:srgbClr val="000000"/>
                </a:solidFill>
                <a:highlight>
                  <a:srgbClr val="FFFFFF"/>
                </a:highlight>
                <a:latin typeface="Consolas"/>
              </a:rPr>
              <a:t>() {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en-US" altLang="zh-CN" sz="1200" dirty="0" err="1">
                <a:solidFill>
                  <a:srgbClr val="A31515"/>
                </a:solidFill>
                <a:highlight>
                  <a:srgbClr val="FFFFFF"/>
                </a:highlight>
                <a:latin typeface="Consolas"/>
              </a:rPr>
              <a:t>RoleMgr</a:t>
            </a:r>
            <a:r>
              <a:rPr lang="en-US" altLang="zh-CN" sz="1200" dirty="0">
                <a:solidFill>
                  <a:srgbClr val="A31515"/>
                </a:solidFill>
                <a:highlight>
                  <a:srgbClr val="FFFFFF"/>
                </a:highlight>
                <a:latin typeface="Consolas"/>
              </a:rPr>
              <a:t> </a:t>
            </a:r>
            <a:r>
              <a:rPr lang="en-US" altLang="zh-CN" sz="1200" dirty="0" err="1">
                <a:solidFill>
                  <a:srgbClr val="A31515"/>
                </a:solidFill>
                <a:highlight>
                  <a:srgbClr val="FFFFFF"/>
                </a:highlight>
                <a:latin typeface="Consolas"/>
              </a:rPr>
              <a:t>Init.</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p>
          <a:p>
            <a:r>
              <a:rPr lang="en-US" altLang="zh-CN" sz="1200" dirty="0">
                <a:solidFill>
                  <a:srgbClr val="000000"/>
                </a:solidFill>
                <a:highlight>
                  <a:srgbClr val="FFFFFF"/>
                </a:highlight>
                <a:latin typeface="Consolas"/>
              </a:rPr>
              <a:t>}</a:t>
            </a: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SceneManager</a:t>
            </a:r>
            <a:r>
              <a:rPr lang="en-US" altLang="zh-CN" sz="1200" dirty="0" err="1">
                <a:solidFill>
                  <a:srgbClr val="000000"/>
                </a:solidFill>
                <a:highlight>
                  <a:srgbClr val="FFFFFF"/>
                </a:highlight>
                <a:latin typeface="Consolas"/>
              </a:rPr>
              <a:t>.Instance.Init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RoleManager</a:t>
            </a:r>
            <a:r>
              <a:rPr lang="en-US" altLang="zh-CN" sz="1200" dirty="0" err="1">
                <a:solidFill>
                  <a:srgbClr val="000000"/>
                </a:solidFill>
                <a:highlight>
                  <a:srgbClr val="FFFFFF"/>
                </a:highlight>
                <a:latin typeface="Consolas"/>
              </a:rPr>
              <a:t>.Instance.Init</a:t>
            </a:r>
            <a:r>
              <a:rPr lang="en-US" altLang="zh-CN" sz="1200" dirty="0" smtClean="0">
                <a:solidFill>
                  <a:srgbClr val="000000"/>
                </a:solidFill>
                <a:highlight>
                  <a:srgbClr val="FFFFFF"/>
                </a:highlight>
                <a:latin typeface="Consolas"/>
              </a:rPr>
              <a:t>();</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solidFill>
                <a:prstClr val="black"/>
              </a:solidFill>
            </a:endParaRPr>
          </a:p>
        </p:txBody>
      </p:sp>
      <p:cxnSp>
        <p:nvCxnSpPr>
          <p:cNvPr id="8" name="直接连接符 7"/>
          <p:cNvCxnSpPr/>
          <p:nvPr/>
        </p:nvCxnSpPr>
        <p:spPr>
          <a:xfrm>
            <a:off x="5738070" y="2882635"/>
            <a:ext cx="0" cy="3400719"/>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7951" y="5115566"/>
            <a:ext cx="12858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a:spLocks/>
          </p:cNvSpPr>
          <p:nvPr/>
        </p:nvSpPr>
        <p:spPr>
          <a:xfrm>
            <a:off x="1226267" y="2240398"/>
            <a:ext cx="9746533"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利用泛型实现单键设计模式</a:t>
            </a:r>
            <a:endParaRPr lang="en-US" altLang="zh-CN" sz="2000" dirty="0" smtClean="0">
              <a:solidFill>
                <a:srgbClr val="4151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688050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泛型</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258348" y="3000867"/>
            <a:ext cx="4353887" cy="2862322"/>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List</a:t>
            </a:r>
            <a:r>
              <a:rPr lang="en-US" altLang="zh-CN" sz="1200" dirty="0">
                <a:solidFill>
                  <a:srgbClr val="000000"/>
                </a:solidFill>
                <a:highlight>
                  <a:srgbClr val="FFFFFF"/>
                </a:highlight>
                <a:latin typeface="Consolas"/>
              </a:rPr>
              <a:t>&lt;</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&gt; list1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List</a:t>
            </a:r>
            <a:r>
              <a:rPr lang="en-US" altLang="zh-CN" sz="1200" dirty="0">
                <a:solidFill>
                  <a:srgbClr val="000000"/>
                </a:solidFill>
                <a:highlight>
                  <a:srgbClr val="FFFFFF"/>
                </a:highlight>
                <a:latin typeface="Consolas"/>
              </a:rPr>
              <a:t>&lt;</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&gt;();</a:t>
            </a:r>
          </a:p>
          <a:p>
            <a:r>
              <a:rPr lang="en-US" altLang="zh-CN" sz="1200" dirty="0">
                <a:solidFill>
                  <a:srgbClr val="000000"/>
                </a:solidFill>
                <a:highlight>
                  <a:srgbClr val="FFFFFF"/>
                </a:highlight>
                <a:latin typeface="Consolas"/>
              </a:rPr>
              <a:t>        list1.Add(5);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添加</a:t>
            </a:r>
            <a:r>
              <a:rPr lang="en-US" altLang="zh-CN" sz="1200" dirty="0">
                <a:solidFill>
                  <a:srgbClr val="008000"/>
                </a:solidFill>
                <a:highlight>
                  <a:srgbClr val="FFFFFF"/>
                </a:highlight>
                <a:latin typeface="Consolas"/>
              </a:rPr>
              <a:t>5</a:t>
            </a:r>
            <a:endParaRPr lang="zh-CN" altLang="en-US" sz="1200" dirty="0">
              <a:solidFill>
                <a:srgbClr val="000000"/>
              </a:solidFill>
              <a:highlight>
                <a:srgbClr val="FFFFFF"/>
              </a:highlight>
              <a:latin typeface="Consolas"/>
            </a:endParaRPr>
          </a:p>
          <a:p>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array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 1, 4, 7, 3 };</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List</a:t>
            </a:r>
            <a:r>
              <a:rPr lang="en-US" altLang="zh-CN" sz="1200" dirty="0">
                <a:solidFill>
                  <a:srgbClr val="000000"/>
                </a:solidFill>
                <a:highlight>
                  <a:srgbClr val="FFFFFF"/>
                </a:highlight>
                <a:latin typeface="Consolas"/>
              </a:rPr>
              <a:t>&lt;</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&gt; list2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List</a:t>
            </a:r>
            <a:r>
              <a:rPr lang="en-US" altLang="zh-CN" sz="1200" dirty="0">
                <a:solidFill>
                  <a:srgbClr val="000000"/>
                </a:solidFill>
                <a:highlight>
                  <a:srgbClr val="FFFFFF"/>
                </a:highlight>
                <a:latin typeface="Consolas"/>
              </a:rPr>
              <a:t>&lt;</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&gt;(array);</a:t>
            </a:r>
          </a:p>
          <a:p>
            <a:r>
              <a:rPr lang="en-US" altLang="zh-CN" sz="1200" dirty="0">
                <a:solidFill>
                  <a:srgbClr val="000000"/>
                </a:solidFill>
                <a:highlight>
                  <a:srgbClr val="FFFFFF"/>
                </a:highlight>
                <a:latin typeface="Consolas"/>
              </a:rPr>
              <a:t>        list1.AddRange(list2);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添加</a:t>
            </a:r>
            <a:r>
              <a:rPr lang="en-US" altLang="zh-CN" sz="1200" dirty="0">
                <a:solidFill>
                  <a:srgbClr val="008000"/>
                </a:solidFill>
                <a:highlight>
                  <a:srgbClr val="FFFFFF"/>
                </a:highlight>
                <a:latin typeface="Consolas"/>
              </a:rPr>
              <a:t>list 1,4,7,3</a:t>
            </a:r>
            <a:endParaRPr lang="en-US" altLang="zh-CN" sz="1200" dirty="0">
              <a:solidFill>
                <a:srgbClr val="000000"/>
              </a:solidFill>
              <a:highlight>
                <a:srgbClr val="FFFFFF"/>
              </a:highlight>
              <a:latin typeface="Consolas"/>
            </a:endParaRPr>
          </a:p>
          <a:p>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foreach</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in</a:t>
            </a:r>
            <a:r>
              <a:rPr lang="en-US" altLang="zh-CN" sz="1200" dirty="0">
                <a:solidFill>
                  <a:srgbClr val="000000"/>
                </a:solidFill>
                <a:highlight>
                  <a:srgbClr val="FFFFFF"/>
                </a:highlight>
                <a:latin typeface="Consolas"/>
              </a:rPr>
              <a:t> list1)</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"{0}"</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i</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sp>
        <p:nvSpPr>
          <p:cNvPr id="5" name="矩形 4"/>
          <p:cNvSpPr/>
          <p:nvPr/>
        </p:nvSpPr>
        <p:spPr>
          <a:xfrm>
            <a:off x="5975757" y="2992478"/>
            <a:ext cx="5861109" cy="3231654"/>
          </a:xfrm>
          <a:prstGeom prst="rect">
            <a:avLst/>
          </a:prstGeom>
        </p:spPr>
        <p:txBody>
          <a:bodyPr wrap="square">
            <a:spAutoFit/>
          </a:bodyPr>
          <a:lstStyle/>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Dictionary</a:t>
            </a:r>
            <a:r>
              <a:rPr lang="en-US" altLang="zh-CN" sz="1200" dirty="0">
                <a:solidFill>
                  <a:srgbClr val="000000"/>
                </a:solidFill>
                <a:highlight>
                  <a:srgbClr val="FFFFFF"/>
                </a:highlight>
                <a:latin typeface="Consolas"/>
              </a:rPr>
              <a:t>&lt;</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&gt; </a:t>
            </a:r>
            <a:r>
              <a:rPr lang="en-US" altLang="zh-CN" sz="1200" dirty="0" err="1">
                <a:solidFill>
                  <a:srgbClr val="000000"/>
                </a:solidFill>
                <a:highlight>
                  <a:srgbClr val="FFFFFF"/>
                </a:highlight>
                <a:latin typeface="Consolas"/>
              </a:rPr>
              <a:t>dic</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Dictionary</a:t>
            </a:r>
            <a:r>
              <a:rPr lang="en-US" altLang="zh-CN" sz="1200" dirty="0">
                <a:solidFill>
                  <a:srgbClr val="000000"/>
                </a:solidFill>
                <a:highlight>
                  <a:srgbClr val="FFFFFF"/>
                </a:highlight>
                <a:latin typeface="Consolas"/>
              </a:rPr>
              <a:t>&lt;</a:t>
            </a:r>
            <a:r>
              <a:rPr lang="en-US" altLang="zh-CN" sz="1200" dirty="0" err="1">
                <a:solidFill>
                  <a:srgbClr val="0000FF"/>
                </a:solidFill>
                <a:highlight>
                  <a:srgbClr val="FFFFFF"/>
                </a:highlight>
                <a:latin typeface="Consolas"/>
              </a:rPr>
              <a:t>int</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&gt;();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dic</a:t>
            </a:r>
            <a:r>
              <a:rPr lang="en-US" altLang="zh-CN" sz="1200" dirty="0">
                <a:solidFill>
                  <a:srgbClr val="000000"/>
                </a:solidFill>
                <a:highlight>
                  <a:srgbClr val="FFFFFF"/>
                </a:highlight>
                <a:latin typeface="Consolas"/>
              </a:rPr>
              <a:t>[0] = </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输球</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支持索引器</a:t>
            </a:r>
            <a:endParaRPr lang="zh-CN" altLang="en-US"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dic.Add</a:t>
            </a:r>
            <a:r>
              <a:rPr lang="en-US" altLang="zh-CN" sz="1200" dirty="0">
                <a:solidFill>
                  <a:srgbClr val="000000"/>
                </a:solidFill>
                <a:highlight>
                  <a:srgbClr val="FFFFFF"/>
                </a:highlight>
                <a:latin typeface="Consolas"/>
              </a:rPr>
              <a:t>(1, </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平局</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dic.Add</a:t>
            </a:r>
            <a:r>
              <a:rPr lang="en-US" altLang="zh-CN" sz="1200" dirty="0">
                <a:solidFill>
                  <a:srgbClr val="000000"/>
                </a:solidFill>
                <a:highlight>
                  <a:srgbClr val="FFFFFF"/>
                </a:highlight>
                <a:latin typeface="Consolas"/>
              </a:rPr>
              <a:t>(3,</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赢球</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foreach</a:t>
            </a:r>
            <a:r>
              <a:rPr lang="en-US" altLang="zh-CN" sz="1200" dirty="0">
                <a:solidFill>
                  <a:srgbClr val="000000"/>
                </a:solidFill>
                <a:highlight>
                  <a:srgbClr val="FFFFFF"/>
                </a:highlight>
                <a:latin typeface="Consolas"/>
              </a:rPr>
              <a:t> (</a:t>
            </a:r>
            <a:r>
              <a:rPr lang="en-US" altLang="zh-CN" sz="1200" dirty="0" err="1">
                <a:solidFill>
                  <a:srgbClr val="0000FF"/>
                </a:solidFill>
                <a:highlight>
                  <a:srgbClr val="FFFFFF"/>
                </a:highlight>
                <a:latin typeface="Consolas"/>
              </a:rPr>
              <a:t>var</a:t>
            </a:r>
            <a:r>
              <a:rPr lang="en-US" altLang="zh-CN" sz="1200" dirty="0">
                <a:solidFill>
                  <a:srgbClr val="000000"/>
                </a:solidFill>
                <a:highlight>
                  <a:srgbClr val="FFFFFF"/>
                </a:highlight>
                <a:latin typeface="Consolas"/>
              </a:rPr>
              <a:t> item </a:t>
            </a:r>
            <a:r>
              <a:rPr lang="en-US" altLang="zh-CN" sz="1200" dirty="0">
                <a:solidFill>
                  <a:srgbClr val="0000FF"/>
                </a:solidFill>
                <a:highlight>
                  <a:srgbClr val="FFFFFF"/>
                </a:highlight>
                <a:latin typeface="Consolas"/>
              </a:rPr>
              <a:t>in</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dic</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"{0}</a:t>
            </a:r>
            <a:r>
              <a:rPr lang="zh-CN" altLang="en-US" sz="1200" dirty="0">
                <a:solidFill>
                  <a:srgbClr val="A31515"/>
                </a:solidFill>
                <a:highlight>
                  <a:srgbClr val="FFFFFF"/>
                </a:highlight>
                <a:latin typeface="Consolas"/>
              </a:rPr>
              <a:t>表示</a:t>
            </a:r>
            <a:r>
              <a:rPr lang="en-US" altLang="zh-CN" sz="1200" dirty="0">
                <a:solidFill>
                  <a:srgbClr val="A31515"/>
                </a:solidFill>
                <a:highlight>
                  <a:srgbClr val="FFFFFF"/>
                </a:highlight>
                <a:latin typeface="Consolas"/>
              </a:rPr>
              <a:t>{1}"</a:t>
            </a:r>
            <a:r>
              <a:rPr lang="en-US" altLang="zh-CN" sz="1200" dirty="0">
                <a:solidFill>
                  <a:srgbClr val="000000"/>
                </a:solidFill>
                <a:highlight>
                  <a:srgbClr val="FFFFFF"/>
                </a:highlight>
                <a:latin typeface="Consolas"/>
              </a:rPr>
              <a:t>,</a:t>
            </a:r>
            <a:r>
              <a:rPr lang="en-US" altLang="zh-CN" sz="1200" dirty="0" err="1">
                <a:solidFill>
                  <a:srgbClr val="000000"/>
                </a:solidFill>
                <a:highlight>
                  <a:srgbClr val="FFFFFF"/>
                </a:highlight>
                <a:latin typeface="Consolas"/>
              </a:rPr>
              <a:t>item.Key,item.Value</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sStrOut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dic.TryGetValue</a:t>
            </a:r>
            <a:r>
              <a:rPr lang="en-US" altLang="zh-CN" sz="1200" dirty="0">
                <a:solidFill>
                  <a:srgbClr val="000000"/>
                </a:solidFill>
                <a:highlight>
                  <a:srgbClr val="FFFFFF"/>
                </a:highlight>
                <a:latin typeface="Consolas"/>
              </a:rPr>
              <a:t>(1,</a:t>
            </a:r>
            <a:r>
              <a:rPr lang="en-US" altLang="zh-CN" sz="1200" dirty="0">
                <a:solidFill>
                  <a:srgbClr val="0000FF"/>
                </a:solidFill>
                <a:highlight>
                  <a:srgbClr val="FFFFFF"/>
                </a:highlight>
                <a:latin typeface="Consolas"/>
              </a:rPr>
              <a:t>out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sStrOut</a:t>
            </a:r>
            <a:r>
              <a:rPr lang="en-US" altLang="zh-CN" sz="1200" dirty="0">
                <a:solidFill>
                  <a:srgbClr val="000000"/>
                </a:solidFill>
                <a:highlight>
                  <a:srgbClr val="FFFFFF"/>
                </a:highlight>
                <a:latin typeface="Consolas"/>
              </a:rPr>
              <a:t>)) </a:t>
            </a:r>
            <a:r>
              <a:rPr lang="en-US" altLang="zh-CN" sz="1200" dirty="0">
                <a:solidFill>
                  <a:srgbClr val="008000"/>
                </a:solidFill>
                <a:highlight>
                  <a:srgbClr val="FFFFFF"/>
                </a:highlight>
                <a:latin typeface="Consolas"/>
              </a:rPr>
              <a:t>//</a:t>
            </a:r>
            <a:r>
              <a:rPr lang="zh-CN" altLang="en-US" sz="1200" dirty="0">
                <a:solidFill>
                  <a:srgbClr val="008000"/>
                </a:solidFill>
                <a:highlight>
                  <a:srgbClr val="FFFFFF"/>
                </a:highlight>
                <a:latin typeface="Consolas"/>
              </a:rPr>
              <a:t>查找返回</a:t>
            </a:r>
            <a:r>
              <a:rPr lang="en-US" altLang="zh-CN" sz="1200" dirty="0">
                <a:solidFill>
                  <a:srgbClr val="008000"/>
                </a:solidFill>
                <a:highlight>
                  <a:srgbClr val="FFFFFF"/>
                </a:highlight>
                <a:latin typeface="Consolas"/>
              </a:rPr>
              <a:t>true</a:t>
            </a:r>
            <a:endParaRPr lang="en-US" altLang="zh-CN" sz="1200" dirty="0">
              <a:solidFill>
                <a:srgbClr val="000000"/>
              </a:solidFill>
              <a:highlight>
                <a:srgbClr val="FFFFFF"/>
              </a:highlight>
              <a:latin typeface="Consolas"/>
            </a:endParaRP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查找</a:t>
            </a:r>
            <a:r>
              <a:rPr lang="en-US" altLang="zh-CN" sz="1200" dirty="0">
                <a:solidFill>
                  <a:srgbClr val="A31515"/>
                </a:solidFill>
                <a:highlight>
                  <a:srgbClr val="FFFFFF"/>
                </a:highlight>
                <a:latin typeface="Consolas"/>
              </a:rPr>
              <a:t>1</a:t>
            </a:r>
            <a:r>
              <a:rPr lang="zh-CN" altLang="en-US" sz="1200" dirty="0">
                <a:solidFill>
                  <a:srgbClr val="A31515"/>
                </a:solidFill>
                <a:highlight>
                  <a:srgbClr val="FFFFFF"/>
                </a:highlight>
                <a:latin typeface="Consolas"/>
              </a:rPr>
              <a:t>是</a:t>
            </a:r>
            <a:r>
              <a:rPr lang="en-US" altLang="zh-CN" sz="1200" dirty="0">
                <a:solidFill>
                  <a:srgbClr val="A31515"/>
                </a:solidFill>
                <a:highlight>
                  <a:srgbClr val="FFFFFF"/>
                </a:highlight>
                <a:latin typeface="Consolas"/>
              </a:rPr>
              <a:t>{0}"</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sStrOut</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endParaRPr lang="zh-CN" altLang="en-US" sz="1200" dirty="0"/>
          </a:p>
        </p:txBody>
      </p:sp>
      <p:cxnSp>
        <p:nvCxnSpPr>
          <p:cNvPr id="8" name="直接连接符 7"/>
          <p:cNvCxnSpPr/>
          <p:nvPr/>
        </p:nvCxnSpPr>
        <p:spPr>
          <a:xfrm>
            <a:off x="5738070" y="3000867"/>
            <a:ext cx="0" cy="3400719"/>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797" y="5434564"/>
            <a:ext cx="3905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a:spLocks/>
          </p:cNvSpPr>
          <p:nvPr/>
        </p:nvSpPr>
        <p:spPr>
          <a:xfrm>
            <a:off x="1226267" y="2240398"/>
            <a:ext cx="9746533"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介绍</a:t>
            </a:r>
            <a:r>
              <a:rPr lang="en-US" altLang="zh-CN" sz="2000" dirty="0" smtClean="0">
                <a:solidFill>
                  <a:srgbClr val="415162"/>
                </a:solidFill>
                <a:latin typeface="微软雅黑" panose="020B0503020204020204" pitchFamily="34" charset="-122"/>
                <a:ea typeface="微软雅黑" panose="020B0503020204020204" pitchFamily="34" charset="-122"/>
              </a:rPr>
              <a:t>List&lt;T&gt;</a:t>
            </a:r>
            <a:r>
              <a:rPr lang="zh-CN" altLang="en-US" sz="2000" dirty="0" smtClean="0">
                <a:solidFill>
                  <a:srgbClr val="415162"/>
                </a:solidFill>
                <a:latin typeface="微软雅黑" panose="020B0503020204020204" pitchFamily="34" charset="-122"/>
                <a:ea typeface="微软雅黑" panose="020B0503020204020204" pitchFamily="34" charset="-122"/>
              </a:rPr>
              <a:t>与</a:t>
            </a:r>
            <a:r>
              <a:rPr lang="en-US" altLang="zh-CN" sz="2000" dirty="0" err="1" smtClean="0">
                <a:solidFill>
                  <a:srgbClr val="415162"/>
                </a:solidFill>
                <a:latin typeface="微软雅黑" panose="020B0503020204020204" pitchFamily="34" charset="-122"/>
                <a:ea typeface="微软雅黑" panose="020B0503020204020204" pitchFamily="34" charset="-122"/>
              </a:rPr>
              <a:t>Dictonary</a:t>
            </a:r>
            <a:r>
              <a:rPr lang="en-US" altLang="zh-CN" sz="2000" dirty="0" smtClean="0">
                <a:solidFill>
                  <a:srgbClr val="415162"/>
                </a:solidFill>
                <a:latin typeface="微软雅黑" panose="020B0503020204020204" pitchFamily="34" charset="-122"/>
                <a:ea typeface="微软雅黑" panose="020B0503020204020204" pitchFamily="34" charset="-122"/>
              </a:rPr>
              <a:t>&lt;</a:t>
            </a:r>
            <a:r>
              <a:rPr lang="en-US" altLang="zh-CN" sz="2000" dirty="0" err="1" smtClean="0">
                <a:solidFill>
                  <a:srgbClr val="415162"/>
                </a:solidFill>
                <a:latin typeface="微软雅黑" panose="020B0503020204020204" pitchFamily="34" charset="-122"/>
                <a:ea typeface="微软雅黑" panose="020B0503020204020204" pitchFamily="34" charset="-122"/>
              </a:rPr>
              <a:t>TKey,TValue</a:t>
            </a:r>
            <a:r>
              <a:rPr lang="en-US" altLang="zh-CN" sz="2000" dirty="0" smtClean="0">
                <a:solidFill>
                  <a:srgbClr val="415162"/>
                </a:solidFill>
                <a:latin typeface="微软雅黑" panose="020B0503020204020204" pitchFamily="34" charset="-122"/>
                <a:ea typeface="微软雅黑" panose="020B0503020204020204" pitchFamily="34" charset="-122"/>
              </a:rPr>
              <a:t>&gt;</a:t>
            </a:r>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0538" y="5709782"/>
            <a:ext cx="11620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16869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排序</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426786" y="2249825"/>
            <a:ext cx="5611577" cy="4401205"/>
          </a:xfrm>
          <a:prstGeom prst="rect">
            <a:avLst/>
          </a:prstGeom>
        </p:spPr>
        <p:txBody>
          <a:bodyPr wrap="square">
            <a:spAutoFit/>
          </a:bodyPr>
          <a:lstStyle/>
          <a:p>
            <a:r>
              <a:rPr lang="en-US" altLang="zh-CN" sz="1000" dirty="0">
                <a:solidFill>
                  <a:srgbClr val="0000FF"/>
                </a:solidFill>
                <a:highlight>
                  <a:srgbClr val="FFFFFF"/>
                </a:highlight>
                <a:latin typeface="Consolas"/>
              </a:rPr>
              <a:t>class</a:t>
            </a:r>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IntCompare</a:t>
            </a:r>
            <a:r>
              <a:rPr lang="en-US" altLang="zh-CN" sz="1000" dirty="0">
                <a:solidFill>
                  <a:srgbClr val="000000"/>
                </a:solidFill>
                <a:highlight>
                  <a:srgbClr val="FFFFFF"/>
                </a:highlight>
                <a:latin typeface="Consolas"/>
              </a:rPr>
              <a:t> : </a:t>
            </a:r>
            <a:r>
              <a:rPr lang="en-US" altLang="zh-CN" sz="1000" dirty="0" err="1">
                <a:solidFill>
                  <a:srgbClr val="2B91AF"/>
                </a:solidFill>
                <a:highlight>
                  <a:srgbClr val="FFFFFF"/>
                </a:highlight>
                <a:latin typeface="Consolas"/>
              </a:rPr>
              <a:t>IComparer</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a:t>
            </a:r>
          </a:p>
          <a:p>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public</a:t>
            </a:r>
            <a:r>
              <a:rPr lang="en-US" altLang="zh-CN" sz="1000" dirty="0">
                <a:solidFill>
                  <a:srgbClr val="000000"/>
                </a:solidFill>
                <a:highlight>
                  <a:srgbClr val="FFFFFF"/>
                </a:highlight>
                <a:latin typeface="Consolas"/>
              </a:rPr>
              <a:t>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Compare(</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x,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y)</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return</a:t>
            </a:r>
            <a:r>
              <a:rPr lang="en-US" altLang="zh-CN" sz="1000" dirty="0">
                <a:solidFill>
                  <a:srgbClr val="000000"/>
                </a:solidFill>
                <a:highlight>
                  <a:srgbClr val="FFFFFF"/>
                </a:highlight>
                <a:latin typeface="Consolas"/>
              </a:rPr>
              <a:t> x - y;</a:t>
            </a:r>
            <a:r>
              <a:rPr lang="en-US" altLang="zh-CN" sz="1000" dirty="0">
                <a:solidFill>
                  <a:srgbClr val="008000"/>
                </a:solidFill>
                <a:highlight>
                  <a:srgbClr val="FFFFFF"/>
                </a:highlight>
                <a:latin typeface="Consolas"/>
              </a:rPr>
              <a:t>//</a:t>
            </a:r>
            <a:r>
              <a:rPr lang="zh-CN" altLang="en-US" sz="1000" dirty="0">
                <a:solidFill>
                  <a:srgbClr val="008000"/>
                </a:solidFill>
                <a:highlight>
                  <a:srgbClr val="FFFFFF"/>
                </a:highlight>
                <a:latin typeface="Consolas"/>
              </a:rPr>
              <a:t>从小到大</a:t>
            </a:r>
            <a:endParaRPr lang="zh-CN" altLang="en-US" sz="1000" dirty="0">
              <a:solidFill>
                <a:srgbClr val="000000"/>
              </a:solidFill>
              <a:highlight>
                <a:srgbClr val="FFFFFF"/>
              </a:highlight>
              <a:latin typeface="Consolas"/>
            </a:endParaRP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a:t>
            </a:r>
          </a:p>
          <a:p>
            <a:r>
              <a:rPr lang="en-US" altLang="zh-CN" sz="1000" dirty="0">
                <a:solidFill>
                  <a:srgbClr val="0000FF"/>
                </a:solidFill>
                <a:highlight>
                  <a:srgbClr val="FFFFFF"/>
                </a:highlight>
                <a:latin typeface="Consolas"/>
              </a:rPr>
              <a:t>class</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Program</a:t>
            </a:r>
            <a:endParaRPr lang="en-US" altLang="zh-CN"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static</a:t>
            </a:r>
            <a:r>
              <a:rPr lang="en-US" altLang="zh-CN" sz="1000" dirty="0">
                <a:solidFill>
                  <a:srgbClr val="000000"/>
                </a:solidFill>
                <a:highlight>
                  <a:srgbClr val="FFFFFF"/>
                </a:highlight>
                <a:latin typeface="Consolas"/>
              </a:rPr>
              <a:t>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Compare(</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x,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y)</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return</a:t>
            </a:r>
            <a:r>
              <a:rPr lang="en-US" altLang="zh-CN" sz="1000" dirty="0">
                <a:solidFill>
                  <a:srgbClr val="000000"/>
                </a:solidFill>
                <a:highlight>
                  <a:srgbClr val="FFFFFF"/>
                </a:highlight>
                <a:latin typeface="Consolas"/>
              </a:rPr>
              <a:t> y - x;</a:t>
            </a:r>
            <a:r>
              <a:rPr lang="en-US" altLang="zh-CN" sz="1000" dirty="0">
                <a:solidFill>
                  <a:srgbClr val="008000"/>
                </a:solidFill>
                <a:highlight>
                  <a:srgbClr val="FFFFFF"/>
                </a:highlight>
                <a:latin typeface="Consolas"/>
              </a:rPr>
              <a:t>//</a:t>
            </a:r>
            <a:r>
              <a:rPr lang="zh-CN" altLang="en-US" sz="1000" dirty="0">
                <a:solidFill>
                  <a:srgbClr val="008000"/>
                </a:solidFill>
                <a:highlight>
                  <a:srgbClr val="FFFFFF"/>
                </a:highlight>
                <a:latin typeface="Consolas"/>
              </a:rPr>
              <a:t>从大到小</a:t>
            </a:r>
            <a:endParaRPr lang="zh-CN" altLang="en-US" sz="1000" dirty="0">
              <a:solidFill>
                <a:srgbClr val="000000"/>
              </a:solidFill>
              <a:highlight>
                <a:srgbClr val="FFFFFF"/>
              </a:highlight>
              <a:latin typeface="Consolas"/>
            </a:endParaRP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static</a:t>
            </a:r>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void</a:t>
            </a:r>
            <a:r>
              <a:rPr lang="en-US" altLang="zh-CN" sz="1000" dirty="0">
                <a:solidFill>
                  <a:srgbClr val="000000"/>
                </a:solidFill>
                <a:highlight>
                  <a:srgbClr val="FFFFFF"/>
                </a:highlight>
                <a:latin typeface="Consolas"/>
              </a:rPr>
              <a:t> Main(</a:t>
            </a:r>
            <a:r>
              <a:rPr lang="en-US" altLang="zh-CN" sz="1000" dirty="0">
                <a:solidFill>
                  <a:srgbClr val="0000FF"/>
                </a:solidFill>
                <a:highlight>
                  <a:srgbClr val="FFFFFF"/>
                </a:highlight>
                <a:latin typeface="Consolas"/>
              </a:rPr>
              <a:t>string</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args</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 list = </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 5, 1, 4, 7, 3 });</a:t>
            </a:r>
          </a:p>
          <a:p>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list.Sort</a:t>
            </a:r>
            <a:r>
              <a:rPr lang="en-US" altLang="zh-CN" sz="1000" dirty="0">
                <a:solidFill>
                  <a:srgbClr val="000000"/>
                </a:solidFill>
                <a:highlight>
                  <a:srgbClr val="FFFFFF"/>
                </a:highlight>
                <a:latin typeface="Consolas"/>
              </a:rPr>
              <a:t>(</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IntCompare</a:t>
            </a:r>
            <a:r>
              <a:rPr lang="en-US" altLang="zh-CN" sz="1000" dirty="0">
                <a:solidFill>
                  <a:srgbClr val="000000"/>
                </a:solidFill>
                <a:highlight>
                  <a:srgbClr val="FFFFFF"/>
                </a:highlight>
                <a:latin typeface="Consolas"/>
              </a:rPr>
              <a:t>()); </a:t>
            </a:r>
            <a:r>
              <a:rPr lang="en-US" altLang="zh-CN" sz="1000" dirty="0">
                <a:solidFill>
                  <a:srgbClr val="008000"/>
                </a:solidFill>
                <a:highlight>
                  <a:srgbClr val="FFFFFF"/>
                </a:highlight>
                <a:latin typeface="Consolas"/>
              </a:rPr>
              <a:t>//</a:t>
            </a:r>
            <a:r>
              <a:rPr lang="zh-CN" altLang="en-US" sz="1000" dirty="0">
                <a:solidFill>
                  <a:srgbClr val="008000"/>
                </a:solidFill>
                <a:highlight>
                  <a:srgbClr val="FFFFFF"/>
                </a:highlight>
                <a:latin typeface="Consolas"/>
              </a:rPr>
              <a:t>利用</a:t>
            </a:r>
            <a:r>
              <a:rPr lang="en-US" altLang="zh-CN" sz="1000" dirty="0" err="1">
                <a:solidFill>
                  <a:srgbClr val="008000"/>
                </a:solidFill>
                <a:highlight>
                  <a:srgbClr val="FFFFFF"/>
                </a:highlight>
                <a:latin typeface="Consolas"/>
              </a:rPr>
              <a:t>IComparer</a:t>
            </a:r>
            <a:r>
              <a:rPr lang="zh-CN" altLang="en-US" sz="1000" dirty="0">
                <a:solidFill>
                  <a:srgbClr val="008000"/>
                </a:solidFill>
                <a:highlight>
                  <a:srgbClr val="FFFFFF"/>
                </a:highlight>
                <a:latin typeface="Consolas"/>
              </a:rPr>
              <a:t>接口</a:t>
            </a:r>
            <a:endParaRPr lang="en-US" altLang="zh-CN"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"Sort:"</a:t>
            </a:r>
            <a:r>
              <a:rPr lang="en-US" altLang="zh-CN" sz="1000" dirty="0">
                <a:solidFill>
                  <a:srgbClr val="000000"/>
                </a:solidFill>
                <a:highlight>
                  <a:srgbClr val="FFFFFF"/>
                </a:highlight>
                <a:latin typeface="Consolas"/>
              </a:rPr>
              <a:t>);</a:t>
            </a:r>
          </a:p>
          <a:p>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foreach</a:t>
            </a:r>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var</a:t>
            </a:r>
            <a:r>
              <a:rPr lang="sv-SE" altLang="zh-CN" sz="1000" dirty="0">
                <a:solidFill>
                  <a:srgbClr val="000000"/>
                </a:solidFill>
                <a:highlight>
                  <a:srgbClr val="FFFFFF"/>
                </a:highlight>
                <a:latin typeface="Consolas"/>
              </a:rPr>
              <a:t> i </a:t>
            </a:r>
            <a:r>
              <a:rPr lang="sv-SE" altLang="zh-CN" sz="1000" dirty="0">
                <a:solidFill>
                  <a:srgbClr val="0000FF"/>
                </a:solidFill>
                <a:highlight>
                  <a:srgbClr val="FFFFFF"/>
                </a:highlight>
                <a:latin typeface="Consolas"/>
              </a:rPr>
              <a:t>in</a:t>
            </a:r>
            <a:r>
              <a:rPr lang="sv-SE" altLang="zh-CN" sz="1000" dirty="0">
                <a:solidFill>
                  <a:srgbClr val="000000"/>
                </a:solidFill>
                <a:highlight>
                  <a:srgbClr val="FFFFFF"/>
                </a:highlight>
                <a:latin typeface="Consolas"/>
              </a:rPr>
              <a:t> list)</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"{0} "</a:t>
            </a:r>
            <a:r>
              <a:rPr lang="en-US" altLang="zh-CN" sz="1000" dirty="0">
                <a:solidFill>
                  <a:srgbClr val="000000"/>
                </a:solidFill>
                <a:highlight>
                  <a:srgbClr val="FFFFFF"/>
                </a:highlight>
                <a:latin typeface="Consolas"/>
              </a:rPr>
              <a:t>,</a:t>
            </a:r>
            <a:r>
              <a:rPr lang="en-US" altLang="zh-CN" sz="1000" dirty="0" err="1">
                <a:solidFill>
                  <a:srgbClr val="000000"/>
                </a:solidFill>
                <a:highlight>
                  <a:srgbClr val="FFFFFF"/>
                </a:highlight>
                <a:latin typeface="Consolas"/>
              </a:rPr>
              <a:t>i</a:t>
            </a:r>
            <a:r>
              <a:rPr lang="en-US" altLang="zh-CN" sz="1000" dirty="0" smtClean="0">
                <a:solidFill>
                  <a:srgbClr val="000000"/>
                </a:solidFill>
                <a:highlight>
                  <a:srgbClr val="FFFFFF"/>
                </a:highlight>
                <a:latin typeface="Consolas"/>
              </a:rPr>
              <a:t>);</a:t>
            </a:r>
          </a:p>
          <a:p>
            <a:endParaRPr lang="en-US" altLang="zh-CN"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.WriteLine</a:t>
            </a:r>
            <a:r>
              <a:rPr lang="en-US" altLang="zh-CN" sz="1000" dirty="0" smtClean="0">
                <a:solidFill>
                  <a:srgbClr val="000000"/>
                </a:solidFill>
                <a:highlight>
                  <a:srgbClr val="FFFFFF"/>
                </a:highlight>
                <a:latin typeface="Consolas"/>
              </a:rPr>
              <a:t>();</a:t>
            </a:r>
            <a:endParaRPr lang="en-US" altLang="zh-CN"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list.Sort</a:t>
            </a:r>
            <a:r>
              <a:rPr lang="en-US" altLang="zh-CN" sz="1000" dirty="0">
                <a:solidFill>
                  <a:srgbClr val="000000"/>
                </a:solidFill>
                <a:highlight>
                  <a:srgbClr val="FFFFFF"/>
                </a:highlight>
                <a:latin typeface="Consolas"/>
              </a:rPr>
              <a:t>(Compare); </a:t>
            </a:r>
            <a:r>
              <a:rPr lang="en-US" altLang="zh-CN" sz="1000" dirty="0">
                <a:solidFill>
                  <a:srgbClr val="008000"/>
                </a:solidFill>
                <a:highlight>
                  <a:srgbClr val="FFFFFF"/>
                </a:highlight>
                <a:latin typeface="Consolas"/>
              </a:rPr>
              <a:t>//</a:t>
            </a:r>
            <a:r>
              <a:rPr lang="zh-CN" altLang="en-US" sz="1000" dirty="0">
                <a:solidFill>
                  <a:srgbClr val="008000"/>
                </a:solidFill>
                <a:highlight>
                  <a:srgbClr val="FFFFFF"/>
                </a:highlight>
                <a:latin typeface="Consolas"/>
              </a:rPr>
              <a:t>利用</a:t>
            </a:r>
            <a:r>
              <a:rPr lang="en-US" altLang="zh-CN" sz="1000" dirty="0" err="1">
                <a:solidFill>
                  <a:srgbClr val="008000"/>
                </a:solidFill>
                <a:highlight>
                  <a:srgbClr val="FFFFFF"/>
                </a:highlight>
                <a:latin typeface="Consolas"/>
              </a:rPr>
              <a:t>int</a:t>
            </a:r>
            <a:r>
              <a:rPr lang="en-US" altLang="zh-CN" sz="1000" dirty="0">
                <a:solidFill>
                  <a:srgbClr val="008000"/>
                </a:solidFill>
                <a:highlight>
                  <a:srgbClr val="FFFFFF"/>
                </a:highlight>
                <a:latin typeface="Consolas"/>
              </a:rPr>
              <a:t> Compare(</a:t>
            </a:r>
            <a:r>
              <a:rPr lang="en-US" altLang="zh-CN" sz="1000" dirty="0" err="1">
                <a:solidFill>
                  <a:srgbClr val="008000"/>
                </a:solidFill>
                <a:highlight>
                  <a:srgbClr val="FFFFFF"/>
                </a:highlight>
                <a:latin typeface="Consolas"/>
              </a:rPr>
              <a:t>int,int</a:t>
            </a:r>
            <a:r>
              <a:rPr lang="en-US" altLang="zh-CN" sz="1000" dirty="0">
                <a:solidFill>
                  <a:srgbClr val="008000"/>
                </a:solidFill>
                <a:highlight>
                  <a:srgbClr val="FFFFFF"/>
                </a:highlight>
                <a:latin typeface="Consolas"/>
              </a:rPr>
              <a:t>)</a:t>
            </a:r>
            <a:r>
              <a:rPr lang="zh-CN" altLang="en-US" sz="1000" dirty="0">
                <a:solidFill>
                  <a:srgbClr val="008000"/>
                </a:solidFill>
                <a:highlight>
                  <a:srgbClr val="FFFFFF"/>
                </a:highlight>
                <a:latin typeface="Consolas"/>
              </a:rPr>
              <a:t>函数</a:t>
            </a:r>
            <a:endParaRPr lang="zh-CN" altLang="en-US"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"Sort:"</a:t>
            </a:r>
            <a:r>
              <a:rPr lang="en-US" altLang="zh-CN" sz="1000" dirty="0">
                <a:solidFill>
                  <a:srgbClr val="000000"/>
                </a:solidFill>
                <a:highlight>
                  <a:srgbClr val="FFFFFF"/>
                </a:highlight>
                <a:latin typeface="Consolas"/>
              </a:rPr>
              <a:t>);</a:t>
            </a:r>
          </a:p>
          <a:p>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foreach</a:t>
            </a:r>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var</a:t>
            </a:r>
            <a:r>
              <a:rPr lang="sv-SE" altLang="zh-CN" sz="1000" dirty="0">
                <a:solidFill>
                  <a:srgbClr val="000000"/>
                </a:solidFill>
                <a:highlight>
                  <a:srgbClr val="FFFFFF"/>
                </a:highlight>
                <a:latin typeface="Consolas"/>
              </a:rPr>
              <a:t> i </a:t>
            </a:r>
            <a:r>
              <a:rPr lang="sv-SE" altLang="zh-CN" sz="1000" dirty="0">
                <a:solidFill>
                  <a:srgbClr val="0000FF"/>
                </a:solidFill>
                <a:highlight>
                  <a:srgbClr val="FFFFFF"/>
                </a:highlight>
                <a:latin typeface="Consolas"/>
              </a:rPr>
              <a:t>in</a:t>
            </a:r>
            <a:r>
              <a:rPr lang="sv-SE" altLang="zh-CN" sz="1000" dirty="0">
                <a:solidFill>
                  <a:srgbClr val="000000"/>
                </a:solidFill>
                <a:highlight>
                  <a:srgbClr val="FFFFFF"/>
                </a:highlight>
                <a:latin typeface="Consolas"/>
              </a:rPr>
              <a:t> list)</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"{0} "</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i</a:t>
            </a:r>
            <a:r>
              <a:rPr lang="en-US" altLang="zh-CN" sz="1000" dirty="0" smtClean="0">
                <a:solidFill>
                  <a:srgbClr val="000000"/>
                </a:solidFill>
                <a:highlight>
                  <a:srgbClr val="FFFFFF"/>
                </a:highlight>
                <a:latin typeface="Consolas"/>
              </a:rPr>
              <a:t>);</a:t>
            </a:r>
            <a:endParaRPr lang="en-US" altLang="zh-CN" sz="1000" dirty="0">
              <a:solidFill>
                <a:srgbClr val="000000"/>
              </a:solidFill>
              <a:highlight>
                <a:srgbClr val="FFFFFF"/>
              </a:highlight>
              <a:latin typeface="Consolas"/>
            </a:endParaRP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a:t>
            </a:r>
            <a:endParaRPr lang="zh-CN" altLang="en-US" sz="1000"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4443" y="5874447"/>
            <a:ext cx="16287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264193" y="2539645"/>
            <a:ext cx="4144829" cy="116955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000" dirty="0" smtClean="0">
                <a:solidFill>
                  <a:srgbClr val="0000FF"/>
                </a:solidFill>
                <a:highlight>
                  <a:srgbClr val="FFFFFF"/>
                </a:highlight>
                <a:latin typeface="Consolas"/>
              </a:rPr>
              <a:t>public</a:t>
            </a:r>
            <a:r>
              <a:rPr lang="en-US" altLang="zh-CN" sz="1000" dirty="0" smtClean="0">
                <a:solidFill>
                  <a:srgbClr val="000000"/>
                </a:solidFill>
                <a:highlight>
                  <a:srgbClr val="FFFFFF"/>
                </a:highlight>
                <a:latin typeface="Consolas"/>
              </a:rPr>
              <a:t> </a:t>
            </a:r>
            <a:r>
              <a:rPr lang="en-US" altLang="zh-CN" sz="1000" dirty="0">
                <a:solidFill>
                  <a:srgbClr val="0000FF"/>
                </a:solidFill>
                <a:highlight>
                  <a:srgbClr val="FFFFFF"/>
                </a:highlight>
                <a:latin typeface="Consolas"/>
              </a:rPr>
              <a:t>class</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&lt;T</a:t>
            </a:r>
            <a:r>
              <a:rPr lang="en-US" altLang="zh-CN" sz="1000" dirty="0" smtClean="0">
                <a:solidFill>
                  <a:srgbClr val="000000"/>
                </a:solidFill>
                <a:highlight>
                  <a:srgbClr val="FFFFFF"/>
                </a:highlight>
                <a:latin typeface="Consolas"/>
              </a:rPr>
              <a:t>&gt; …</a:t>
            </a:r>
          </a:p>
          <a:p>
            <a:r>
              <a:rPr lang="en-US" altLang="zh-CN" sz="1000" dirty="0" smtClean="0">
                <a:solidFill>
                  <a:srgbClr val="000000"/>
                </a:solidFill>
                <a:highlight>
                  <a:srgbClr val="FFFFFF"/>
                </a:highlight>
                <a:latin typeface="Consolas"/>
              </a:rPr>
              <a:t>{</a:t>
            </a:r>
          </a:p>
          <a:p>
            <a:r>
              <a:rPr lang="en-US" altLang="zh-CN" sz="1000" dirty="0" smtClean="0">
                <a:solidFill>
                  <a:srgbClr val="000000"/>
                </a:solidFill>
                <a:highlight>
                  <a:srgbClr val="FFFFFF"/>
                </a:highlight>
                <a:latin typeface="Consolas"/>
              </a:rPr>
              <a:t>    …</a:t>
            </a:r>
          </a:p>
          <a:p>
            <a:r>
              <a:rPr lang="en-US" altLang="zh-CN" sz="1000" dirty="0" smtClean="0">
                <a:solidFill>
                  <a:srgbClr val="0000FF"/>
                </a:solidFill>
                <a:highlight>
                  <a:srgbClr val="FFFFFF"/>
                </a:highlight>
                <a:latin typeface="Consolas"/>
              </a:rPr>
              <a:t>    public</a:t>
            </a:r>
            <a:r>
              <a:rPr lang="en-US" altLang="zh-CN" sz="1000" dirty="0" smtClean="0">
                <a:solidFill>
                  <a:srgbClr val="000000"/>
                </a:solidFill>
                <a:highlight>
                  <a:srgbClr val="FFFFFF"/>
                </a:highlight>
                <a:latin typeface="Consolas"/>
              </a:rPr>
              <a:t> </a:t>
            </a:r>
            <a:r>
              <a:rPr lang="en-US" altLang="zh-CN" sz="1000" dirty="0">
                <a:solidFill>
                  <a:srgbClr val="0000FF"/>
                </a:solidFill>
                <a:highlight>
                  <a:srgbClr val="FFFFFF"/>
                </a:highlight>
                <a:latin typeface="Consolas"/>
              </a:rPr>
              <a:t>void</a:t>
            </a:r>
            <a:r>
              <a:rPr lang="en-US" altLang="zh-CN" sz="1000" dirty="0">
                <a:solidFill>
                  <a:srgbClr val="000000"/>
                </a:solidFill>
                <a:highlight>
                  <a:srgbClr val="FFFFFF"/>
                </a:highlight>
                <a:latin typeface="Consolas"/>
              </a:rPr>
              <a:t> Sort(</a:t>
            </a:r>
            <a:r>
              <a:rPr lang="en-US" altLang="zh-CN" sz="1000" dirty="0">
                <a:solidFill>
                  <a:srgbClr val="2B91AF"/>
                </a:solidFill>
                <a:highlight>
                  <a:srgbClr val="FFFFFF"/>
                </a:highlight>
                <a:latin typeface="Consolas"/>
              </a:rPr>
              <a:t>Comparison</a:t>
            </a:r>
            <a:r>
              <a:rPr lang="en-US" altLang="zh-CN" sz="1000" dirty="0">
                <a:solidFill>
                  <a:srgbClr val="000000"/>
                </a:solidFill>
                <a:highlight>
                  <a:srgbClr val="FFFFFF"/>
                </a:highlight>
                <a:latin typeface="Consolas"/>
              </a:rPr>
              <a:t>&lt;T&gt; comparison);</a:t>
            </a:r>
          </a:p>
          <a:p>
            <a:r>
              <a:rPr lang="en-US" altLang="zh-CN" sz="1000" dirty="0" smtClean="0">
                <a:solidFill>
                  <a:srgbClr val="0000FF"/>
                </a:solidFill>
                <a:highlight>
                  <a:srgbClr val="FFFFFF"/>
                </a:highlight>
                <a:latin typeface="Consolas"/>
              </a:rPr>
              <a:t>    public</a:t>
            </a:r>
            <a:r>
              <a:rPr lang="en-US" altLang="zh-CN" sz="1000" dirty="0" smtClean="0">
                <a:solidFill>
                  <a:srgbClr val="000000"/>
                </a:solidFill>
                <a:highlight>
                  <a:srgbClr val="FFFFFF"/>
                </a:highlight>
                <a:latin typeface="Consolas"/>
              </a:rPr>
              <a:t> </a:t>
            </a:r>
            <a:r>
              <a:rPr lang="en-US" altLang="zh-CN" sz="1000" dirty="0">
                <a:solidFill>
                  <a:srgbClr val="0000FF"/>
                </a:solidFill>
                <a:highlight>
                  <a:srgbClr val="FFFFFF"/>
                </a:highlight>
                <a:latin typeface="Consolas"/>
              </a:rPr>
              <a:t>void</a:t>
            </a:r>
            <a:r>
              <a:rPr lang="en-US" altLang="zh-CN" sz="1000" dirty="0">
                <a:solidFill>
                  <a:srgbClr val="000000"/>
                </a:solidFill>
                <a:highlight>
                  <a:srgbClr val="FFFFFF"/>
                </a:highlight>
                <a:latin typeface="Consolas"/>
              </a:rPr>
              <a:t> Sort(</a:t>
            </a:r>
            <a:r>
              <a:rPr lang="en-US" altLang="zh-CN" sz="1000" dirty="0" err="1">
                <a:solidFill>
                  <a:srgbClr val="2B91AF"/>
                </a:solidFill>
                <a:highlight>
                  <a:srgbClr val="FFFFFF"/>
                </a:highlight>
                <a:latin typeface="Consolas"/>
              </a:rPr>
              <a:t>IComparer</a:t>
            </a:r>
            <a:r>
              <a:rPr lang="en-US" altLang="zh-CN" sz="1000" dirty="0">
                <a:solidFill>
                  <a:srgbClr val="000000"/>
                </a:solidFill>
                <a:highlight>
                  <a:srgbClr val="FFFFFF"/>
                </a:highlight>
                <a:latin typeface="Consolas"/>
              </a:rPr>
              <a:t>&lt;T&gt; comparer</a:t>
            </a:r>
            <a:r>
              <a:rPr lang="en-US" altLang="zh-CN" sz="1000" dirty="0" smtClean="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smtClean="0">
                <a:solidFill>
                  <a:srgbClr val="000000"/>
                </a:solidFill>
                <a:highlight>
                  <a:srgbClr val="FFFFFF"/>
                </a:highlight>
                <a:latin typeface="Consolas"/>
              </a:rPr>
              <a:t>   …</a:t>
            </a:r>
          </a:p>
          <a:p>
            <a:r>
              <a:rPr lang="en-US" altLang="zh-CN" sz="1000" dirty="0">
                <a:solidFill>
                  <a:srgbClr val="000000"/>
                </a:solidFill>
                <a:highlight>
                  <a:srgbClr val="FFFFFF"/>
                </a:highlight>
                <a:latin typeface="Consolas"/>
              </a:rPr>
              <a:t>}</a:t>
            </a:r>
            <a:endParaRPr lang="zh-CN" altLang="en-US" sz="1000" dirty="0"/>
          </a:p>
        </p:txBody>
      </p:sp>
      <p:sp>
        <p:nvSpPr>
          <p:cNvPr id="5" name="矩形 4"/>
          <p:cNvSpPr/>
          <p:nvPr/>
        </p:nvSpPr>
        <p:spPr>
          <a:xfrm>
            <a:off x="7264196" y="4165622"/>
            <a:ext cx="4144829" cy="70788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altLang="zh-CN" sz="1000" dirty="0">
                <a:solidFill>
                  <a:srgbClr val="0000FF"/>
                </a:solidFill>
                <a:highlight>
                  <a:srgbClr val="FFFFFF"/>
                </a:highlight>
                <a:latin typeface="Consolas"/>
              </a:rPr>
              <a:t>public</a:t>
            </a:r>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interface</a:t>
            </a:r>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IComparer</a:t>
            </a:r>
            <a:r>
              <a:rPr lang="en-US" altLang="zh-CN" sz="1000" dirty="0">
                <a:solidFill>
                  <a:srgbClr val="000000"/>
                </a:solidFill>
                <a:highlight>
                  <a:srgbClr val="FFFFFF"/>
                </a:highlight>
                <a:latin typeface="Consolas"/>
              </a:rPr>
              <a:t>&lt;</a:t>
            </a:r>
            <a:r>
              <a:rPr lang="en-US" altLang="zh-CN" sz="1000" dirty="0">
                <a:solidFill>
                  <a:srgbClr val="0000FF"/>
                </a:solidFill>
                <a:highlight>
                  <a:srgbClr val="FFFFFF"/>
                </a:highlight>
                <a:latin typeface="Consolas"/>
              </a:rPr>
              <a:t>in</a:t>
            </a:r>
            <a:r>
              <a:rPr lang="en-US" altLang="zh-CN" sz="1000" dirty="0">
                <a:solidFill>
                  <a:srgbClr val="000000"/>
                </a:solidFill>
                <a:highlight>
                  <a:srgbClr val="FFFFFF"/>
                </a:highlight>
                <a:latin typeface="Consolas"/>
              </a:rPr>
              <a:t> T&gt;</a:t>
            </a:r>
          </a:p>
          <a:p>
            <a:pPr lvl="0"/>
            <a:r>
              <a:rPr lang="en-US" altLang="zh-CN" sz="1000" dirty="0">
                <a:solidFill>
                  <a:srgbClr val="000000"/>
                </a:solidFill>
                <a:highlight>
                  <a:srgbClr val="FFFFFF"/>
                </a:highlight>
                <a:latin typeface="Consolas"/>
              </a:rPr>
              <a:t>{</a:t>
            </a:r>
          </a:p>
          <a:p>
            <a:pPr lvl="0"/>
            <a:r>
              <a:rPr lang="fr-FR" altLang="zh-CN" sz="1000" dirty="0">
                <a:solidFill>
                  <a:srgbClr val="0000FF"/>
                </a:solidFill>
                <a:highlight>
                  <a:srgbClr val="FFFFFF"/>
                </a:highlight>
                <a:latin typeface="Consolas"/>
              </a:rPr>
              <a:t>    int</a:t>
            </a:r>
            <a:r>
              <a:rPr lang="fr-FR" altLang="zh-CN" sz="1000" dirty="0">
                <a:solidFill>
                  <a:srgbClr val="000000"/>
                </a:solidFill>
                <a:highlight>
                  <a:srgbClr val="FFFFFF"/>
                </a:highlight>
                <a:latin typeface="Consolas"/>
              </a:rPr>
              <a:t> Compare(T x, T y);</a:t>
            </a:r>
          </a:p>
          <a:p>
            <a:pPr lvl="0"/>
            <a:r>
              <a:rPr lang="en-US" altLang="zh-CN" sz="1000" dirty="0">
                <a:solidFill>
                  <a:srgbClr val="000000"/>
                </a:solidFill>
                <a:highlight>
                  <a:srgbClr val="FFFFFF"/>
                </a:highlight>
                <a:latin typeface="Consolas"/>
              </a:rPr>
              <a:t>}</a:t>
            </a:r>
            <a:endParaRPr lang="fr-FR" altLang="zh-CN" sz="1000" dirty="0">
              <a:solidFill>
                <a:srgbClr val="000000"/>
              </a:solidFill>
              <a:highlight>
                <a:srgbClr val="FFFFFF"/>
              </a:highlight>
              <a:latin typeface="Consolas"/>
            </a:endParaRPr>
          </a:p>
        </p:txBody>
      </p:sp>
      <p:sp>
        <p:nvSpPr>
          <p:cNvPr id="7" name="矩形 6"/>
          <p:cNvSpPr/>
          <p:nvPr/>
        </p:nvSpPr>
        <p:spPr>
          <a:xfrm>
            <a:off x="7264194" y="5267499"/>
            <a:ext cx="4144829" cy="24622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a:r>
              <a:rPr lang="fr-FR" altLang="zh-CN" sz="1000" dirty="0">
                <a:solidFill>
                  <a:srgbClr val="0000FF"/>
                </a:solidFill>
                <a:highlight>
                  <a:srgbClr val="FFFFFF"/>
                </a:highlight>
                <a:latin typeface="Consolas"/>
              </a:rPr>
              <a:t>public</a:t>
            </a:r>
            <a:r>
              <a:rPr lang="fr-FR" altLang="zh-CN" sz="1000" dirty="0">
                <a:solidFill>
                  <a:srgbClr val="000000"/>
                </a:solidFill>
                <a:highlight>
                  <a:srgbClr val="FFFFFF"/>
                </a:highlight>
                <a:latin typeface="Consolas"/>
              </a:rPr>
              <a:t> </a:t>
            </a:r>
            <a:r>
              <a:rPr lang="fr-FR" altLang="zh-CN" sz="1000" dirty="0">
                <a:solidFill>
                  <a:srgbClr val="0000FF"/>
                </a:solidFill>
                <a:highlight>
                  <a:srgbClr val="FFFFFF"/>
                </a:highlight>
                <a:latin typeface="Consolas"/>
              </a:rPr>
              <a:t>delegate</a:t>
            </a:r>
            <a:r>
              <a:rPr lang="fr-FR" altLang="zh-CN" sz="1000" dirty="0">
                <a:solidFill>
                  <a:srgbClr val="000000"/>
                </a:solidFill>
                <a:highlight>
                  <a:srgbClr val="FFFFFF"/>
                </a:highlight>
                <a:latin typeface="Consolas"/>
              </a:rPr>
              <a:t> </a:t>
            </a:r>
            <a:r>
              <a:rPr lang="fr-FR" altLang="zh-CN" sz="1000" dirty="0">
                <a:solidFill>
                  <a:srgbClr val="0000FF"/>
                </a:solidFill>
                <a:highlight>
                  <a:srgbClr val="FFFFFF"/>
                </a:highlight>
                <a:latin typeface="Consolas"/>
              </a:rPr>
              <a:t>int</a:t>
            </a:r>
            <a:r>
              <a:rPr lang="fr-FR" altLang="zh-CN" sz="1000" dirty="0">
                <a:solidFill>
                  <a:srgbClr val="000000"/>
                </a:solidFill>
                <a:highlight>
                  <a:srgbClr val="FFFFFF"/>
                </a:highlight>
                <a:latin typeface="Consolas"/>
              </a:rPr>
              <a:t> </a:t>
            </a:r>
            <a:r>
              <a:rPr lang="fr-FR" altLang="zh-CN" sz="1000" dirty="0">
                <a:solidFill>
                  <a:srgbClr val="2B91AF"/>
                </a:solidFill>
                <a:highlight>
                  <a:srgbClr val="FFFFFF"/>
                </a:highlight>
                <a:latin typeface="Consolas"/>
              </a:rPr>
              <a:t>Comparison</a:t>
            </a:r>
            <a:r>
              <a:rPr lang="fr-FR" altLang="zh-CN" sz="1000" dirty="0">
                <a:solidFill>
                  <a:srgbClr val="000000"/>
                </a:solidFill>
                <a:highlight>
                  <a:srgbClr val="FFFFFF"/>
                </a:highlight>
                <a:latin typeface="Consolas"/>
              </a:rPr>
              <a:t>&lt;</a:t>
            </a:r>
            <a:r>
              <a:rPr lang="fr-FR" altLang="zh-CN" sz="1000" dirty="0">
                <a:solidFill>
                  <a:srgbClr val="0000FF"/>
                </a:solidFill>
                <a:highlight>
                  <a:srgbClr val="FFFFFF"/>
                </a:highlight>
                <a:latin typeface="Consolas"/>
              </a:rPr>
              <a:t>in</a:t>
            </a:r>
            <a:r>
              <a:rPr lang="fr-FR" altLang="zh-CN" sz="1000" dirty="0">
                <a:solidFill>
                  <a:srgbClr val="000000"/>
                </a:solidFill>
                <a:highlight>
                  <a:srgbClr val="FFFFFF"/>
                </a:highlight>
                <a:latin typeface="Consolas"/>
              </a:rPr>
              <a:t> T&gt;(T x, T y);</a:t>
            </a:r>
          </a:p>
        </p:txBody>
      </p:sp>
    </p:spTree>
    <p:extLst>
      <p:ext uri="{BB962C8B-B14F-4D97-AF65-F5344CB8AC3E}">
        <p14:creationId xmlns:p14="http://schemas.microsoft.com/office/powerpoint/2010/main" val="385733069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rgbClr val="44546A">
                    <a:lumMod val="75000"/>
                  </a:srgbClr>
                </a:solidFill>
                <a:latin typeface="微软雅黑" panose="020B0503020204020204" pitchFamily="34" charset="-122"/>
                <a:ea typeface="微软雅黑" panose="020B0503020204020204" pitchFamily="34" charset="-122"/>
              </a:rPr>
              <a:t>匿名方法</a:t>
            </a:r>
            <a:endParaRPr lang="en-US" altLang="zh-CN" sz="3200" dirty="0">
              <a:solidFill>
                <a:srgbClr val="44546A">
                  <a:lumMod val="75000"/>
                </a:srgb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匿名方法是没有名称只有主体的方法</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一</a:t>
            </a:r>
            <a:r>
              <a:rPr lang="zh-CN" altLang="en-US" sz="2000" dirty="0">
                <a:solidFill>
                  <a:srgbClr val="415162"/>
                </a:solidFill>
                <a:latin typeface="微软雅黑" panose="020B0503020204020204" pitchFamily="34" charset="-122"/>
                <a:ea typeface="微软雅黑" panose="020B0503020204020204" pitchFamily="34" charset="-122"/>
              </a:rPr>
              <a:t>种传递代码块作为委托参数的技术</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在</a:t>
            </a:r>
            <a:r>
              <a:rPr lang="zh-CN" altLang="en-US" sz="2000" dirty="0">
                <a:solidFill>
                  <a:srgbClr val="415162"/>
                </a:solidFill>
                <a:latin typeface="微软雅黑" panose="020B0503020204020204" pitchFamily="34" charset="-122"/>
                <a:ea typeface="微软雅黑" panose="020B0503020204020204" pitchFamily="34" charset="-122"/>
              </a:rPr>
              <a:t>匿名方法中您不需要指定返回类型，它是从方法主体内的 </a:t>
            </a:r>
            <a:r>
              <a:rPr lang="en-US" altLang="zh-CN" sz="2000" dirty="0">
                <a:solidFill>
                  <a:srgbClr val="415162"/>
                </a:solidFill>
                <a:latin typeface="微软雅黑" panose="020B0503020204020204" pitchFamily="34" charset="-122"/>
                <a:ea typeface="微软雅黑" panose="020B0503020204020204" pitchFamily="34" charset="-122"/>
              </a:rPr>
              <a:t>return </a:t>
            </a:r>
            <a:r>
              <a:rPr lang="zh-CN" altLang="en-US" sz="2000" dirty="0">
                <a:solidFill>
                  <a:srgbClr val="415162"/>
                </a:solidFill>
                <a:latin typeface="微软雅黑" panose="020B0503020204020204" pitchFamily="34" charset="-122"/>
                <a:ea typeface="微软雅黑" panose="020B0503020204020204" pitchFamily="34" charset="-122"/>
              </a:rPr>
              <a:t>语句推断</a:t>
            </a:r>
            <a:r>
              <a:rPr lang="zh-CN" altLang="en-US" sz="2000" dirty="0" smtClean="0">
                <a:solidFill>
                  <a:srgbClr val="415162"/>
                </a:solidFill>
                <a:latin typeface="微软雅黑" panose="020B0503020204020204" pitchFamily="34" charset="-122"/>
                <a:ea typeface="微软雅黑" panose="020B0503020204020204" pitchFamily="34" charset="-122"/>
              </a:rPr>
              <a:t>的。</a:t>
            </a:r>
            <a:endParaRPr lang="zh-CN" altLang="en-US" sz="2000" dirty="0">
              <a:solidFill>
                <a:srgbClr val="415162"/>
              </a:solidFill>
              <a:latin typeface="微软雅黑" panose="020B0503020204020204" pitchFamily="34" charset="-122"/>
              <a:ea typeface="微软雅黑" panose="020B0503020204020204" pitchFamily="34" charset="-122"/>
            </a:endParaRPr>
          </a:p>
        </p:txBody>
      </p:sp>
      <p:sp>
        <p:nvSpPr>
          <p:cNvPr id="2" name="矩形 1"/>
          <p:cNvSpPr/>
          <p:nvPr/>
        </p:nvSpPr>
        <p:spPr>
          <a:xfrm>
            <a:off x="6297335" y="3969411"/>
            <a:ext cx="5027804" cy="178510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00" dirty="0">
                <a:solidFill>
                  <a:srgbClr val="0000FF"/>
                </a:solidFill>
                <a:highlight>
                  <a:srgbClr val="FFFFFF"/>
                </a:highlight>
                <a:latin typeface="Consolas"/>
              </a:rPr>
              <a:t>class</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Program</a:t>
            </a:r>
            <a:endParaRPr lang="en-US" altLang="zh-CN"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static</a:t>
            </a:r>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void</a:t>
            </a:r>
            <a:r>
              <a:rPr lang="en-US" altLang="zh-CN" sz="1000" dirty="0">
                <a:solidFill>
                  <a:srgbClr val="000000"/>
                </a:solidFill>
                <a:highlight>
                  <a:srgbClr val="FFFFFF"/>
                </a:highlight>
                <a:latin typeface="Consolas"/>
              </a:rPr>
              <a:t> Main(</a:t>
            </a:r>
            <a:r>
              <a:rPr lang="en-US" altLang="zh-CN" sz="1000" dirty="0">
                <a:solidFill>
                  <a:srgbClr val="0000FF"/>
                </a:solidFill>
                <a:highlight>
                  <a:srgbClr val="FFFFFF"/>
                </a:highlight>
                <a:latin typeface="Consolas"/>
              </a:rPr>
              <a:t>string</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args</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 list = </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 5, 1, 4, 7, 3 });</a:t>
            </a:r>
          </a:p>
          <a:p>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list.Sort</a:t>
            </a:r>
            <a:r>
              <a:rPr lang="en-US" altLang="zh-CN" sz="1000" dirty="0">
                <a:solidFill>
                  <a:srgbClr val="000000"/>
                </a:solidFill>
                <a:highlight>
                  <a:srgbClr val="FFFFFF"/>
                </a:highlight>
                <a:latin typeface="Consolas"/>
              </a:rPr>
              <a:t>(</a:t>
            </a:r>
            <a:r>
              <a:rPr lang="en-US" altLang="zh-CN" sz="1000" dirty="0">
                <a:solidFill>
                  <a:srgbClr val="0000FF"/>
                </a:solidFill>
                <a:highlight>
                  <a:srgbClr val="FFFFFF"/>
                </a:highlight>
                <a:latin typeface="Consolas"/>
              </a:rPr>
              <a:t>delegate</a:t>
            </a:r>
            <a:r>
              <a:rPr lang="en-US" altLang="zh-CN" sz="1000" dirty="0">
                <a:solidFill>
                  <a:srgbClr val="000000"/>
                </a:solidFill>
                <a:highlight>
                  <a:srgbClr val="FFFFFF"/>
                </a:highlight>
                <a:latin typeface="Consolas"/>
              </a:rPr>
              <a: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x,</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y){</a:t>
            </a:r>
            <a:r>
              <a:rPr lang="en-US" altLang="zh-CN" sz="1000" dirty="0">
                <a:solidFill>
                  <a:srgbClr val="0000FF"/>
                </a:solidFill>
                <a:highlight>
                  <a:srgbClr val="FFFFFF"/>
                </a:highlight>
                <a:latin typeface="Consolas"/>
              </a:rPr>
              <a:t>return</a:t>
            </a:r>
            <a:r>
              <a:rPr lang="en-US" altLang="zh-CN" sz="1000" dirty="0">
                <a:solidFill>
                  <a:srgbClr val="000000"/>
                </a:solidFill>
                <a:highlight>
                  <a:srgbClr val="FFFFFF"/>
                </a:highlight>
                <a:latin typeface="Consolas"/>
              </a:rPr>
              <a:t> x-y;});</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a:t>
            </a:r>
            <a:r>
              <a:rPr lang="zh-CN" altLang="en-US" sz="1000" dirty="0">
                <a:solidFill>
                  <a:srgbClr val="A31515"/>
                </a:solidFill>
                <a:highlight>
                  <a:srgbClr val="FFFFFF"/>
                </a:highlight>
                <a:latin typeface="Consolas"/>
              </a:rPr>
              <a:t>从小到大</a:t>
            </a:r>
            <a:r>
              <a:rPr lang="en-US" altLang="zh-CN" sz="1000" dirty="0">
                <a:solidFill>
                  <a:srgbClr val="A31515"/>
                </a:solidFill>
                <a:highlight>
                  <a:srgbClr val="FFFFFF"/>
                </a:highlight>
                <a:latin typeface="Consolas"/>
              </a:rPr>
              <a:t>:"</a:t>
            </a:r>
            <a:r>
              <a:rPr lang="en-US" altLang="zh-CN" sz="1000" dirty="0">
                <a:solidFill>
                  <a:srgbClr val="000000"/>
                </a:solidFill>
                <a:highlight>
                  <a:srgbClr val="FFFFFF"/>
                </a:highlight>
                <a:latin typeface="Consolas"/>
              </a:rPr>
              <a:t>);</a:t>
            </a:r>
          </a:p>
          <a:p>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foreach</a:t>
            </a:r>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var</a:t>
            </a:r>
            <a:r>
              <a:rPr lang="sv-SE" altLang="zh-CN" sz="1000" dirty="0">
                <a:solidFill>
                  <a:srgbClr val="000000"/>
                </a:solidFill>
                <a:highlight>
                  <a:srgbClr val="FFFFFF"/>
                </a:highlight>
                <a:latin typeface="Consolas"/>
              </a:rPr>
              <a:t> i </a:t>
            </a:r>
            <a:r>
              <a:rPr lang="sv-SE" altLang="zh-CN" sz="1000" dirty="0">
                <a:solidFill>
                  <a:srgbClr val="0000FF"/>
                </a:solidFill>
                <a:highlight>
                  <a:srgbClr val="FFFFFF"/>
                </a:highlight>
                <a:latin typeface="Consolas"/>
              </a:rPr>
              <a:t>in</a:t>
            </a:r>
            <a:r>
              <a:rPr lang="sv-SE" altLang="zh-CN" sz="1000" dirty="0">
                <a:solidFill>
                  <a:srgbClr val="000000"/>
                </a:solidFill>
                <a:highlight>
                  <a:srgbClr val="FFFFFF"/>
                </a:highlight>
                <a:latin typeface="Consolas"/>
              </a:rPr>
              <a:t> list)</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"{0} "</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i</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a:t>
            </a:r>
            <a:endParaRPr lang="zh-CN" altLang="en-US" sz="10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305" y="5886592"/>
            <a:ext cx="16573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850086" y="3969411"/>
            <a:ext cx="5005430" cy="240065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00" dirty="0">
                <a:solidFill>
                  <a:srgbClr val="0000FF"/>
                </a:solidFill>
                <a:highlight>
                  <a:srgbClr val="FFFFFF"/>
                </a:highlight>
                <a:latin typeface="Consolas"/>
              </a:rPr>
              <a:t>class</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Program</a:t>
            </a:r>
            <a:endParaRPr lang="en-US" altLang="zh-CN"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static</a:t>
            </a:r>
            <a:r>
              <a:rPr lang="en-US" altLang="zh-CN" sz="1000" dirty="0">
                <a:solidFill>
                  <a:srgbClr val="000000"/>
                </a:solidFill>
                <a:highlight>
                  <a:srgbClr val="FFFFFF"/>
                </a:highlight>
                <a:latin typeface="Consolas"/>
              </a:rPr>
              <a:t>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Compare(</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x,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y)</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return</a:t>
            </a:r>
            <a:r>
              <a:rPr lang="en-US" altLang="zh-CN" sz="1000" dirty="0">
                <a:solidFill>
                  <a:srgbClr val="000000"/>
                </a:solidFill>
                <a:highlight>
                  <a:srgbClr val="FFFFFF"/>
                </a:highlight>
                <a:latin typeface="Consolas"/>
              </a:rPr>
              <a:t> x-y;</a:t>
            </a:r>
            <a:r>
              <a:rPr lang="en-US" altLang="zh-CN" sz="1000" dirty="0">
                <a:solidFill>
                  <a:srgbClr val="008000"/>
                </a:solidFill>
                <a:highlight>
                  <a:srgbClr val="FFFFFF"/>
                </a:highlight>
                <a:latin typeface="Consolas"/>
              </a:rPr>
              <a:t>//</a:t>
            </a:r>
            <a:r>
              <a:rPr lang="zh-CN" altLang="en-US" sz="1000" dirty="0">
                <a:solidFill>
                  <a:srgbClr val="008000"/>
                </a:solidFill>
                <a:highlight>
                  <a:srgbClr val="FFFFFF"/>
                </a:highlight>
                <a:latin typeface="Consolas"/>
              </a:rPr>
              <a:t>从小到大</a:t>
            </a:r>
            <a:endParaRPr lang="zh-CN" altLang="en-US" sz="1000" dirty="0">
              <a:solidFill>
                <a:srgbClr val="000000"/>
              </a:solidFill>
              <a:highlight>
                <a:srgbClr val="FFFFFF"/>
              </a:highlight>
              <a:latin typeface="Consolas"/>
            </a:endParaRP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static</a:t>
            </a:r>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void</a:t>
            </a:r>
            <a:r>
              <a:rPr lang="en-US" altLang="zh-CN" sz="1000" dirty="0">
                <a:solidFill>
                  <a:srgbClr val="000000"/>
                </a:solidFill>
                <a:highlight>
                  <a:srgbClr val="FFFFFF"/>
                </a:highlight>
                <a:latin typeface="Consolas"/>
              </a:rPr>
              <a:t> Main(</a:t>
            </a:r>
            <a:r>
              <a:rPr lang="en-US" altLang="zh-CN" sz="1000" dirty="0">
                <a:solidFill>
                  <a:srgbClr val="0000FF"/>
                </a:solidFill>
                <a:highlight>
                  <a:srgbClr val="FFFFFF"/>
                </a:highlight>
                <a:latin typeface="Consolas"/>
              </a:rPr>
              <a:t>string</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args</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 list = </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 5, 1, 4, 7, 3 });</a:t>
            </a:r>
          </a:p>
          <a:p>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list.Sort</a:t>
            </a:r>
            <a:r>
              <a:rPr lang="en-US" altLang="zh-CN" sz="1000" dirty="0">
                <a:solidFill>
                  <a:srgbClr val="000000"/>
                </a:solidFill>
                <a:highlight>
                  <a:srgbClr val="FFFFFF"/>
                </a:highlight>
                <a:latin typeface="Consolas"/>
              </a:rPr>
              <a:t>(Compare); </a:t>
            </a:r>
            <a:r>
              <a:rPr lang="en-US" altLang="zh-CN" sz="1000" dirty="0">
                <a:solidFill>
                  <a:srgbClr val="008000"/>
                </a:solidFill>
                <a:highlight>
                  <a:srgbClr val="FFFFFF"/>
                </a:highlight>
                <a:latin typeface="Consolas"/>
              </a:rPr>
              <a:t>//</a:t>
            </a:r>
            <a:r>
              <a:rPr lang="zh-CN" altLang="en-US" sz="1000" dirty="0">
                <a:solidFill>
                  <a:srgbClr val="008000"/>
                </a:solidFill>
                <a:highlight>
                  <a:srgbClr val="FFFFFF"/>
                </a:highlight>
                <a:latin typeface="Consolas"/>
              </a:rPr>
              <a:t>利用</a:t>
            </a:r>
            <a:r>
              <a:rPr lang="en-US" altLang="zh-CN" sz="1000" dirty="0" err="1">
                <a:solidFill>
                  <a:srgbClr val="008000"/>
                </a:solidFill>
                <a:highlight>
                  <a:srgbClr val="FFFFFF"/>
                </a:highlight>
                <a:latin typeface="Consolas"/>
              </a:rPr>
              <a:t>int</a:t>
            </a:r>
            <a:r>
              <a:rPr lang="en-US" altLang="zh-CN" sz="1000" dirty="0">
                <a:solidFill>
                  <a:srgbClr val="008000"/>
                </a:solidFill>
                <a:highlight>
                  <a:srgbClr val="FFFFFF"/>
                </a:highlight>
                <a:latin typeface="Consolas"/>
              </a:rPr>
              <a:t> Compare(</a:t>
            </a:r>
            <a:r>
              <a:rPr lang="en-US" altLang="zh-CN" sz="1000" dirty="0" err="1">
                <a:solidFill>
                  <a:srgbClr val="008000"/>
                </a:solidFill>
                <a:highlight>
                  <a:srgbClr val="FFFFFF"/>
                </a:highlight>
                <a:latin typeface="Consolas"/>
              </a:rPr>
              <a:t>int,int</a:t>
            </a:r>
            <a:r>
              <a:rPr lang="en-US" altLang="zh-CN" sz="1000" dirty="0">
                <a:solidFill>
                  <a:srgbClr val="008000"/>
                </a:solidFill>
                <a:highlight>
                  <a:srgbClr val="FFFFFF"/>
                </a:highlight>
                <a:latin typeface="Consolas"/>
              </a:rPr>
              <a:t>)</a:t>
            </a:r>
            <a:r>
              <a:rPr lang="zh-CN" altLang="en-US" sz="1000" dirty="0">
                <a:solidFill>
                  <a:srgbClr val="008000"/>
                </a:solidFill>
                <a:highlight>
                  <a:srgbClr val="FFFFFF"/>
                </a:highlight>
                <a:latin typeface="Consolas"/>
              </a:rPr>
              <a:t>函数</a:t>
            </a:r>
            <a:endParaRPr lang="zh-CN" altLang="en-US"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a:t>
            </a:r>
            <a:r>
              <a:rPr lang="zh-CN" altLang="en-US" sz="1000" dirty="0">
                <a:solidFill>
                  <a:srgbClr val="A31515"/>
                </a:solidFill>
                <a:highlight>
                  <a:srgbClr val="FFFFFF"/>
                </a:highlight>
                <a:latin typeface="Consolas"/>
              </a:rPr>
              <a:t>从小到大</a:t>
            </a:r>
            <a:r>
              <a:rPr lang="en-US" altLang="zh-CN" sz="1000" dirty="0">
                <a:solidFill>
                  <a:srgbClr val="A31515"/>
                </a:solidFill>
                <a:highlight>
                  <a:srgbClr val="FFFFFF"/>
                </a:highlight>
                <a:latin typeface="Consolas"/>
              </a:rPr>
              <a:t>:"</a:t>
            </a:r>
            <a:r>
              <a:rPr lang="en-US" altLang="zh-CN" sz="1000" dirty="0">
                <a:solidFill>
                  <a:srgbClr val="000000"/>
                </a:solidFill>
                <a:highlight>
                  <a:srgbClr val="FFFFFF"/>
                </a:highlight>
                <a:latin typeface="Consolas"/>
              </a:rPr>
              <a:t>);</a:t>
            </a:r>
          </a:p>
          <a:p>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foreach</a:t>
            </a:r>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var</a:t>
            </a:r>
            <a:r>
              <a:rPr lang="sv-SE" altLang="zh-CN" sz="1000" dirty="0">
                <a:solidFill>
                  <a:srgbClr val="000000"/>
                </a:solidFill>
                <a:highlight>
                  <a:srgbClr val="FFFFFF"/>
                </a:highlight>
                <a:latin typeface="Consolas"/>
              </a:rPr>
              <a:t> i </a:t>
            </a:r>
            <a:r>
              <a:rPr lang="sv-SE" altLang="zh-CN" sz="1000" dirty="0">
                <a:solidFill>
                  <a:srgbClr val="0000FF"/>
                </a:solidFill>
                <a:highlight>
                  <a:srgbClr val="FFFFFF"/>
                </a:highlight>
                <a:latin typeface="Consolas"/>
              </a:rPr>
              <a:t>in</a:t>
            </a:r>
            <a:r>
              <a:rPr lang="sv-SE" altLang="zh-CN" sz="1000" dirty="0">
                <a:solidFill>
                  <a:srgbClr val="000000"/>
                </a:solidFill>
                <a:highlight>
                  <a:srgbClr val="FFFFFF"/>
                </a:highlight>
                <a:latin typeface="Consolas"/>
              </a:rPr>
              <a:t> list)</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"{0} "</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i</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a:t>
            </a:r>
            <a:endParaRPr lang="zh-CN" altLang="en-US" sz="1000" dirty="0"/>
          </a:p>
        </p:txBody>
      </p:sp>
      <p:sp>
        <p:nvSpPr>
          <p:cNvPr id="4" name="右箭头 3"/>
          <p:cNvSpPr/>
          <p:nvPr/>
        </p:nvSpPr>
        <p:spPr>
          <a:xfrm>
            <a:off x="5578678" y="4829869"/>
            <a:ext cx="989902" cy="314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317792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en-US" altLang="zh-CN" sz="3200" dirty="0" smtClean="0">
                <a:solidFill>
                  <a:srgbClr val="44546A">
                    <a:lumMod val="75000"/>
                  </a:srgbClr>
                </a:solidFill>
                <a:latin typeface="微软雅黑" panose="020B0503020204020204" pitchFamily="34" charset="-122"/>
                <a:ea typeface="微软雅黑" panose="020B0503020204020204" pitchFamily="34" charset="-122"/>
              </a:rPr>
              <a:t>Lambda</a:t>
            </a:r>
            <a:r>
              <a:rPr lang="zh-CN" altLang="en-US" sz="3200" dirty="0" smtClean="0">
                <a:solidFill>
                  <a:srgbClr val="44546A">
                    <a:lumMod val="75000"/>
                  </a:srgbClr>
                </a:solidFill>
                <a:latin typeface="微软雅黑" panose="020B0503020204020204" pitchFamily="34" charset="-122"/>
                <a:ea typeface="微软雅黑" panose="020B0503020204020204" pitchFamily="34" charset="-122"/>
              </a:rPr>
              <a:t>表达式</a:t>
            </a:r>
            <a:endParaRPr lang="en-US" altLang="zh-CN" sz="3200" dirty="0">
              <a:solidFill>
                <a:srgbClr val="44546A">
                  <a:lumMod val="75000"/>
                </a:srgbClr>
              </a:solidFill>
              <a:latin typeface="微软雅黑" panose="020B0503020204020204" pitchFamily="34" charset="-122"/>
              <a:ea typeface="微软雅黑" panose="020B0503020204020204" pitchFamily="34" charset="-122"/>
            </a:endParaRPr>
          </a:p>
        </p:txBody>
      </p:sp>
      <p:sp>
        <p:nvSpPr>
          <p:cNvPr id="6" name="矩形 5"/>
          <p:cNvSpPr>
            <a:spLocks/>
          </p:cNvSpPr>
          <p:nvPr/>
        </p:nvSpPr>
        <p:spPr>
          <a:xfrm>
            <a:off x="1226267" y="2216654"/>
            <a:ext cx="9746533"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smtClean="0">
                <a:solidFill>
                  <a:srgbClr val="415162"/>
                </a:solidFill>
                <a:latin typeface="微软雅黑" panose="020B0503020204020204" pitchFamily="34" charset="-122"/>
                <a:ea typeface="微软雅黑" panose="020B0503020204020204" pitchFamily="34" charset="-122"/>
              </a:rPr>
              <a:t>Lambda </a:t>
            </a:r>
            <a:r>
              <a:rPr lang="zh-CN" altLang="en-US" sz="2000" dirty="0">
                <a:solidFill>
                  <a:srgbClr val="415162"/>
                </a:solidFill>
                <a:latin typeface="微软雅黑" panose="020B0503020204020204" pitchFamily="34" charset="-122"/>
                <a:ea typeface="微软雅黑" panose="020B0503020204020204" pitchFamily="34" charset="-122"/>
              </a:rPr>
              <a:t>表达式”</a:t>
            </a:r>
            <a:r>
              <a:rPr lang="en-US" altLang="zh-CN" sz="2000" dirty="0">
                <a:solidFill>
                  <a:srgbClr val="415162"/>
                </a:solidFill>
                <a:latin typeface="微软雅黑" panose="020B0503020204020204" pitchFamily="34" charset="-122"/>
                <a:ea typeface="微软雅黑" panose="020B0503020204020204" pitchFamily="34" charset="-122"/>
              </a:rPr>
              <a:t>(lambda expression)</a:t>
            </a:r>
            <a:r>
              <a:rPr lang="zh-CN" altLang="en-US" sz="2000" dirty="0">
                <a:solidFill>
                  <a:srgbClr val="415162"/>
                </a:solidFill>
                <a:latin typeface="微软雅黑" panose="020B0503020204020204" pitchFamily="34" charset="-122"/>
                <a:ea typeface="微软雅黑" panose="020B0503020204020204" pitchFamily="34" charset="-122"/>
              </a:rPr>
              <a:t>是一个匿名</a:t>
            </a:r>
            <a:r>
              <a:rPr lang="zh-CN" altLang="en-US" sz="2000" dirty="0" smtClean="0">
                <a:solidFill>
                  <a:srgbClr val="415162"/>
                </a:solidFill>
                <a:latin typeface="微软雅黑" panose="020B0503020204020204" pitchFamily="34" charset="-122"/>
                <a:ea typeface="微软雅黑" panose="020B0503020204020204" pitchFamily="34" charset="-122"/>
              </a:rPr>
              <a:t>函数</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smtClean="0">
                <a:solidFill>
                  <a:srgbClr val="415162"/>
                </a:solidFill>
                <a:latin typeface="微软雅黑" panose="020B0503020204020204" pitchFamily="34" charset="-122"/>
                <a:ea typeface="微软雅黑" panose="020B0503020204020204" pitchFamily="34" charset="-122"/>
              </a:rPr>
              <a:t>Lambda </a:t>
            </a:r>
            <a:r>
              <a:rPr lang="zh-CN" altLang="en-US" sz="2000" dirty="0">
                <a:solidFill>
                  <a:srgbClr val="415162"/>
                </a:solidFill>
                <a:latin typeface="微软雅黑" panose="020B0503020204020204" pitchFamily="34" charset="-122"/>
                <a:ea typeface="微软雅黑" panose="020B0503020204020204" pitchFamily="34" charset="-122"/>
              </a:rPr>
              <a:t>表达式都使用 </a:t>
            </a:r>
            <a:r>
              <a:rPr lang="en-US" altLang="zh-CN" sz="2000" dirty="0">
                <a:solidFill>
                  <a:srgbClr val="415162"/>
                </a:solidFill>
                <a:latin typeface="微软雅黑" panose="020B0503020204020204" pitchFamily="34" charset="-122"/>
                <a:ea typeface="微软雅黑" panose="020B0503020204020204" pitchFamily="34" charset="-122"/>
              </a:rPr>
              <a:t>Lambda </a:t>
            </a:r>
            <a:r>
              <a:rPr lang="zh-CN" altLang="en-US" sz="2000" dirty="0">
                <a:solidFill>
                  <a:srgbClr val="415162"/>
                </a:solidFill>
                <a:latin typeface="微软雅黑" panose="020B0503020204020204" pitchFamily="34" charset="-122"/>
                <a:ea typeface="微软雅黑" panose="020B0503020204020204" pitchFamily="34" charset="-122"/>
              </a:rPr>
              <a:t>运算符 </a:t>
            </a:r>
            <a:r>
              <a:rPr lang="en-US" altLang="zh-CN" sz="2000" dirty="0" smtClean="0">
                <a:solidFill>
                  <a:srgbClr val="415162"/>
                </a:solidFill>
                <a:latin typeface="微软雅黑" panose="020B0503020204020204" pitchFamily="34" charset="-122"/>
                <a:ea typeface="微软雅黑" panose="020B0503020204020204" pitchFamily="34" charset="-122"/>
              </a:rPr>
              <a:t>=&gt;</a:t>
            </a:r>
            <a:r>
              <a:rPr lang="zh-CN" altLang="en-US" sz="2000" dirty="0" smtClean="0">
                <a:solidFill>
                  <a:srgbClr val="415162"/>
                </a:solidFill>
                <a:latin typeface="微软雅黑" panose="020B0503020204020204" pitchFamily="34" charset="-122"/>
                <a:ea typeface="微软雅黑" panose="020B0503020204020204" pitchFamily="34" charset="-122"/>
              </a:rPr>
              <a:t>，语法：形参</a:t>
            </a:r>
            <a:r>
              <a:rPr lang="zh-CN" altLang="en-US" sz="2000" dirty="0">
                <a:solidFill>
                  <a:srgbClr val="415162"/>
                </a:solidFill>
                <a:latin typeface="微软雅黑" panose="020B0503020204020204" pitchFamily="34" charset="-122"/>
                <a:ea typeface="微软雅黑" panose="020B0503020204020204" pitchFamily="34" charset="-122"/>
              </a:rPr>
              <a:t>列表</a:t>
            </a:r>
            <a:r>
              <a:rPr lang="en-US" altLang="zh-CN" sz="2000" dirty="0">
                <a:solidFill>
                  <a:srgbClr val="415162"/>
                </a:solidFill>
                <a:latin typeface="微软雅黑" panose="020B0503020204020204" pitchFamily="34" charset="-122"/>
                <a:ea typeface="微软雅黑" panose="020B0503020204020204" pitchFamily="34" charset="-122"/>
              </a:rPr>
              <a:t>=&gt;</a:t>
            </a:r>
            <a:r>
              <a:rPr lang="zh-CN" altLang="en-US" sz="2000" dirty="0">
                <a:solidFill>
                  <a:srgbClr val="415162"/>
                </a:solidFill>
                <a:latin typeface="微软雅黑" panose="020B0503020204020204" pitchFamily="34" charset="-122"/>
                <a:ea typeface="微软雅黑" panose="020B0503020204020204" pitchFamily="34" charset="-122"/>
              </a:rPr>
              <a:t>函数</a:t>
            </a:r>
            <a:r>
              <a:rPr lang="zh-CN" altLang="en-US" sz="2000" dirty="0" smtClean="0">
                <a:solidFill>
                  <a:srgbClr val="415162"/>
                </a:solidFill>
                <a:latin typeface="微软雅黑" panose="020B0503020204020204" pitchFamily="34" charset="-122"/>
                <a:ea typeface="微软雅黑" panose="020B0503020204020204" pitchFamily="34" charset="-122"/>
              </a:rPr>
              <a:t>体</a:t>
            </a:r>
            <a:endParaRPr lang="en-US" altLang="zh-CN" sz="2000" dirty="0" smtClean="0">
              <a:solidFill>
                <a:srgbClr val="4151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415162"/>
                </a:solidFill>
                <a:latin typeface="微软雅黑" panose="020B0503020204020204" pitchFamily="34" charset="-122"/>
                <a:ea typeface="微软雅黑" panose="020B0503020204020204" pitchFamily="34" charset="-122"/>
              </a:rPr>
              <a:t>函数</a:t>
            </a:r>
            <a:r>
              <a:rPr lang="zh-CN" altLang="en-US" sz="2000" dirty="0">
                <a:solidFill>
                  <a:srgbClr val="415162"/>
                </a:solidFill>
                <a:latin typeface="微软雅黑" panose="020B0503020204020204" pitchFamily="34" charset="-122"/>
                <a:ea typeface="微软雅黑" panose="020B0503020204020204" pitchFamily="34" charset="-122"/>
              </a:rPr>
              <a:t>体多于一条语句的可用大括号括起</a:t>
            </a:r>
            <a:r>
              <a:rPr lang="zh-CN" altLang="en-US" sz="2000" dirty="0" smtClean="0">
                <a:solidFill>
                  <a:srgbClr val="415162"/>
                </a:solidFill>
                <a:latin typeface="微软雅黑" panose="020B0503020204020204" pitchFamily="34" charset="-122"/>
                <a:ea typeface="微软雅黑" panose="020B0503020204020204" pitchFamily="34" charset="-122"/>
              </a:rPr>
              <a:t>。</a:t>
            </a:r>
            <a:endParaRPr lang="zh-CN" altLang="en-US" sz="2000" dirty="0">
              <a:solidFill>
                <a:srgbClr val="415162"/>
              </a:solidFill>
              <a:latin typeface="微软雅黑" panose="020B0503020204020204" pitchFamily="34" charset="-122"/>
              <a:ea typeface="微软雅黑" panose="020B0503020204020204" pitchFamily="34" charset="-122"/>
            </a:endParaRPr>
          </a:p>
        </p:txBody>
      </p:sp>
      <p:sp>
        <p:nvSpPr>
          <p:cNvPr id="2" name="矩形 1"/>
          <p:cNvSpPr/>
          <p:nvPr/>
        </p:nvSpPr>
        <p:spPr>
          <a:xfrm>
            <a:off x="1071729" y="4030036"/>
            <a:ext cx="5027804" cy="178510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00" dirty="0">
                <a:solidFill>
                  <a:srgbClr val="0000FF"/>
                </a:solidFill>
                <a:highlight>
                  <a:srgbClr val="FFFFFF"/>
                </a:highlight>
                <a:latin typeface="Consolas"/>
              </a:rPr>
              <a:t>class</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Program</a:t>
            </a:r>
            <a:endParaRPr lang="en-US" altLang="zh-CN"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static</a:t>
            </a:r>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void</a:t>
            </a:r>
            <a:r>
              <a:rPr lang="en-US" altLang="zh-CN" sz="1000" dirty="0">
                <a:solidFill>
                  <a:srgbClr val="000000"/>
                </a:solidFill>
                <a:highlight>
                  <a:srgbClr val="FFFFFF"/>
                </a:highlight>
                <a:latin typeface="Consolas"/>
              </a:rPr>
              <a:t> Main(</a:t>
            </a:r>
            <a:r>
              <a:rPr lang="en-US" altLang="zh-CN" sz="1000" dirty="0">
                <a:solidFill>
                  <a:srgbClr val="0000FF"/>
                </a:solidFill>
                <a:highlight>
                  <a:srgbClr val="FFFFFF"/>
                </a:highlight>
                <a:latin typeface="Consolas"/>
              </a:rPr>
              <a:t>string</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args</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 list = </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 5, 1, 4, 7, 3 });</a:t>
            </a:r>
          </a:p>
          <a:p>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list.Sort</a:t>
            </a:r>
            <a:r>
              <a:rPr lang="en-US" altLang="zh-CN" sz="1000" dirty="0">
                <a:solidFill>
                  <a:srgbClr val="000000"/>
                </a:solidFill>
                <a:highlight>
                  <a:srgbClr val="FFFFFF"/>
                </a:highlight>
                <a:latin typeface="Consolas"/>
              </a:rPr>
              <a:t>(</a:t>
            </a:r>
            <a:r>
              <a:rPr lang="en-US" altLang="zh-CN" sz="1000" dirty="0">
                <a:solidFill>
                  <a:srgbClr val="0000FF"/>
                </a:solidFill>
                <a:highlight>
                  <a:srgbClr val="FFFFFF"/>
                </a:highlight>
                <a:latin typeface="Consolas"/>
              </a:rPr>
              <a:t>delegate</a:t>
            </a:r>
            <a:r>
              <a:rPr lang="en-US" altLang="zh-CN" sz="1000" dirty="0">
                <a:solidFill>
                  <a:srgbClr val="000000"/>
                </a:solidFill>
                <a:highlight>
                  <a:srgbClr val="FFFFFF"/>
                </a:highlight>
                <a:latin typeface="Consolas"/>
              </a:rPr>
              <a: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x,</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y){</a:t>
            </a:r>
            <a:r>
              <a:rPr lang="en-US" altLang="zh-CN" sz="1000" dirty="0">
                <a:solidFill>
                  <a:srgbClr val="0000FF"/>
                </a:solidFill>
                <a:highlight>
                  <a:srgbClr val="FFFFFF"/>
                </a:highlight>
                <a:latin typeface="Consolas"/>
              </a:rPr>
              <a:t>return</a:t>
            </a:r>
            <a:r>
              <a:rPr lang="en-US" altLang="zh-CN" sz="1000" dirty="0">
                <a:solidFill>
                  <a:srgbClr val="000000"/>
                </a:solidFill>
                <a:highlight>
                  <a:srgbClr val="FFFFFF"/>
                </a:highlight>
                <a:latin typeface="Consolas"/>
              </a:rPr>
              <a:t> x-y;});</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a:t>
            </a:r>
            <a:r>
              <a:rPr lang="zh-CN" altLang="en-US" sz="1000" dirty="0">
                <a:solidFill>
                  <a:srgbClr val="A31515"/>
                </a:solidFill>
                <a:highlight>
                  <a:srgbClr val="FFFFFF"/>
                </a:highlight>
                <a:latin typeface="Consolas"/>
              </a:rPr>
              <a:t>从小到大</a:t>
            </a:r>
            <a:r>
              <a:rPr lang="en-US" altLang="zh-CN" sz="1000" dirty="0">
                <a:solidFill>
                  <a:srgbClr val="A31515"/>
                </a:solidFill>
                <a:highlight>
                  <a:srgbClr val="FFFFFF"/>
                </a:highlight>
                <a:latin typeface="Consolas"/>
              </a:rPr>
              <a:t>:"</a:t>
            </a:r>
            <a:r>
              <a:rPr lang="en-US" altLang="zh-CN" sz="1000" dirty="0">
                <a:solidFill>
                  <a:srgbClr val="000000"/>
                </a:solidFill>
                <a:highlight>
                  <a:srgbClr val="FFFFFF"/>
                </a:highlight>
                <a:latin typeface="Consolas"/>
              </a:rPr>
              <a:t>);</a:t>
            </a:r>
          </a:p>
          <a:p>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foreach</a:t>
            </a:r>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var</a:t>
            </a:r>
            <a:r>
              <a:rPr lang="sv-SE" altLang="zh-CN" sz="1000" dirty="0">
                <a:solidFill>
                  <a:srgbClr val="000000"/>
                </a:solidFill>
                <a:highlight>
                  <a:srgbClr val="FFFFFF"/>
                </a:highlight>
                <a:latin typeface="Consolas"/>
              </a:rPr>
              <a:t> i </a:t>
            </a:r>
            <a:r>
              <a:rPr lang="sv-SE" altLang="zh-CN" sz="1000" dirty="0">
                <a:solidFill>
                  <a:srgbClr val="0000FF"/>
                </a:solidFill>
                <a:highlight>
                  <a:srgbClr val="FFFFFF"/>
                </a:highlight>
                <a:latin typeface="Consolas"/>
              </a:rPr>
              <a:t>in</a:t>
            </a:r>
            <a:r>
              <a:rPr lang="sv-SE" altLang="zh-CN" sz="1000" dirty="0">
                <a:solidFill>
                  <a:srgbClr val="000000"/>
                </a:solidFill>
                <a:highlight>
                  <a:srgbClr val="FFFFFF"/>
                </a:highlight>
                <a:latin typeface="Consolas"/>
              </a:rPr>
              <a:t> list)</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"{0} "</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i</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a:t>
            </a:r>
            <a:endParaRPr lang="zh-CN" altLang="en-US" sz="1000" dirty="0"/>
          </a:p>
        </p:txBody>
      </p:sp>
      <p:sp>
        <p:nvSpPr>
          <p:cNvPr id="5" name="矩形 4"/>
          <p:cNvSpPr/>
          <p:nvPr/>
        </p:nvSpPr>
        <p:spPr>
          <a:xfrm>
            <a:off x="6395208" y="4046814"/>
            <a:ext cx="5013820" cy="178510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00" dirty="0">
                <a:solidFill>
                  <a:srgbClr val="0000FF"/>
                </a:solidFill>
                <a:highlight>
                  <a:srgbClr val="FFFFFF"/>
                </a:highlight>
                <a:latin typeface="Consolas"/>
              </a:rPr>
              <a:t>class</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Program</a:t>
            </a:r>
            <a:endParaRPr lang="en-US" altLang="zh-CN" sz="1000" dirty="0">
              <a:solidFill>
                <a:srgbClr val="000000"/>
              </a:solidFill>
              <a:highlight>
                <a:srgbClr val="FFFFFF"/>
              </a:highlight>
              <a:latin typeface="Consolas"/>
            </a:endParaRPr>
          </a:p>
          <a:p>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static</a:t>
            </a:r>
            <a:r>
              <a:rPr lang="en-US" altLang="zh-CN" sz="1000" dirty="0">
                <a:solidFill>
                  <a:srgbClr val="000000"/>
                </a:solidFill>
                <a:highlight>
                  <a:srgbClr val="FFFFFF"/>
                </a:highlight>
                <a:latin typeface="Consolas"/>
              </a:rPr>
              <a:t> </a:t>
            </a:r>
            <a:r>
              <a:rPr lang="en-US" altLang="zh-CN" sz="1000" dirty="0">
                <a:solidFill>
                  <a:srgbClr val="0000FF"/>
                </a:solidFill>
                <a:highlight>
                  <a:srgbClr val="FFFFFF"/>
                </a:highlight>
                <a:latin typeface="Consolas"/>
              </a:rPr>
              <a:t>void</a:t>
            </a:r>
            <a:r>
              <a:rPr lang="en-US" altLang="zh-CN" sz="1000" dirty="0">
                <a:solidFill>
                  <a:srgbClr val="000000"/>
                </a:solidFill>
                <a:highlight>
                  <a:srgbClr val="FFFFFF"/>
                </a:highlight>
                <a:latin typeface="Consolas"/>
              </a:rPr>
              <a:t> Main(</a:t>
            </a:r>
            <a:r>
              <a:rPr lang="en-US" altLang="zh-CN" sz="1000" dirty="0">
                <a:solidFill>
                  <a:srgbClr val="0000FF"/>
                </a:solidFill>
                <a:highlight>
                  <a:srgbClr val="FFFFFF"/>
                </a:highlight>
                <a:latin typeface="Consolas"/>
              </a:rPr>
              <a:t>string</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args</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 list = </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a:solidFill>
                  <a:srgbClr val="2B91AF"/>
                </a:solidFill>
                <a:highlight>
                  <a:srgbClr val="FFFFFF"/>
                </a:highlight>
                <a:latin typeface="Consolas"/>
              </a:rPr>
              <a:t>List</a:t>
            </a:r>
            <a:r>
              <a:rPr lang="en-US" altLang="zh-CN" sz="1000" dirty="0">
                <a:solidFill>
                  <a:srgbClr val="000000"/>
                </a:solidFill>
                <a:highlight>
                  <a:srgbClr val="FFFFFF"/>
                </a:highlight>
                <a:latin typeface="Consolas"/>
              </a:rPr>
              <a:t>&lt;</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&gt;(</a:t>
            </a:r>
            <a:r>
              <a:rPr lang="en-US" altLang="zh-CN" sz="1000" dirty="0">
                <a:solidFill>
                  <a:srgbClr val="0000FF"/>
                </a:solidFill>
                <a:highlight>
                  <a:srgbClr val="FFFFFF"/>
                </a:highlight>
                <a:latin typeface="Consolas"/>
              </a:rPr>
              <a:t>new</a:t>
            </a:r>
            <a:r>
              <a:rPr lang="en-US" altLang="zh-CN" sz="1000" dirty="0">
                <a:solidFill>
                  <a:srgbClr val="000000"/>
                </a:solidFill>
                <a:highlight>
                  <a:srgbClr val="FFFFFF"/>
                </a:highlight>
                <a:latin typeface="Consolas"/>
              </a:rPr>
              <a:t> </a:t>
            </a:r>
            <a:r>
              <a:rPr lang="en-US" altLang="zh-CN" sz="1000" dirty="0" err="1">
                <a:solidFill>
                  <a:srgbClr val="0000FF"/>
                </a:solidFill>
                <a:highlight>
                  <a:srgbClr val="FFFFFF"/>
                </a:highlight>
                <a:latin typeface="Consolas"/>
              </a:rPr>
              <a:t>int</a:t>
            </a:r>
            <a:r>
              <a:rPr lang="en-US" altLang="zh-CN" sz="1000" dirty="0">
                <a:solidFill>
                  <a:srgbClr val="000000"/>
                </a:solidFill>
                <a:highlight>
                  <a:srgbClr val="FFFFFF"/>
                </a:highlight>
                <a:latin typeface="Consolas"/>
              </a:rPr>
              <a:t>[] { 5, 1, 4, 7, 3 });</a:t>
            </a:r>
          </a:p>
          <a:p>
            <a:r>
              <a:rPr lang="es-ES" altLang="zh-CN" sz="1000" dirty="0">
                <a:solidFill>
                  <a:srgbClr val="000000"/>
                </a:solidFill>
                <a:highlight>
                  <a:srgbClr val="FFFFFF"/>
                </a:highlight>
                <a:latin typeface="Consolas"/>
              </a:rPr>
              <a:t>        list.Sort((x, y) =&gt; { </a:t>
            </a:r>
            <a:r>
              <a:rPr lang="es-ES" altLang="zh-CN" sz="1000" dirty="0">
                <a:solidFill>
                  <a:srgbClr val="0000FF"/>
                </a:solidFill>
                <a:highlight>
                  <a:srgbClr val="FFFFFF"/>
                </a:highlight>
                <a:latin typeface="Consolas"/>
              </a:rPr>
              <a:t>return</a:t>
            </a:r>
            <a:r>
              <a:rPr lang="es-ES" altLang="zh-CN" sz="1000" dirty="0">
                <a:solidFill>
                  <a:srgbClr val="000000"/>
                </a:solidFill>
                <a:highlight>
                  <a:srgbClr val="FFFFFF"/>
                </a:highlight>
                <a:latin typeface="Consolas"/>
              </a:rPr>
              <a:t> x - y; }); </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a:t>
            </a:r>
            <a:r>
              <a:rPr lang="zh-CN" altLang="en-US" sz="1000" dirty="0">
                <a:solidFill>
                  <a:srgbClr val="A31515"/>
                </a:solidFill>
                <a:highlight>
                  <a:srgbClr val="FFFFFF"/>
                </a:highlight>
                <a:latin typeface="Consolas"/>
              </a:rPr>
              <a:t>从小到大</a:t>
            </a:r>
            <a:r>
              <a:rPr lang="en-US" altLang="zh-CN" sz="1000" dirty="0">
                <a:solidFill>
                  <a:srgbClr val="A31515"/>
                </a:solidFill>
                <a:highlight>
                  <a:srgbClr val="FFFFFF"/>
                </a:highlight>
                <a:latin typeface="Consolas"/>
              </a:rPr>
              <a:t>:"</a:t>
            </a:r>
            <a:r>
              <a:rPr lang="en-US" altLang="zh-CN" sz="1000" dirty="0">
                <a:solidFill>
                  <a:srgbClr val="000000"/>
                </a:solidFill>
                <a:highlight>
                  <a:srgbClr val="FFFFFF"/>
                </a:highlight>
                <a:latin typeface="Consolas"/>
              </a:rPr>
              <a:t>);</a:t>
            </a:r>
          </a:p>
          <a:p>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foreach</a:t>
            </a:r>
            <a:r>
              <a:rPr lang="sv-SE" altLang="zh-CN" sz="1000" dirty="0">
                <a:solidFill>
                  <a:srgbClr val="000000"/>
                </a:solidFill>
                <a:highlight>
                  <a:srgbClr val="FFFFFF"/>
                </a:highlight>
                <a:latin typeface="Consolas"/>
              </a:rPr>
              <a:t> (</a:t>
            </a:r>
            <a:r>
              <a:rPr lang="sv-SE" altLang="zh-CN" sz="1000" dirty="0">
                <a:solidFill>
                  <a:srgbClr val="0000FF"/>
                </a:solidFill>
                <a:highlight>
                  <a:srgbClr val="FFFFFF"/>
                </a:highlight>
                <a:latin typeface="Consolas"/>
              </a:rPr>
              <a:t>var</a:t>
            </a:r>
            <a:r>
              <a:rPr lang="sv-SE" altLang="zh-CN" sz="1000" dirty="0">
                <a:solidFill>
                  <a:srgbClr val="000000"/>
                </a:solidFill>
                <a:highlight>
                  <a:srgbClr val="FFFFFF"/>
                </a:highlight>
                <a:latin typeface="Consolas"/>
              </a:rPr>
              <a:t> i </a:t>
            </a:r>
            <a:r>
              <a:rPr lang="sv-SE" altLang="zh-CN" sz="1000" dirty="0">
                <a:solidFill>
                  <a:srgbClr val="0000FF"/>
                </a:solidFill>
                <a:highlight>
                  <a:srgbClr val="FFFFFF"/>
                </a:highlight>
                <a:latin typeface="Consolas"/>
              </a:rPr>
              <a:t>in</a:t>
            </a:r>
            <a:r>
              <a:rPr lang="sv-SE" altLang="zh-CN" sz="1000" dirty="0">
                <a:solidFill>
                  <a:srgbClr val="000000"/>
                </a:solidFill>
                <a:highlight>
                  <a:srgbClr val="FFFFFF"/>
                </a:highlight>
                <a:latin typeface="Consolas"/>
              </a:rPr>
              <a:t> list)</a:t>
            </a:r>
          </a:p>
          <a:p>
            <a:r>
              <a:rPr lang="en-US" altLang="zh-CN" sz="1000" dirty="0">
                <a:solidFill>
                  <a:srgbClr val="000000"/>
                </a:solidFill>
                <a:highlight>
                  <a:srgbClr val="FFFFFF"/>
                </a:highlight>
                <a:latin typeface="Consolas"/>
              </a:rPr>
              <a:t>            </a:t>
            </a:r>
            <a:r>
              <a:rPr lang="en-US" altLang="zh-CN" sz="1000" dirty="0" err="1">
                <a:solidFill>
                  <a:srgbClr val="2B91AF"/>
                </a:solidFill>
                <a:highlight>
                  <a:srgbClr val="FFFFFF"/>
                </a:highlight>
                <a:latin typeface="Consolas"/>
              </a:rPr>
              <a:t>Console</a:t>
            </a:r>
            <a:r>
              <a:rPr lang="en-US" altLang="zh-CN" sz="1000" dirty="0" err="1">
                <a:solidFill>
                  <a:srgbClr val="000000"/>
                </a:solidFill>
                <a:highlight>
                  <a:srgbClr val="FFFFFF"/>
                </a:highlight>
                <a:latin typeface="Consolas"/>
              </a:rPr>
              <a:t>.Write</a:t>
            </a:r>
            <a:r>
              <a:rPr lang="en-US" altLang="zh-CN" sz="1000" dirty="0">
                <a:solidFill>
                  <a:srgbClr val="000000"/>
                </a:solidFill>
                <a:highlight>
                  <a:srgbClr val="FFFFFF"/>
                </a:highlight>
                <a:latin typeface="Consolas"/>
              </a:rPr>
              <a:t>(</a:t>
            </a:r>
            <a:r>
              <a:rPr lang="en-US" altLang="zh-CN" sz="1000" dirty="0">
                <a:solidFill>
                  <a:srgbClr val="A31515"/>
                </a:solidFill>
                <a:highlight>
                  <a:srgbClr val="FFFFFF"/>
                </a:highlight>
                <a:latin typeface="Consolas"/>
              </a:rPr>
              <a:t>"{0} "</a:t>
            </a:r>
            <a:r>
              <a:rPr lang="en-US" altLang="zh-CN" sz="1000" dirty="0">
                <a:solidFill>
                  <a:srgbClr val="000000"/>
                </a:solidFill>
                <a:highlight>
                  <a:srgbClr val="FFFFFF"/>
                </a:highlight>
                <a:latin typeface="Consolas"/>
              </a:rPr>
              <a:t>, </a:t>
            </a:r>
            <a:r>
              <a:rPr lang="en-US" altLang="zh-CN" sz="1000" dirty="0" err="1">
                <a:solidFill>
                  <a:srgbClr val="000000"/>
                </a:solidFill>
                <a:highlight>
                  <a:srgbClr val="FFFFFF"/>
                </a:highlight>
                <a:latin typeface="Consolas"/>
              </a:rPr>
              <a:t>i</a:t>
            </a:r>
            <a:r>
              <a:rPr lang="en-US" altLang="zh-CN" sz="1000" dirty="0">
                <a:solidFill>
                  <a:srgbClr val="000000"/>
                </a:solidFill>
                <a:highlight>
                  <a:srgbClr val="FFFFFF"/>
                </a:highlight>
                <a:latin typeface="Consolas"/>
              </a:rPr>
              <a:t>);</a:t>
            </a:r>
          </a:p>
          <a:p>
            <a:r>
              <a:rPr lang="zh-CN" altLang="en-US" sz="1000" dirty="0">
                <a:solidFill>
                  <a:srgbClr val="000000"/>
                </a:solidFill>
                <a:highlight>
                  <a:srgbClr val="FFFFFF"/>
                </a:highlight>
                <a:latin typeface="Consolas"/>
              </a:rPr>
              <a:t>    </a:t>
            </a:r>
            <a:r>
              <a:rPr lang="en-US" altLang="zh-CN" sz="1000" dirty="0">
                <a:solidFill>
                  <a:srgbClr val="000000"/>
                </a:solidFill>
                <a:highlight>
                  <a:srgbClr val="FFFFFF"/>
                </a:highlight>
                <a:latin typeface="Consolas"/>
              </a:rPr>
              <a:t>}</a:t>
            </a:r>
          </a:p>
          <a:p>
            <a:r>
              <a:rPr lang="en-US" altLang="zh-CN" sz="1000" dirty="0">
                <a:solidFill>
                  <a:srgbClr val="000000"/>
                </a:solidFill>
                <a:highlight>
                  <a:srgbClr val="FFFFFF"/>
                </a:highlight>
                <a:latin typeface="Consolas"/>
              </a:rPr>
              <a:t>}</a:t>
            </a:r>
            <a:endParaRPr lang="zh-CN" altLang="en-US" sz="1000" dirty="0"/>
          </a:p>
        </p:txBody>
      </p:sp>
      <p:sp>
        <p:nvSpPr>
          <p:cNvPr id="4" name="右箭头 3"/>
          <p:cNvSpPr/>
          <p:nvPr/>
        </p:nvSpPr>
        <p:spPr>
          <a:xfrm>
            <a:off x="5807978" y="5170785"/>
            <a:ext cx="989902" cy="314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2103" y="6423281"/>
            <a:ext cx="16573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14223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247317"/>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000" dirty="0">
                <a:solidFill>
                  <a:srgbClr val="415162"/>
                </a:solidFill>
                <a:latin typeface="微软雅黑" panose="020B0503020204020204" pitchFamily="34" charset="-122"/>
                <a:ea typeface="微软雅黑" panose="020B0503020204020204" pitchFamily="34" charset="-122"/>
              </a:rPr>
              <a:t>.NET</a:t>
            </a:r>
            <a:r>
              <a:rPr lang="zh-CN" altLang="en-US" sz="2000" dirty="0">
                <a:solidFill>
                  <a:srgbClr val="415162"/>
                </a:solidFill>
                <a:latin typeface="微软雅黑" panose="020B0503020204020204" pitchFamily="34" charset="-122"/>
                <a:ea typeface="微软雅黑" panose="020B0503020204020204" pitchFamily="34" charset="-122"/>
              </a:rPr>
              <a:t>的事件模型建立在委托的机制之上。定义事件成员的类型允许类型</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或者类型的实例</a:t>
            </a:r>
            <a:r>
              <a:rPr lang="en-US" altLang="zh-CN" sz="2000" dirty="0">
                <a:solidFill>
                  <a:srgbClr val="415162"/>
                </a:solidFill>
                <a:latin typeface="微软雅黑" panose="020B0503020204020204" pitchFamily="34" charset="-122"/>
                <a:ea typeface="微软雅黑" panose="020B0503020204020204" pitchFamily="34" charset="-122"/>
              </a:rPr>
              <a:t>)</a:t>
            </a:r>
            <a:r>
              <a:rPr lang="zh-CN" altLang="en-US" sz="2000" dirty="0">
                <a:solidFill>
                  <a:srgbClr val="415162"/>
                </a:solidFill>
                <a:latin typeface="微软雅黑" panose="020B0503020204020204" pitchFamily="34" charset="-122"/>
                <a:ea typeface="微软雅黑" panose="020B0503020204020204" pitchFamily="34" charset="-122"/>
              </a:rPr>
              <a:t>在某些特定事件发生时通知其他对象。</a:t>
            </a: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endParaRPr lang="en-US" altLang="zh-CN" sz="2000" dirty="0">
              <a:solidFill>
                <a:srgbClr val="41516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000" dirty="0">
                <a:solidFill>
                  <a:srgbClr val="415162"/>
                </a:solidFill>
                <a:latin typeface="微软雅黑" panose="020B0503020204020204" pitchFamily="34" charset="-122"/>
                <a:ea typeface="微软雅黑" panose="020B0503020204020204" pitchFamily="34" charset="-122"/>
              </a:rPr>
              <a:t>事件为类型提供了一下三种能力：</a:t>
            </a:r>
            <a:endParaRPr lang="en-US" altLang="zh-CN" sz="2000" dirty="0">
              <a:solidFill>
                <a:srgbClr val="415162"/>
              </a:solidFill>
              <a:latin typeface="微软雅黑" panose="020B0503020204020204" pitchFamily="34" charset="-122"/>
              <a:ea typeface="微软雅黑" panose="020B0503020204020204" pitchFamily="34" charset="-122"/>
            </a:endParaRPr>
          </a:p>
          <a:p>
            <a:pPr marL="1371563" lvl="2"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允许对象登记该事件；</a:t>
            </a:r>
            <a:endParaRPr lang="en-US" altLang="zh-CN" sz="2000" dirty="0">
              <a:solidFill>
                <a:srgbClr val="415162"/>
              </a:solidFill>
              <a:latin typeface="微软雅黑" panose="020B0503020204020204" pitchFamily="34" charset="-122"/>
              <a:ea typeface="微软雅黑" panose="020B0503020204020204" pitchFamily="34" charset="-122"/>
            </a:endParaRPr>
          </a:p>
          <a:p>
            <a:pPr marL="1371563" lvl="2"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允许对象注销该事件；</a:t>
            </a:r>
            <a:endParaRPr lang="en-US" altLang="zh-CN" sz="2000" dirty="0">
              <a:solidFill>
                <a:srgbClr val="415162"/>
              </a:solidFill>
              <a:latin typeface="微软雅黑" panose="020B0503020204020204" pitchFamily="34" charset="-122"/>
              <a:ea typeface="微软雅黑" panose="020B0503020204020204" pitchFamily="34" charset="-122"/>
            </a:endParaRPr>
          </a:p>
          <a:p>
            <a:pPr marL="1371563" lvl="2" indent="-457200">
              <a:lnSpc>
                <a:spcPct val="150000"/>
              </a:lnSpc>
              <a:buFont typeface="Wingdings" panose="05000000000000000000" pitchFamily="2" charset="2"/>
              <a:buChar char="Ø"/>
            </a:pPr>
            <a:r>
              <a:rPr lang="zh-CN" altLang="en-US" sz="2000" dirty="0">
                <a:solidFill>
                  <a:srgbClr val="415162"/>
                </a:solidFill>
                <a:latin typeface="微软雅黑" panose="020B0503020204020204" pitchFamily="34" charset="-122"/>
                <a:ea typeface="微软雅黑" panose="020B0503020204020204" pitchFamily="34" charset="-122"/>
              </a:rPr>
              <a:t>允许定义事件的对象维持一个登记对象的集合，并在某些特定的事件反生时通知这些对象。</a:t>
            </a:r>
            <a:endParaRPr lang="en-US" altLang="zh-CN" sz="2000" dirty="0">
              <a:solidFill>
                <a:srgbClr val="415162"/>
              </a:solidFill>
              <a:latin typeface="微软雅黑" panose="020B0503020204020204" pitchFamily="34" charset="-122"/>
              <a:ea typeface="微软雅黑" panose="020B0503020204020204" pitchFamily="34" charset="-122"/>
            </a:endParaRPr>
          </a:p>
          <a:p>
            <a:pPr marL="1371563" lvl="2" indent="-457200">
              <a:lnSpc>
                <a:spcPct val="150000"/>
              </a:lnSpc>
              <a:buFont typeface="Arial" panose="020B0604020202020204" pitchFamily="34" charset="0"/>
              <a:buChar char="•"/>
            </a:pPr>
            <a:endParaRPr lang="en-US" altLang="zh-CN" sz="2000"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事件</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439501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事件</a:t>
            </a:r>
          </a:p>
        </p:txBody>
      </p:sp>
      <p:sp>
        <p:nvSpPr>
          <p:cNvPr id="2" name="矩形 1"/>
          <p:cNvSpPr/>
          <p:nvPr/>
        </p:nvSpPr>
        <p:spPr>
          <a:xfrm>
            <a:off x="6557394" y="2588749"/>
            <a:ext cx="5505974" cy="3785652"/>
          </a:xfrm>
          <a:prstGeom prst="rect">
            <a:avLst/>
          </a:prstGeom>
        </p:spPr>
        <p:txBody>
          <a:bodyPr wrap="square">
            <a:spAutoFit/>
          </a:bodyPr>
          <a:lstStyle/>
          <a:p>
            <a:r>
              <a:rPr lang="en-US" altLang="zh-CN" sz="1200" dirty="0" smtClean="0">
                <a:solidFill>
                  <a:srgbClr val="0000FF"/>
                </a:solidFill>
                <a:highlight>
                  <a:srgbClr val="FFFFFF"/>
                </a:highlight>
                <a:latin typeface="Consolas"/>
              </a:rPr>
              <a:t>class</a:t>
            </a:r>
            <a:r>
              <a:rPr lang="en-US" altLang="zh-CN" sz="1200" dirty="0" smtClean="0">
                <a:solidFill>
                  <a:srgbClr val="000000"/>
                </a:solidFill>
                <a:highlight>
                  <a:srgbClr val="FFFFFF"/>
                </a:highlight>
                <a:latin typeface="Consolas"/>
              </a:rPr>
              <a:t> </a:t>
            </a:r>
            <a:r>
              <a:rPr lang="en-US" altLang="zh-CN" sz="1200" dirty="0">
                <a:solidFill>
                  <a:srgbClr val="2B91AF"/>
                </a:solidFill>
                <a:highlight>
                  <a:srgbClr val="FFFFFF"/>
                </a:highlight>
                <a:latin typeface="Consolas"/>
              </a:rPr>
              <a:t>Car</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Stop(</a:t>
            </a:r>
            <a:r>
              <a:rPr lang="en-US" altLang="zh-CN" sz="1200" dirty="0">
                <a:solidFill>
                  <a:srgbClr val="0000FF"/>
                </a:solidFill>
                <a:highlight>
                  <a:srgbClr val="FFFFFF"/>
                </a:highlight>
                <a:latin typeface="Consolas"/>
              </a:rPr>
              <a:t>object</a:t>
            </a:r>
            <a:r>
              <a:rPr lang="en-US" altLang="zh-CN" sz="1200" dirty="0">
                <a:solidFill>
                  <a:srgbClr val="000000"/>
                </a:solidFill>
                <a:highlight>
                  <a:srgbClr val="FFFFFF"/>
                </a:highlight>
                <a:latin typeface="Consolas"/>
              </a:rPr>
              <a:t> sender, </a:t>
            </a:r>
            <a:r>
              <a:rPr lang="en-US" altLang="zh-CN" sz="1200" dirty="0" err="1">
                <a:solidFill>
                  <a:srgbClr val="2B91AF"/>
                </a:solidFill>
                <a:highlight>
                  <a:srgbClr val="FFFFFF"/>
                </a:highlight>
                <a:latin typeface="Consolas"/>
              </a:rPr>
              <a:t>EventArgs</a:t>
            </a:r>
            <a:r>
              <a:rPr lang="en-US" altLang="zh-CN" sz="1200" dirty="0">
                <a:solidFill>
                  <a:srgbClr val="000000"/>
                </a:solidFill>
                <a:highlight>
                  <a:srgbClr val="FFFFFF"/>
                </a:highlight>
                <a:latin typeface="Consolas"/>
              </a:rPr>
              <a:t> e)</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车停下来</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a:t>
            </a:r>
          </a:p>
          <a:p>
            <a:endParaRPr lang="zh-CN" altLang="en-US" sz="1200" dirty="0">
              <a:solidFill>
                <a:srgbClr val="000000"/>
              </a:solidFill>
              <a:highlight>
                <a:srgbClr val="FFFFFF"/>
              </a:highlight>
              <a:latin typeface="Consolas"/>
            </a:endParaRPr>
          </a:p>
          <a:p>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Program</a:t>
            </a:r>
            <a:endParaRPr lang="en-US" altLang="zh-CN" sz="1200" dirty="0">
              <a:solidFill>
                <a:srgbClr val="000000"/>
              </a:solidFill>
              <a:highlight>
                <a:srgbClr val="FFFFFF"/>
              </a:highlight>
              <a:latin typeface="Consolas"/>
            </a:endParaRPr>
          </a:p>
          <a:p>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static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Main(</a:t>
            </a:r>
            <a:r>
              <a:rPr lang="en-US" altLang="zh-CN" sz="1200" dirty="0">
                <a:solidFill>
                  <a:srgbClr val="0000FF"/>
                </a:solidFill>
                <a:highlight>
                  <a:srgbClr val="FFFFFF"/>
                </a:highlight>
                <a:latin typeface="Consolas"/>
              </a:rPr>
              <a:t>string</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args</a:t>
            </a:r>
            <a:r>
              <a:rPr lang="en-US" altLang="zh-CN" sz="1200" dirty="0">
                <a:solidFill>
                  <a:srgbClr val="000000"/>
                </a:solidFill>
                <a:highlight>
                  <a:srgbClr val="FFFFFF"/>
                </a:highlight>
                <a:latin typeface="Consolas"/>
              </a:rPr>
              <a:t>)</a:t>
            </a:r>
          </a:p>
          <a:p>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RedLight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redlight</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RedLight</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Car</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car</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Car</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ming</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new</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redlight.RedLightOnEvent</a:t>
            </a:r>
            <a:r>
              <a:rPr lang="en-US" altLang="zh-CN" sz="1200" dirty="0">
                <a:solidFill>
                  <a:srgbClr val="000000"/>
                </a:solidFill>
                <a:highlight>
                  <a:srgbClr val="FFFFFF"/>
                </a:highlight>
                <a:latin typeface="Consolas"/>
              </a:rPr>
              <a:t> += </a:t>
            </a:r>
            <a:r>
              <a:rPr lang="en-US" altLang="zh-CN" sz="1200" dirty="0" err="1">
                <a:solidFill>
                  <a:srgbClr val="000000"/>
                </a:solidFill>
                <a:highlight>
                  <a:srgbClr val="FFFFFF"/>
                </a:highlight>
                <a:latin typeface="Consolas"/>
              </a:rPr>
              <a:t>car.Stop</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redlight.RedLightOnEvent</a:t>
            </a:r>
            <a:r>
              <a:rPr lang="en-US" altLang="zh-CN" sz="1200" dirty="0">
                <a:solidFill>
                  <a:srgbClr val="000000"/>
                </a:solidFill>
                <a:highlight>
                  <a:srgbClr val="FFFFFF"/>
                </a:highlight>
                <a:latin typeface="Consolas"/>
              </a:rPr>
              <a:t> += </a:t>
            </a:r>
            <a:r>
              <a:rPr lang="en-US" altLang="zh-CN" sz="1200" dirty="0" err="1">
                <a:solidFill>
                  <a:srgbClr val="000000"/>
                </a:solidFill>
                <a:highlight>
                  <a:srgbClr val="FFFFFF"/>
                </a:highlight>
                <a:latin typeface="Consolas"/>
              </a:rPr>
              <a:t>ming.Walk</a:t>
            </a:r>
            <a:r>
              <a:rPr lang="en-US" altLang="zh-CN" sz="1200" dirty="0">
                <a:solidFill>
                  <a:srgbClr val="000000"/>
                </a:solidFill>
                <a:highlight>
                  <a:srgbClr val="FFFFFF"/>
                </a:highlight>
                <a:latin typeface="Consolas"/>
              </a:rPr>
              <a:t>;</a:t>
            </a:r>
          </a:p>
          <a:p>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redlight.On</a:t>
            </a:r>
            <a:r>
              <a:rPr lang="en-US" altLang="zh-CN" sz="1200" dirty="0">
                <a:solidFill>
                  <a:srgbClr val="000000"/>
                </a:solidFill>
                <a:highlight>
                  <a:srgbClr val="FFFFFF"/>
                </a:highlight>
                <a:latin typeface="Consolas"/>
              </a:rPr>
              <a:t>(</a:t>
            </a:r>
            <a:r>
              <a:rPr lang="en-US" altLang="zh-CN" sz="1200" dirty="0" err="1">
                <a:solidFill>
                  <a:srgbClr val="2B91AF"/>
                </a:solidFill>
                <a:highlight>
                  <a:srgbClr val="FFFFFF"/>
                </a:highlight>
                <a:latin typeface="Consolas"/>
              </a:rPr>
              <a:t>EventArgs</a:t>
            </a:r>
            <a:r>
              <a:rPr lang="en-US" altLang="zh-CN" sz="1200" dirty="0" err="1">
                <a:solidFill>
                  <a:srgbClr val="000000"/>
                </a:solidFill>
                <a:highlight>
                  <a:srgbClr val="FFFFFF"/>
                </a:highlight>
                <a:latin typeface="Consolas"/>
              </a:rPr>
              <a:t>.Empty</a:t>
            </a:r>
            <a:r>
              <a:rPr lang="en-US" altLang="zh-CN" sz="1200" dirty="0" smtClean="0">
                <a:solidFill>
                  <a:srgbClr val="000000"/>
                </a:solidFill>
                <a:highlight>
                  <a:srgbClr val="FFFFFF"/>
                </a:highlight>
                <a:latin typeface="Consolas"/>
              </a:rPr>
              <a:t>);</a:t>
            </a:r>
          </a:p>
          <a:p>
            <a:r>
              <a:rPr lang="zh-CN" altLang="en-US" sz="1200" dirty="0" smtClean="0">
                <a:solidFill>
                  <a:srgbClr val="000000"/>
                </a:solidFill>
                <a:highlight>
                  <a:srgbClr val="FFFFFF"/>
                </a:highlight>
                <a:latin typeface="Consolas"/>
              </a:rPr>
              <a:t>    </a:t>
            </a:r>
            <a:r>
              <a:rPr lang="en-US" altLang="zh-CN" sz="1200" dirty="0" smtClean="0">
                <a:solidFill>
                  <a:srgbClr val="000000"/>
                </a:solidFill>
                <a:highlight>
                  <a:srgbClr val="FFFFFF"/>
                </a:highlight>
                <a:latin typeface="Consolas"/>
              </a:rPr>
              <a:t>}</a:t>
            </a:r>
          </a:p>
          <a:p>
            <a:r>
              <a:rPr lang="en-US" altLang="zh-CN" sz="1200" dirty="0" smtClean="0">
                <a:solidFill>
                  <a:srgbClr val="000000"/>
                </a:solidFill>
                <a:highlight>
                  <a:srgbClr val="FFFFFF"/>
                </a:highlight>
                <a:latin typeface="Consolas"/>
              </a:rPr>
              <a:t>}</a:t>
            </a:r>
            <a:endParaRPr lang="zh-CN" altLang="en-US" sz="1200" dirty="0"/>
          </a:p>
        </p:txBody>
      </p:sp>
      <p:sp>
        <p:nvSpPr>
          <p:cNvPr id="3" name="矩形 2"/>
          <p:cNvSpPr/>
          <p:nvPr/>
        </p:nvSpPr>
        <p:spPr>
          <a:xfrm>
            <a:off x="841695" y="2571971"/>
            <a:ext cx="6096000" cy="3785652"/>
          </a:xfrm>
          <a:prstGeom prst="rect">
            <a:avLst/>
          </a:prstGeom>
        </p:spPr>
        <p:txBody>
          <a:bodyPr>
            <a:spAutoFit/>
          </a:bodyPr>
          <a:lstStyle/>
          <a:p>
            <a:pPr lvl="0"/>
            <a:r>
              <a:rPr lang="en-US" altLang="zh-CN" sz="1200" dirty="0">
                <a:solidFill>
                  <a:srgbClr val="0000FF"/>
                </a:solidFill>
                <a:highlight>
                  <a:srgbClr val="FFFFFF"/>
                </a:highlight>
                <a:latin typeface="Consolas"/>
              </a:rPr>
              <a:t>delegate</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RedLightOnEventHander</a:t>
            </a:r>
            <a:r>
              <a:rPr lang="en-US" altLang="zh-CN" sz="1200" dirty="0">
                <a:solidFill>
                  <a:srgbClr val="000000"/>
                </a:solidFill>
                <a:highlight>
                  <a:srgbClr val="FFFFFF"/>
                </a:highlight>
                <a:latin typeface="Consolas"/>
              </a:rPr>
              <a:t>(</a:t>
            </a:r>
            <a:r>
              <a:rPr lang="en-US" altLang="zh-CN" sz="1200" dirty="0">
                <a:solidFill>
                  <a:srgbClr val="0000FF"/>
                </a:solidFill>
                <a:highlight>
                  <a:srgbClr val="FFFFFF"/>
                </a:highlight>
                <a:latin typeface="Consolas"/>
              </a:rPr>
              <a:t>object</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sender,</a:t>
            </a:r>
            <a:r>
              <a:rPr lang="en-US" altLang="zh-CN" sz="1200" dirty="0" err="1">
                <a:solidFill>
                  <a:srgbClr val="2B91AF"/>
                </a:solidFill>
                <a:highlight>
                  <a:srgbClr val="FFFFFF"/>
                </a:highlight>
                <a:latin typeface="Consolas"/>
              </a:rPr>
              <a:t>EventArgs</a:t>
            </a:r>
            <a:r>
              <a:rPr lang="en-US" altLang="zh-CN" sz="1200" dirty="0">
                <a:solidFill>
                  <a:srgbClr val="000000"/>
                </a:solidFill>
                <a:highlight>
                  <a:srgbClr val="FFFFFF"/>
                </a:highlight>
                <a:latin typeface="Consolas"/>
              </a:rPr>
              <a:t> e);</a:t>
            </a:r>
          </a:p>
          <a:p>
            <a:pPr lvl="0"/>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RedLight</a:t>
            </a:r>
            <a:endParaRPr lang="en-US" altLang="zh-CN" sz="1200" dirty="0">
              <a:solidFill>
                <a:srgbClr val="000000"/>
              </a:solidFill>
              <a:highlight>
                <a:srgbClr val="FFFFFF"/>
              </a:highlight>
              <a:latin typeface="Consolas"/>
            </a:endParaRPr>
          </a:p>
          <a:p>
            <a:pPr lvl="0"/>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event</a:t>
            </a:r>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RedLightOnEventHander</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RedLightOnEvent</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On(</a:t>
            </a:r>
            <a:r>
              <a:rPr lang="en-US" altLang="zh-CN" sz="1200" dirty="0" err="1">
                <a:solidFill>
                  <a:srgbClr val="2B91AF"/>
                </a:solidFill>
                <a:highlight>
                  <a:srgbClr val="FFFFFF"/>
                </a:highlight>
                <a:latin typeface="Consolas"/>
              </a:rPr>
              <a:t>EventArgs</a:t>
            </a:r>
            <a:r>
              <a:rPr lang="en-US" altLang="zh-CN" sz="1200" dirty="0">
                <a:solidFill>
                  <a:srgbClr val="000000"/>
                </a:solidFill>
                <a:highlight>
                  <a:srgbClr val="FFFFFF"/>
                </a:highlight>
                <a:latin typeface="Consolas"/>
              </a:rPr>
              <a:t> e)</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红灯亮</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if</a:t>
            </a:r>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RedLightOnEvent</a:t>
            </a:r>
            <a:r>
              <a:rPr lang="en-US" altLang="zh-CN" sz="1200" dirty="0">
                <a:solidFill>
                  <a:srgbClr val="000000"/>
                </a:solidFill>
                <a:highlight>
                  <a:srgbClr val="FFFFFF"/>
                </a:highlight>
                <a:latin typeface="Consolas"/>
              </a:rPr>
              <a:t> != </a:t>
            </a:r>
            <a:r>
              <a:rPr lang="en-US" altLang="zh-CN" sz="1200" dirty="0">
                <a:solidFill>
                  <a:srgbClr val="0000FF"/>
                </a:solidFill>
                <a:highlight>
                  <a:srgbClr val="FFFFFF"/>
                </a:highlight>
                <a:latin typeface="Consolas"/>
              </a:rPr>
              <a:t>null</a:t>
            </a:r>
            <a:r>
              <a:rPr lang="en-US" altLang="zh-CN" sz="1200" dirty="0">
                <a:solidFill>
                  <a:srgbClr val="000000"/>
                </a:solidFill>
                <a:highlight>
                  <a:srgbClr val="FFFFFF"/>
                </a:highlight>
                <a:latin typeface="Consolas"/>
              </a:rPr>
              <a:t>)</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err="1">
                <a:solidFill>
                  <a:srgbClr val="000000"/>
                </a:solidFill>
                <a:highlight>
                  <a:srgbClr val="FFFFFF"/>
                </a:highlight>
                <a:latin typeface="Consolas"/>
              </a:rPr>
              <a:t>RedLightOnEvent.Invoke</a:t>
            </a:r>
            <a:r>
              <a:rPr lang="en-US" altLang="zh-CN" sz="1200" dirty="0">
                <a:solidFill>
                  <a:srgbClr val="000000"/>
                </a:solidFill>
                <a:highlight>
                  <a:srgbClr val="FFFFFF"/>
                </a:highlight>
                <a:latin typeface="Consolas"/>
              </a:rPr>
              <a:t>(</a:t>
            </a:r>
            <a:r>
              <a:rPr lang="en-US" altLang="zh-CN" sz="1200" dirty="0">
                <a:solidFill>
                  <a:srgbClr val="0000FF"/>
                </a:solidFill>
                <a:highlight>
                  <a:srgbClr val="FFFFFF"/>
                </a:highlight>
                <a:latin typeface="Consolas"/>
              </a:rPr>
              <a:t>this</a:t>
            </a:r>
            <a:r>
              <a:rPr lang="en-US" altLang="zh-CN" sz="1200" dirty="0">
                <a:solidFill>
                  <a:srgbClr val="000000"/>
                </a:solidFill>
                <a:highlight>
                  <a:srgbClr val="FFFFFF"/>
                </a:highlight>
                <a:latin typeface="Consolas"/>
              </a:rPr>
              <a:t>, e);</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a:t>
            </a:r>
          </a:p>
          <a:p>
            <a:pPr lvl="0"/>
            <a:r>
              <a:rPr lang="en-US" altLang="zh-CN" sz="1200" dirty="0">
                <a:solidFill>
                  <a:srgbClr val="0000FF"/>
                </a:solidFill>
                <a:highlight>
                  <a:srgbClr val="FFFFFF"/>
                </a:highlight>
                <a:latin typeface="Consolas"/>
              </a:rPr>
              <a:t>class</a:t>
            </a:r>
            <a:r>
              <a:rPr lang="en-US" altLang="zh-CN" sz="1200" dirty="0">
                <a:solidFill>
                  <a:srgbClr val="000000"/>
                </a:solidFill>
                <a:highlight>
                  <a:srgbClr val="FFFFFF"/>
                </a:highlight>
                <a:latin typeface="Consolas"/>
              </a:rPr>
              <a:t> </a:t>
            </a:r>
            <a:r>
              <a:rPr lang="en-US" altLang="zh-CN" sz="1200" dirty="0">
                <a:solidFill>
                  <a:srgbClr val="2B91AF"/>
                </a:solidFill>
                <a:highlight>
                  <a:srgbClr val="FFFFFF"/>
                </a:highlight>
                <a:latin typeface="Consolas"/>
              </a:rPr>
              <a:t>Human</a:t>
            </a:r>
            <a:endParaRPr lang="en-US" altLang="zh-CN" sz="1200" dirty="0">
              <a:solidFill>
                <a:srgbClr val="000000"/>
              </a:solidFill>
              <a:highlight>
                <a:srgbClr val="FFFFFF"/>
              </a:highlight>
              <a:latin typeface="Consolas"/>
            </a:endParaRPr>
          </a:p>
          <a:p>
            <a:pPr lvl="0"/>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public</a:t>
            </a:r>
            <a:r>
              <a:rPr lang="en-US" altLang="zh-CN" sz="1200" dirty="0">
                <a:solidFill>
                  <a:srgbClr val="000000"/>
                </a:solidFill>
                <a:highlight>
                  <a:srgbClr val="FFFFFF"/>
                </a:highlight>
                <a:latin typeface="Consolas"/>
              </a:rPr>
              <a:t> </a:t>
            </a:r>
            <a:r>
              <a:rPr lang="en-US" altLang="zh-CN" sz="1200" dirty="0">
                <a:solidFill>
                  <a:srgbClr val="0000FF"/>
                </a:solidFill>
                <a:highlight>
                  <a:srgbClr val="FFFFFF"/>
                </a:highlight>
                <a:latin typeface="Consolas"/>
              </a:rPr>
              <a:t>void</a:t>
            </a:r>
            <a:r>
              <a:rPr lang="en-US" altLang="zh-CN" sz="1200" dirty="0">
                <a:solidFill>
                  <a:srgbClr val="000000"/>
                </a:solidFill>
                <a:highlight>
                  <a:srgbClr val="FFFFFF"/>
                </a:highlight>
                <a:latin typeface="Consolas"/>
              </a:rPr>
              <a:t> Walk(</a:t>
            </a:r>
            <a:r>
              <a:rPr lang="en-US" altLang="zh-CN" sz="1200" dirty="0">
                <a:solidFill>
                  <a:srgbClr val="0000FF"/>
                </a:solidFill>
                <a:highlight>
                  <a:srgbClr val="FFFFFF"/>
                </a:highlight>
                <a:latin typeface="Consolas"/>
              </a:rPr>
              <a:t>object</a:t>
            </a:r>
            <a:r>
              <a:rPr lang="en-US" altLang="zh-CN" sz="1200" dirty="0">
                <a:solidFill>
                  <a:srgbClr val="000000"/>
                </a:solidFill>
                <a:highlight>
                  <a:srgbClr val="FFFFFF"/>
                </a:highlight>
                <a:latin typeface="Consolas"/>
              </a:rPr>
              <a:t> sender, </a:t>
            </a:r>
            <a:r>
              <a:rPr lang="en-US" altLang="zh-CN" sz="1200" dirty="0" err="1">
                <a:solidFill>
                  <a:srgbClr val="2B91AF"/>
                </a:solidFill>
                <a:highlight>
                  <a:srgbClr val="FFFFFF"/>
                </a:highlight>
                <a:latin typeface="Consolas"/>
              </a:rPr>
              <a:t>EventArgs</a:t>
            </a:r>
            <a:r>
              <a:rPr lang="en-US" altLang="zh-CN" sz="1200" dirty="0">
                <a:solidFill>
                  <a:srgbClr val="000000"/>
                </a:solidFill>
                <a:highlight>
                  <a:srgbClr val="FFFFFF"/>
                </a:highlight>
                <a:latin typeface="Consolas"/>
              </a:rPr>
              <a:t> e)</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        </a:t>
            </a:r>
            <a:r>
              <a:rPr lang="en-US" altLang="zh-CN" sz="1200" dirty="0" err="1">
                <a:solidFill>
                  <a:srgbClr val="2B91AF"/>
                </a:solidFill>
                <a:highlight>
                  <a:srgbClr val="FFFFFF"/>
                </a:highlight>
                <a:latin typeface="Consolas"/>
              </a:rPr>
              <a:t>Console</a:t>
            </a:r>
            <a:r>
              <a:rPr lang="en-US" altLang="zh-CN" sz="1200" dirty="0" err="1">
                <a:solidFill>
                  <a:srgbClr val="000000"/>
                </a:solidFill>
                <a:highlight>
                  <a:srgbClr val="FFFFFF"/>
                </a:highlight>
                <a:latin typeface="Consolas"/>
              </a:rPr>
              <a:t>.WriteLine</a:t>
            </a:r>
            <a:r>
              <a:rPr lang="en-US" altLang="zh-CN" sz="1200" dirty="0">
                <a:solidFill>
                  <a:srgbClr val="000000"/>
                </a:solidFill>
                <a:highlight>
                  <a:srgbClr val="FFFFFF"/>
                </a:highlight>
                <a:latin typeface="Consolas"/>
              </a:rPr>
              <a:t>(</a:t>
            </a:r>
            <a:r>
              <a:rPr lang="en-US" altLang="zh-CN" sz="1200" dirty="0">
                <a:solidFill>
                  <a:srgbClr val="A31515"/>
                </a:solidFill>
                <a:highlight>
                  <a:srgbClr val="FFFFFF"/>
                </a:highlight>
                <a:latin typeface="Consolas"/>
              </a:rPr>
              <a:t>"</a:t>
            </a:r>
            <a:r>
              <a:rPr lang="zh-CN" altLang="en-US" sz="1200" dirty="0">
                <a:solidFill>
                  <a:srgbClr val="A31515"/>
                </a:solidFill>
                <a:highlight>
                  <a:srgbClr val="FFFFFF"/>
                </a:highlight>
                <a:latin typeface="Consolas"/>
              </a:rPr>
              <a:t>人走路</a:t>
            </a:r>
            <a:r>
              <a:rPr lang="en-US" altLang="zh-CN" sz="1200" dirty="0">
                <a:solidFill>
                  <a:srgbClr val="A31515"/>
                </a:solidFill>
                <a:highlight>
                  <a:srgbClr val="FFFFFF"/>
                </a:highlight>
                <a:latin typeface="Consolas"/>
              </a:rPr>
              <a:t>"</a:t>
            </a:r>
            <a:r>
              <a:rPr lang="en-US" altLang="zh-CN" sz="1200" dirty="0">
                <a:solidFill>
                  <a:srgbClr val="000000"/>
                </a:solidFill>
                <a:highlight>
                  <a:srgbClr val="FFFFFF"/>
                </a:highlight>
                <a:latin typeface="Consolas"/>
              </a:rPr>
              <a:t>);</a:t>
            </a:r>
          </a:p>
          <a:p>
            <a:pPr lvl="0"/>
            <a:r>
              <a:rPr lang="zh-CN" altLang="en-US" sz="1200" dirty="0">
                <a:solidFill>
                  <a:srgbClr val="000000"/>
                </a:solidFill>
                <a:highlight>
                  <a:srgbClr val="FFFFFF"/>
                </a:highlight>
                <a:latin typeface="Consolas"/>
              </a:rPr>
              <a:t>    </a:t>
            </a:r>
            <a:r>
              <a:rPr lang="en-US" altLang="zh-CN" sz="1200" dirty="0">
                <a:solidFill>
                  <a:srgbClr val="000000"/>
                </a:solidFill>
                <a:highlight>
                  <a:srgbClr val="FFFFFF"/>
                </a:highlight>
                <a:latin typeface="Consolas"/>
              </a:rPr>
              <a:t>}</a:t>
            </a:r>
          </a:p>
          <a:p>
            <a:pPr lvl="0"/>
            <a:r>
              <a:rPr lang="en-US" altLang="zh-CN" sz="1200" dirty="0">
                <a:solidFill>
                  <a:srgbClr val="000000"/>
                </a:solidFill>
                <a:highlight>
                  <a:srgbClr val="FFFFFF"/>
                </a:highlight>
                <a:latin typeface="Consolas"/>
              </a:rPr>
              <a:t>}</a:t>
            </a:r>
          </a:p>
        </p:txBody>
      </p:sp>
      <p:cxnSp>
        <p:nvCxnSpPr>
          <p:cNvPr id="7" name="直接连接符 6"/>
          <p:cNvCxnSpPr/>
          <p:nvPr/>
        </p:nvCxnSpPr>
        <p:spPr>
          <a:xfrm>
            <a:off x="6434356" y="2597138"/>
            <a:ext cx="0" cy="390433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519" y="5804570"/>
            <a:ext cx="13620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81553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p:cNvSpPr>
          <p:nvPr/>
        </p:nvSpPr>
        <p:spPr>
          <a:xfrm>
            <a:off x="1226267" y="2216654"/>
            <a:ext cx="9746533"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dirty="0" smtClean="0">
                <a:solidFill>
                  <a:srgbClr val="415162"/>
                </a:solidFill>
                <a:latin typeface="微软雅黑" panose="020B0503020204020204" pitchFamily="34" charset="-122"/>
                <a:ea typeface="微软雅黑" panose="020B0503020204020204" pitchFamily="34" charset="-122"/>
              </a:rPr>
              <a:t>异常</a:t>
            </a:r>
            <a:r>
              <a:rPr lang="zh-CN" altLang="en-US" dirty="0">
                <a:solidFill>
                  <a:srgbClr val="415162"/>
                </a:solidFill>
                <a:latin typeface="微软雅黑" panose="020B0503020204020204" pitchFamily="34" charset="-122"/>
                <a:ea typeface="微软雅黑" panose="020B0503020204020204" pitchFamily="34" charset="-122"/>
              </a:rPr>
              <a:t>是在程序执行期间出现的问题。</a:t>
            </a:r>
            <a:r>
              <a:rPr lang="en-US" altLang="zh-CN" dirty="0">
                <a:solidFill>
                  <a:srgbClr val="415162"/>
                </a:solidFill>
                <a:latin typeface="微软雅黑" panose="020B0503020204020204" pitchFamily="34" charset="-122"/>
                <a:ea typeface="微软雅黑" panose="020B0503020204020204" pitchFamily="34" charset="-122"/>
              </a:rPr>
              <a:t>C# </a:t>
            </a:r>
            <a:r>
              <a:rPr lang="zh-CN" altLang="en-US" dirty="0">
                <a:solidFill>
                  <a:srgbClr val="415162"/>
                </a:solidFill>
                <a:latin typeface="微软雅黑" panose="020B0503020204020204" pitchFamily="34" charset="-122"/>
                <a:ea typeface="微软雅黑" panose="020B0503020204020204" pitchFamily="34" charset="-122"/>
              </a:rPr>
              <a:t>中的异常是对程序运行时出现的特殊情况的一种响应，比如尝试除以零。</a:t>
            </a:r>
          </a:p>
          <a:p>
            <a:pPr marL="342900" indent="-342900">
              <a:lnSpc>
                <a:spcPct val="150000"/>
              </a:lnSpc>
              <a:buFont typeface="Arial" panose="020B0604020202020204" pitchFamily="34" charset="0"/>
              <a:buChar char="•"/>
            </a:pPr>
            <a:r>
              <a:rPr lang="zh-CN" altLang="en-US" dirty="0">
                <a:solidFill>
                  <a:srgbClr val="415162"/>
                </a:solidFill>
                <a:latin typeface="微软雅黑" panose="020B0503020204020204" pitchFamily="34" charset="-122"/>
                <a:ea typeface="微软雅黑" panose="020B0503020204020204" pitchFamily="34" charset="-122"/>
              </a:rPr>
              <a:t>异常提供了一种把程序控制权从某个部分转移到另一个部分的方式。</a:t>
            </a:r>
            <a:r>
              <a:rPr lang="en-US" altLang="zh-CN" dirty="0">
                <a:solidFill>
                  <a:srgbClr val="415162"/>
                </a:solidFill>
                <a:latin typeface="微软雅黑" panose="020B0503020204020204" pitchFamily="34" charset="-122"/>
                <a:ea typeface="微软雅黑" panose="020B0503020204020204" pitchFamily="34" charset="-122"/>
              </a:rPr>
              <a:t>C# </a:t>
            </a:r>
            <a:r>
              <a:rPr lang="zh-CN" altLang="en-US" dirty="0">
                <a:solidFill>
                  <a:srgbClr val="415162"/>
                </a:solidFill>
                <a:latin typeface="微软雅黑" panose="020B0503020204020204" pitchFamily="34" charset="-122"/>
                <a:ea typeface="微软雅黑" panose="020B0503020204020204" pitchFamily="34" charset="-122"/>
              </a:rPr>
              <a:t>异常处理时建立在四个关键词之上的：</a:t>
            </a:r>
            <a:r>
              <a:rPr lang="en-US" altLang="zh-CN" dirty="0">
                <a:solidFill>
                  <a:srgbClr val="415162"/>
                </a:solidFill>
                <a:latin typeface="微软雅黑" panose="020B0503020204020204" pitchFamily="34" charset="-122"/>
                <a:ea typeface="微软雅黑" panose="020B0503020204020204" pitchFamily="34" charset="-122"/>
              </a:rPr>
              <a:t>try</a:t>
            </a:r>
            <a:r>
              <a:rPr lang="zh-CN" altLang="en-US" dirty="0">
                <a:solidFill>
                  <a:srgbClr val="415162"/>
                </a:solidFill>
                <a:latin typeface="微软雅黑" panose="020B0503020204020204" pitchFamily="34" charset="-122"/>
                <a:ea typeface="微软雅黑" panose="020B0503020204020204" pitchFamily="34" charset="-122"/>
              </a:rPr>
              <a:t>、</a:t>
            </a:r>
            <a:r>
              <a:rPr lang="en-US" altLang="zh-CN" dirty="0">
                <a:solidFill>
                  <a:srgbClr val="415162"/>
                </a:solidFill>
                <a:latin typeface="微软雅黑" panose="020B0503020204020204" pitchFamily="34" charset="-122"/>
                <a:ea typeface="微软雅黑" panose="020B0503020204020204" pitchFamily="34" charset="-122"/>
              </a:rPr>
              <a:t>catch</a:t>
            </a:r>
            <a:r>
              <a:rPr lang="zh-CN" altLang="en-US" dirty="0">
                <a:solidFill>
                  <a:srgbClr val="415162"/>
                </a:solidFill>
                <a:latin typeface="微软雅黑" panose="020B0503020204020204" pitchFamily="34" charset="-122"/>
                <a:ea typeface="微软雅黑" panose="020B0503020204020204" pitchFamily="34" charset="-122"/>
              </a:rPr>
              <a:t>、</a:t>
            </a:r>
            <a:r>
              <a:rPr lang="en-US" altLang="zh-CN" dirty="0">
                <a:solidFill>
                  <a:srgbClr val="415162"/>
                </a:solidFill>
                <a:latin typeface="微软雅黑" panose="020B0503020204020204" pitchFamily="34" charset="-122"/>
                <a:ea typeface="微软雅黑" panose="020B0503020204020204" pitchFamily="34" charset="-122"/>
              </a:rPr>
              <a:t>finally</a:t>
            </a:r>
            <a:r>
              <a:rPr lang="zh-CN" altLang="en-US" dirty="0">
                <a:solidFill>
                  <a:srgbClr val="415162"/>
                </a:solidFill>
                <a:latin typeface="微软雅黑" panose="020B0503020204020204" pitchFamily="34" charset="-122"/>
                <a:ea typeface="微软雅黑" panose="020B0503020204020204" pitchFamily="34" charset="-122"/>
              </a:rPr>
              <a:t> 和 </a:t>
            </a:r>
            <a:r>
              <a:rPr lang="en-US" altLang="zh-CN" dirty="0">
                <a:solidFill>
                  <a:srgbClr val="415162"/>
                </a:solidFill>
                <a:latin typeface="微软雅黑" panose="020B0503020204020204" pitchFamily="34" charset="-122"/>
                <a:ea typeface="微软雅黑" panose="020B0503020204020204" pitchFamily="34" charset="-122"/>
              </a:rPr>
              <a:t>throw</a:t>
            </a:r>
            <a:r>
              <a:rPr lang="zh-CN" altLang="en-US" dirty="0">
                <a:solidFill>
                  <a:srgbClr val="415162"/>
                </a:solidFill>
                <a:latin typeface="微软雅黑" panose="020B0503020204020204" pitchFamily="34" charset="-122"/>
                <a:ea typeface="微软雅黑" panose="020B0503020204020204" pitchFamily="34" charset="-122"/>
              </a:rPr>
              <a:t>。</a:t>
            </a:r>
          </a:p>
          <a:p>
            <a:pPr marL="800100" lvl="1" indent="-342900" latinLnBrk="1">
              <a:lnSpc>
                <a:spcPct val="150000"/>
              </a:lnSpc>
              <a:buFont typeface="Wingdings" panose="05000000000000000000" pitchFamily="2" charset="2"/>
              <a:buChar char="Ø"/>
            </a:pPr>
            <a:r>
              <a:rPr lang="en-US" altLang="zh-CN" dirty="0">
                <a:solidFill>
                  <a:srgbClr val="415162"/>
                </a:solidFill>
                <a:latin typeface="微软雅黑" panose="020B0503020204020204" pitchFamily="34" charset="-122"/>
                <a:ea typeface="微软雅黑" panose="020B0503020204020204" pitchFamily="34" charset="-122"/>
              </a:rPr>
              <a:t>try</a:t>
            </a:r>
            <a:r>
              <a:rPr lang="zh-CN" altLang="en-US" dirty="0">
                <a:solidFill>
                  <a:srgbClr val="415162"/>
                </a:solidFill>
                <a:latin typeface="微软雅黑" panose="020B0503020204020204" pitchFamily="34" charset="-122"/>
                <a:ea typeface="微软雅黑" panose="020B0503020204020204" pitchFamily="34" charset="-122"/>
              </a:rPr>
              <a:t>：一个 </a:t>
            </a:r>
            <a:r>
              <a:rPr lang="en-US" altLang="zh-CN" dirty="0">
                <a:solidFill>
                  <a:srgbClr val="415162"/>
                </a:solidFill>
                <a:latin typeface="微软雅黑" panose="020B0503020204020204" pitchFamily="34" charset="-122"/>
                <a:ea typeface="微软雅黑" panose="020B0503020204020204" pitchFamily="34" charset="-122"/>
              </a:rPr>
              <a:t>try </a:t>
            </a:r>
            <a:r>
              <a:rPr lang="zh-CN" altLang="en-US" dirty="0">
                <a:solidFill>
                  <a:srgbClr val="415162"/>
                </a:solidFill>
                <a:latin typeface="微软雅黑" panose="020B0503020204020204" pitchFamily="34" charset="-122"/>
                <a:ea typeface="微软雅黑" panose="020B0503020204020204" pitchFamily="34" charset="-122"/>
              </a:rPr>
              <a:t>块标识了一个将被激活的特定的异常的代码块。后跟一个或多个 </a:t>
            </a:r>
            <a:r>
              <a:rPr lang="en-US" altLang="zh-CN" dirty="0">
                <a:solidFill>
                  <a:srgbClr val="415162"/>
                </a:solidFill>
                <a:latin typeface="微软雅黑" panose="020B0503020204020204" pitchFamily="34" charset="-122"/>
                <a:ea typeface="微软雅黑" panose="020B0503020204020204" pitchFamily="34" charset="-122"/>
              </a:rPr>
              <a:t>catch </a:t>
            </a:r>
            <a:r>
              <a:rPr lang="zh-CN" altLang="en-US" dirty="0">
                <a:solidFill>
                  <a:srgbClr val="415162"/>
                </a:solidFill>
                <a:latin typeface="微软雅黑" panose="020B0503020204020204" pitchFamily="34" charset="-122"/>
                <a:ea typeface="微软雅黑" panose="020B0503020204020204" pitchFamily="34" charset="-122"/>
              </a:rPr>
              <a:t>块。</a:t>
            </a:r>
          </a:p>
          <a:p>
            <a:pPr marL="800100" lvl="1" indent="-342900" latinLnBrk="1">
              <a:lnSpc>
                <a:spcPct val="150000"/>
              </a:lnSpc>
              <a:buFont typeface="Wingdings" panose="05000000000000000000" pitchFamily="2" charset="2"/>
              <a:buChar char="Ø"/>
            </a:pPr>
            <a:r>
              <a:rPr lang="en-US" altLang="zh-CN" dirty="0">
                <a:solidFill>
                  <a:srgbClr val="415162"/>
                </a:solidFill>
                <a:latin typeface="微软雅黑" panose="020B0503020204020204" pitchFamily="34" charset="-122"/>
                <a:ea typeface="微软雅黑" panose="020B0503020204020204" pitchFamily="34" charset="-122"/>
              </a:rPr>
              <a:t>catch</a:t>
            </a:r>
            <a:r>
              <a:rPr lang="zh-CN" altLang="en-US" dirty="0">
                <a:solidFill>
                  <a:srgbClr val="415162"/>
                </a:solidFill>
                <a:latin typeface="微软雅黑" panose="020B0503020204020204" pitchFamily="34" charset="-122"/>
                <a:ea typeface="微软雅黑" panose="020B0503020204020204" pitchFamily="34" charset="-122"/>
              </a:rPr>
              <a:t>：程序通过异常处理程序捕获异常。</a:t>
            </a:r>
            <a:r>
              <a:rPr lang="en-US" altLang="zh-CN" dirty="0">
                <a:solidFill>
                  <a:srgbClr val="415162"/>
                </a:solidFill>
                <a:latin typeface="微软雅黑" panose="020B0503020204020204" pitchFamily="34" charset="-122"/>
                <a:ea typeface="微软雅黑" panose="020B0503020204020204" pitchFamily="34" charset="-122"/>
              </a:rPr>
              <a:t>catch </a:t>
            </a:r>
            <a:r>
              <a:rPr lang="zh-CN" altLang="en-US" dirty="0">
                <a:solidFill>
                  <a:srgbClr val="415162"/>
                </a:solidFill>
                <a:latin typeface="微软雅黑" panose="020B0503020204020204" pitchFamily="34" charset="-122"/>
                <a:ea typeface="微软雅黑" panose="020B0503020204020204" pitchFamily="34" charset="-122"/>
              </a:rPr>
              <a:t>关键字表示异常的捕获。</a:t>
            </a:r>
          </a:p>
          <a:p>
            <a:pPr marL="800100" lvl="1" indent="-342900" latinLnBrk="1">
              <a:lnSpc>
                <a:spcPct val="150000"/>
              </a:lnSpc>
              <a:buFont typeface="Wingdings" panose="05000000000000000000" pitchFamily="2" charset="2"/>
              <a:buChar char="Ø"/>
            </a:pPr>
            <a:r>
              <a:rPr lang="en-US" altLang="zh-CN" dirty="0">
                <a:solidFill>
                  <a:srgbClr val="415162"/>
                </a:solidFill>
                <a:latin typeface="微软雅黑" panose="020B0503020204020204" pitchFamily="34" charset="-122"/>
                <a:ea typeface="微软雅黑" panose="020B0503020204020204" pitchFamily="34" charset="-122"/>
              </a:rPr>
              <a:t>finally</a:t>
            </a:r>
            <a:r>
              <a:rPr lang="zh-CN" altLang="en-US" dirty="0">
                <a:solidFill>
                  <a:srgbClr val="415162"/>
                </a:solidFill>
                <a:latin typeface="微软雅黑" panose="020B0503020204020204" pitchFamily="34" charset="-122"/>
                <a:ea typeface="微软雅黑" panose="020B0503020204020204" pitchFamily="34" charset="-122"/>
              </a:rPr>
              <a:t>：</a:t>
            </a:r>
            <a:r>
              <a:rPr lang="en-US" altLang="zh-CN" dirty="0">
                <a:solidFill>
                  <a:srgbClr val="415162"/>
                </a:solidFill>
                <a:latin typeface="微软雅黑" panose="020B0503020204020204" pitchFamily="34" charset="-122"/>
                <a:ea typeface="微软雅黑" panose="020B0503020204020204" pitchFamily="34" charset="-122"/>
              </a:rPr>
              <a:t>finally </a:t>
            </a:r>
            <a:r>
              <a:rPr lang="zh-CN" altLang="en-US" dirty="0">
                <a:solidFill>
                  <a:srgbClr val="415162"/>
                </a:solidFill>
                <a:latin typeface="微软雅黑" panose="020B0503020204020204" pitchFamily="34" charset="-122"/>
                <a:ea typeface="微软雅黑" panose="020B0503020204020204" pitchFamily="34" charset="-122"/>
              </a:rPr>
              <a:t>块用于执行给定的语句，不管异常是否被抛出都会执行。例如，如果您打开一个文件，不管是否出现异常文件都要被关闭。</a:t>
            </a:r>
          </a:p>
          <a:p>
            <a:pPr marL="800100" lvl="1" indent="-342900" latinLnBrk="1">
              <a:lnSpc>
                <a:spcPct val="150000"/>
              </a:lnSpc>
              <a:buFont typeface="Wingdings" panose="05000000000000000000" pitchFamily="2" charset="2"/>
              <a:buChar char="Ø"/>
            </a:pPr>
            <a:r>
              <a:rPr lang="en-US" altLang="zh-CN" dirty="0">
                <a:solidFill>
                  <a:srgbClr val="415162"/>
                </a:solidFill>
                <a:latin typeface="微软雅黑" panose="020B0503020204020204" pitchFamily="34" charset="-122"/>
                <a:ea typeface="微软雅黑" panose="020B0503020204020204" pitchFamily="34" charset="-122"/>
              </a:rPr>
              <a:t>throw</a:t>
            </a:r>
            <a:r>
              <a:rPr lang="zh-CN" altLang="en-US" dirty="0">
                <a:solidFill>
                  <a:srgbClr val="415162"/>
                </a:solidFill>
                <a:latin typeface="微软雅黑" panose="020B0503020204020204" pitchFamily="34" charset="-122"/>
                <a:ea typeface="微软雅黑" panose="020B0503020204020204" pitchFamily="34" charset="-122"/>
              </a:rPr>
              <a:t>：当问题出现时，程序抛出一个异常。使用 </a:t>
            </a:r>
            <a:r>
              <a:rPr lang="en-US" altLang="zh-CN" dirty="0">
                <a:solidFill>
                  <a:srgbClr val="415162"/>
                </a:solidFill>
                <a:latin typeface="微软雅黑" panose="020B0503020204020204" pitchFamily="34" charset="-122"/>
                <a:ea typeface="微软雅黑" panose="020B0503020204020204" pitchFamily="34" charset="-122"/>
              </a:rPr>
              <a:t>throw </a:t>
            </a:r>
            <a:r>
              <a:rPr lang="zh-CN" altLang="en-US" dirty="0">
                <a:solidFill>
                  <a:srgbClr val="415162"/>
                </a:solidFill>
                <a:latin typeface="微软雅黑" panose="020B0503020204020204" pitchFamily="34" charset="-122"/>
                <a:ea typeface="微软雅黑" panose="020B0503020204020204" pitchFamily="34" charset="-122"/>
              </a:rPr>
              <a:t>关键字来完成</a:t>
            </a:r>
            <a:r>
              <a:rPr lang="zh-CN" altLang="en-US" dirty="0" smtClean="0">
                <a:solidFill>
                  <a:srgbClr val="415162"/>
                </a:solidFill>
                <a:latin typeface="微软雅黑" panose="020B0503020204020204" pitchFamily="34" charset="-122"/>
                <a:ea typeface="微软雅黑" panose="020B0503020204020204" pitchFamily="34" charset="-122"/>
              </a:rPr>
              <a:t>。</a:t>
            </a:r>
            <a:endParaRPr lang="zh-CN" altLang="en-US" dirty="0">
              <a:solidFill>
                <a:srgbClr val="415162"/>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226266" y="1443898"/>
            <a:ext cx="4231037" cy="584775"/>
          </a:xfrm>
          <a:prstGeom prst="rect">
            <a:avLst/>
          </a:prstGeom>
          <a:noFill/>
        </p:spPr>
        <p:txBody>
          <a:bodyPr wrap="square" rtlCol="0">
            <a:spAutoFit/>
          </a:bodyPr>
          <a:lstStyle/>
          <a:p>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异常处理</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183521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8314</TotalTime>
  <Words>8279</Words>
  <Application>Microsoft Office PowerPoint</Application>
  <PresentationFormat>自定义</PresentationFormat>
  <Paragraphs>1628</Paragraphs>
  <Slides>101</Slides>
  <Notes>97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101</vt:i4>
      </vt:variant>
    </vt:vector>
  </HeadingPairs>
  <TitlesOfParts>
    <vt:vector size="114" baseType="lpstr">
      <vt:lpstr>Arial</vt:lpstr>
      <vt:lpstr>宋体</vt:lpstr>
      <vt:lpstr>NSimSun</vt:lpstr>
      <vt:lpstr>Times New Roman</vt:lpstr>
      <vt:lpstr>方正兰亭纤黑_GBK</vt:lpstr>
      <vt:lpstr>Segoe UI</vt:lpstr>
      <vt:lpstr>微软雅黑</vt:lpstr>
      <vt:lpstr>Wingdings</vt:lpstr>
      <vt:lpstr>Consolas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PPT_幻雨</dc:creator>
  <cp:lastModifiedBy>刘鸿毅</cp:lastModifiedBy>
  <cp:revision>296</cp:revision>
  <dcterms:created xsi:type="dcterms:W3CDTF">2016-01-26T16:00:06Z</dcterms:created>
  <dcterms:modified xsi:type="dcterms:W3CDTF">2018-07-18T13:53:50Z</dcterms:modified>
</cp:coreProperties>
</file>