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3"/>
              </a:solidFill>
              <a:prstDash val="solid"/>
              <a:miter lim="800000"/>
            </a:ln>
          </a:left>
          <a:right>
            <a:ln w="6350" cap="flat">
              <a:solidFill>
                <a:schemeClr val="accent3"/>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3"/>
              </a:solidFill>
              <a:prstDash val="solid"/>
              <a:round/>
            </a:ln>
          </a:top>
          <a:bottom>
            <a:ln w="6350" cap="flat">
              <a:solidFill>
                <a:schemeClr val="accent3"/>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3"/>
              </a:solidFill>
              <a:prstDash val="solid"/>
              <a:miter lim="800000"/>
            </a:ln>
          </a:top>
          <a:bottom>
            <a:ln w="6350" cap="flat">
              <a:solidFill>
                <a:schemeClr val="accent3"/>
              </a:solidFill>
              <a:prstDash val="solid"/>
              <a:miter lim="800000"/>
            </a:ln>
          </a:bottom>
          <a:insideH>
            <a:ln w="12700" cap="flat">
              <a:noFill/>
              <a:miter lim="400000"/>
            </a:ln>
          </a:insideH>
          <a:insideV>
            <a:ln w="12700" cap="flat">
              <a:noFill/>
              <a:miter lim="400000"/>
            </a:ln>
          </a:insideV>
        </a:tcBdr>
        <a:fill>
          <a:solidFill>
            <a:schemeClr val="accent3"/>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3"/>
              </a:solidFill>
              <a:prstDash val="solid"/>
              <a:miter lim="800000"/>
            </a:ln>
          </a:left>
          <a:right>
            <a:ln w="6350" cap="flat">
              <a:solidFill>
                <a:schemeClr val="accent3"/>
              </a:solidFill>
              <a:prstDash val="solid"/>
              <a:miter lim="800000"/>
            </a:ln>
          </a:right>
          <a:top>
            <a:ln w="6350" cap="flat">
              <a:solidFill>
                <a:schemeClr val="accent3"/>
              </a:solidFill>
              <a:prstDash val="solid"/>
              <a:miter lim="800000"/>
            </a:ln>
          </a:top>
          <a:bottom>
            <a:ln w="6350" cap="flat">
              <a:solidFill>
                <a:schemeClr val="accent3"/>
              </a:solidFill>
              <a:prstDash val="solid"/>
              <a:miter lim="800000"/>
            </a:ln>
          </a:bottom>
          <a:insideH>
            <a:ln w="6350" cap="flat">
              <a:solidFill>
                <a:schemeClr val="accent3"/>
              </a:solidFill>
              <a:prstDash val="solid"/>
              <a:miter lim="800000"/>
            </a:ln>
          </a:insideH>
          <a:insideV>
            <a:ln w="6350" cap="flat">
              <a:solidFill>
                <a:schemeClr val="accent3"/>
              </a:solidFill>
              <a:prstDash val="solid"/>
              <a:miter lim="800000"/>
            </a:ln>
          </a:insideV>
        </a:tcBdr>
        <a:fill>
          <a:solidFill>
            <a:schemeClr val="accent3">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3"/>
              </a:solidFill>
              <a:prstDash val="solid"/>
              <a:miter lim="800000"/>
            </a:ln>
          </a:left>
          <a:right>
            <a:ln w="12700" cap="flat">
              <a:solidFill>
                <a:schemeClr val="accent3"/>
              </a:solidFill>
              <a:prstDash val="solid"/>
              <a:miter lim="800000"/>
            </a:ln>
          </a:right>
          <a:top>
            <a:ln w="6350" cap="flat">
              <a:solidFill>
                <a:schemeClr val="accent3"/>
              </a:solidFill>
              <a:prstDash val="solid"/>
              <a:miter lim="800000"/>
            </a:ln>
          </a:top>
          <a:bottom>
            <a:ln w="6350" cap="flat">
              <a:solidFill>
                <a:schemeClr val="accent3"/>
              </a:solidFill>
              <a:prstDash val="solid"/>
              <a:miter lim="800000"/>
            </a:ln>
          </a:bottom>
          <a:insideH>
            <a:ln w="6350" cap="flat">
              <a:solidFill>
                <a:schemeClr val="accent3"/>
              </a:solidFill>
              <a:prstDash val="solid"/>
              <a:miter lim="800000"/>
            </a:ln>
          </a:insideH>
          <a:insideV>
            <a:ln w="6350" cap="flat">
              <a:solidFill>
                <a:schemeClr val="accent3"/>
              </a:solidFill>
              <a:prstDash val="solid"/>
              <a:miter lim="800000"/>
            </a:ln>
          </a:insideV>
        </a:tcBdr>
        <a:fill>
          <a:solidFill>
            <a:schemeClr val="accent3">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3"/>
              </a:solidFill>
              <a:prstDash val="solid"/>
              <a:miter lim="800000"/>
            </a:ln>
          </a:top>
          <a:bottom>
            <a:ln w="12700" cap="flat">
              <a:solidFill>
                <a:schemeClr val="accent3"/>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3"/>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254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6E6E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6E6E6"/>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74370515"/>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基础">
    <p:spTree>
      <p:nvGrpSpPr>
        <p:cNvPr id="1" name=""/>
        <p:cNvGrpSpPr/>
        <p:nvPr/>
      </p:nvGrpSpPr>
      <p:grpSpPr>
        <a:xfrm>
          <a:off x="0" y="0"/>
          <a:ext cx="0" cy="0"/>
          <a:chOff x="0" y="0"/>
          <a:chExt cx="0" cy="0"/>
        </a:xfrm>
      </p:grpSpPr>
      <p:pic>
        <p:nvPicPr>
          <p:cNvPr id="19" name="图片 12" descr="图片 12"/>
          <p:cNvPicPr>
            <a:picLocks noChangeAspect="1"/>
          </p:cNvPicPr>
          <p:nvPr/>
        </p:nvPicPr>
        <p:blipFill>
          <a:blip r:embed="rId2">
            <a:extLst/>
          </a:blip>
          <a:stretch>
            <a:fillRect/>
          </a:stretch>
        </p:blipFill>
        <p:spPr>
          <a:xfrm>
            <a:off x="-24090" y="0"/>
            <a:ext cx="12197955" cy="6858000"/>
          </a:xfrm>
          <a:prstGeom prst="rect">
            <a:avLst/>
          </a:prstGeom>
          <a:ln w="12700">
            <a:miter lim="400000"/>
          </a:ln>
        </p:spPr>
      </p:pic>
      <p:grpSp>
        <p:nvGrpSpPr>
          <p:cNvPr id="28" name="组合 3"/>
          <p:cNvGrpSpPr/>
          <p:nvPr/>
        </p:nvGrpSpPr>
        <p:grpSpPr>
          <a:xfrm>
            <a:off x="3370697" y="781405"/>
            <a:ext cx="5457378" cy="153836"/>
            <a:chOff x="0" y="0"/>
            <a:chExt cx="5457377" cy="153835"/>
          </a:xfrm>
        </p:grpSpPr>
        <p:sp>
          <p:nvSpPr>
            <p:cNvPr id="20" name="Freeform 5"/>
            <p:cNvSpPr/>
            <p:nvPr/>
          </p:nvSpPr>
          <p:spPr>
            <a:xfrm flipH="1">
              <a:off x="2481549"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3411" y="12505"/>
                    <a:pt x="7958" y="17053"/>
                    <a:pt x="10232" y="21600"/>
                  </a:cubicBezTo>
                  <a:cubicBezTo>
                    <a:pt x="12505" y="17053"/>
                    <a:pt x="17053" y="13642"/>
                    <a:pt x="21600" y="10232"/>
                  </a:cubicBezTo>
                  <a:cubicBezTo>
                    <a:pt x="17053" y="7958"/>
                    <a:pt x="13642" y="4547"/>
                    <a:pt x="10232" y="0"/>
                  </a:cubicBezTo>
                  <a:cubicBezTo>
                    <a:pt x="7958" y="4547"/>
                    <a:pt x="3411"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Freeform 6"/>
            <p:cNvSpPr/>
            <p:nvPr/>
          </p:nvSpPr>
          <p:spPr>
            <a:xfrm flipH="1">
              <a:off x="2603426" y="0"/>
              <a:ext cx="128649"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320" y="12505"/>
                    <a:pt x="7560" y="17053"/>
                    <a:pt x="10800" y="21600"/>
                  </a:cubicBezTo>
                  <a:cubicBezTo>
                    <a:pt x="12960" y="17053"/>
                    <a:pt x="17280" y="13642"/>
                    <a:pt x="21600" y="10232"/>
                  </a:cubicBezTo>
                  <a:cubicBezTo>
                    <a:pt x="17280" y="7958"/>
                    <a:pt x="14040" y="4547"/>
                    <a:pt x="10800" y="0"/>
                  </a:cubicBezTo>
                  <a:cubicBezTo>
                    <a:pt x="8640" y="4547"/>
                    <a:pt x="4320"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 name="Freeform 7"/>
            <p:cNvSpPr/>
            <p:nvPr/>
          </p:nvSpPr>
          <p:spPr>
            <a:xfrm flipH="1">
              <a:off x="2732074"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8189"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 name="Freeform 8"/>
            <p:cNvSpPr/>
            <p:nvPr/>
          </p:nvSpPr>
          <p:spPr>
            <a:xfrm flipH="1">
              <a:off x="2853951" y="0"/>
              <a:ext cx="118493"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7053"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 name="Freeform 9"/>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25" name="Freeform 10"/>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26" name="Freeform 11"/>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27" name="Freeform 12"/>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grpSp>
      <p:sp>
        <p:nvSpPr>
          <p:cNvPr id="29" name="TextBox 17"/>
          <p:cNvSpPr txBox="1"/>
          <p:nvPr/>
        </p:nvSpPr>
        <p:spPr>
          <a:xfrm>
            <a:off x="4891290" y="258183"/>
            <a:ext cx="2294315" cy="59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800">
                <a:solidFill>
                  <a:srgbClr val="8497B0"/>
                </a:solidFill>
                <a:latin typeface="微软雅黑"/>
                <a:ea typeface="微软雅黑"/>
                <a:cs typeface="微软雅黑"/>
                <a:sym typeface="微软雅黑"/>
              </a:defRPr>
            </a:pPr>
            <a:r>
              <a:t>C#基础</a:t>
            </a:r>
          </a:p>
        </p:txBody>
      </p:sp>
      <p:sp>
        <p:nvSpPr>
          <p:cNvPr id="3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语言基础">
    <p:spTree>
      <p:nvGrpSpPr>
        <p:cNvPr id="1" name=""/>
        <p:cNvGrpSpPr/>
        <p:nvPr/>
      </p:nvGrpSpPr>
      <p:grpSpPr>
        <a:xfrm>
          <a:off x="0" y="0"/>
          <a:ext cx="0" cy="0"/>
          <a:chOff x="0" y="0"/>
          <a:chExt cx="0" cy="0"/>
        </a:xfrm>
      </p:grpSpPr>
      <p:pic>
        <p:nvPicPr>
          <p:cNvPr id="37" name="图片 12" descr="图片 12"/>
          <p:cNvPicPr>
            <a:picLocks noChangeAspect="1"/>
          </p:cNvPicPr>
          <p:nvPr/>
        </p:nvPicPr>
        <p:blipFill>
          <a:blip r:embed="rId2">
            <a:extLst/>
          </a:blip>
          <a:stretch>
            <a:fillRect/>
          </a:stretch>
        </p:blipFill>
        <p:spPr>
          <a:xfrm>
            <a:off x="-24090" y="0"/>
            <a:ext cx="12197955" cy="6858000"/>
          </a:xfrm>
          <a:prstGeom prst="rect">
            <a:avLst/>
          </a:prstGeom>
          <a:ln w="12700">
            <a:miter lim="400000"/>
          </a:ln>
        </p:spPr>
      </p:pic>
      <p:grpSp>
        <p:nvGrpSpPr>
          <p:cNvPr id="46" name="组合 3"/>
          <p:cNvGrpSpPr/>
          <p:nvPr/>
        </p:nvGrpSpPr>
        <p:grpSpPr>
          <a:xfrm>
            <a:off x="3370697" y="781405"/>
            <a:ext cx="5457378" cy="153836"/>
            <a:chOff x="0" y="0"/>
            <a:chExt cx="5457377" cy="153835"/>
          </a:xfrm>
        </p:grpSpPr>
        <p:sp>
          <p:nvSpPr>
            <p:cNvPr id="38" name="Freeform 5"/>
            <p:cNvSpPr/>
            <p:nvPr/>
          </p:nvSpPr>
          <p:spPr>
            <a:xfrm flipH="1">
              <a:off x="2481549"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3411" y="12505"/>
                    <a:pt x="7958" y="17053"/>
                    <a:pt x="10232" y="21600"/>
                  </a:cubicBezTo>
                  <a:cubicBezTo>
                    <a:pt x="12505" y="17053"/>
                    <a:pt x="17053" y="13642"/>
                    <a:pt x="21600" y="10232"/>
                  </a:cubicBezTo>
                  <a:cubicBezTo>
                    <a:pt x="17053" y="7958"/>
                    <a:pt x="13642" y="4547"/>
                    <a:pt x="10232" y="0"/>
                  </a:cubicBezTo>
                  <a:cubicBezTo>
                    <a:pt x="7958" y="4547"/>
                    <a:pt x="3411"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9" name="Freeform 6"/>
            <p:cNvSpPr/>
            <p:nvPr/>
          </p:nvSpPr>
          <p:spPr>
            <a:xfrm flipH="1">
              <a:off x="2603426" y="0"/>
              <a:ext cx="128649"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320" y="12505"/>
                    <a:pt x="7560" y="17053"/>
                    <a:pt x="10800" y="21600"/>
                  </a:cubicBezTo>
                  <a:cubicBezTo>
                    <a:pt x="12960" y="17053"/>
                    <a:pt x="17280" y="13642"/>
                    <a:pt x="21600" y="10232"/>
                  </a:cubicBezTo>
                  <a:cubicBezTo>
                    <a:pt x="17280" y="7958"/>
                    <a:pt x="14040" y="4547"/>
                    <a:pt x="10800" y="0"/>
                  </a:cubicBezTo>
                  <a:cubicBezTo>
                    <a:pt x="8640" y="4547"/>
                    <a:pt x="4320"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0" name="Freeform 7"/>
            <p:cNvSpPr/>
            <p:nvPr/>
          </p:nvSpPr>
          <p:spPr>
            <a:xfrm flipH="1">
              <a:off x="2732074"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8189"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Freeform 8"/>
            <p:cNvSpPr/>
            <p:nvPr/>
          </p:nvSpPr>
          <p:spPr>
            <a:xfrm flipH="1">
              <a:off x="2853951" y="0"/>
              <a:ext cx="118493"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7053"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 name="Freeform 9"/>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43" name="Freeform 10"/>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44" name="Freeform 11"/>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45" name="Freeform 12"/>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grpSp>
      <p:sp>
        <p:nvSpPr>
          <p:cNvPr id="47" name="TextBox 17"/>
          <p:cNvSpPr txBox="1"/>
          <p:nvPr/>
        </p:nvSpPr>
        <p:spPr>
          <a:xfrm>
            <a:off x="4891290" y="258183"/>
            <a:ext cx="2294315" cy="59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a:solidFill>
                  <a:srgbClr val="8497B0"/>
                </a:solidFill>
                <a:latin typeface="微软雅黑"/>
                <a:ea typeface="微软雅黑"/>
                <a:cs typeface="微软雅黑"/>
                <a:sym typeface="微软雅黑"/>
              </a:defRPr>
            </a:lvl1pPr>
          </a:lstStyle>
          <a:p>
            <a:r>
              <a:t>语言基础</a:t>
            </a:r>
          </a:p>
        </p:txBody>
      </p:sp>
      <p:sp>
        <p:nvSpPr>
          <p:cNvPr id="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基本类型">
    <p:spTree>
      <p:nvGrpSpPr>
        <p:cNvPr id="1" name=""/>
        <p:cNvGrpSpPr/>
        <p:nvPr/>
      </p:nvGrpSpPr>
      <p:grpSpPr>
        <a:xfrm>
          <a:off x="0" y="0"/>
          <a:ext cx="0" cy="0"/>
          <a:chOff x="0" y="0"/>
          <a:chExt cx="0" cy="0"/>
        </a:xfrm>
      </p:grpSpPr>
      <p:pic>
        <p:nvPicPr>
          <p:cNvPr id="55" name="图片 12" descr="图片 12"/>
          <p:cNvPicPr>
            <a:picLocks noChangeAspect="1"/>
          </p:cNvPicPr>
          <p:nvPr/>
        </p:nvPicPr>
        <p:blipFill>
          <a:blip r:embed="rId2">
            <a:extLst/>
          </a:blip>
          <a:stretch>
            <a:fillRect/>
          </a:stretch>
        </p:blipFill>
        <p:spPr>
          <a:xfrm>
            <a:off x="-24090" y="0"/>
            <a:ext cx="12197955" cy="6858000"/>
          </a:xfrm>
          <a:prstGeom prst="rect">
            <a:avLst/>
          </a:prstGeom>
          <a:ln w="12700">
            <a:miter lim="400000"/>
          </a:ln>
        </p:spPr>
      </p:pic>
      <p:grpSp>
        <p:nvGrpSpPr>
          <p:cNvPr id="64" name="组合 3"/>
          <p:cNvGrpSpPr/>
          <p:nvPr/>
        </p:nvGrpSpPr>
        <p:grpSpPr>
          <a:xfrm>
            <a:off x="3370697" y="781405"/>
            <a:ext cx="5457378" cy="153836"/>
            <a:chOff x="0" y="0"/>
            <a:chExt cx="5457377" cy="153835"/>
          </a:xfrm>
        </p:grpSpPr>
        <p:sp>
          <p:nvSpPr>
            <p:cNvPr id="56" name="Freeform 5"/>
            <p:cNvSpPr/>
            <p:nvPr/>
          </p:nvSpPr>
          <p:spPr>
            <a:xfrm flipH="1">
              <a:off x="2481549"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3411" y="12505"/>
                    <a:pt x="7958" y="17053"/>
                    <a:pt x="10232" y="21600"/>
                  </a:cubicBezTo>
                  <a:cubicBezTo>
                    <a:pt x="12505" y="17053"/>
                    <a:pt x="17053" y="13642"/>
                    <a:pt x="21600" y="10232"/>
                  </a:cubicBezTo>
                  <a:cubicBezTo>
                    <a:pt x="17053" y="7958"/>
                    <a:pt x="13642" y="4547"/>
                    <a:pt x="10232" y="0"/>
                  </a:cubicBezTo>
                  <a:cubicBezTo>
                    <a:pt x="7958" y="4547"/>
                    <a:pt x="3411"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7" name="Freeform 6"/>
            <p:cNvSpPr/>
            <p:nvPr/>
          </p:nvSpPr>
          <p:spPr>
            <a:xfrm flipH="1">
              <a:off x="2603426" y="0"/>
              <a:ext cx="128649"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320" y="12505"/>
                    <a:pt x="7560" y="17053"/>
                    <a:pt x="10800" y="21600"/>
                  </a:cubicBezTo>
                  <a:cubicBezTo>
                    <a:pt x="12960" y="17053"/>
                    <a:pt x="17280" y="13642"/>
                    <a:pt x="21600" y="10232"/>
                  </a:cubicBezTo>
                  <a:cubicBezTo>
                    <a:pt x="17280" y="7958"/>
                    <a:pt x="14040" y="4547"/>
                    <a:pt x="10800" y="0"/>
                  </a:cubicBezTo>
                  <a:cubicBezTo>
                    <a:pt x="8640" y="4547"/>
                    <a:pt x="4320"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8" name="Freeform 7"/>
            <p:cNvSpPr/>
            <p:nvPr/>
          </p:nvSpPr>
          <p:spPr>
            <a:xfrm flipH="1">
              <a:off x="2732074"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8189"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9" name="Freeform 8"/>
            <p:cNvSpPr/>
            <p:nvPr/>
          </p:nvSpPr>
          <p:spPr>
            <a:xfrm flipH="1">
              <a:off x="2853951" y="0"/>
              <a:ext cx="118493"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7053"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0" name="Freeform 9"/>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61" name="Freeform 10"/>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62" name="Freeform 11"/>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63" name="Freeform 12"/>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grpSp>
      <p:sp>
        <p:nvSpPr>
          <p:cNvPr id="65" name="TextBox 17"/>
          <p:cNvSpPr txBox="1"/>
          <p:nvPr/>
        </p:nvSpPr>
        <p:spPr>
          <a:xfrm>
            <a:off x="4891290" y="258183"/>
            <a:ext cx="2294315" cy="59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a:solidFill>
                  <a:srgbClr val="8497B0"/>
                </a:solidFill>
                <a:latin typeface="微软雅黑"/>
                <a:ea typeface="微软雅黑"/>
                <a:cs typeface="微软雅黑"/>
                <a:sym typeface="微软雅黑"/>
              </a:defRPr>
            </a:lvl1pPr>
          </a:lstStyle>
          <a:p>
            <a:r>
              <a:t>基本类型</a:t>
            </a:r>
          </a:p>
        </p:txBody>
      </p:sp>
      <p:sp>
        <p:nvSpPr>
          <p:cNvPr id="6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流程控制">
    <p:spTree>
      <p:nvGrpSpPr>
        <p:cNvPr id="1" name=""/>
        <p:cNvGrpSpPr/>
        <p:nvPr/>
      </p:nvGrpSpPr>
      <p:grpSpPr>
        <a:xfrm>
          <a:off x="0" y="0"/>
          <a:ext cx="0" cy="0"/>
          <a:chOff x="0" y="0"/>
          <a:chExt cx="0" cy="0"/>
        </a:xfrm>
      </p:grpSpPr>
      <p:pic>
        <p:nvPicPr>
          <p:cNvPr id="73" name="图片 12" descr="图片 12"/>
          <p:cNvPicPr>
            <a:picLocks noChangeAspect="1"/>
          </p:cNvPicPr>
          <p:nvPr/>
        </p:nvPicPr>
        <p:blipFill>
          <a:blip r:embed="rId2">
            <a:extLst/>
          </a:blip>
          <a:stretch>
            <a:fillRect/>
          </a:stretch>
        </p:blipFill>
        <p:spPr>
          <a:xfrm>
            <a:off x="-24090" y="0"/>
            <a:ext cx="12197955" cy="6858000"/>
          </a:xfrm>
          <a:prstGeom prst="rect">
            <a:avLst/>
          </a:prstGeom>
          <a:ln w="12700">
            <a:miter lim="400000"/>
          </a:ln>
        </p:spPr>
      </p:pic>
      <p:grpSp>
        <p:nvGrpSpPr>
          <p:cNvPr id="82" name="组合 3"/>
          <p:cNvGrpSpPr/>
          <p:nvPr/>
        </p:nvGrpSpPr>
        <p:grpSpPr>
          <a:xfrm>
            <a:off x="3370697" y="781405"/>
            <a:ext cx="5457378" cy="153836"/>
            <a:chOff x="0" y="0"/>
            <a:chExt cx="5457377" cy="153835"/>
          </a:xfrm>
        </p:grpSpPr>
        <p:sp>
          <p:nvSpPr>
            <p:cNvPr id="74" name="Freeform 5"/>
            <p:cNvSpPr/>
            <p:nvPr/>
          </p:nvSpPr>
          <p:spPr>
            <a:xfrm flipH="1">
              <a:off x="2481549"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3411" y="12505"/>
                    <a:pt x="7958" y="17053"/>
                    <a:pt x="10232" y="21600"/>
                  </a:cubicBezTo>
                  <a:cubicBezTo>
                    <a:pt x="12505" y="17053"/>
                    <a:pt x="17053" y="13642"/>
                    <a:pt x="21600" y="10232"/>
                  </a:cubicBezTo>
                  <a:cubicBezTo>
                    <a:pt x="17053" y="7958"/>
                    <a:pt x="13642" y="4547"/>
                    <a:pt x="10232" y="0"/>
                  </a:cubicBezTo>
                  <a:cubicBezTo>
                    <a:pt x="7958" y="4547"/>
                    <a:pt x="3411"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5" name="Freeform 6"/>
            <p:cNvSpPr/>
            <p:nvPr/>
          </p:nvSpPr>
          <p:spPr>
            <a:xfrm flipH="1">
              <a:off x="2603426" y="0"/>
              <a:ext cx="128649"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320" y="12505"/>
                    <a:pt x="7560" y="17053"/>
                    <a:pt x="10800" y="21600"/>
                  </a:cubicBezTo>
                  <a:cubicBezTo>
                    <a:pt x="12960" y="17053"/>
                    <a:pt x="17280" y="13642"/>
                    <a:pt x="21600" y="10232"/>
                  </a:cubicBezTo>
                  <a:cubicBezTo>
                    <a:pt x="17280" y="7958"/>
                    <a:pt x="14040" y="4547"/>
                    <a:pt x="10800" y="0"/>
                  </a:cubicBezTo>
                  <a:cubicBezTo>
                    <a:pt x="8640" y="4547"/>
                    <a:pt x="4320"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6" name="Freeform 7"/>
            <p:cNvSpPr/>
            <p:nvPr/>
          </p:nvSpPr>
          <p:spPr>
            <a:xfrm flipH="1">
              <a:off x="2732074"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8189"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7" name="Freeform 8"/>
            <p:cNvSpPr/>
            <p:nvPr/>
          </p:nvSpPr>
          <p:spPr>
            <a:xfrm flipH="1">
              <a:off x="2853951" y="0"/>
              <a:ext cx="118493"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7053"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8" name="Freeform 9"/>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79" name="Freeform 10"/>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80" name="Freeform 11"/>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81" name="Freeform 12"/>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grpSp>
      <p:sp>
        <p:nvSpPr>
          <p:cNvPr id="83" name="TextBox 17"/>
          <p:cNvSpPr txBox="1"/>
          <p:nvPr/>
        </p:nvSpPr>
        <p:spPr>
          <a:xfrm>
            <a:off x="4891290" y="258183"/>
            <a:ext cx="2294315" cy="59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a:solidFill>
                  <a:srgbClr val="8497B0"/>
                </a:solidFill>
                <a:latin typeface="微软雅黑"/>
                <a:ea typeface="微软雅黑"/>
                <a:cs typeface="微软雅黑"/>
                <a:sym typeface="微软雅黑"/>
              </a:defRPr>
            </a:lvl1pPr>
          </a:lstStyle>
          <a:p>
            <a:r>
              <a:t>流程控制</a:t>
            </a: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面向对象">
    <p:spTree>
      <p:nvGrpSpPr>
        <p:cNvPr id="1" name=""/>
        <p:cNvGrpSpPr/>
        <p:nvPr/>
      </p:nvGrpSpPr>
      <p:grpSpPr>
        <a:xfrm>
          <a:off x="0" y="0"/>
          <a:ext cx="0" cy="0"/>
          <a:chOff x="0" y="0"/>
          <a:chExt cx="0" cy="0"/>
        </a:xfrm>
      </p:grpSpPr>
      <p:pic>
        <p:nvPicPr>
          <p:cNvPr id="91" name="图片 12" descr="图片 12"/>
          <p:cNvPicPr>
            <a:picLocks noChangeAspect="1"/>
          </p:cNvPicPr>
          <p:nvPr/>
        </p:nvPicPr>
        <p:blipFill>
          <a:blip r:embed="rId2">
            <a:extLst/>
          </a:blip>
          <a:stretch>
            <a:fillRect/>
          </a:stretch>
        </p:blipFill>
        <p:spPr>
          <a:xfrm>
            <a:off x="-24090" y="0"/>
            <a:ext cx="12197955" cy="6858000"/>
          </a:xfrm>
          <a:prstGeom prst="rect">
            <a:avLst/>
          </a:prstGeom>
          <a:ln w="12700">
            <a:miter lim="400000"/>
          </a:ln>
        </p:spPr>
      </p:pic>
      <p:grpSp>
        <p:nvGrpSpPr>
          <p:cNvPr id="100" name="组合 3"/>
          <p:cNvGrpSpPr/>
          <p:nvPr/>
        </p:nvGrpSpPr>
        <p:grpSpPr>
          <a:xfrm>
            <a:off x="3370697" y="781405"/>
            <a:ext cx="5457378" cy="153836"/>
            <a:chOff x="0" y="0"/>
            <a:chExt cx="5457377" cy="153835"/>
          </a:xfrm>
        </p:grpSpPr>
        <p:sp>
          <p:nvSpPr>
            <p:cNvPr id="92" name="Freeform 5"/>
            <p:cNvSpPr/>
            <p:nvPr/>
          </p:nvSpPr>
          <p:spPr>
            <a:xfrm flipH="1">
              <a:off x="2481549"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3411" y="12505"/>
                    <a:pt x="7958" y="17053"/>
                    <a:pt x="10232" y="21600"/>
                  </a:cubicBezTo>
                  <a:cubicBezTo>
                    <a:pt x="12505" y="17053"/>
                    <a:pt x="17053" y="13642"/>
                    <a:pt x="21600" y="10232"/>
                  </a:cubicBezTo>
                  <a:cubicBezTo>
                    <a:pt x="17053" y="7958"/>
                    <a:pt x="13642" y="4547"/>
                    <a:pt x="10232" y="0"/>
                  </a:cubicBezTo>
                  <a:cubicBezTo>
                    <a:pt x="7958" y="4547"/>
                    <a:pt x="3411"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3" name="Freeform 6"/>
            <p:cNvSpPr/>
            <p:nvPr/>
          </p:nvSpPr>
          <p:spPr>
            <a:xfrm flipH="1">
              <a:off x="2603426" y="0"/>
              <a:ext cx="128649"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320" y="12505"/>
                    <a:pt x="7560" y="17053"/>
                    <a:pt x="10800" y="21600"/>
                  </a:cubicBezTo>
                  <a:cubicBezTo>
                    <a:pt x="12960" y="17053"/>
                    <a:pt x="17280" y="13642"/>
                    <a:pt x="21600" y="10232"/>
                  </a:cubicBezTo>
                  <a:cubicBezTo>
                    <a:pt x="17280" y="7958"/>
                    <a:pt x="14040" y="4547"/>
                    <a:pt x="10800" y="0"/>
                  </a:cubicBezTo>
                  <a:cubicBezTo>
                    <a:pt x="8640" y="4547"/>
                    <a:pt x="4320"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4" name="Freeform 7"/>
            <p:cNvSpPr/>
            <p:nvPr/>
          </p:nvSpPr>
          <p:spPr>
            <a:xfrm flipH="1">
              <a:off x="2732074" y="0"/>
              <a:ext cx="121878"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8189"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5" name="Freeform 8"/>
            <p:cNvSpPr/>
            <p:nvPr/>
          </p:nvSpPr>
          <p:spPr>
            <a:xfrm flipH="1">
              <a:off x="2853951" y="0"/>
              <a:ext cx="118493" cy="153836"/>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4547" y="12505"/>
                    <a:pt x="7958" y="17053"/>
                    <a:pt x="11368" y="21600"/>
                  </a:cubicBezTo>
                  <a:cubicBezTo>
                    <a:pt x="13642" y="17053"/>
                    <a:pt x="18189" y="13642"/>
                    <a:pt x="21600" y="10232"/>
                  </a:cubicBezTo>
                  <a:cubicBezTo>
                    <a:pt x="17053" y="7958"/>
                    <a:pt x="13642" y="4547"/>
                    <a:pt x="11368" y="0"/>
                  </a:cubicBezTo>
                  <a:cubicBezTo>
                    <a:pt x="7958" y="4547"/>
                    <a:pt x="4547" y="7958"/>
                    <a:pt x="0" y="10232"/>
                  </a:cubicBezTo>
                  <a:close/>
                </a:path>
              </a:pathLst>
            </a:custGeom>
            <a:solidFill>
              <a:srgbClr val="41516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6" name="Freeform 9"/>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97" name="Freeform 10"/>
            <p:cNvSpPr/>
            <p:nvPr/>
          </p:nvSpPr>
          <p:spPr>
            <a:xfrm flipH="1">
              <a:off x="0"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98" name="Freeform 11"/>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21600"/>
                  </a:lnTo>
                  <a:close/>
                </a:path>
              </a:pathLst>
            </a:custGeom>
            <a:solidFill>
              <a:srgbClr val="415162"/>
            </a:solidFill>
            <a:ln w="12700" cap="flat">
              <a:noFill/>
              <a:miter lim="400000"/>
            </a:ln>
            <a:effectLst/>
          </p:spPr>
          <p:txBody>
            <a:bodyPr wrap="square" lIns="45719" tIns="45719" rIns="45719" bIns="45719" numCol="1" anchor="t">
              <a:noAutofit/>
            </a:bodyPr>
            <a:lstStyle/>
            <a:p>
              <a:endParaRPr/>
            </a:p>
          </p:txBody>
        </p:sp>
        <p:sp>
          <p:nvSpPr>
            <p:cNvPr id="99" name="Freeform 12"/>
            <p:cNvSpPr/>
            <p:nvPr/>
          </p:nvSpPr>
          <p:spPr>
            <a:xfrm flipH="1">
              <a:off x="2962286" y="65929"/>
              <a:ext cx="2495092" cy="146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solidFill>
              <a:srgbClr val="415162"/>
            </a:solidFill>
            <a:ln w="12700" cap="flat">
              <a:noFill/>
              <a:miter lim="400000"/>
            </a:ln>
            <a:effectLst/>
          </p:spPr>
          <p:txBody>
            <a:bodyPr wrap="square" lIns="45719" tIns="45719" rIns="45719" bIns="45719" numCol="1" anchor="t">
              <a:noAutofit/>
            </a:bodyPr>
            <a:lstStyle/>
            <a:p>
              <a:endParaRPr/>
            </a:p>
          </p:txBody>
        </p:sp>
      </p:grpSp>
      <p:sp>
        <p:nvSpPr>
          <p:cNvPr id="101" name="TextBox 17"/>
          <p:cNvSpPr txBox="1"/>
          <p:nvPr/>
        </p:nvSpPr>
        <p:spPr>
          <a:xfrm>
            <a:off x="4891290" y="258183"/>
            <a:ext cx="2294315" cy="59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a:solidFill>
                  <a:srgbClr val="8497B0"/>
                </a:solidFill>
                <a:latin typeface="微软雅黑"/>
                <a:ea typeface="微软雅黑"/>
                <a:cs typeface="微软雅黑"/>
                <a:sym typeface="微软雅黑"/>
              </a:defRPr>
            </a:lvl1pPr>
          </a:lstStyle>
          <a:p>
            <a:r>
              <a:t>面向对象</a:t>
            </a:r>
          </a:p>
        </p:txBody>
      </p:sp>
      <p:sp>
        <p:nvSpPr>
          <p:cNvPr id="10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pic>
        <p:nvPicPr>
          <p:cNvPr id="109" name="图片 1" descr="图片 1"/>
          <p:cNvPicPr>
            <a:picLocks noChangeAspect="1"/>
          </p:cNvPicPr>
          <p:nvPr/>
        </p:nvPicPr>
        <p:blipFill>
          <a:blip r:embed="rId2">
            <a:extLst/>
          </a:blip>
          <a:stretch>
            <a:fillRect/>
          </a:stretch>
        </p:blipFill>
        <p:spPr>
          <a:xfrm>
            <a:off x="0" y="-2"/>
            <a:ext cx="12192000" cy="6854654"/>
          </a:xfrm>
          <a:prstGeom prst="rect">
            <a:avLst/>
          </a:prstGeom>
          <a:ln w="12700">
            <a:miter lim="400000"/>
          </a:ln>
        </p:spPr>
      </p:pic>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tile tx="0" ty="0" sx="100000" sy="100000" flip="none" algn="tl"/>
        </a:blipFill>
        <a:effectLst/>
      </p:bgPr>
    </p:bg>
    <p:spTree>
      <p:nvGrpSpPr>
        <p:cNvPr id="1" name=""/>
        <p:cNvGrpSpPr/>
        <p:nvPr/>
      </p:nvGrpSpPr>
      <p:grpSpPr>
        <a:xfrm>
          <a:off x="0" y="0"/>
          <a:ext cx="0" cy="0"/>
          <a:chOff x="0" y="0"/>
          <a:chExt cx="0" cy="0"/>
        </a:xfrm>
      </p:grpSpPr>
      <p:pic>
        <p:nvPicPr>
          <p:cNvPr id="2" name="图片 6" descr="图片 6"/>
          <p:cNvPicPr>
            <a:picLocks noChangeAspect="1"/>
          </p:cNvPicPr>
          <p:nvPr/>
        </p:nvPicPr>
        <p:blipFill>
          <a:blip r:embed="rId10">
            <a:extLst/>
          </a:blip>
          <a:stretch>
            <a:fillRect/>
          </a:stretch>
        </p:blipFill>
        <p:spPr>
          <a:xfrm>
            <a:off x="0" y="0"/>
            <a:ext cx="12197954" cy="6858000"/>
          </a:xfrm>
          <a:prstGeom prst="rect">
            <a:avLst/>
          </a:prstGeom>
          <a:ln w="12700">
            <a:miter lim="400000"/>
          </a:ln>
        </p:spPr>
      </p:pic>
      <p:sp>
        <p:nvSpPr>
          <p:cNvPr id="3"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标题文本"/>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5"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
          <p:cNvGrpSpPr/>
          <p:nvPr/>
        </p:nvGrpSpPr>
        <p:grpSpPr>
          <a:xfrm>
            <a:off x="2587891" y="-467238"/>
            <a:ext cx="7605181" cy="8684669"/>
            <a:chOff x="1595780" y="371407"/>
            <a:chExt cx="7605180" cy="8684668"/>
          </a:xfrm>
        </p:grpSpPr>
        <p:sp>
          <p:nvSpPr>
            <p:cNvPr id="119" name="等腰三角形 33"/>
            <p:cNvSpPr/>
            <p:nvPr/>
          </p:nvSpPr>
          <p:spPr>
            <a:xfrm rot="7451538">
              <a:off x="2376304" y="2887423"/>
              <a:ext cx="5675759" cy="4892896"/>
            </a:xfrm>
            <a:prstGeom prst="triangle">
              <a:avLst/>
            </a:prstGeom>
            <a:noFill/>
            <a:ln w="12700" cap="flat">
              <a:solidFill>
                <a:srgbClr val="415162">
                  <a:alpha val="10000"/>
                </a:srgbClr>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0" name="等腰三角形 32"/>
            <p:cNvSpPr/>
            <p:nvPr/>
          </p:nvSpPr>
          <p:spPr>
            <a:xfrm rot="3466677">
              <a:off x="2780253" y="1630221"/>
              <a:ext cx="5675759" cy="4892896"/>
            </a:xfrm>
            <a:prstGeom prst="triangle">
              <a:avLst/>
            </a:prstGeom>
            <a:noFill/>
            <a:ln w="12700" cap="flat">
              <a:solidFill>
                <a:srgbClr val="415162">
                  <a:alpha val="10000"/>
                </a:srgbClr>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4" name="组合 4"/>
          <p:cNvGrpSpPr/>
          <p:nvPr/>
        </p:nvGrpSpPr>
        <p:grpSpPr>
          <a:xfrm>
            <a:off x="9572625" y="5057775"/>
            <a:ext cx="419100" cy="419100"/>
            <a:chOff x="0" y="0"/>
            <a:chExt cx="419100" cy="419100"/>
          </a:xfrm>
        </p:grpSpPr>
        <p:sp>
          <p:nvSpPr>
            <p:cNvPr id="122" name="椭圆 7"/>
            <p:cNvSpPr/>
            <p:nvPr/>
          </p:nvSpPr>
          <p:spPr>
            <a:xfrm>
              <a:off x="0" y="0"/>
              <a:ext cx="419100" cy="419100"/>
            </a:xfrm>
            <a:prstGeom prst="ellipse">
              <a:avLst/>
            </a:prstGeom>
            <a:gradFill flip="none" rotWithShape="1">
              <a:gsLst>
                <a:gs pos="0">
                  <a:srgbClr val="DC4A0C"/>
                </a:gs>
                <a:gs pos="100000">
                  <a:srgbClr val="FA891B"/>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3" name="Freeform 172"/>
            <p:cNvSpPr/>
            <p:nvPr/>
          </p:nvSpPr>
          <p:spPr>
            <a:xfrm>
              <a:off x="115885" y="110031"/>
              <a:ext cx="187331" cy="199038"/>
            </a:xfrm>
            <a:custGeom>
              <a:avLst/>
              <a:gdLst/>
              <a:ahLst/>
              <a:cxnLst>
                <a:cxn ang="0">
                  <a:pos x="wd2" y="hd2"/>
                </a:cxn>
                <a:cxn ang="5400000">
                  <a:pos x="wd2" y="hd2"/>
                </a:cxn>
                <a:cxn ang="10800000">
                  <a:pos x="wd2" y="hd2"/>
                </a:cxn>
                <a:cxn ang="16200000">
                  <a:pos x="wd2" y="hd2"/>
                </a:cxn>
              </a:cxnLst>
              <a:rect l="0" t="0" r="r" b="b"/>
              <a:pathLst>
                <a:path w="21600" h="21600" extrusionOk="0">
                  <a:moveTo>
                    <a:pt x="18202" y="5002"/>
                  </a:moveTo>
                  <a:cubicBezTo>
                    <a:pt x="20144" y="6594"/>
                    <a:pt x="21600" y="9095"/>
                    <a:pt x="21600" y="12051"/>
                  </a:cubicBezTo>
                  <a:cubicBezTo>
                    <a:pt x="21600" y="14324"/>
                    <a:pt x="20629" y="16598"/>
                    <a:pt x="18930" y="18189"/>
                  </a:cubicBezTo>
                  <a:cubicBezTo>
                    <a:pt x="11407" y="12051"/>
                    <a:pt x="11407" y="12051"/>
                    <a:pt x="11407" y="12051"/>
                  </a:cubicBezTo>
                  <a:cubicBezTo>
                    <a:pt x="18202" y="5002"/>
                    <a:pt x="18202" y="5002"/>
                    <a:pt x="18202" y="5002"/>
                  </a:cubicBezTo>
                  <a:close/>
                  <a:moveTo>
                    <a:pt x="18445" y="18872"/>
                  </a:moveTo>
                  <a:cubicBezTo>
                    <a:pt x="17960" y="19326"/>
                    <a:pt x="17474" y="19781"/>
                    <a:pt x="16746" y="20008"/>
                  </a:cubicBezTo>
                  <a:cubicBezTo>
                    <a:pt x="17960" y="18417"/>
                    <a:pt x="17960" y="18417"/>
                    <a:pt x="17960" y="18417"/>
                  </a:cubicBezTo>
                  <a:cubicBezTo>
                    <a:pt x="18445" y="18872"/>
                    <a:pt x="18445" y="18872"/>
                    <a:pt x="18445" y="18872"/>
                  </a:cubicBezTo>
                  <a:close/>
                  <a:moveTo>
                    <a:pt x="15533" y="20918"/>
                  </a:moveTo>
                  <a:cubicBezTo>
                    <a:pt x="17474" y="17962"/>
                    <a:pt x="17474" y="17962"/>
                    <a:pt x="17474" y="17962"/>
                  </a:cubicBezTo>
                  <a:cubicBezTo>
                    <a:pt x="16989" y="17507"/>
                    <a:pt x="16989" y="17507"/>
                    <a:pt x="16989" y="17507"/>
                  </a:cubicBezTo>
                  <a:cubicBezTo>
                    <a:pt x="14562" y="21373"/>
                    <a:pt x="14562" y="21373"/>
                    <a:pt x="14562" y="21373"/>
                  </a:cubicBezTo>
                  <a:cubicBezTo>
                    <a:pt x="14804" y="21145"/>
                    <a:pt x="15290" y="20918"/>
                    <a:pt x="15533" y="20918"/>
                  </a:cubicBezTo>
                  <a:close/>
                  <a:moveTo>
                    <a:pt x="14076" y="20691"/>
                  </a:moveTo>
                  <a:cubicBezTo>
                    <a:pt x="16261" y="17053"/>
                    <a:pt x="16261" y="17053"/>
                    <a:pt x="16261" y="17053"/>
                  </a:cubicBezTo>
                  <a:cubicBezTo>
                    <a:pt x="15775" y="16825"/>
                    <a:pt x="15775" y="16825"/>
                    <a:pt x="15775" y="16825"/>
                  </a:cubicBezTo>
                  <a:cubicBezTo>
                    <a:pt x="13834" y="20008"/>
                    <a:pt x="13834" y="20008"/>
                    <a:pt x="13834" y="20008"/>
                  </a:cubicBezTo>
                  <a:cubicBezTo>
                    <a:pt x="14076" y="20691"/>
                    <a:pt x="14076" y="20691"/>
                    <a:pt x="14076" y="20691"/>
                  </a:cubicBezTo>
                  <a:close/>
                  <a:moveTo>
                    <a:pt x="13591" y="19099"/>
                  </a:moveTo>
                  <a:cubicBezTo>
                    <a:pt x="15290" y="16371"/>
                    <a:pt x="15290" y="16371"/>
                    <a:pt x="15290" y="16371"/>
                  </a:cubicBezTo>
                  <a:cubicBezTo>
                    <a:pt x="14804" y="15916"/>
                    <a:pt x="14804" y="15916"/>
                    <a:pt x="14804" y="15916"/>
                  </a:cubicBezTo>
                  <a:cubicBezTo>
                    <a:pt x="13348" y="18417"/>
                    <a:pt x="13348" y="18417"/>
                    <a:pt x="13348" y="18417"/>
                  </a:cubicBezTo>
                  <a:cubicBezTo>
                    <a:pt x="13591" y="19099"/>
                    <a:pt x="13591" y="19099"/>
                    <a:pt x="13591" y="19099"/>
                  </a:cubicBezTo>
                  <a:close/>
                  <a:moveTo>
                    <a:pt x="12863" y="17735"/>
                  </a:moveTo>
                  <a:cubicBezTo>
                    <a:pt x="14319" y="15461"/>
                    <a:pt x="14319" y="15461"/>
                    <a:pt x="14319" y="15461"/>
                  </a:cubicBezTo>
                  <a:cubicBezTo>
                    <a:pt x="13834" y="15006"/>
                    <a:pt x="13834" y="15006"/>
                    <a:pt x="13834" y="15006"/>
                  </a:cubicBezTo>
                  <a:cubicBezTo>
                    <a:pt x="12620" y="17053"/>
                    <a:pt x="12620" y="17053"/>
                    <a:pt x="12620" y="17053"/>
                  </a:cubicBezTo>
                  <a:cubicBezTo>
                    <a:pt x="12863" y="17735"/>
                    <a:pt x="12863" y="17735"/>
                    <a:pt x="12863" y="17735"/>
                  </a:cubicBezTo>
                  <a:close/>
                  <a:moveTo>
                    <a:pt x="12378" y="16143"/>
                  </a:moveTo>
                  <a:cubicBezTo>
                    <a:pt x="13348" y="14552"/>
                    <a:pt x="13348" y="14552"/>
                    <a:pt x="13348" y="14552"/>
                  </a:cubicBezTo>
                  <a:cubicBezTo>
                    <a:pt x="12863" y="14097"/>
                    <a:pt x="12863" y="14097"/>
                    <a:pt x="12863" y="14097"/>
                  </a:cubicBezTo>
                  <a:cubicBezTo>
                    <a:pt x="12135" y="15461"/>
                    <a:pt x="12135" y="15461"/>
                    <a:pt x="12135" y="15461"/>
                  </a:cubicBezTo>
                  <a:cubicBezTo>
                    <a:pt x="12378" y="16143"/>
                    <a:pt x="12378" y="16143"/>
                    <a:pt x="12378" y="16143"/>
                  </a:cubicBezTo>
                  <a:close/>
                  <a:moveTo>
                    <a:pt x="11649" y="14779"/>
                  </a:moveTo>
                  <a:cubicBezTo>
                    <a:pt x="12378" y="13869"/>
                    <a:pt x="12378" y="13869"/>
                    <a:pt x="12378" y="13869"/>
                  </a:cubicBezTo>
                  <a:cubicBezTo>
                    <a:pt x="11892" y="13415"/>
                    <a:pt x="11892" y="13415"/>
                    <a:pt x="11892" y="13415"/>
                  </a:cubicBezTo>
                  <a:cubicBezTo>
                    <a:pt x="11407" y="13869"/>
                    <a:pt x="11407" y="13869"/>
                    <a:pt x="11407" y="13869"/>
                  </a:cubicBezTo>
                  <a:cubicBezTo>
                    <a:pt x="11649" y="14779"/>
                    <a:pt x="11649" y="14779"/>
                    <a:pt x="11649" y="14779"/>
                  </a:cubicBezTo>
                  <a:close/>
                  <a:moveTo>
                    <a:pt x="11164" y="13187"/>
                  </a:moveTo>
                  <a:cubicBezTo>
                    <a:pt x="10921" y="12505"/>
                    <a:pt x="10921" y="12505"/>
                    <a:pt x="10921" y="12505"/>
                  </a:cubicBezTo>
                  <a:cubicBezTo>
                    <a:pt x="11407" y="12960"/>
                    <a:pt x="11407" y="12960"/>
                    <a:pt x="11407" y="12960"/>
                  </a:cubicBezTo>
                  <a:cubicBezTo>
                    <a:pt x="11164" y="13187"/>
                    <a:pt x="11164" y="13187"/>
                    <a:pt x="11164" y="13187"/>
                  </a:cubicBezTo>
                  <a:close/>
                  <a:moveTo>
                    <a:pt x="14319" y="3865"/>
                  </a:moveTo>
                  <a:cubicBezTo>
                    <a:pt x="9951" y="12278"/>
                    <a:pt x="9951" y="12278"/>
                    <a:pt x="9951" y="12278"/>
                  </a:cubicBezTo>
                  <a:cubicBezTo>
                    <a:pt x="9951" y="12278"/>
                    <a:pt x="9222" y="6366"/>
                    <a:pt x="8737" y="2956"/>
                  </a:cubicBezTo>
                  <a:cubicBezTo>
                    <a:pt x="3883" y="3411"/>
                    <a:pt x="0" y="7503"/>
                    <a:pt x="0" y="12278"/>
                  </a:cubicBezTo>
                  <a:cubicBezTo>
                    <a:pt x="0" y="17507"/>
                    <a:pt x="4369" y="21600"/>
                    <a:pt x="9951" y="21600"/>
                  </a:cubicBezTo>
                  <a:cubicBezTo>
                    <a:pt x="11164" y="21600"/>
                    <a:pt x="12378" y="21373"/>
                    <a:pt x="13348" y="21145"/>
                  </a:cubicBezTo>
                  <a:cubicBezTo>
                    <a:pt x="9951" y="12278"/>
                    <a:pt x="9951" y="12278"/>
                    <a:pt x="9951" y="12278"/>
                  </a:cubicBezTo>
                  <a:cubicBezTo>
                    <a:pt x="16503" y="5229"/>
                    <a:pt x="16503" y="5229"/>
                    <a:pt x="16503" y="5229"/>
                  </a:cubicBezTo>
                  <a:cubicBezTo>
                    <a:pt x="16018" y="4547"/>
                    <a:pt x="15290" y="4093"/>
                    <a:pt x="14319" y="3865"/>
                  </a:cubicBezTo>
                  <a:close/>
                  <a:moveTo>
                    <a:pt x="10436" y="0"/>
                  </a:moveTo>
                  <a:cubicBezTo>
                    <a:pt x="9951" y="0"/>
                    <a:pt x="9708" y="0"/>
                    <a:pt x="9222" y="0"/>
                  </a:cubicBezTo>
                  <a:cubicBezTo>
                    <a:pt x="9708" y="3411"/>
                    <a:pt x="10436" y="9322"/>
                    <a:pt x="10436" y="9322"/>
                  </a:cubicBezTo>
                  <a:cubicBezTo>
                    <a:pt x="14804" y="909"/>
                    <a:pt x="14804" y="909"/>
                    <a:pt x="14804" y="909"/>
                  </a:cubicBezTo>
                  <a:cubicBezTo>
                    <a:pt x="13591" y="227"/>
                    <a:pt x="11892" y="0"/>
                    <a:pt x="10436" y="0"/>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nvGrpSpPr>
          <p:cNvPr id="129" name="组合 3"/>
          <p:cNvGrpSpPr/>
          <p:nvPr/>
        </p:nvGrpSpPr>
        <p:grpSpPr>
          <a:xfrm>
            <a:off x="1571625" y="4714875"/>
            <a:ext cx="419100" cy="419100"/>
            <a:chOff x="0" y="0"/>
            <a:chExt cx="419100" cy="419100"/>
          </a:xfrm>
        </p:grpSpPr>
        <p:sp>
          <p:nvSpPr>
            <p:cNvPr id="125" name="椭圆 8"/>
            <p:cNvSpPr/>
            <p:nvPr/>
          </p:nvSpPr>
          <p:spPr>
            <a:xfrm>
              <a:off x="0" y="0"/>
              <a:ext cx="419100" cy="419100"/>
            </a:xfrm>
            <a:prstGeom prst="ellipse">
              <a:avLst/>
            </a:prstGeom>
            <a:gradFill flip="none" rotWithShape="1">
              <a:gsLst>
                <a:gs pos="0">
                  <a:srgbClr val="6DA400"/>
                </a:gs>
                <a:gs pos="100000">
                  <a:srgbClr val="B0EB2F"/>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nvGrpSpPr>
            <p:cNvPr id="128" name="组合 11"/>
            <p:cNvGrpSpPr/>
            <p:nvPr/>
          </p:nvGrpSpPr>
          <p:grpSpPr>
            <a:xfrm>
              <a:off x="116295" y="116574"/>
              <a:ext cx="186921" cy="187274"/>
              <a:chOff x="0" y="0"/>
              <a:chExt cx="186919" cy="187273"/>
            </a:xfrm>
          </p:grpSpPr>
          <p:sp>
            <p:nvSpPr>
              <p:cNvPr id="126" name="Freeform 12"/>
              <p:cNvSpPr/>
              <p:nvPr/>
            </p:nvSpPr>
            <p:spPr>
              <a:xfrm>
                <a:off x="64112" y="136201"/>
                <a:ext cx="122808" cy="51073"/>
              </a:xfrm>
              <a:custGeom>
                <a:avLst/>
                <a:gdLst/>
                <a:ahLst/>
                <a:cxnLst>
                  <a:cxn ang="0">
                    <a:pos x="wd2" y="hd2"/>
                  </a:cxn>
                  <a:cxn ang="5400000">
                    <a:pos x="wd2" y="hd2"/>
                  </a:cxn>
                  <a:cxn ang="10800000">
                    <a:pos x="wd2" y="hd2"/>
                  </a:cxn>
                  <a:cxn ang="16200000">
                    <a:pos x="wd2" y="hd2"/>
                  </a:cxn>
                </a:cxnLst>
                <a:rect l="0" t="0" r="r" b="b"/>
                <a:pathLst>
                  <a:path w="21600" h="21600" extrusionOk="0">
                    <a:moveTo>
                      <a:pt x="1013" y="16054"/>
                    </a:moveTo>
                    <a:cubicBezTo>
                      <a:pt x="6403" y="16054"/>
                      <a:pt x="6403" y="16054"/>
                      <a:pt x="6403" y="16054"/>
                    </a:cubicBezTo>
                    <a:cubicBezTo>
                      <a:pt x="6403" y="10508"/>
                      <a:pt x="6403" y="10508"/>
                      <a:pt x="6403" y="10508"/>
                    </a:cubicBezTo>
                    <a:cubicBezTo>
                      <a:pt x="6403" y="9146"/>
                      <a:pt x="6889" y="8076"/>
                      <a:pt x="7457" y="8076"/>
                    </a:cubicBezTo>
                    <a:cubicBezTo>
                      <a:pt x="12847" y="8076"/>
                      <a:pt x="12847" y="8076"/>
                      <a:pt x="12847" y="8076"/>
                    </a:cubicBezTo>
                    <a:cubicBezTo>
                      <a:pt x="12847" y="2432"/>
                      <a:pt x="12847" y="2432"/>
                      <a:pt x="12847" y="2432"/>
                    </a:cubicBezTo>
                    <a:cubicBezTo>
                      <a:pt x="12847" y="1070"/>
                      <a:pt x="13333" y="0"/>
                      <a:pt x="13900" y="0"/>
                    </a:cubicBezTo>
                    <a:cubicBezTo>
                      <a:pt x="21600" y="0"/>
                      <a:pt x="21600" y="0"/>
                      <a:pt x="21600" y="0"/>
                    </a:cubicBezTo>
                    <a:cubicBezTo>
                      <a:pt x="21600" y="3114"/>
                      <a:pt x="21600" y="3114"/>
                      <a:pt x="21600" y="3114"/>
                    </a:cubicBezTo>
                    <a:cubicBezTo>
                      <a:pt x="21600" y="4476"/>
                      <a:pt x="21154" y="5546"/>
                      <a:pt x="20587" y="5546"/>
                    </a:cubicBezTo>
                    <a:cubicBezTo>
                      <a:pt x="15197" y="5546"/>
                      <a:pt x="15197" y="5546"/>
                      <a:pt x="15197" y="5546"/>
                    </a:cubicBezTo>
                    <a:cubicBezTo>
                      <a:pt x="15197" y="11092"/>
                      <a:pt x="15197" y="11092"/>
                      <a:pt x="15197" y="11092"/>
                    </a:cubicBezTo>
                    <a:cubicBezTo>
                      <a:pt x="15197" y="12454"/>
                      <a:pt x="14711" y="13622"/>
                      <a:pt x="14143" y="13622"/>
                    </a:cubicBezTo>
                    <a:cubicBezTo>
                      <a:pt x="8753" y="13622"/>
                      <a:pt x="8753" y="13622"/>
                      <a:pt x="8753" y="13622"/>
                    </a:cubicBezTo>
                    <a:cubicBezTo>
                      <a:pt x="8753" y="19168"/>
                      <a:pt x="8753" y="19168"/>
                      <a:pt x="8753" y="19168"/>
                    </a:cubicBezTo>
                    <a:cubicBezTo>
                      <a:pt x="8753" y="20530"/>
                      <a:pt x="8267" y="21600"/>
                      <a:pt x="7700" y="21600"/>
                    </a:cubicBezTo>
                    <a:cubicBezTo>
                      <a:pt x="0" y="21600"/>
                      <a:pt x="0" y="21600"/>
                      <a:pt x="0" y="21600"/>
                    </a:cubicBezTo>
                    <a:cubicBezTo>
                      <a:pt x="0" y="18584"/>
                      <a:pt x="0" y="18584"/>
                      <a:pt x="0" y="18584"/>
                    </a:cubicBezTo>
                    <a:cubicBezTo>
                      <a:pt x="0" y="17222"/>
                      <a:pt x="446" y="16054"/>
                      <a:pt x="1013" y="16054"/>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27" name="Freeform 13"/>
              <p:cNvSpPr/>
              <p:nvPr/>
            </p:nvSpPr>
            <p:spPr>
              <a:xfrm>
                <a:off x="-1" y="-1"/>
                <a:ext cx="138498" cy="167899"/>
              </a:xfrm>
              <a:custGeom>
                <a:avLst/>
                <a:gdLst/>
                <a:ahLst/>
                <a:cxnLst>
                  <a:cxn ang="0">
                    <a:pos x="wd2" y="hd2"/>
                  </a:cxn>
                  <a:cxn ang="5400000">
                    <a:pos x="wd2" y="hd2"/>
                  </a:cxn>
                  <a:cxn ang="10800000">
                    <a:pos x="wd2" y="hd2"/>
                  </a:cxn>
                  <a:cxn ang="16200000">
                    <a:pos x="wd2" y="hd2"/>
                  </a:cxn>
                </a:cxnLst>
                <a:rect l="0" t="0" r="r" b="b"/>
                <a:pathLst>
                  <a:path w="21211" h="20752" extrusionOk="0">
                    <a:moveTo>
                      <a:pt x="925" y="14179"/>
                    </a:moveTo>
                    <a:cubicBezTo>
                      <a:pt x="5161" y="14464"/>
                      <a:pt x="5161" y="14464"/>
                      <a:pt x="5161" y="14464"/>
                    </a:cubicBezTo>
                    <a:cubicBezTo>
                      <a:pt x="5725" y="14521"/>
                      <a:pt x="6184" y="14179"/>
                      <a:pt x="6255" y="13724"/>
                    </a:cubicBezTo>
                    <a:cubicBezTo>
                      <a:pt x="6431" y="11874"/>
                      <a:pt x="6431" y="11874"/>
                      <a:pt x="6431" y="11874"/>
                    </a:cubicBezTo>
                    <a:cubicBezTo>
                      <a:pt x="6502" y="11419"/>
                      <a:pt x="6078" y="11020"/>
                      <a:pt x="5513" y="10992"/>
                    </a:cubicBezTo>
                    <a:cubicBezTo>
                      <a:pt x="1278" y="10679"/>
                      <a:pt x="1278" y="10679"/>
                      <a:pt x="1278" y="10679"/>
                    </a:cubicBezTo>
                    <a:cubicBezTo>
                      <a:pt x="749" y="10650"/>
                      <a:pt x="255" y="10992"/>
                      <a:pt x="184" y="11419"/>
                    </a:cubicBezTo>
                    <a:cubicBezTo>
                      <a:pt x="8" y="13297"/>
                      <a:pt x="8" y="13297"/>
                      <a:pt x="8" y="13297"/>
                    </a:cubicBezTo>
                    <a:cubicBezTo>
                      <a:pt x="-63" y="13752"/>
                      <a:pt x="361" y="14151"/>
                      <a:pt x="925" y="14179"/>
                    </a:cubicBezTo>
                    <a:close/>
                    <a:moveTo>
                      <a:pt x="5478" y="18875"/>
                    </a:moveTo>
                    <a:cubicBezTo>
                      <a:pt x="7702" y="16769"/>
                      <a:pt x="8055" y="16683"/>
                      <a:pt x="8902" y="13695"/>
                    </a:cubicBezTo>
                    <a:cubicBezTo>
                      <a:pt x="9819" y="13951"/>
                      <a:pt x="10772" y="14179"/>
                      <a:pt x="11725" y="14407"/>
                    </a:cubicBezTo>
                    <a:cubicBezTo>
                      <a:pt x="11831" y="14435"/>
                      <a:pt x="11902" y="14464"/>
                      <a:pt x="12008" y="14492"/>
                    </a:cubicBezTo>
                    <a:cubicBezTo>
                      <a:pt x="10631" y="17850"/>
                      <a:pt x="10384" y="17964"/>
                      <a:pt x="7561" y="20383"/>
                    </a:cubicBezTo>
                    <a:cubicBezTo>
                      <a:pt x="6290" y="21436"/>
                      <a:pt x="4243" y="20013"/>
                      <a:pt x="5478" y="18875"/>
                    </a:cubicBezTo>
                    <a:close/>
                    <a:moveTo>
                      <a:pt x="13313" y="35"/>
                    </a:moveTo>
                    <a:cubicBezTo>
                      <a:pt x="14513" y="263"/>
                      <a:pt x="15255" y="1230"/>
                      <a:pt x="14972" y="2227"/>
                    </a:cubicBezTo>
                    <a:cubicBezTo>
                      <a:pt x="14725" y="3251"/>
                      <a:pt x="13455" y="4304"/>
                      <a:pt x="12255" y="4105"/>
                    </a:cubicBezTo>
                    <a:cubicBezTo>
                      <a:pt x="11055" y="3906"/>
                      <a:pt x="10419" y="2511"/>
                      <a:pt x="10666" y="1515"/>
                    </a:cubicBezTo>
                    <a:cubicBezTo>
                      <a:pt x="10949" y="491"/>
                      <a:pt x="12113" y="-164"/>
                      <a:pt x="13313" y="35"/>
                    </a:cubicBezTo>
                    <a:close/>
                    <a:moveTo>
                      <a:pt x="13031" y="5044"/>
                    </a:moveTo>
                    <a:cubicBezTo>
                      <a:pt x="13278" y="5101"/>
                      <a:pt x="13808" y="5243"/>
                      <a:pt x="14161" y="5499"/>
                    </a:cubicBezTo>
                    <a:cubicBezTo>
                      <a:pt x="17372" y="7975"/>
                      <a:pt x="16666" y="7861"/>
                      <a:pt x="20196" y="7747"/>
                    </a:cubicBezTo>
                    <a:cubicBezTo>
                      <a:pt x="21537" y="7719"/>
                      <a:pt x="21502" y="9455"/>
                      <a:pt x="20372" y="9540"/>
                    </a:cubicBezTo>
                    <a:cubicBezTo>
                      <a:pt x="16772" y="9796"/>
                      <a:pt x="16525" y="10024"/>
                      <a:pt x="13984" y="8260"/>
                    </a:cubicBezTo>
                    <a:cubicBezTo>
                      <a:pt x="13384" y="10793"/>
                      <a:pt x="13384" y="10793"/>
                      <a:pt x="13384" y="10793"/>
                    </a:cubicBezTo>
                    <a:cubicBezTo>
                      <a:pt x="13349" y="10992"/>
                      <a:pt x="13455" y="11191"/>
                      <a:pt x="13702" y="11276"/>
                    </a:cubicBezTo>
                    <a:cubicBezTo>
                      <a:pt x="17372" y="12585"/>
                      <a:pt x="18113" y="12585"/>
                      <a:pt x="19737" y="16712"/>
                    </a:cubicBezTo>
                    <a:cubicBezTo>
                      <a:pt x="20337" y="17993"/>
                      <a:pt x="17937" y="18846"/>
                      <a:pt x="17196" y="17651"/>
                    </a:cubicBezTo>
                    <a:cubicBezTo>
                      <a:pt x="14655" y="13610"/>
                      <a:pt x="14231" y="14236"/>
                      <a:pt x="8161" y="12557"/>
                    </a:cubicBezTo>
                    <a:cubicBezTo>
                      <a:pt x="7384" y="12215"/>
                      <a:pt x="7102" y="11675"/>
                      <a:pt x="7102" y="10992"/>
                    </a:cubicBezTo>
                    <a:cubicBezTo>
                      <a:pt x="8090" y="6638"/>
                      <a:pt x="8090" y="6638"/>
                      <a:pt x="8090" y="6638"/>
                    </a:cubicBezTo>
                    <a:cubicBezTo>
                      <a:pt x="5725" y="7235"/>
                      <a:pt x="5972" y="7207"/>
                      <a:pt x="5478" y="9626"/>
                    </a:cubicBezTo>
                    <a:cubicBezTo>
                      <a:pt x="5266" y="10536"/>
                      <a:pt x="3149" y="10423"/>
                      <a:pt x="3290" y="9284"/>
                    </a:cubicBezTo>
                    <a:cubicBezTo>
                      <a:pt x="3713" y="5727"/>
                      <a:pt x="4384" y="5499"/>
                      <a:pt x="8655" y="4247"/>
                    </a:cubicBezTo>
                    <a:cubicBezTo>
                      <a:pt x="9255" y="4076"/>
                      <a:pt x="10666" y="4389"/>
                      <a:pt x="10984" y="4475"/>
                    </a:cubicBezTo>
                    <a:cubicBezTo>
                      <a:pt x="12255" y="6296"/>
                      <a:pt x="12255" y="6296"/>
                      <a:pt x="12255" y="6296"/>
                    </a:cubicBezTo>
                    <a:cubicBezTo>
                      <a:pt x="13031" y="5044"/>
                      <a:pt x="13031" y="5044"/>
                      <a:pt x="13031" y="5044"/>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grpSp>
        <p:nvGrpSpPr>
          <p:cNvPr id="134" name="组合 9"/>
          <p:cNvGrpSpPr/>
          <p:nvPr/>
        </p:nvGrpSpPr>
        <p:grpSpPr>
          <a:xfrm>
            <a:off x="8715375" y="2058223"/>
            <a:ext cx="419100" cy="419101"/>
            <a:chOff x="0" y="0"/>
            <a:chExt cx="419100" cy="419100"/>
          </a:xfrm>
        </p:grpSpPr>
        <p:sp>
          <p:nvSpPr>
            <p:cNvPr id="130" name="椭圆 6"/>
            <p:cNvSpPr/>
            <p:nvPr/>
          </p:nvSpPr>
          <p:spPr>
            <a:xfrm>
              <a:off x="0" y="0"/>
              <a:ext cx="419100" cy="419100"/>
            </a:xfrm>
            <a:prstGeom prst="ellipse">
              <a:avLst/>
            </a:prstGeom>
            <a:gradFill flip="none" rotWithShape="1">
              <a:gsLst>
                <a:gs pos="0">
                  <a:srgbClr val="0076CF"/>
                </a:gs>
                <a:gs pos="100000">
                  <a:srgbClr val="1CCCF8"/>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nvGrpSpPr>
            <p:cNvPr id="133" name="组合 14"/>
            <p:cNvGrpSpPr/>
            <p:nvPr/>
          </p:nvGrpSpPr>
          <p:grpSpPr>
            <a:xfrm>
              <a:off x="115884" y="131205"/>
              <a:ext cx="186181" cy="154933"/>
              <a:chOff x="0" y="0"/>
              <a:chExt cx="186179" cy="154932"/>
            </a:xfrm>
          </p:grpSpPr>
          <p:sp>
            <p:nvSpPr>
              <p:cNvPr id="131" name="Freeform 16"/>
              <p:cNvSpPr/>
              <p:nvPr/>
            </p:nvSpPr>
            <p:spPr>
              <a:xfrm>
                <a:off x="0" y="294"/>
                <a:ext cx="171385" cy="154639"/>
              </a:xfrm>
              <a:custGeom>
                <a:avLst/>
                <a:gdLst/>
                <a:ahLst/>
                <a:cxnLst>
                  <a:cxn ang="0">
                    <a:pos x="wd2" y="hd2"/>
                  </a:cxn>
                  <a:cxn ang="5400000">
                    <a:pos x="wd2" y="hd2"/>
                  </a:cxn>
                  <a:cxn ang="10800000">
                    <a:pos x="wd2" y="hd2"/>
                  </a:cxn>
                  <a:cxn ang="16200000">
                    <a:pos x="wd2" y="hd2"/>
                  </a:cxn>
                </a:cxnLst>
                <a:rect l="0" t="0" r="r" b="b"/>
                <a:pathLst>
                  <a:path w="21153" h="20955" extrusionOk="0">
                    <a:moveTo>
                      <a:pt x="14949" y="6221"/>
                    </a:moveTo>
                    <a:cubicBezTo>
                      <a:pt x="16327" y="7569"/>
                      <a:pt x="17735" y="8950"/>
                      <a:pt x="19083" y="10363"/>
                    </a:cubicBezTo>
                    <a:cubicBezTo>
                      <a:pt x="19173" y="10462"/>
                      <a:pt x="19263" y="10528"/>
                      <a:pt x="19353" y="10593"/>
                    </a:cubicBezTo>
                    <a:cubicBezTo>
                      <a:pt x="20132" y="11382"/>
                      <a:pt x="20132" y="11382"/>
                      <a:pt x="20132" y="11382"/>
                    </a:cubicBezTo>
                    <a:cubicBezTo>
                      <a:pt x="20551" y="11843"/>
                      <a:pt x="20551" y="11843"/>
                      <a:pt x="20551" y="11843"/>
                    </a:cubicBezTo>
                    <a:cubicBezTo>
                      <a:pt x="21600" y="13026"/>
                      <a:pt x="21181" y="14769"/>
                      <a:pt x="20042" y="15295"/>
                    </a:cubicBezTo>
                    <a:cubicBezTo>
                      <a:pt x="20521" y="16643"/>
                      <a:pt x="19533" y="17925"/>
                      <a:pt x="18305" y="17859"/>
                    </a:cubicBezTo>
                    <a:cubicBezTo>
                      <a:pt x="18155" y="18977"/>
                      <a:pt x="17196" y="19733"/>
                      <a:pt x="16148" y="19437"/>
                    </a:cubicBezTo>
                    <a:cubicBezTo>
                      <a:pt x="15848" y="20851"/>
                      <a:pt x="14350" y="21377"/>
                      <a:pt x="13152" y="20588"/>
                    </a:cubicBezTo>
                    <a:cubicBezTo>
                      <a:pt x="12972" y="20456"/>
                      <a:pt x="12972" y="20456"/>
                      <a:pt x="12972" y="20456"/>
                    </a:cubicBezTo>
                    <a:cubicBezTo>
                      <a:pt x="13212" y="20128"/>
                      <a:pt x="13361" y="19733"/>
                      <a:pt x="13451" y="19306"/>
                    </a:cubicBezTo>
                    <a:cubicBezTo>
                      <a:pt x="13781" y="19536"/>
                      <a:pt x="14021" y="19733"/>
                      <a:pt x="14410" y="19700"/>
                    </a:cubicBezTo>
                    <a:cubicBezTo>
                      <a:pt x="14680" y="19667"/>
                      <a:pt x="14949" y="19503"/>
                      <a:pt x="15009" y="19207"/>
                    </a:cubicBezTo>
                    <a:cubicBezTo>
                      <a:pt x="15039" y="19076"/>
                      <a:pt x="15039" y="18944"/>
                      <a:pt x="15009" y="18747"/>
                    </a:cubicBezTo>
                    <a:cubicBezTo>
                      <a:pt x="13541" y="17465"/>
                      <a:pt x="13541" y="17465"/>
                      <a:pt x="13541" y="17465"/>
                    </a:cubicBezTo>
                    <a:cubicBezTo>
                      <a:pt x="13302" y="17235"/>
                      <a:pt x="13242" y="16840"/>
                      <a:pt x="13451" y="16577"/>
                    </a:cubicBezTo>
                    <a:cubicBezTo>
                      <a:pt x="13631" y="16314"/>
                      <a:pt x="13991" y="16281"/>
                      <a:pt x="14230" y="16478"/>
                    </a:cubicBezTo>
                    <a:cubicBezTo>
                      <a:pt x="15878" y="17892"/>
                      <a:pt x="15878" y="17892"/>
                      <a:pt x="15878" y="17892"/>
                    </a:cubicBezTo>
                    <a:cubicBezTo>
                      <a:pt x="16267" y="18254"/>
                      <a:pt x="16657" y="18385"/>
                      <a:pt x="16986" y="18089"/>
                    </a:cubicBezTo>
                    <a:cubicBezTo>
                      <a:pt x="17046" y="18024"/>
                      <a:pt x="17106" y="17925"/>
                      <a:pt x="17136" y="17826"/>
                    </a:cubicBezTo>
                    <a:cubicBezTo>
                      <a:pt x="17196" y="17662"/>
                      <a:pt x="17256" y="17399"/>
                      <a:pt x="17076" y="17267"/>
                    </a:cubicBezTo>
                    <a:cubicBezTo>
                      <a:pt x="15159" y="15591"/>
                      <a:pt x="15159" y="15591"/>
                      <a:pt x="15159" y="15591"/>
                    </a:cubicBezTo>
                    <a:cubicBezTo>
                      <a:pt x="14919" y="15393"/>
                      <a:pt x="14859" y="14999"/>
                      <a:pt x="15069" y="14736"/>
                    </a:cubicBezTo>
                    <a:cubicBezTo>
                      <a:pt x="15249" y="14440"/>
                      <a:pt x="15608" y="14407"/>
                      <a:pt x="15848" y="14604"/>
                    </a:cubicBezTo>
                    <a:cubicBezTo>
                      <a:pt x="17855" y="16347"/>
                      <a:pt x="17855" y="16347"/>
                      <a:pt x="17855" y="16347"/>
                    </a:cubicBezTo>
                    <a:cubicBezTo>
                      <a:pt x="17885" y="16347"/>
                      <a:pt x="17885" y="16380"/>
                      <a:pt x="17915" y="16380"/>
                    </a:cubicBezTo>
                    <a:cubicBezTo>
                      <a:pt x="18574" y="17037"/>
                      <a:pt x="19653" y="16084"/>
                      <a:pt x="18574" y="15130"/>
                    </a:cubicBezTo>
                    <a:cubicBezTo>
                      <a:pt x="16447" y="13388"/>
                      <a:pt x="16447" y="13388"/>
                      <a:pt x="16447" y="13388"/>
                    </a:cubicBezTo>
                    <a:cubicBezTo>
                      <a:pt x="16207" y="13191"/>
                      <a:pt x="16148" y="12796"/>
                      <a:pt x="16357" y="12533"/>
                    </a:cubicBezTo>
                    <a:cubicBezTo>
                      <a:pt x="16537" y="12237"/>
                      <a:pt x="16897" y="12204"/>
                      <a:pt x="17136" y="12402"/>
                    </a:cubicBezTo>
                    <a:cubicBezTo>
                      <a:pt x="19233" y="14144"/>
                      <a:pt x="19233" y="14144"/>
                      <a:pt x="19233" y="14144"/>
                    </a:cubicBezTo>
                    <a:cubicBezTo>
                      <a:pt x="19443" y="14276"/>
                      <a:pt x="19743" y="14111"/>
                      <a:pt x="19862" y="13881"/>
                    </a:cubicBezTo>
                    <a:cubicBezTo>
                      <a:pt x="20102" y="13552"/>
                      <a:pt x="20072" y="13092"/>
                      <a:pt x="19743" y="12730"/>
                    </a:cubicBezTo>
                    <a:cubicBezTo>
                      <a:pt x="19323" y="12237"/>
                      <a:pt x="19323" y="12237"/>
                      <a:pt x="19323" y="12237"/>
                    </a:cubicBezTo>
                    <a:cubicBezTo>
                      <a:pt x="13691" y="6648"/>
                      <a:pt x="13691" y="6648"/>
                      <a:pt x="13691" y="6648"/>
                    </a:cubicBezTo>
                    <a:cubicBezTo>
                      <a:pt x="13571" y="6517"/>
                      <a:pt x="13661" y="6287"/>
                      <a:pt x="13841" y="6287"/>
                    </a:cubicBezTo>
                    <a:cubicBezTo>
                      <a:pt x="14170" y="6287"/>
                      <a:pt x="14530" y="6287"/>
                      <a:pt x="14859" y="6221"/>
                    </a:cubicBezTo>
                    <a:cubicBezTo>
                      <a:pt x="14889" y="6221"/>
                      <a:pt x="14919" y="6221"/>
                      <a:pt x="14949" y="6221"/>
                    </a:cubicBezTo>
                    <a:close/>
                    <a:moveTo>
                      <a:pt x="2576" y="11448"/>
                    </a:moveTo>
                    <a:cubicBezTo>
                      <a:pt x="1977" y="10626"/>
                      <a:pt x="1917" y="9476"/>
                      <a:pt x="1768" y="8391"/>
                    </a:cubicBezTo>
                    <a:cubicBezTo>
                      <a:pt x="1049" y="7635"/>
                      <a:pt x="1049" y="7635"/>
                      <a:pt x="1049" y="7635"/>
                    </a:cubicBezTo>
                    <a:cubicBezTo>
                      <a:pt x="509" y="6977"/>
                      <a:pt x="0" y="6517"/>
                      <a:pt x="0" y="5563"/>
                    </a:cubicBezTo>
                    <a:cubicBezTo>
                      <a:pt x="0" y="5070"/>
                      <a:pt x="180" y="4610"/>
                      <a:pt x="479" y="4215"/>
                    </a:cubicBezTo>
                    <a:cubicBezTo>
                      <a:pt x="3475" y="665"/>
                      <a:pt x="3475" y="665"/>
                      <a:pt x="3475" y="665"/>
                    </a:cubicBezTo>
                    <a:cubicBezTo>
                      <a:pt x="4134" y="-124"/>
                      <a:pt x="5213" y="-223"/>
                      <a:pt x="5962" y="435"/>
                    </a:cubicBezTo>
                    <a:cubicBezTo>
                      <a:pt x="6441" y="796"/>
                      <a:pt x="6621" y="1026"/>
                      <a:pt x="7250" y="1289"/>
                    </a:cubicBezTo>
                    <a:cubicBezTo>
                      <a:pt x="7430" y="1355"/>
                      <a:pt x="7579" y="1421"/>
                      <a:pt x="7609" y="1421"/>
                    </a:cubicBezTo>
                    <a:cubicBezTo>
                      <a:pt x="8508" y="1289"/>
                      <a:pt x="9467" y="829"/>
                      <a:pt x="10485" y="862"/>
                    </a:cubicBezTo>
                    <a:cubicBezTo>
                      <a:pt x="10096" y="1158"/>
                      <a:pt x="8568" y="2473"/>
                      <a:pt x="8508" y="2473"/>
                    </a:cubicBezTo>
                    <a:cubicBezTo>
                      <a:pt x="8269" y="2539"/>
                      <a:pt x="8029" y="2604"/>
                      <a:pt x="7789" y="2637"/>
                    </a:cubicBezTo>
                    <a:cubicBezTo>
                      <a:pt x="7220" y="2736"/>
                      <a:pt x="6231" y="2210"/>
                      <a:pt x="5842" y="1881"/>
                    </a:cubicBezTo>
                    <a:cubicBezTo>
                      <a:pt x="5273" y="1421"/>
                      <a:pt x="5273" y="1421"/>
                      <a:pt x="5273" y="1421"/>
                    </a:cubicBezTo>
                    <a:cubicBezTo>
                      <a:pt x="4973" y="1158"/>
                      <a:pt x="4554" y="1224"/>
                      <a:pt x="4314" y="1519"/>
                    </a:cubicBezTo>
                    <a:cubicBezTo>
                      <a:pt x="1318" y="5070"/>
                      <a:pt x="1318" y="5070"/>
                      <a:pt x="1318" y="5070"/>
                    </a:cubicBezTo>
                    <a:cubicBezTo>
                      <a:pt x="1079" y="5366"/>
                      <a:pt x="1079" y="5826"/>
                      <a:pt x="1318" y="6122"/>
                    </a:cubicBezTo>
                    <a:cubicBezTo>
                      <a:pt x="1588" y="6451"/>
                      <a:pt x="1768" y="6681"/>
                      <a:pt x="2067" y="7010"/>
                    </a:cubicBezTo>
                    <a:cubicBezTo>
                      <a:pt x="2397" y="7339"/>
                      <a:pt x="2846" y="7799"/>
                      <a:pt x="2906" y="8226"/>
                    </a:cubicBezTo>
                    <a:cubicBezTo>
                      <a:pt x="2996" y="8982"/>
                      <a:pt x="3056" y="10067"/>
                      <a:pt x="3445" y="10626"/>
                    </a:cubicBezTo>
                    <a:cubicBezTo>
                      <a:pt x="3056" y="10856"/>
                      <a:pt x="2846" y="11087"/>
                      <a:pt x="2576" y="11448"/>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32" name="Freeform 17"/>
              <p:cNvSpPr/>
              <p:nvPr/>
            </p:nvSpPr>
            <p:spPr>
              <a:xfrm>
                <a:off x="21526" y="0"/>
                <a:ext cx="164654" cy="152065"/>
              </a:xfrm>
              <a:custGeom>
                <a:avLst/>
                <a:gdLst/>
                <a:ahLst/>
                <a:cxnLst>
                  <a:cxn ang="0">
                    <a:pos x="wd2" y="hd2"/>
                  </a:cxn>
                  <a:cxn ang="5400000">
                    <a:pos x="wd2" y="hd2"/>
                  </a:cxn>
                  <a:cxn ang="10800000">
                    <a:pos x="wd2" y="hd2"/>
                  </a:cxn>
                  <a:cxn ang="16200000">
                    <a:pos x="wd2" y="hd2"/>
                  </a:cxn>
                </a:cxnLst>
                <a:rect l="0" t="0" r="r" b="b"/>
                <a:pathLst>
                  <a:path w="21271" h="21222" extrusionOk="0">
                    <a:moveTo>
                      <a:pt x="9821" y="18195"/>
                    </a:moveTo>
                    <a:cubicBezTo>
                      <a:pt x="9288" y="17721"/>
                      <a:pt x="8567" y="17687"/>
                      <a:pt x="8034" y="18025"/>
                    </a:cubicBezTo>
                    <a:cubicBezTo>
                      <a:pt x="8002" y="18059"/>
                      <a:pt x="7940" y="18059"/>
                      <a:pt x="7908" y="18025"/>
                    </a:cubicBezTo>
                    <a:cubicBezTo>
                      <a:pt x="7877" y="17992"/>
                      <a:pt x="7877" y="17958"/>
                      <a:pt x="7877" y="17924"/>
                    </a:cubicBezTo>
                    <a:cubicBezTo>
                      <a:pt x="7971" y="17348"/>
                      <a:pt x="7814" y="16739"/>
                      <a:pt x="7375" y="16366"/>
                    </a:cubicBezTo>
                    <a:cubicBezTo>
                      <a:pt x="7375" y="16366"/>
                      <a:pt x="7375" y="16366"/>
                      <a:pt x="7375" y="16366"/>
                    </a:cubicBezTo>
                    <a:cubicBezTo>
                      <a:pt x="6874" y="15893"/>
                      <a:pt x="6153" y="15825"/>
                      <a:pt x="5620" y="16197"/>
                    </a:cubicBezTo>
                    <a:cubicBezTo>
                      <a:pt x="5557" y="16231"/>
                      <a:pt x="5526" y="16197"/>
                      <a:pt x="5494" y="16197"/>
                    </a:cubicBezTo>
                    <a:cubicBezTo>
                      <a:pt x="5463" y="16163"/>
                      <a:pt x="5463" y="16129"/>
                      <a:pt x="5463" y="16096"/>
                    </a:cubicBezTo>
                    <a:cubicBezTo>
                      <a:pt x="5557" y="15520"/>
                      <a:pt x="5369" y="14911"/>
                      <a:pt x="4961" y="14538"/>
                    </a:cubicBezTo>
                    <a:cubicBezTo>
                      <a:pt x="4961" y="14538"/>
                      <a:pt x="4961" y="14538"/>
                      <a:pt x="4961" y="14538"/>
                    </a:cubicBezTo>
                    <a:cubicBezTo>
                      <a:pt x="4522" y="14132"/>
                      <a:pt x="3958" y="14030"/>
                      <a:pt x="3488" y="14200"/>
                    </a:cubicBezTo>
                    <a:cubicBezTo>
                      <a:pt x="3425" y="14234"/>
                      <a:pt x="3394" y="14200"/>
                      <a:pt x="3363" y="14200"/>
                    </a:cubicBezTo>
                    <a:cubicBezTo>
                      <a:pt x="3331" y="14166"/>
                      <a:pt x="3331" y="14098"/>
                      <a:pt x="3363" y="14064"/>
                    </a:cubicBezTo>
                    <a:cubicBezTo>
                      <a:pt x="3613" y="13421"/>
                      <a:pt x="3457" y="12642"/>
                      <a:pt x="2955" y="12168"/>
                    </a:cubicBezTo>
                    <a:cubicBezTo>
                      <a:pt x="2955" y="12168"/>
                      <a:pt x="2955" y="12168"/>
                      <a:pt x="2955" y="12168"/>
                    </a:cubicBezTo>
                    <a:cubicBezTo>
                      <a:pt x="2328" y="11559"/>
                      <a:pt x="1356" y="11661"/>
                      <a:pt x="823" y="12338"/>
                    </a:cubicBezTo>
                    <a:cubicBezTo>
                      <a:pt x="384" y="12879"/>
                      <a:pt x="384" y="12879"/>
                      <a:pt x="384" y="12879"/>
                    </a:cubicBezTo>
                    <a:cubicBezTo>
                      <a:pt x="-180" y="13556"/>
                      <a:pt x="-117" y="14606"/>
                      <a:pt x="541" y="15215"/>
                    </a:cubicBezTo>
                    <a:cubicBezTo>
                      <a:pt x="541" y="15215"/>
                      <a:pt x="541" y="15215"/>
                      <a:pt x="541" y="15215"/>
                    </a:cubicBezTo>
                    <a:cubicBezTo>
                      <a:pt x="917" y="15554"/>
                      <a:pt x="1419" y="15689"/>
                      <a:pt x="1889" y="15554"/>
                    </a:cubicBezTo>
                    <a:cubicBezTo>
                      <a:pt x="1952" y="15554"/>
                      <a:pt x="1983" y="15554"/>
                      <a:pt x="2014" y="15588"/>
                    </a:cubicBezTo>
                    <a:cubicBezTo>
                      <a:pt x="2014" y="15622"/>
                      <a:pt x="2014" y="15689"/>
                      <a:pt x="1983" y="15723"/>
                    </a:cubicBezTo>
                    <a:cubicBezTo>
                      <a:pt x="1513" y="16400"/>
                      <a:pt x="1607" y="17382"/>
                      <a:pt x="2203" y="17958"/>
                    </a:cubicBezTo>
                    <a:cubicBezTo>
                      <a:pt x="2203" y="17958"/>
                      <a:pt x="2203" y="17958"/>
                      <a:pt x="2203" y="17958"/>
                    </a:cubicBezTo>
                    <a:cubicBezTo>
                      <a:pt x="2798" y="18533"/>
                      <a:pt x="3707" y="18499"/>
                      <a:pt x="4272" y="17890"/>
                    </a:cubicBezTo>
                    <a:cubicBezTo>
                      <a:pt x="4303" y="17856"/>
                      <a:pt x="4334" y="17856"/>
                      <a:pt x="4366" y="17890"/>
                    </a:cubicBezTo>
                    <a:cubicBezTo>
                      <a:pt x="4428" y="17890"/>
                      <a:pt x="4428" y="17924"/>
                      <a:pt x="4428" y="17992"/>
                    </a:cubicBezTo>
                    <a:cubicBezTo>
                      <a:pt x="4397" y="18499"/>
                      <a:pt x="4554" y="19041"/>
                      <a:pt x="4961" y="19380"/>
                    </a:cubicBezTo>
                    <a:cubicBezTo>
                      <a:pt x="4961" y="19380"/>
                      <a:pt x="4961" y="19380"/>
                      <a:pt x="4961" y="19380"/>
                    </a:cubicBezTo>
                    <a:cubicBezTo>
                      <a:pt x="5557" y="19955"/>
                      <a:pt x="6466" y="19921"/>
                      <a:pt x="7030" y="19312"/>
                    </a:cubicBezTo>
                    <a:cubicBezTo>
                      <a:pt x="7062" y="19278"/>
                      <a:pt x="7093" y="19278"/>
                      <a:pt x="7124" y="19312"/>
                    </a:cubicBezTo>
                    <a:cubicBezTo>
                      <a:pt x="7156" y="19312"/>
                      <a:pt x="7187" y="19346"/>
                      <a:pt x="7187" y="19414"/>
                    </a:cubicBezTo>
                    <a:cubicBezTo>
                      <a:pt x="7124" y="19921"/>
                      <a:pt x="7313" y="20463"/>
                      <a:pt x="7720" y="20835"/>
                    </a:cubicBezTo>
                    <a:cubicBezTo>
                      <a:pt x="8347" y="21411"/>
                      <a:pt x="9319" y="21343"/>
                      <a:pt x="9852" y="20632"/>
                    </a:cubicBezTo>
                    <a:cubicBezTo>
                      <a:pt x="9977" y="20497"/>
                      <a:pt x="9977" y="20497"/>
                      <a:pt x="9977" y="20497"/>
                    </a:cubicBezTo>
                    <a:cubicBezTo>
                      <a:pt x="10510" y="19820"/>
                      <a:pt x="10448" y="18770"/>
                      <a:pt x="9821" y="18195"/>
                    </a:cubicBezTo>
                    <a:close/>
                    <a:moveTo>
                      <a:pt x="13896" y="5803"/>
                    </a:moveTo>
                    <a:cubicBezTo>
                      <a:pt x="15150" y="7124"/>
                      <a:pt x="16592" y="8614"/>
                      <a:pt x="17877" y="9934"/>
                    </a:cubicBezTo>
                    <a:cubicBezTo>
                      <a:pt x="18066" y="10137"/>
                      <a:pt x="18285" y="10205"/>
                      <a:pt x="18536" y="10171"/>
                    </a:cubicBezTo>
                    <a:cubicBezTo>
                      <a:pt x="18787" y="10137"/>
                      <a:pt x="19006" y="9968"/>
                      <a:pt x="19131" y="9731"/>
                    </a:cubicBezTo>
                    <a:cubicBezTo>
                      <a:pt x="19445" y="9121"/>
                      <a:pt x="19633" y="8478"/>
                      <a:pt x="19758" y="7733"/>
                    </a:cubicBezTo>
                    <a:cubicBezTo>
                      <a:pt x="19821" y="7395"/>
                      <a:pt x="19947" y="7124"/>
                      <a:pt x="20166" y="6887"/>
                    </a:cubicBezTo>
                    <a:cubicBezTo>
                      <a:pt x="20856" y="6108"/>
                      <a:pt x="20856" y="6108"/>
                      <a:pt x="20856" y="6108"/>
                    </a:cubicBezTo>
                    <a:cubicBezTo>
                      <a:pt x="21389" y="5499"/>
                      <a:pt x="21420" y="4517"/>
                      <a:pt x="20887" y="3908"/>
                    </a:cubicBezTo>
                    <a:cubicBezTo>
                      <a:pt x="18003" y="522"/>
                      <a:pt x="18003" y="522"/>
                      <a:pt x="18003" y="522"/>
                    </a:cubicBezTo>
                    <a:cubicBezTo>
                      <a:pt x="17470" y="-87"/>
                      <a:pt x="16561" y="-189"/>
                      <a:pt x="15965" y="353"/>
                    </a:cubicBezTo>
                    <a:cubicBezTo>
                      <a:pt x="15275" y="962"/>
                      <a:pt x="15275" y="962"/>
                      <a:pt x="15275" y="962"/>
                    </a:cubicBezTo>
                    <a:cubicBezTo>
                      <a:pt x="14962" y="1233"/>
                      <a:pt x="14586" y="1335"/>
                      <a:pt x="14147" y="1301"/>
                    </a:cubicBezTo>
                    <a:cubicBezTo>
                      <a:pt x="13457" y="1199"/>
                      <a:pt x="12736" y="1098"/>
                      <a:pt x="12046" y="1030"/>
                    </a:cubicBezTo>
                    <a:cubicBezTo>
                      <a:pt x="10698" y="827"/>
                      <a:pt x="9476" y="1199"/>
                      <a:pt x="8410" y="2079"/>
                    </a:cubicBezTo>
                    <a:cubicBezTo>
                      <a:pt x="6999" y="3230"/>
                      <a:pt x="5588" y="4415"/>
                      <a:pt x="4178" y="5600"/>
                    </a:cubicBezTo>
                    <a:cubicBezTo>
                      <a:pt x="2798" y="6819"/>
                      <a:pt x="4554" y="8444"/>
                      <a:pt x="6184" y="7327"/>
                    </a:cubicBezTo>
                    <a:cubicBezTo>
                      <a:pt x="9256" y="5262"/>
                      <a:pt x="9256" y="5262"/>
                      <a:pt x="9256" y="5262"/>
                    </a:cubicBezTo>
                    <a:cubicBezTo>
                      <a:pt x="9695" y="4991"/>
                      <a:pt x="10197" y="4957"/>
                      <a:pt x="10667" y="5160"/>
                    </a:cubicBezTo>
                    <a:cubicBezTo>
                      <a:pt x="11231" y="5465"/>
                      <a:pt x="11984" y="5499"/>
                      <a:pt x="12611" y="5397"/>
                    </a:cubicBezTo>
                    <a:cubicBezTo>
                      <a:pt x="13081" y="5296"/>
                      <a:pt x="13520" y="5431"/>
                      <a:pt x="13896" y="5803"/>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grpSp>
        <p:nvGrpSpPr>
          <p:cNvPr id="141" name="组合 23"/>
          <p:cNvGrpSpPr/>
          <p:nvPr/>
        </p:nvGrpSpPr>
        <p:grpSpPr>
          <a:xfrm>
            <a:off x="2714625" y="1848673"/>
            <a:ext cx="419100" cy="419101"/>
            <a:chOff x="0" y="0"/>
            <a:chExt cx="419100" cy="419100"/>
          </a:xfrm>
        </p:grpSpPr>
        <p:sp>
          <p:nvSpPr>
            <p:cNvPr id="135" name="椭圆 5"/>
            <p:cNvSpPr/>
            <p:nvPr/>
          </p:nvSpPr>
          <p:spPr>
            <a:xfrm>
              <a:off x="0" y="0"/>
              <a:ext cx="419100" cy="419100"/>
            </a:xfrm>
            <a:prstGeom prst="ellipse">
              <a:avLst/>
            </a:prstGeom>
            <a:gradFill flip="none" rotWithShape="1">
              <a:gsLst>
                <a:gs pos="0">
                  <a:srgbClr val="BA013F"/>
                </a:gs>
                <a:gs pos="100000">
                  <a:srgbClr val="FB4182"/>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nvGrpSpPr>
            <p:cNvPr id="140" name="组合 17"/>
            <p:cNvGrpSpPr/>
            <p:nvPr/>
          </p:nvGrpSpPr>
          <p:grpSpPr>
            <a:xfrm>
              <a:off x="130303" y="121529"/>
              <a:ext cx="167175" cy="166758"/>
              <a:chOff x="0" y="0"/>
              <a:chExt cx="167173" cy="166756"/>
            </a:xfrm>
          </p:grpSpPr>
          <p:sp>
            <p:nvSpPr>
              <p:cNvPr id="136" name="Freeform 5"/>
              <p:cNvSpPr/>
              <p:nvPr/>
            </p:nvSpPr>
            <p:spPr>
              <a:xfrm>
                <a:off x="-1" y="17001"/>
                <a:ext cx="150312" cy="149756"/>
              </a:xfrm>
              <a:custGeom>
                <a:avLst/>
                <a:gdLst/>
                <a:ahLst/>
                <a:cxnLst>
                  <a:cxn ang="0">
                    <a:pos x="wd2" y="hd2"/>
                  </a:cxn>
                  <a:cxn ang="5400000">
                    <a:pos x="wd2" y="hd2"/>
                  </a:cxn>
                  <a:cxn ang="10800000">
                    <a:pos x="wd2" y="hd2"/>
                  </a:cxn>
                  <a:cxn ang="16200000">
                    <a:pos x="wd2" y="hd2"/>
                  </a:cxn>
                </a:cxnLst>
                <a:rect l="0" t="0" r="r" b="b"/>
                <a:pathLst>
                  <a:path w="19263" h="19172" extrusionOk="0">
                    <a:moveTo>
                      <a:pt x="15151" y="1871"/>
                    </a:moveTo>
                    <a:cubicBezTo>
                      <a:pt x="14524" y="2287"/>
                      <a:pt x="13897" y="2704"/>
                      <a:pt x="13271" y="3036"/>
                    </a:cubicBezTo>
                    <a:cubicBezTo>
                      <a:pt x="13020" y="3120"/>
                      <a:pt x="12644" y="2995"/>
                      <a:pt x="12393" y="2912"/>
                    </a:cubicBezTo>
                    <a:cubicBezTo>
                      <a:pt x="9343" y="1663"/>
                      <a:pt x="5750" y="2620"/>
                      <a:pt x="3912" y="5117"/>
                    </a:cubicBezTo>
                    <a:cubicBezTo>
                      <a:pt x="1823" y="7947"/>
                      <a:pt x="1865" y="11527"/>
                      <a:pt x="4037" y="14190"/>
                    </a:cubicBezTo>
                    <a:cubicBezTo>
                      <a:pt x="6085" y="16687"/>
                      <a:pt x="9719" y="17520"/>
                      <a:pt x="12686" y="16146"/>
                    </a:cubicBezTo>
                    <a:cubicBezTo>
                      <a:pt x="16070" y="14606"/>
                      <a:pt x="17783" y="10445"/>
                      <a:pt x="16404" y="7032"/>
                    </a:cubicBezTo>
                    <a:cubicBezTo>
                      <a:pt x="16112" y="6366"/>
                      <a:pt x="16153" y="5867"/>
                      <a:pt x="16571" y="5284"/>
                    </a:cubicBezTo>
                    <a:cubicBezTo>
                      <a:pt x="16864" y="4909"/>
                      <a:pt x="17073" y="4493"/>
                      <a:pt x="17323" y="4119"/>
                    </a:cubicBezTo>
                    <a:cubicBezTo>
                      <a:pt x="19329" y="5700"/>
                      <a:pt x="20415" y="11402"/>
                      <a:pt x="17365" y="15397"/>
                    </a:cubicBezTo>
                    <a:cubicBezTo>
                      <a:pt x="14106" y="19684"/>
                      <a:pt x="7547" y="20433"/>
                      <a:pt x="3536" y="17062"/>
                    </a:cubicBezTo>
                    <a:cubicBezTo>
                      <a:pt x="-1185" y="13108"/>
                      <a:pt x="-809" y="6616"/>
                      <a:pt x="2492" y="3036"/>
                    </a:cubicBezTo>
                    <a:cubicBezTo>
                      <a:pt x="6377" y="-1167"/>
                      <a:pt x="12853" y="-459"/>
                      <a:pt x="15151" y="1871"/>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37" name="Freeform 6"/>
              <p:cNvSpPr/>
              <p:nvPr/>
            </p:nvSpPr>
            <p:spPr>
              <a:xfrm>
                <a:off x="32709" y="49392"/>
                <a:ext cx="84907" cy="84644"/>
              </a:xfrm>
              <a:custGeom>
                <a:avLst/>
                <a:gdLst/>
                <a:ahLst/>
                <a:cxnLst>
                  <a:cxn ang="0">
                    <a:pos x="wd2" y="hd2"/>
                  </a:cxn>
                  <a:cxn ang="5400000">
                    <a:pos x="wd2" y="hd2"/>
                  </a:cxn>
                  <a:cxn ang="10800000">
                    <a:pos x="wd2" y="hd2"/>
                  </a:cxn>
                  <a:cxn ang="16200000">
                    <a:pos x="wd2" y="hd2"/>
                  </a:cxn>
                </a:cxnLst>
                <a:rect l="0" t="0" r="r" b="b"/>
                <a:pathLst>
                  <a:path w="21283" h="21217" extrusionOk="0">
                    <a:moveTo>
                      <a:pt x="10564" y="21217"/>
                    </a:moveTo>
                    <a:cubicBezTo>
                      <a:pt x="4428" y="21217"/>
                      <a:pt x="-236" y="16326"/>
                      <a:pt x="9" y="10050"/>
                    </a:cubicBezTo>
                    <a:cubicBezTo>
                      <a:pt x="173" y="4345"/>
                      <a:pt x="5491" y="-383"/>
                      <a:pt x="11300" y="25"/>
                    </a:cubicBezTo>
                    <a:cubicBezTo>
                      <a:pt x="11873" y="106"/>
                      <a:pt x="12446" y="188"/>
                      <a:pt x="12937" y="269"/>
                    </a:cubicBezTo>
                    <a:cubicBezTo>
                      <a:pt x="13919" y="514"/>
                      <a:pt x="14082" y="1003"/>
                      <a:pt x="13509" y="1818"/>
                    </a:cubicBezTo>
                    <a:cubicBezTo>
                      <a:pt x="13182" y="2388"/>
                      <a:pt x="12773" y="3040"/>
                      <a:pt x="12528" y="3692"/>
                    </a:cubicBezTo>
                    <a:cubicBezTo>
                      <a:pt x="12200" y="4508"/>
                      <a:pt x="11791" y="4752"/>
                      <a:pt x="10809" y="4752"/>
                    </a:cubicBezTo>
                    <a:cubicBezTo>
                      <a:pt x="7455" y="4752"/>
                      <a:pt x="4919" y="7116"/>
                      <a:pt x="4673" y="10295"/>
                    </a:cubicBezTo>
                    <a:cubicBezTo>
                      <a:pt x="4428" y="13229"/>
                      <a:pt x="6719" y="15919"/>
                      <a:pt x="9909" y="16489"/>
                    </a:cubicBezTo>
                    <a:cubicBezTo>
                      <a:pt x="13182" y="17060"/>
                      <a:pt x="16455" y="14289"/>
                      <a:pt x="16537" y="10702"/>
                    </a:cubicBezTo>
                    <a:cubicBezTo>
                      <a:pt x="16537" y="9398"/>
                      <a:pt x="16864" y="8828"/>
                      <a:pt x="18091" y="8583"/>
                    </a:cubicBezTo>
                    <a:cubicBezTo>
                      <a:pt x="18173" y="8583"/>
                      <a:pt x="18173" y="8502"/>
                      <a:pt x="18255" y="8502"/>
                    </a:cubicBezTo>
                    <a:cubicBezTo>
                      <a:pt x="18991" y="8175"/>
                      <a:pt x="19728" y="7849"/>
                      <a:pt x="20546" y="7523"/>
                    </a:cubicBezTo>
                    <a:cubicBezTo>
                      <a:pt x="20791" y="8502"/>
                      <a:pt x="21282" y="9561"/>
                      <a:pt x="21282" y="10621"/>
                    </a:cubicBezTo>
                    <a:cubicBezTo>
                      <a:pt x="21364" y="16489"/>
                      <a:pt x="16537" y="21217"/>
                      <a:pt x="10564" y="21217"/>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38" name="Freeform 7"/>
              <p:cNvSpPr/>
              <p:nvPr/>
            </p:nvSpPr>
            <p:spPr>
              <a:xfrm>
                <a:off x="75196" y="-1"/>
                <a:ext cx="91978" cy="91813"/>
              </a:xfrm>
              <a:custGeom>
                <a:avLst/>
                <a:gdLst/>
                <a:ahLst/>
                <a:cxnLst>
                  <a:cxn ang="0">
                    <a:pos x="wd2" y="hd2"/>
                  </a:cxn>
                  <a:cxn ang="5400000">
                    <a:pos x="wd2" y="hd2"/>
                  </a:cxn>
                  <a:cxn ang="10800000">
                    <a:pos x="wd2" y="hd2"/>
                  </a:cxn>
                  <a:cxn ang="16200000">
                    <a:pos x="wd2" y="hd2"/>
                  </a:cxn>
                </a:cxnLst>
                <a:rect l="0" t="0" r="r" b="b"/>
                <a:pathLst>
                  <a:path w="21467" h="21468" extrusionOk="0">
                    <a:moveTo>
                      <a:pt x="0" y="21164"/>
                    </a:moveTo>
                    <a:cubicBezTo>
                      <a:pt x="304" y="20783"/>
                      <a:pt x="456" y="20403"/>
                      <a:pt x="761" y="20099"/>
                    </a:cubicBezTo>
                    <a:cubicBezTo>
                      <a:pt x="1749" y="18958"/>
                      <a:pt x="2358" y="17817"/>
                      <a:pt x="2358" y="16144"/>
                    </a:cubicBezTo>
                    <a:cubicBezTo>
                      <a:pt x="2358" y="14243"/>
                      <a:pt x="3651" y="12722"/>
                      <a:pt x="5172" y="11733"/>
                    </a:cubicBezTo>
                    <a:cubicBezTo>
                      <a:pt x="7606" y="10060"/>
                      <a:pt x="10039" y="8614"/>
                      <a:pt x="12549" y="7245"/>
                    </a:cubicBezTo>
                    <a:cubicBezTo>
                      <a:pt x="13690" y="6637"/>
                      <a:pt x="14299" y="5876"/>
                      <a:pt x="14146" y="4583"/>
                    </a:cubicBezTo>
                    <a:cubicBezTo>
                      <a:pt x="14070" y="4051"/>
                      <a:pt x="14070" y="3519"/>
                      <a:pt x="14146" y="2986"/>
                    </a:cubicBezTo>
                    <a:cubicBezTo>
                      <a:pt x="14223" y="1161"/>
                      <a:pt x="15059" y="172"/>
                      <a:pt x="16428" y="20"/>
                    </a:cubicBezTo>
                    <a:cubicBezTo>
                      <a:pt x="17797" y="-132"/>
                      <a:pt x="18482" y="553"/>
                      <a:pt x="18938" y="2454"/>
                    </a:cubicBezTo>
                    <a:cubicBezTo>
                      <a:pt x="20839" y="2910"/>
                      <a:pt x="21600" y="3671"/>
                      <a:pt x="21448" y="5040"/>
                    </a:cubicBezTo>
                    <a:cubicBezTo>
                      <a:pt x="21296" y="6409"/>
                      <a:pt x="20231" y="7474"/>
                      <a:pt x="18482" y="7245"/>
                    </a:cubicBezTo>
                    <a:cubicBezTo>
                      <a:pt x="15592" y="6865"/>
                      <a:pt x="14375" y="8310"/>
                      <a:pt x="13310" y="10668"/>
                    </a:cubicBezTo>
                    <a:cubicBezTo>
                      <a:pt x="12093" y="13634"/>
                      <a:pt x="10420" y="16220"/>
                      <a:pt x="7758" y="18122"/>
                    </a:cubicBezTo>
                    <a:cubicBezTo>
                      <a:pt x="6997" y="18578"/>
                      <a:pt x="6085" y="19110"/>
                      <a:pt x="5248" y="19110"/>
                    </a:cubicBezTo>
                    <a:cubicBezTo>
                      <a:pt x="3727" y="19034"/>
                      <a:pt x="2510" y="19567"/>
                      <a:pt x="1445" y="20631"/>
                    </a:cubicBezTo>
                    <a:cubicBezTo>
                      <a:pt x="1141" y="20936"/>
                      <a:pt x="685" y="21164"/>
                      <a:pt x="304" y="21468"/>
                    </a:cubicBezTo>
                    <a:cubicBezTo>
                      <a:pt x="228" y="21392"/>
                      <a:pt x="76" y="21240"/>
                      <a:pt x="0" y="21164"/>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39" name="Freeform 8"/>
              <p:cNvSpPr/>
              <p:nvPr/>
            </p:nvSpPr>
            <p:spPr>
              <a:xfrm>
                <a:off x="63954" y="81191"/>
                <a:ext cx="22263" cy="22059"/>
              </a:xfrm>
              <a:custGeom>
                <a:avLst/>
                <a:gdLst/>
                <a:ahLst/>
                <a:cxnLst>
                  <a:cxn ang="0">
                    <a:pos x="wd2" y="hd2"/>
                  </a:cxn>
                  <a:cxn ang="5400000">
                    <a:pos x="wd2" y="hd2"/>
                  </a:cxn>
                  <a:cxn ang="10800000">
                    <a:pos x="wd2" y="hd2"/>
                  </a:cxn>
                  <a:cxn ang="16200000">
                    <a:pos x="wd2" y="hd2"/>
                  </a:cxn>
                </a:cxnLst>
                <a:rect l="0" t="0" r="r" b="b"/>
                <a:pathLst>
                  <a:path w="19930" h="20033" extrusionOk="0">
                    <a:moveTo>
                      <a:pt x="10649" y="203"/>
                    </a:moveTo>
                    <a:cubicBezTo>
                      <a:pt x="10941" y="4937"/>
                      <a:pt x="3351" y="7896"/>
                      <a:pt x="8022" y="12038"/>
                    </a:cubicBezTo>
                    <a:cubicBezTo>
                      <a:pt x="10065" y="13518"/>
                      <a:pt x="15027" y="10559"/>
                      <a:pt x="19406" y="9671"/>
                    </a:cubicBezTo>
                    <a:cubicBezTo>
                      <a:pt x="20865" y="12926"/>
                      <a:pt x="19114" y="15885"/>
                      <a:pt x="16195" y="17660"/>
                    </a:cubicBezTo>
                    <a:cubicBezTo>
                      <a:pt x="12108" y="20619"/>
                      <a:pt x="7730" y="20915"/>
                      <a:pt x="3643" y="17956"/>
                    </a:cubicBezTo>
                    <a:cubicBezTo>
                      <a:pt x="-443" y="14701"/>
                      <a:pt x="-735" y="9967"/>
                      <a:pt x="1016" y="5529"/>
                    </a:cubicBezTo>
                    <a:cubicBezTo>
                      <a:pt x="2476" y="1386"/>
                      <a:pt x="5687" y="-685"/>
                      <a:pt x="10649" y="203"/>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sp>
        <p:nvSpPr>
          <p:cNvPr id="142" name="文本框 22"/>
          <p:cNvSpPr txBox="1"/>
          <p:nvPr/>
        </p:nvSpPr>
        <p:spPr>
          <a:xfrm>
            <a:off x="7436573" y="4903885"/>
            <a:ext cx="1585750" cy="345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a:solidFill>
                  <a:srgbClr val="3B3838"/>
                </a:solidFill>
                <a:latin typeface="微软雅黑"/>
                <a:ea typeface="微软雅黑"/>
                <a:cs typeface="微软雅黑"/>
                <a:sym typeface="微软雅黑"/>
              </a:defRPr>
            </a:pPr>
            <a:r>
              <a:t>传世工作室-刘鸿毅</a:t>
            </a:r>
          </a:p>
        </p:txBody>
      </p:sp>
      <p:sp>
        <p:nvSpPr>
          <p:cNvPr id="143" name="任意多边形 36"/>
          <p:cNvSpPr/>
          <p:nvPr/>
        </p:nvSpPr>
        <p:spPr>
          <a:xfrm rot="10800000">
            <a:off x="10504482" y="2366159"/>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EF7116">
                <a:alpha val="50000"/>
              </a:srgbClr>
            </a:solidFill>
            <a:miter/>
          </a:ln>
        </p:spPr>
        <p:txBody>
          <a:bodyPr lIns="45719" rIns="45719" anchor="ctr"/>
          <a:lstStyle/>
          <a:p>
            <a:pPr algn="ctr">
              <a:defRPr>
                <a:solidFill>
                  <a:srgbClr val="FFFFFF"/>
                </a:solidFill>
              </a:defRPr>
            </a:pPr>
            <a:endParaRPr/>
          </a:p>
        </p:txBody>
      </p:sp>
      <p:sp>
        <p:nvSpPr>
          <p:cNvPr id="144" name="任意多边形 37"/>
          <p:cNvSpPr/>
          <p:nvPr/>
        </p:nvSpPr>
        <p:spPr>
          <a:xfrm rot="12747750">
            <a:off x="9884496" y="2580566"/>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11A9E7">
                <a:alpha val="50000"/>
              </a:srgbClr>
            </a:solidFill>
            <a:miter/>
          </a:ln>
        </p:spPr>
        <p:txBody>
          <a:bodyPr lIns="45719" rIns="45719" anchor="ctr"/>
          <a:lstStyle/>
          <a:p>
            <a:pPr algn="ctr">
              <a:defRPr>
                <a:solidFill>
                  <a:srgbClr val="FFFFFF"/>
                </a:solidFill>
              </a:defRPr>
            </a:pPr>
            <a:endParaRPr/>
          </a:p>
        </p:txBody>
      </p:sp>
      <p:sp>
        <p:nvSpPr>
          <p:cNvPr id="145" name="任意多边形 38"/>
          <p:cNvSpPr/>
          <p:nvPr/>
        </p:nvSpPr>
        <p:spPr>
          <a:xfrm rot="15113469">
            <a:off x="10981262" y="3237720"/>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DF2565">
                <a:alpha val="50000"/>
              </a:srgbClr>
            </a:solidFill>
            <a:miter/>
          </a:ln>
        </p:spPr>
        <p:txBody>
          <a:bodyPr lIns="45719" rIns="45719" anchor="ctr"/>
          <a:lstStyle/>
          <a:p>
            <a:pPr algn="ctr">
              <a:defRPr>
                <a:solidFill>
                  <a:srgbClr val="FFFFFF"/>
                </a:solidFill>
              </a:defRPr>
            </a:pPr>
            <a:endParaRPr/>
          </a:p>
        </p:txBody>
      </p:sp>
      <p:sp>
        <p:nvSpPr>
          <p:cNvPr id="146" name="任意多边形 39"/>
          <p:cNvSpPr/>
          <p:nvPr/>
        </p:nvSpPr>
        <p:spPr>
          <a:xfrm rot="7826537" flipH="1">
            <a:off x="1640765" y="2887498"/>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DF2565">
                <a:alpha val="50000"/>
              </a:srgbClr>
            </a:solidFill>
            <a:miter/>
          </a:ln>
        </p:spPr>
        <p:txBody>
          <a:bodyPr lIns="45719" rIns="45719" anchor="ctr"/>
          <a:lstStyle/>
          <a:p>
            <a:pPr algn="ctr">
              <a:defRPr>
                <a:solidFill>
                  <a:srgbClr val="FFFFFF"/>
                </a:solidFill>
              </a:defRPr>
            </a:pPr>
            <a:endParaRPr/>
          </a:p>
        </p:txBody>
      </p:sp>
      <p:sp>
        <p:nvSpPr>
          <p:cNvPr id="147" name="任意多边形 40"/>
          <p:cNvSpPr/>
          <p:nvPr/>
        </p:nvSpPr>
        <p:spPr>
          <a:xfrm rot="4313454" flipH="1">
            <a:off x="1143894" y="3359384"/>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94CD1B">
                <a:alpha val="50000"/>
              </a:srgbClr>
            </a:solidFill>
            <a:miter/>
          </a:ln>
        </p:spPr>
        <p:txBody>
          <a:bodyPr lIns="45719" rIns="45719" anchor="ctr"/>
          <a:lstStyle/>
          <a:p>
            <a:pPr algn="ctr">
              <a:defRPr>
                <a:solidFill>
                  <a:srgbClr val="FFFFFF"/>
                </a:solidFill>
              </a:defRPr>
            </a:pPr>
            <a:endParaRPr/>
          </a:p>
        </p:txBody>
      </p:sp>
      <p:sp>
        <p:nvSpPr>
          <p:cNvPr id="148" name="任意多边形 41"/>
          <p:cNvSpPr/>
          <p:nvPr/>
        </p:nvSpPr>
        <p:spPr>
          <a:xfrm rot="4496902" flipH="1">
            <a:off x="1845448" y="3786654"/>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11A9E7">
                <a:alpha val="50000"/>
              </a:srgbClr>
            </a:solidFill>
            <a:miter/>
          </a:ln>
        </p:spPr>
        <p:txBody>
          <a:bodyPr lIns="45719" rIns="45719" anchor="ctr"/>
          <a:lstStyle/>
          <a:p>
            <a:pPr algn="ctr">
              <a:defRPr>
                <a:solidFill>
                  <a:srgbClr val="FFFFFF"/>
                </a:solidFill>
              </a:defRPr>
            </a:pPr>
            <a:endParaRPr/>
          </a:p>
        </p:txBody>
      </p:sp>
      <p:sp>
        <p:nvSpPr>
          <p:cNvPr id="149" name="任意多边形 44"/>
          <p:cNvSpPr/>
          <p:nvPr/>
        </p:nvSpPr>
        <p:spPr>
          <a:xfrm rot="10800000">
            <a:off x="10692213" y="3801462"/>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94CD1B">
                <a:alpha val="50000"/>
              </a:srgbClr>
            </a:solidFill>
            <a:miter/>
          </a:ln>
        </p:spPr>
        <p:txBody>
          <a:bodyPr lIns="45719" rIns="45719" anchor="ctr"/>
          <a:lstStyle/>
          <a:p>
            <a:pPr algn="ctr">
              <a:defRPr>
                <a:solidFill>
                  <a:srgbClr val="FFFFFF"/>
                </a:solidFill>
              </a:defRPr>
            </a:pPr>
            <a:endParaRPr/>
          </a:p>
        </p:txBody>
      </p:sp>
      <p:sp>
        <p:nvSpPr>
          <p:cNvPr id="150" name="任意多边形 45"/>
          <p:cNvSpPr/>
          <p:nvPr/>
        </p:nvSpPr>
        <p:spPr>
          <a:xfrm rot="18489584">
            <a:off x="10484756" y="4323796"/>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EF7116">
                <a:alpha val="50000"/>
              </a:srgbClr>
            </a:solidFill>
            <a:miter/>
          </a:ln>
        </p:spPr>
        <p:txBody>
          <a:bodyPr lIns="45719" rIns="45719" anchor="ctr"/>
          <a:lstStyle/>
          <a:p>
            <a:pPr algn="ctr">
              <a:defRPr>
                <a:solidFill>
                  <a:srgbClr val="FFFFFF"/>
                </a:solidFill>
              </a:defRPr>
            </a:pPr>
            <a:endParaRPr/>
          </a:p>
        </p:txBody>
      </p:sp>
      <p:sp>
        <p:nvSpPr>
          <p:cNvPr id="151" name="任意多边形 46"/>
          <p:cNvSpPr/>
          <p:nvPr/>
        </p:nvSpPr>
        <p:spPr>
          <a:xfrm rot="19816970">
            <a:off x="10409204" y="3288676"/>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DF2565">
                <a:alpha val="50000"/>
              </a:srgbClr>
            </a:solidFill>
            <a:miter/>
          </a:ln>
        </p:spPr>
        <p:txBody>
          <a:bodyPr lIns="45719" rIns="45719" anchor="ctr"/>
          <a:lstStyle/>
          <a:p>
            <a:pPr algn="ctr">
              <a:defRPr>
                <a:solidFill>
                  <a:srgbClr val="FFFFFF"/>
                </a:solidFill>
              </a:defRPr>
            </a:pPr>
            <a:endParaRPr/>
          </a:p>
        </p:txBody>
      </p:sp>
      <p:sp>
        <p:nvSpPr>
          <p:cNvPr id="152" name="文本框 43"/>
          <p:cNvSpPr txBox="1"/>
          <p:nvPr/>
        </p:nvSpPr>
        <p:spPr>
          <a:xfrm>
            <a:off x="3614799" y="2580194"/>
            <a:ext cx="4276135" cy="1361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7200">
                <a:solidFill>
                  <a:srgbClr val="415162"/>
                </a:solidFill>
                <a:latin typeface="微软雅黑"/>
                <a:ea typeface="微软雅黑"/>
                <a:cs typeface="微软雅黑"/>
                <a:sym typeface="微软雅黑"/>
              </a:defRPr>
            </a:pPr>
            <a:r>
              <a:t>C#基础</a:t>
            </a:r>
          </a:p>
        </p:txBody>
      </p:sp>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29"/>
                                        </p:tgtEl>
                                        <p:attrNameLst>
                                          <p:attrName>style.visibility</p:attrName>
                                        </p:attrNameLst>
                                      </p:cBhvr>
                                      <p:to>
                                        <p:strVal val="visible"/>
                                      </p:to>
                                    </p:set>
                                    <p:animEffect transition="in" filter="dissolve">
                                      <p:cBhvr>
                                        <p:cTn id="7" dur="500"/>
                                        <p:tgtEl>
                                          <p:spTgt spid="129"/>
                                        </p:tgtEl>
                                      </p:cBhvr>
                                    </p:animEffect>
                                  </p:childTnLst>
                                </p:cTn>
                              </p:par>
                            </p:childTnLst>
                          </p:cTn>
                        </p:par>
                        <p:par>
                          <p:cTn id="8" fill="hold">
                            <p:stCondLst>
                              <p:cond delay="500"/>
                            </p:stCondLst>
                            <p:childTnLst>
                              <p:par>
                                <p:cTn id="9" presetID="9" presetClass="entr" fill="hold" grpId="2" nodeType="afterEffect">
                                  <p:stCondLst>
                                    <p:cond delay="200"/>
                                  </p:stCondLst>
                                  <p:iterate>
                                    <p:tmAbs val="0"/>
                                  </p:iterate>
                                  <p:childTnLst>
                                    <p:set>
                                      <p:cBhvr>
                                        <p:cTn id="10" fill="hold"/>
                                        <p:tgtEl>
                                          <p:spTgt spid="141"/>
                                        </p:tgtEl>
                                        <p:attrNameLst>
                                          <p:attrName>style.visibility</p:attrName>
                                        </p:attrNameLst>
                                      </p:cBhvr>
                                      <p:to>
                                        <p:strVal val="visible"/>
                                      </p:to>
                                    </p:set>
                                    <p:animEffect transition="in" filter="dissolve">
                                      <p:cBhvr>
                                        <p:cTn id="11" dur="500"/>
                                        <p:tgtEl>
                                          <p:spTgt spid="141"/>
                                        </p:tgtEl>
                                      </p:cBhvr>
                                    </p:animEffect>
                                  </p:childTnLst>
                                </p:cTn>
                              </p:par>
                            </p:childTnLst>
                          </p:cTn>
                        </p:par>
                        <p:par>
                          <p:cTn id="12" fill="hold">
                            <p:stCondLst>
                              <p:cond delay="1200"/>
                            </p:stCondLst>
                            <p:childTnLst>
                              <p:par>
                                <p:cTn id="13" presetID="9" presetClass="entr" fill="hold" grpId="3" nodeType="afterEffect">
                                  <p:stCondLst>
                                    <p:cond delay="500"/>
                                  </p:stCondLst>
                                  <p:iterate>
                                    <p:tmAbs val="0"/>
                                  </p:iterate>
                                  <p:childTnLst>
                                    <p:set>
                                      <p:cBhvr>
                                        <p:cTn id="14" fill="hold"/>
                                        <p:tgtEl>
                                          <p:spTgt spid="134"/>
                                        </p:tgtEl>
                                        <p:attrNameLst>
                                          <p:attrName>style.visibility</p:attrName>
                                        </p:attrNameLst>
                                      </p:cBhvr>
                                      <p:to>
                                        <p:strVal val="visible"/>
                                      </p:to>
                                    </p:set>
                                    <p:animEffect transition="in" filter="dissolve">
                                      <p:cBhvr>
                                        <p:cTn id="15" dur="500"/>
                                        <p:tgtEl>
                                          <p:spTgt spid="134"/>
                                        </p:tgtEl>
                                      </p:cBhvr>
                                    </p:animEffect>
                                  </p:childTnLst>
                                </p:cTn>
                              </p:par>
                            </p:childTnLst>
                          </p:cTn>
                        </p:par>
                        <p:par>
                          <p:cTn id="16" fill="hold">
                            <p:stCondLst>
                              <p:cond delay="2200"/>
                            </p:stCondLst>
                            <p:childTnLst>
                              <p:par>
                                <p:cTn id="17" presetID="9" presetClass="entr" fill="hold" grpId="4" nodeType="afterEffect">
                                  <p:stCondLst>
                                    <p:cond delay="700"/>
                                  </p:stCondLst>
                                  <p:iterate>
                                    <p:tmAbs val="0"/>
                                  </p:iterate>
                                  <p:childTnLst>
                                    <p:set>
                                      <p:cBhvr>
                                        <p:cTn id="18" fill="hold"/>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par>
                          <p:cTn id="20" fill="hold">
                            <p:stCondLst>
                              <p:cond delay="3400"/>
                            </p:stCondLst>
                            <p:childTnLst>
                              <p:par>
                                <p:cTn id="21" presetID="9" presetClass="entr" fill="hold" grpId="5" nodeType="afterEffect">
                                  <p:stCondLst>
                                    <p:cond delay="1100"/>
                                  </p:stCondLst>
                                  <p:iterate>
                                    <p:tmAbs val="0"/>
                                  </p:iterate>
                                  <p:childTnLst>
                                    <p:set>
                                      <p:cBhvr>
                                        <p:cTn id="22" fill="hold"/>
                                        <p:tgtEl>
                                          <p:spTgt spid="152"/>
                                        </p:tgtEl>
                                        <p:attrNameLst>
                                          <p:attrName>style.visibility</p:attrName>
                                        </p:attrNameLst>
                                      </p:cBhvr>
                                      <p:to>
                                        <p:strVal val="visible"/>
                                      </p:to>
                                    </p:set>
                                    <p:animEffect transition="in" filter="dissolve">
                                      <p:cBhvr>
                                        <p:cTn id="23" dur="500"/>
                                        <p:tgtEl>
                                          <p:spTgt spid="152"/>
                                        </p:tgtEl>
                                      </p:cBhvr>
                                    </p:animEffect>
                                  </p:childTnLst>
                                </p:cTn>
                              </p:par>
                            </p:childTnLst>
                          </p:cTn>
                        </p:par>
                        <p:par>
                          <p:cTn id="24" fill="hold">
                            <p:stCondLst>
                              <p:cond delay="5000"/>
                            </p:stCondLst>
                            <p:childTnLst>
                              <p:par>
                                <p:cTn id="25" presetID="22" presetClass="entr" presetSubtype="1" fill="hold" grpId="6" nodeType="afterEffect">
                                  <p:stCondLst>
                                    <p:cond delay="1800"/>
                                  </p:stCondLst>
                                  <p:iterate>
                                    <p:tmAbs val="0"/>
                                  </p:iterate>
                                  <p:childTnLst>
                                    <p:set>
                                      <p:cBhvr>
                                        <p:cTn id="26" fill="hold"/>
                                        <p:tgtEl>
                                          <p:spTgt spid="142"/>
                                        </p:tgtEl>
                                        <p:attrNameLst>
                                          <p:attrName>style.visibility</p:attrName>
                                        </p:attrNameLst>
                                      </p:cBhvr>
                                      <p:to>
                                        <p:strVal val="visible"/>
                                      </p:to>
                                    </p:set>
                                    <p:animEffect transition="in" filter="wipe(up)">
                                      <p:cBhvr>
                                        <p:cTn id="27" dur="500"/>
                                        <p:tgtEl>
                                          <p:spTgt spid="142"/>
                                        </p:tgtEl>
                                      </p:cBhvr>
                                    </p:animEffect>
                                  </p:childTnLst>
                                </p:cTn>
                              </p:par>
                            </p:childTnLst>
                          </p:cTn>
                        </p:par>
                        <p:par>
                          <p:cTn id="28" fill="hold">
                            <p:stCondLst>
                              <p:cond delay="7300"/>
                            </p:stCondLst>
                            <p:childTnLst>
                              <p:par>
                                <p:cTn id="29" presetID="9" presetClass="entr" fill="hold" grpId="7" nodeType="afterEffect">
                                  <p:stCondLst>
                                    <p:cond delay="2500"/>
                                  </p:stCondLst>
                                  <p:iterate>
                                    <p:tmAbs val="0"/>
                                  </p:iterate>
                                  <p:childTnLst>
                                    <p:set>
                                      <p:cBhvr>
                                        <p:cTn id="30" fill="hold"/>
                                        <p:tgtEl>
                                          <p:spTgt spid="121"/>
                                        </p:tgtEl>
                                        <p:attrNameLst>
                                          <p:attrName>style.visibility</p:attrName>
                                        </p:attrNameLst>
                                      </p:cBhvr>
                                      <p:to>
                                        <p:strVal val="visible"/>
                                      </p:to>
                                    </p:set>
                                    <p:animEffect transition="in" filter="dissolve">
                                      <p:cBhvr>
                                        <p:cTn id="31" dur="250"/>
                                        <p:tgtEl>
                                          <p:spTgt spid="121"/>
                                        </p:tgtEl>
                                      </p:cBhvr>
                                    </p:animEffect>
                                  </p:childTnLst>
                                </p:cTn>
                              </p:par>
                            </p:childTnLst>
                          </p:cTn>
                        </p:par>
                        <p:par>
                          <p:cTn id="32" fill="hold">
                            <p:stCondLst>
                              <p:cond delay="10050"/>
                            </p:stCondLst>
                            <p:childTnLst>
                              <p:par>
                                <p:cTn id="33" presetID="9" presetClass="entr" fill="hold" grpId="8" nodeType="afterEffect">
                                  <p:stCondLst>
                                    <p:cond delay="3000"/>
                                  </p:stCondLst>
                                  <p:iterate>
                                    <p:tmAbs val="0"/>
                                  </p:iterate>
                                  <p:childTnLst>
                                    <p:set>
                                      <p:cBhvr>
                                        <p:cTn id="34" fill="hold"/>
                                        <p:tgtEl>
                                          <p:spTgt spid="143"/>
                                        </p:tgtEl>
                                        <p:attrNameLst>
                                          <p:attrName>style.visibility</p:attrName>
                                        </p:attrNameLst>
                                      </p:cBhvr>
                                      <p:to>
                                        <p:strVal val="visible"/>
                                      </p:to>
                                    </p:set>
                                    <p:animEffect transition="in" filter="dissolve">
                                      <p:cBhvr>
                                        <p:cTn id="35" dur="250"/>
                                        <p:tgtEl>
                                          <p:spTgt spid="143"/>
                                        </p:tgtEl>
                                      </p:cBhvr>
                                    </p:animEffect>
                                  </p:childTnLst>
                                </p:cTn>
                              </p:par>
                            </p:childTnLst>
                          </p:cTn>
                        </p:par>
                        <p:par>
                          <p:cTn id="36" fill="hold">
                            <p:stCondLst>
                              <p:cond delay="13300"/>
                            </p:stCondLst>
                            <p:childTnLst>
                              <p:par>
                                <p:cTn id="37" presetID="9" presetClass="entr" fill="hold" grpId="9" nodeType="afterEffect">
                                  <p:stCondLst>
                                    <p:cond delay="3000"/>
                                  </p:stCondLst>
                                  <p:iterate>
                                    <p:tmAbs val="0"/>
                                  </p:iterate>
                                  <p:childTnLst>
                                    <p:set>
                                      <p:cBhvr>
                                        <p:cTn id="38" fill="hold"/>
                                        <p:tgtEl>
                                          <p:spTgt spid="144"/>
                                        </p:tgtEl>
                                        <p:attrNameLst>
                                          <p:attrName>style.visibility</p:attrName>
                                        </p:attrNameLst>
                                      </p:cBhvr>
                                      <p:to>
                                        <p:strVal val="visible"/>
                                      </p:to>
                                    </p:set>
                                    <p:animEffect transition="in" filter="dissolve">
                                      <p:cBhvr>
                                        <p:cTn id="39" dur="250"/>
                                        <p:tgtEl>
                                          <p:spTgt spid="144"/>
                                        </p:tgtEl>
                                      </p:cBhvr>
                                    </p:animEffect>
                                  </p:childTnLst>
                                </p:cTn>
                              </p:par>
                            </p:childTnLst>
                          </p:cTn>
                        </p:par>
                        <p:par>
                          <p:cTn id="40" fill="hold">
                            <p:stCondLst>
                              <p:cond delay="16550"/>
                            </p:stCondLst>
                            <p:childTnLst>
                              <p:par>
                                <p:cTn id="41" presetID="9" presetClass="entr" fill="hold" grpId="10" nodeType="afterEffect">
                                  <p:stCondLst>
                                    <p:cond delay="2750"/>
                                  </p:stCondLst>
                                  <p:iterate>
                                    <p:tmAbs val="0"/>
                                  </p:iterate>
                                  <p:childTnLst>
                                    <p:set>
                                      <p:cBhvr>
                                        <p:cTn id="42" fill="hold"/>
                                        <p:tgtEl>
                                          <p:spTgt spid="145"/>
                                        </p:tgtEl>
                                        <p:attrNameLst>
                                          <p:attrName>style.visibility</p:attrName>
                                        </p:attrNameLst>
                                      </p:cBhvr>
                                      <p:to>
                                        <p:strVal val="visible"/>
                                      </p:to>
                                    </p:set>
                                    <p:animEffect transition="in" filter="dissolve">
                                      <p:cBhvr>
                                        <p:cTn id="43" dur="250"/>
                                        <p:tgtEl>
                                          <p:spTgt spid="145"/>
                                        </p:tgtEl>
                                      </p:cBhvr>
                                    </p:animEffect>
                                  </p:childTnLst>
                                </p:cTn>
                              </p:par>
                            </p:childTnLst>
                          </p:cTn>
                        </p:par>
                        <p:par>
                          <p:cTn id="44" fill="hold">
                            <p:stCondLst>
                              <p:cond delay="19550"/>
                            </p:stCondLst>
                            <p:childTnLst>
                              <p:par>
                                <p:cTn id="45" presetID="9" presetClass="entr" fill="hold" grpId="11" nodeType="afterEffect">
                                  <p:stCondLst>
                                    <p:cond delay="3000"/>
                                  </p:stCondLst>
                                  <p:iterate>
                                    <p:tmAbs val="0"/>
                                  </p:iterate>
                                  <p:childTnLst>
                                    <p:set>
                                      <p:cBhvr>
                                        <p:cTn id="46" fill="hold"/>
                                        <p:tgtEl>
                                          <p:spTgt spid="149"/>
                                        </p:tgtEl>
                                        <p:attrNameLst>
                                          <p:attrName>style.visibility</p:attrName>
                                        </p:attrNameLst>
                                      </p:cBhvr>
                                      <p:to>
                                        <p:strVal val="visible"/>
                                      </p:to>
                                    </p:set>
                                    <p:animEffect transition="in" filter="dissolve">
                                      <p:cBhvr>
                                        <p:cTn id="47" dur="250"/>
                                        <p:tgtEl>
                                          <p:spTgt spid="149"/>
                                        </p:tgtEl>
                                      </p:cBhvr>
                                    </p:animEffect>
                                  </p:childTnLst>
                                </p:cTn>
                              </p:par>
                            </p:childTnLst>
                          </p:cTn>
                        </p:par>
                        <p:par>
                          <p:cTn id="48" fill="hold">
                            <p:stCondLst>
                              <p:cond delay="22800"/>
                            </p:stCondLst>
                            <p:childTnLst>
                              <p:par>
                                <p:cTn id="49" presetID="9" presetClass="entr" fill="hold" grpId="12" nodeType="afterEffect">
                                  <p:stCondLst>
                                    <p:cond delay="2500"/>
                                  </p:stCondLst>
                                  <p:iterate>
                                    <p:tmAbs val="0"/>
                                  </p:iterate>
                                  <p:childTnLst>
                                    <p:set>
                                      <p:cBhvr>
                                        <p:cTn id="50" fill="hold"/>
                                        <p:tgtEl>
                                          <p:spTgt spid="150"/>
                                        </p:tgtEl>
                                        <p:attrNameLst>
                                          <p:attrName>style.visibility</p:attrName>
                                        </p:attrNameLst>
                                      </p:cBhvr>
                                      <p:to>
                                        <p:strVal val="visible"/>
                                      </p:to>
                                    </p:set>
                                    <p:animEffect transition="in" filter="dissolve">
                                      <p:cBhvr>
                                        <p:cTn id="51" dur="250"/>
                                        <p:tgtEl>
                                          <p:spTgt spid="150"/>
                                        </p:tgtEl>
                                      </p:cBhvr>
                                    </p:animEffect>
                                  </p:childTnLst>
                                </p:cTn>
                              </p:par>
                            </p:childTnLst>
                          </p:cTn>
                        </p:par>
                        <p:par>
                          <p:cTn id="52" fill="hold">
                            <p:stCondLst>
                              <p:cond delay="25550"/>
                            </p:stCondLst>
                            <p:childTnLst>
                              <p:par>
                                <p:cTn id="53" presetID="9" presetClass="entr" fill="hold" grpId="13" nodeType="afterEffect">
                                  <p:stCondLst>
                                    <p:cond delay="2750"/>
                                  </p:stCondLst>
                                  <p:iterate>
                                    <p:tmAbs val="0"/>
                                  </p:iterate>
                                  <p:childTnLst>
                                    <p:set>
                                      <p:cBhvr>
                                        <p:cTn id="54" fill="hold"/>
                                        <p:tgtEl>
                                          <p:spTgt spid="151"/>
                                        </p:tgtEl>
                                        <p:attrNameLst>
                                          <p:attrName>style.visibility</p:attrName>
                                        </p:attrNameLst>
                                      </p:cBhvr>
                                      <p:to>
                                        <p:strVal val="visible"/>
                                      </p:to>
                                    </p:set>
                                    <p:animEffect transition="in" filter="dissolve">
                                      <p:cBhvr>
                                        <p:cTn id="55" dur="250"/>
                                        <p:tgtEl>
                                          <p:spTgt spid="151"/>
                                        </p:tgtEl>
                                      </p:cBhvr>
                                    </p:animEffect>
                                  </p:childTnLst>
                                </p:cTn>
                              </p:par>
                            </p:childTnLst>
                          </p:cTn>
                        </p:par>
                        <p:par>
                          <p:cTn id="56" fill="hold">
                            <p:stCondLst>
                              <p:cond delay="28550"/>
                            </p:stCondLst>
                            <p:childTnLst>
                              <p:par>
                                <p:cTn id="57" presetID="9" presetClass="entr" fill="hold" grpId="14" nodeType="afterEffect">
                                  <p:stCondLst>
                                    <p:cond delay="3000"/>
                                  </p:stCondLst>
                                  <p:iterate>
                                    <p:tmAbs val="0"/>
                                  </p:iterate>
                                  <p:childTnLst>
                                    <p:set>
                                      <p:cBhvr>
                                        <p:cTn id="58" fill="hold"/>
                                        <p:tgtEl>
                                          <p:spTgt spid="146"/>
                                        </p:tgtEl>
                                        <p:attrNameLst>
                                          <p:attrName>style.visibility</p:attrName>
                                        </p:attrNameLst>
                                      </p:cBhvr>
                                      <p:to>
                                        <p:strVal val="visible"/>
                                      </p:to>
                                    </p:set>
                                    <p:animEffect transition="in" filter="dissolve">
                                      <p:cBhvr>
                                        <p:cTn id="59" dur="250"/>
                                        <p:tgtEl>
                                          <p:spTgt spid="146"/>
                                        </p:tgtEl>
                                      </p:cBhvr>
                                    </p:animEffect>
                                  </p:childTnLst>
                                </p:cTn>
                              </p:par>
                            </p:childTnLst>
                          </p:cTn>
                        </p:par>
                        <p:par>
                          <p:cTn id="60" fill="hold">
                            <p:stCondLst>
                              <p:cond delay="31800"/>
                            </p:stCondLst>
                            <p:childTnLst>
                              <p:par>
                                <p:cTn id="61" presetID="9" presetClass="entr" fill="hold" grpId="15" nodeType="afterEffect">
                                  <p:stCondLst>
                                    <p:cond delay="3000"/>
                                  </p:stCondLst>
                                  <p:iterate>
                                    <p:tmAbs val="0"/>
                                  </p:iterate>
                                  <p:childTnLst>
                                    <p:set>
                                      <p:cBhvr>
                                        <p:cTn id="62" fill="hold"/>
                                        <p:tgtEl>
                                          <p:spTgt spid="147"/>
                                        </p:tgtEl>
                                        <p:attrNameLst>
                                          <p:attrName>style.visibility</p:attrName>
                                        </p:attrNameLst>
                                      </p:cBhvr>
                                      <p:to>
                                        <p:strVal val="visible"/>
                                      </p:to>
                                    </p:set>
                                    <p:animEffect transition="in" filter="dissolve">
                                      <p:cBhvr>
                                        <p:cTn id="63" dur="250"/>
                                        <p:tgtEl>
                                          <p:spTgt spid="147"/>
                                        </p:tgtEl>
                                      </p:cBhvr>
                                    </p:animEffect>
                                  </p:childTnLst>
                                </p:cTn>
                              </p:par>
                            </p:childTnLst>
                          </p:cTn>
                        </p:par>
                        <p:par>
                          <p:cTn id="64" fill="hold">
                            <p:stCondLst>
                              <p:cond delay="35050"/>
                            </p:stCondLst>
                            <p:childTnLst>
                              <p:par>
                                <p:cTn id="65" presetID="9" presetClass="entr" fill="hold" grpId="16" nodeType="afterEffect">
                                  <p:stCondLst>
                                    <p:cond delay="3000"/>
                                  </p:stCondLst>
                                  <p:iterate>
                                    <p:tmAbs val="0"/>
                                  </p:iterate>
                                  <p:childTnLst>
                                    <p:set>
                                      <p:cBhvr>
                                        <p:cTn id="66" fill="hold"/>
                                        <p:tgtEl>
                                          <p:spTgt spid="148"/>
                                        </p:tgtEl>
                                        <p:attrNameLst>
                                          <p:attrName>style.visibility</p:attrName>
                                        </p:attrNameLst>
                                      </p:cBhvr>
                                      <p:to>
                                        <p:strVal val="visible"/>
                                      </p:to>
                                    </p:set>
                                    <p:animEffect transition="in" filter="dissolve">
                                      <p:cBhvr>
                                        <p:cTn id="67" dur="25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7" animBg="1" advAuto="0"/>
      <p:bldP spid="124" grpId="4" animBg="1" advAuto="0"/>
      <p:bldP spid="129" grpId="1" animBg="1" advAuto="0"/>
      <p:bldP spid="134" grpId="3" animBg="1" advAuto="0"/>
      <p:bldP spid="141" grpId="2" animBg="1" advAuto="0"/>
      <p:bldP spid="142" grpId="6" animBg="1" advAuto="0"/>
      <p:bldP spid="143" grpId="8" animBg="1" advAuto="0"/>
      <p:bldP spid="144" grpId="9" animBg="1" advAuto="0"/>
      <p:bldP spid="145" grpId="10" animBg="1" advAuto="0"/>
      <p:bldP spid="146" grpId="14" animBg="1" advAuto="0"/>
      <p:bldP spid="147" grpId="15" animBg="1" advAuto="0"/>
      <p:bldP spid="148" grpId="16" animBg="1" advAuto="0"/>
      <p:bldP spid="149" grpId="11" animBg="1" advAuto="0"/>
      <p:bldP spid="150" grpId="12" animBg="1" advAuto="0"/>
      <p:bldP spid="151" grpId="13" animBg="1" advAuto="0"/>
      <p:bldP spid="152" grpId="5"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矩形 62"/>
          <p:cNvSpPr txBox="1"/>
          <p:nvPr/>
        </p:nvSpPr>
        <p:spPr>
          <a:xfrm>
            <a:off x="1226267" y="2216654"/>
            <a:ext cx="9746533" cy="311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标识符是指标识某一个东西的一个名字符号</a:t>
            </a:r>
          </a:p>
          <a:p>
            <a:pPr marL="914400" lvl="1" indent="-457200">
              <a:lnSpc>
                <a:spcPct val="150000"/>
              </a:lnSpc>
              <a:buSzPct val="100000"/>
              <a:buChar char="➢"/>
              <a:defRPr sz="2000">
                <a:solidFill>
                  <a:srgbClr val="415162"/>
                </a:solidFill>
                <a:latin typeface="微软雅黑"/>
                <a:ea typeface="微软雅黑"/>
                <a:cs typeface="微软雅黑"/>
                <a:sym typeface="微软雅黑"/>
              </a:defRPr>
            </a:pPr>
            <a:r>
              <a:t>比如：变量名，类型名，函数名，参数名等等。</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标识符以字母或者下划线（_）开头，</a:t>
            </a:r>
            <a:r>
              <a:rPr>
                <a:solidFill>
                  <a:srgbClr val="FF0000"/>
                </a:solidFill>
              </a:rPr>
              <a:t>其余部分允许出现数字和Unicode 转义序列</a:t>
            </a:r>
            <a:r>
              <a:t>。</a:t>
            </a:r>
            <a:r>
              <a:rPr>
                <a:solidFill>
                  <a:srgbClr val="FF0000"/>
                </a:solidFill>
              </a:rPr>
              <a:t>关键字在以@为前缀的情况下也可以作为标识符</a:t>
            </a:r>
            <a:r>
              <a:t>。</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C#严格区分字母大小写。	</a:t>
            </a:r>
          </a:p>
          <a:p>
            <a:pPr marL="914400" lvl="1" indent="-457200">
              <a:lnSpc>
                <a:spcPct val="150000"/>
              </a:lnSpc>
              <a:buSzPct val="100000"/>
              <a:buChar char="➢"/>
              <a:defRPr sz="2000">
                <a:solidFill>
                  <a:srgbClr val="415162"/>
                </a:solidFill>
                <a:latin typeface="微软雅黑"/>
                <a:ea typeface="微软雅黑"/>
                <a:cs typeface="微软雅黑"/>
                <a:sym typeface="微软雅黑"/>
              </a:defRPr>
            </a:pPr>
            <a:r>
              <a:t>如Age和age是不同的标识符。</a:t>
            </a:r>
          </a:p>
        </p:txBody>
      </p:sp>
      <p:sp>
        <p:nvSpPr>
          <p:cNvPr id="256"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标识符</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矩形 62"/>
          <p:cNvSpPr txBox="1"/>
          <p:nvPr/>
        </p:nvSpPr>
        <p:spPr>
          <a:xfrm>
            <a:off x="1226267" y="2216654"/>
            <a:ext cx="9746533" cy="4218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a:solidFill>
                  <a:srgbClr val="415162"/>
                </a:solidFill>
                <a:latin typeface="微软雅黑"/>
                <a:ea typeface="微软雅黑"/>
                <a:cs typeface="微软雅黑"/>
                <a:sym typeface="微软雅黑"/>
              </a:defRPr>
            </a:pPr>
            <a:r>
              <a:t>异常是在程序执行期间出现的问题。C# 中的异常是对程序运行时出现的特殊情况的一种响应，比如尝试除以零。</a:t>
            </a:r>
          </a:p>
          <a:p>
            <a:pPr marL="342900" indent="-342900">
              <a:lnSpc>
                <a:spcPct val="150000"/>
              </a:lnSpc>
              <a:buSzPct val="100000"/>
              <a:buFont typeface="Arial"/>
              <a:buChar char="•"/>
              <a:defRPr>
                <a:solidFill>
                  <a:srgbClr val="415162"/>
                </a:solidFill>
                <a:latin typeface="微软雅黑"/>
                <a:ea typeface="微软雅黑"/>
                <a:cs typeface="微软雅黑"/>
                <a:sym typeface="微软雅黑"/>
              </a:defRPr>
            </a:pPr>
            <a:r>
              <a:t>异常提供了一种把程序控制权从某个部分转移到另一个部分的方式。C# 异常处理时建立在四个关键词之上的：try、catch、finally 和 throw。</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try：一个 try 块标识了一个将被激活的特定的异常的代码块。后跟一个或多个 catch 块。</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catch：程序通过异常处理程序捕获异常。catch 关键字表示异常的捕获。</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finally：finally 块用于执行给定的语句，不管异常是否被抛出都会执行。例如，如果您打开一个文件，不管是否出现异常文件都要被关闭。</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throw：当问题出现时，程序抛出一个异常。使用 throw 关键字来完成。</a:t>
            </a:r>
          </a:p>
        </p:txBody>
      </p:sp>
      <p:sp>
        <p:nvSpPr>
          <p:cNvPr id="667"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异常处理</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异常处理</a:t>
            </a:r>
          </a:p>
        </p:txBody>
      </p:sp>
      <p:pic>
        <p:nvPicPr>
          <p:cNvPr id="670" name="Picture 2" descr="Picture 2"/>
          <p:cNvPicPr>
            <a:picLocks noChangeAspect="1"/>
          </p:cNvPicPr>
          <p:nvPr/>
        </p:nvPicPr>
        <p:blipFill>
          <a:blip r:embed="rId2">
            <a:extLst/>
          </a:blip>
          <a:stretch>
            <a:fillRect/>
          </a:stretch>
        </p:blipFill>
        <p:spPr>
          <a:xfrm>
            <a:off x="9172313" y="5402598"/>
            <a:ext cx="1447801" cy="666751"/>
          </a:xfrm>
          <a:prstGeom prst="rect">
            <a:avLst/>
          </a:prstGeom>
          <a:ln w="12700">
            <a:miter lim="400000"/>
          </a:ln>
        </p:spPr>
      </p:pic>
      <p:sp>
        <p:nvSpPr>
          <p:cNvPr id="671" name="矩形 1"/>
          <p:cNvSpPr txBox="1"/>
          <p:nvPr/>
        </p:nvSpPr>
        <p:spPr>
          <a:xfrm>
            <a:off x="6286150" y="2450736"/>
            <a:ext cx="6096001" cy="3469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Dog</a:t>
            </a:r>
            <a:r>
              <a:t> dog = </a:t>
            </a:r>
            <a:r>
              <a:rPr>
                <a:solidFill>
                  <a:srgbClr val="0000FF"/>
                </a:solidFill>
              </a:rPr>
              <a:t>new</a:t>
            </a:r>
            <a:r>
              <a:t> </a:t>
            </a:r>
            <a:r>
              <a:rPr>
                <a:solidFill>
                  <a:srgbClr val="2B91AF"/>
                </a:solidFill>
              </a:rPr>
              <a:t>Dog</a:t>
            </a:r>
            <a:r>
              <a:t>();</a:t>
            </a:r>
          </a:p>
          <a:p>
            <a:pPr>
              <a:defRPr sz="1200">
                <a:latin typeface="Consolas"/>
                <a:ea typeface="Consolas"/>
                <a:cs typeface="Consolas"/>
                <a:sym typeface="Consolas"/>
              </a:defRPr>
            </a:pPr>
            <a:r>
              <a:t>        </a:t>
            </a:r>
            <a:r>
              <a:rPr>
                <a:solidFill>
                  <a:srgbClr val="0000FF"/>
                </a:solidFill>
              </a:rPr>
              <a:t>try</a:t>
            </a:r>
          </a:p>
          <a:p>
            <a:pPr>
              <a:defRPr sz="1200">
                <a:latin typeface="Consolas"/>
                <a:ea typeface="Consolas"/>
                <a:cs typeface="Consolas"/>
                <a:sym typeface="Consolas"/>
              </a:defRPr>
            </a:pPr>
            <a:r>
              <a:t>        {</a:t>
            </a:r>
          </a:p>
          <a:p>
            <a:pPr>
              <a:defRPr sz="1200">
                <a:latin typeface="Consolas"/>
                <a:ea typeface="Consolas"/>
                <a:cs typeface="Consolas"/>
                <a:sym typeface="Consolas"/>
              </a:defRPr>
            </a:pPr>
            <a:r>
              <a:t>            dog.Run();</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catch</a:t>
            </a:r>
            <a:r>
              <a:t> (</a:t>
            </a:r>
            <a:r>
              <a:rPr>
                <a:solidFill>
                  <a:srgbClr val="2B91AF"/>
                </a:solidFill>
              </a:rPr>
              <a:t>Exception</a:t>
            </a:r>
            <a:r>
              <a:t> 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.WriteLine(e.Message);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finally</a:t>
            </a:r>
          </a:p>
          <a:p>
            <a:pPr>
              <a:defRPr sz="1200">
                <a:latin typeface="Consolas"/>
                <a:ea typeface="Consolas"/>
                <a:cs typeface="Consolas"/>
                <a:sym typeface="Consolas"/>
              </a:defRPr>
            </a:pPr>
            <a:r>
              <a:t>        {</a:t>
            </a:r>
          </a:p>
          <a:p>
            <a:pPr>
              <a:defRPr sz="1200">
                <a:latin typeface="Consolas"/>
                <a:ea typeface="Consolas"/>
                <a:cs typeface="Consolas"/>
                <a:sym typeface="Consolas"/>
              </a:defRPr>
            </a:pPr>
            <a:r>
              <a:t>            dog.Sleep();</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72" name="矩形 2"/>
          <p:cNvSpPr txBox="1"/>
          <p:nvPr/>
        </p:nvSpPr>
        <p:spPr>
          <a:xfrm>
            <a:off x="1059808" y="2375235"/>
            <a:ext cx="6096001" cy="3228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Dog</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int</a:t>
            </a:r>
            <a:r>
              <a:t> Legs { </a:t>
            </a:r>
            <a:r>
              <a:rPr>
                <a:solidFill>
                  <a:srgbClr val="0000FF"/>
                </a:solidFill>
              </a:rPr>
              <a:t>get</a:t>
            </a:r>
            <a:r>
              <a:t>;</a:t>
            </a:r>
            <a:r>
              <a:rPr>
                <a:solidFill>
                  <a:srgbClr val="0000FF"/>
                </a:solidFill>
              </a:rPr>
              <a:t>private</a:t>
            </a:r>
            <a:r>
              <a:t> </a:t>
            </a:r>
            <a:r>
              <a:rPr>
                <a:solidFill>
                  <a:srgbClr val="0000FF"/>
                </a:solidFill>
              </a:rPr>
              <a:t>set</a:t>
            </a:r>
            <a:r>
              <a:t>; } </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Run()</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if</a:t>
            </a:r>
            <a:r>
              <a:t> (Legs != 4)</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throw</a:t>
            </a:r>
            <a:r>
              <a:t> </a:t>
            </a:r>
            <a:r>
              <a:rPr>
                <a:solidFill>
                  <a:srgbClr val="0000FF"/>
                </a:solidFill>
              </a:rPr>
              <a:t>new</a:t>
            </a:r>
            <a:r>
              <a:t> </a:t>
            </a:r>
            <a:r>
              <a:rPr>
                <a:solidFill>
                  <a:srgbClr val="2B91AF"/>
                </a:solidFill>
              </a:rPr>
              <a:t>MyException</a:t>
            </a:r>
            <a:r>
              <a:t>(</a:t>
            </a:r>
            <a:r>
              <a:rPr>
                <a:solidFill>
                  <a:srgbClr val="A31515"/>
                </a:solidFill>
              </a:rPr>
              <a:t>"狗应该有四条腿"</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"跑起来了"</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Sleep()</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"睡觉"</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73" name="直接连接符 4"/>
          <p:cNvSpPr/>
          <p:nvPr/>
        </p:nvSpPr>
        <p:spPr>
          <a:xfrm flipH="1">
            <a:off x="5914239" y="2450735"/>
            <a:ext cx="1" cy="3618613"/>
          </a:xfrm>
          <a:prstGeom prst="line">
            <a:avLst/>
          </a:prstGeom>
          <a:ln w="12700">
            <a:solidFill>
              <a:schemeClr val="accent1"/>
            </a:solidFill>
            <a:miter/>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7" name="组合 1"/>
          <p:cNvGrpSpPr/>
          <p:nvPr/>
        </p:nvGrpSpPr>
        <p:grpSpPr>
          <a:xfrm>
            <a:off x="2587891" y="-467238"/>
            <a:ext cx="7605181" cy="8684669"/>
            <a:chOff x="1595780" y="371407"/>
            <a:chExt cx="7605180" cy="8684668"/>
          </a:xfrm>
        </p:grpSpPr>
        <p:sp>
          <p:nvSpPr>
            <p:cNvPr id="675" name="等腰三角形 33"/>
            <p:cNvSpPr/>
            <p:nvPr/>
          </p:nvSpPr>
          <p:spPr>
            <a:xfrm rot="7451538">
              <a:off x="2376304" y="2887423"/>
              <a:ext cx="5675759" cy="4892896"/>
            </a:xfrm>
            <a:prstGeom prst="triangle">
              <a:avLst/>
            </a:prstGeom>
            <a:noFill/>
            <a:ln w="12700" cap="flat">
              <a:solidFill>
                <a:srgbClr val="415162">
                  <a:alpha val="10000"/>
                </a:srgbClr>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76" name="等腰三角形 32"/>
            <p:cNvSpPr/>
            <p:nvPr/>
          </p:nvSpPr>
          <p:spPr>
            <a:xfrm rot="3466677">
              <a:off x="2780253" y="1630221"/>
              <a:ext cx="5675759" cy="4892896"/>
            </a:xfrm>
            <a:prstGeom prst="triangle">
              <a:avLst/>
            </a:prstGeom>
            <a:noFill/>
            <a:ln w="12700" cap="flat">
              <a:solidFill>
                <a:srgbClr val="415162">
                  <a:alpha val="10000"/>
                </a:srgbClr>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680" name="组合 4"/>
          <p:cNvGrpSpPr/>
          <p:nvPr/>
        </p:nvGrpSpPr>
        <p:grpSpPr>
          <a:xfrm>
            <a:off x="9572625" y="5057775"/>
            <a:ext cx="419100" cy="419100"/>
            <a:chOff x="0" y="0"/>
            <a:chExt cx="419100" cy="419100"/>
          </a:xfrm>
        </p:grpSpPr>
        <p:sp>
          <p:nvSpPr>
            <p:cNvPr id="678" name="椭圆 7"/>
            <p:cNvSpPr/>
            <p:nvPr/>
          </p:nvSpPr>
          <p:spPr>
            <a:xfrm>
              <a:off x="0" y="0"/>
              <a:ext cx="419100" cy="419100"/>
            </a:xfrm>
            <a:prstGeom prst="ellipse">
              <a:avLst/>
            </a:prstGeom>
            <a:gradFill flip="none" rotWithShape="1">
              <a:gsLst>
                <a:gs pos="0">
                  <a:srgbClr val="DC4A0C"/>
                </a:gs>
                <a:gs pos="100000">
                  <a:srgbClr val="FA891B"/>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79" name="Freeform 172"/>
            <p:cNvSpPr/>
            <p:nvPr/>
          </p:nvSpPr>
          <p:spPr>
            <a:xfrm>
              <a:off x="115885" y="110031"/>
              <a:ext cx="187331" cy="199038"/>
            </a:xfrm>
            <a:custGeom>
              <a:avLst/>
              <a:gdLst/>
              <a:ahLst/>
              <a:cxnLst>
                <a:cxn ang="0">
                  <a:pos x="wd2" y="hd2"/>
                </a:cxn>
                <a:cxn ang="5400000">
                  <a:pos x="wd2" y="hd2"/>
                </a:cxn>
                <a:cxn ang="10800000">
                  <a:pos x="wd2" y="hd2"/>
                </a:cxn>
                <a:cxn ang="16200000">
                  <a:pos x="wd2" y="hd2"/>
                </a:cxn>
              </a:cxnLst>
              <a:rect l="0" t="0" r="r" b="b"/>
              <a:pathLst>
                <a:path w="21600" h="21600" extrusionOk="0">
                  <a:moveTo>
                    <a:pt x="18202" y="5002"/>
                  </a:moveTo>
                  <a:cubicBezTo>
                    <a:pt x="20144" y="6594"/>
                    <a:pt x="21600" y="9095"/>
                    <a:pt x="21600" y="12051"/>
                  </a:cubicBezTo>
                  <a:cubicBezTo>
                    <a:pt x="21600" y="14324"/>
                    <a:pt x="20629" y="16598"/>
                    <a:pt x="18930" y="18189"/>
                  </a:cubicBezTo>
                  <a:cubicBezTo>
                    <a:pt x="11407" y="12051"/>
                    <a:pt x="11407" y="12051"/>
                    <a:pt x="11407" y="12051"/>
                  </a:cubicBezTo>
                  <a:cubicBezTo>
                    <a:pt x="18202" y="5002"/>
                    <a:pt x="18202" y="5002"/>
                    <a:pt x="18202" y="5002"/>
                  </a:cubicBezTo>
                  <a:close/>
                  <a:moveTo>
                    <a:pt x="18445" y="18872"/>
                  </a:moveTo>
                  <a:cubicBezTo>
                    <a:pt x="17960" y="19326"/>
                    <a:pt x="17474" y="19781"/>
                    <a:pt x="16746" y="20008"/>
                  </a:cubicBezTo>
                  <a:cubicBezTo>
                    <a:pt x="17960" y="18417"/>
                    <a:pt x="17960" y="18417"/>
                    <a:pt x="17960" y="18417"/>
                  </a:cubicBezTo>
                  <a:cubicBezTo>
                    <a:pt x="18445" y="18872"/>
                    <a:pt x="18445" y="18872"/>
                    <a:pt x="18445" y="18872"/>
                  </a:cubicBezTo>
                  <a:close/>
                  <a:moveTo>
                    <a:pt x="15533" y="20918"/>
                  </a:moveTo>
                  <a:cubicBezTo>
                    <a:pt x="17474" y="17962"/>
                    <a:pt x="17474" y="17962"/>
                    <a:pt x="17474" y="17962"/>
                  </a:cubicBezTo>
                  <a:cubicBezTo>
                    <a:pt x="16989" y="17507"/>
                    <a:pt x="16989" y="17507"/>
                    <a:pt x="16989" y="17507"/>
                  </a:cubicBezTo>
                  <a:cubicBezTo>
                    <a:pt x="14562" y="21373"/>
                    <a:pt x="14562" y="21373"/>
                    <a:pt x="14562" y="21373"/>
                  </a:cubicBezTo>
                  <a:cubicBezTo>
                    <a:pt x="14804" y="21145"/>
                    <a:pt x="15290" y="20918"/>
                    <a:pt x="15533" y="20918"/>
                  </a:cubicBezTo>
                  <a:close/>
                  <a:moveTo>
                    <a:pt x="14076" y="20691"/>
                  </a:moveTo>
                  <a:cubicBezTo>
                    <a:pt x="16261" y="17053"/>
                    <a:pt x="16261" y="17053"/>
                    <a:pt x="16261" y="17053"/>
                  </a:cubicBezTo>
                  <a:cubicBezTo>
                    <a:pt x="15775" y="16825"/>
                    <a:pt x="15775" y="16825"/>
                    <a:pt x="15775" y="16825"/>
                  </a:cubicBezTo>
                  <a:cubicBezTo>
                    <a:pt x="13834" y="20008"/>
                    <a:pt x="13834" y="20008"/>
                    <a:pt x="13834" y="20008"/>
                  </a:cubicBezTo>
                  <a:cubicBezTo>
                    <a:pt x="14076" y="20691"/>
                    <a:pt x="14076" y="20691"/>
                    <a:pt x="14076" y="20691"/>
                  </a:cubicBezTo>
                  <a:close/>
                  <a:moveTo>
                    <a:pt x="13591" y="19099"/>
                  </a:moveTo>
                  <a:cubicBezTo>
                    <a:pt x="15290" y="16371"/>
                    <a:pt x="15290" y="16371"/>
                    <a:pt x="15290" y="16371"/>
                  </a:cubicBezTo>
                  <a:cubicBezTo>
                    <a:pt x="14804" y="15916"/>
                    <a:pt x="14804" y="15916"/>
                    <a:pt x="14804" y="15916"/>
                  </a:cubicBezTo>
                  <a:cubicBezTo>
                    <a:pt x="13348" y="18417"/>
                    <a:pt x="13348" y="18417"/>
                    <a:pt x="13348" y="18417"/>
                  </a:cubicBezTo>
                  <a:cubicBezTo>
                    <a:pt x="13591" y="19099"/>
                    <a:pt x="13591" y="19099"/>
                    <a:pt x="13591" y="19099"/>
                  </a:cubicBezTo>
                  <a:close/>
                  <a:moveTo>
                    <a:pt x="12863" y="17735"/>
                  </a:moveTo>
                  <a:cubicBezTo>
                    <a:pt x="14319" y="15461"/>
                    <a:pt x="14319" y="15461"/>
                    <a:pt x="14319" y="15461"/>
                  </a:cubicBezTo>
                  <a:cubicBezTo>
                    <a:pt x="13834" y="15006"/>
                    <a:pt x="13834" y="15006"/>
                    <a:pt x="13834" y="15006"/>
                  </a:cubicBezTo>
                  <a:cubicBezTo>
                    <a:pt x="12620" y="17053"/>
                    <a:pt x="12620" y="17053"/>
                    <a:pt x="12620" y="17053"/>
                  </a:cubicBezTo>
                  <a:cubicBezTo>
                    <a:pt x="12863" y="17735"/>
                    <a:pt x="12863" y="17735"/>
                    <a:pt x="12863" y="17735"/>
                  </a:cubicBezTo>
                  <a:close/>
                  <a:moveTo>
                    <a:pt x="12378" y="16143"/>
                  </a:moveTo>
                  <a:cubicBezTo>
                    <a:pt x="13348" y="14552"/>
                    <a:pt x="13348" y="14552"/>
                    <a:pt x="13348" y="14552"/>
                  </a:cubicBezTo>
                  <a:cubicBezTo>
                    <a:pt x="12863" y="14097"/>
                    <a:pt x="12863" y="14097"/>
                    <a:pt x="12863" y="14097"/>
                  </a:cubicBezTo>
                  <a:cubicBezTo>
                    <a:pt x="12135" y="15461"/>
                    <a:pt x="12135" y="15461"/>
                    <a:pt x="12135" y="15461"/>
                  </a:cubicBezTo>
                  <a:cubicBezTo>
                    <a:pt x="12378" y="16143"/>
                    <a:pt x="12378" y="16143"/>
                    <a:pt x="12378" y="16143"/>
                  </a:cubicBezTo>
                  <a:close/>
                  <a:moveTo>
                    <a:pt x="11649" y="14779"/>
                  </a:moveTo>
                  <a:cubicBezTo>
                    <a:pt x="12378" y="13869"/>
                    <a:pt x="12378" y="13869"/>
                    <a:pt x="12378" y="13869"/>
                  </a:cubicBezTo>
                  <a:cubicBezTo>
                    <a:pt x="11892" y="13415"/>
                    <a:pt x="11892" y="13415"/>
                    <a:pt x="11892" y="13415"/>
                  </a:cubicBezTo>
                  <a:cubicBezTo>
                    <a:pt x="11407" y="13869"/>
                    <a:pt x="11407" y="13869"/>
                    <a:pt x="11407" y="13869"/>
                  </a:cubicBezTo>
                  <a:cubicBezTo>
                    <a:pt x="11649" y="14779"/>
                    <a:pt x="11649" y="14779"/>
                    <a:pt x="11649" y="14779"/>
                  </a:cubicBezTo>
                  <a:close/>
                  <a:moveTo>
                    <a:pt x="11164" y="13187"/>
                  </a:moveTo>
                  <a:cubicBezTo>
                    <a:pt x="10921" y="12505"/>
                    <a:pt x="10921" y="12505"/>
                    <a:pt x="10921" y="12505"/>
                  </a:cubicBezTo>
                  <a:cubicBezTo>
                    <a:pt x="11407" y="12960"/>
                    <a:pt x="11407" y="12960"/>
                    <a:pt x="11407" y="12960"/>
                  </a:cubicBezTo>
                  <a:cubicBezTo>
                    <a:pt x="11164" y="13187"/>
                    <a:pt x="11164" y="13187"/>
                    <a:pt x="11164" y="13187"/>
                  </a:cubicBezTo>
                  <a:close/>
                  <a:moveTo>
                    <a:pt x="14319" y="3865"/>
                  </a:moveTo>
                  <a:cubicBezTo>
                    <a:pt x="9951" y="12278"/>
                    <a:pt x="9951" y="12278"/>
                    <a:pt x="9951" y="12278"/>
                  </a:cubicBezTo>
                  <a:cubicBezTo>
                    <a:pt x="9951" y="12278"/>
                    <a:pt x="9222" y="6366"/>
                    <a:pt x="8737" y="2956"/>
                  </a:cubicBezTo>
                  <a:cubicBezTo>
                    <a:pt x="3883" y="3411"/>
                    <a:pt x="0" y="7503"/>
                    <a:pt x="0" y="12278"/>
                  </a:cubicBezTo>
                  <a:cubicBezTo>
                    <a:pt x="0" y="17507"/>
                    <a:pt x="4369" y="21600"/>
                    <a:pt x="9951" y="21600"/>
                  </a:cubicBezTo>
                  <a:cubicBezTo>
                    <a:pt x="11164" y="21600"/>
                    <a:pt x="12378" y="21373"/>
                    <a:pt x="13348" y="21145"/>
                  </a:cubicBezTo>
                  <a:cubicBezTo>
                    <a:pt x="9951" y="12278"/>
                    <a:pt x="9951" y="12278"/>
                    <a:pt x="9951" y="12278"/>
                  </a:cubicBezTo>
                  <a:cubicBezTo>
                    <a:pt x="16503" y="5229"/>
                    <a:pt x="16503" y="5229"/>
                    <a:pt x="16503" y="5229"/>
                  </a:cubicBezTo>
                  <a:cubicBezTo>
                    <a:pt x="16018" y="4547"/>
                    <a:pt x="15290" y="4093"/>
                    <a:pt x="14319" y="3865"/>
                  </a:cubicBezTo>
                  <a:close/>
                  <a:moveTo>
                    <a:pt x="10436" y="0"/>
                  </a:moveTo>
                  <a:cubicBezTo>
                    <a:pt x="9951" y="0"/>
                    <a:pt x="9708" y="0"/>
                    <a:pt x="9222" y="0"/>
                  </a:cubicBezTo>
                  <a:cubicBezTo>
                    <a:pt x="9708" y="3411"/>
                    <a:pt x="10436" y="9322"/>
                    <a:pt x="10436" y="9322"/>
                  </a:cubicBezTo>
                  <a:cubicBezTo>
                    <a:pt x="14804" y="909"/>
                    <a:pt x="14804" y="909"/>
                    <a:pt x="14804" y="909"/>
                  </a:cubicBezTo>
                  <a:cubicBezTo>
                    <a:pt x="13591" y="227"/>
                    <a:pt x="11892" y="0"/>
                    <a:pt x="10436" y="0"/>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nvGrpSpPr>
          <p:cNvPr id="685" name="组合 3"/>
          <p:cNvGrpSpPr/>
          <p:nvPr/>
        </p:nvGrpSpPr>
        <p:grpSpPr>
          <a:xfrm>
            <a:off x="1571625" y="4714875"/>
            <a:ext cx="419100" cy="419100"/>
            <a:chOff x="0" y="0"/>
            <a:chExt cx="419100" cy="419100"/>
          </a:xfrm>
        </p:grpSpPr>
        <p:sp>
          <p:nvSpPr>
            <p:cNvPr id="681" name="椭圆 8"/>
            <p:cNvSpPr/>
            <p:nvPr/>
          </p:nvSpPr>
          <p:spPr>
            <a:xfrm>
              <a:off x="0" y="0"/>
              <a:ext cx="419100" cy="419100"/>
            </a:xfrm>
            <a:prstGeom prst="ellipse">
              <a:avLst/>
            </a:prstGeom>
            <a:gradFill flip="none" rotWithShape="1">
              <a:gsLst>
                <a:gs pos="0">
                  <a:srgbClr val="6DA400"/>
                </a:gs>
                <a:gs pos="100000">
                  <a:srgbClr val="B0EB2F"/>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nvGrpSpPr>
            <p:cNvPr id="684" name="组合 11"/>
            <p:cNvGrpSpPr/>
            <p:nvPr/>
          </p:nvGrpSpPr>
          <p:grpSpPr>
            <a:xfrm>
              <a:off x="116295" y="116574"/>
              <a:ext cx="186921" cy="187274"/>
              <a:chOff x="0" y="0"/>
              <a:chExt cx="186919" cy="187273"/>
            </a:xfrm>
          </p:grpSpPr>
          <p:sp>
            <p:nvSpPr>
              <p:cNvPr id="682" name="Freeform 12"/>
              <p:cNvSpPr/>
              <p:nvPr/>
            </p:nvSpPr>
            <p:spPr>
              <a:xfrm>
                <a:off x="64112" y="136201"/>
                <a:ext cx="122808" cy="51073"/>
              </a:xfrm>
              <a:custGeom>
                <a:avLst/>
                <a:gdLst/>
                <a:ahLst/>
                <a:cxnLst>
                  <a:cxn ang="0">
                    <a:pos x="wd2" y="hd2"/>
                  </a:cxn>
                  <a:cxn ang="5400000">
                    <a:pos x="wd2" y="hd2"/>
                  </a:cxn>
                  <a:cxn ang="10800000">
                    <a:pos x="wd2" y="hd2"/>
                  </a:cxn>
                  <a:cxn ang="16200000">
                    <a:pos x="wd2" y="hd2"/>
                  </a:cxn>
                </a:cxnLst>
                <a:rect l="0" t="0" r="r" b="b"/>
                <a:pathLst>
                  <a:path w="21600" h="21600" extrusionOk="0">
                    <a:moveTo>
                      <a:pt x="1013" y="16054"/>
                    </a:moveTo>
                    <a:cubicBezTo>
                      <a:pt x="6403" y="16054"/>
                      <a:pt x="6403" y="16054"/>
                      <a:pt x="6403" y="16054"/>
                    </a:cubicBezTo>
                    <a:cubicBezTo>
                      <a:pt x="6403" y="10508"/>
                      <a:pt x="6403" y="10508"/>
                      <a:pt x="6403" y="10508"/>
                    </a:cubicBezTo>
                    <a:cubicBezTo>
                      <a:pt x="6403" y="9146"/>
                      <a:pt x="6889" y="8076"/>
                      <a:pt x="7457" y="8076"/>
                    </a:cubicBezTo>
                    <a:cubicBezTo>
                      <a:pt x="12847" y="8076"/>
                      <a:pt x="12847" y="8076"/>
                      <a:pt x="12847" y="8076"/>
                    </a:cubicBezTo>
                    <a:cubicBezTo>
                      <a:pt x="12847" y="2432"/>
                      <a:pt x="12847" y="2432"/>
                      <a:pt x="12847" y="2432"/>
                    </a:cubicBezTo>
                    <a:cubicBezTo>
                      <a:pt x="12847" y="1070"/>
                      <a:pt x="13333" y="0"/>
                      <a:pt x="13900" y="0"/>
                    </a:cubicBezTo>
                    <a:cubicBezTo>
                      <a:pt x="21600" y="0"/>
                      <a:pt x="21600" y="0"/>
                      <a:pt x="21600" y="0"/>
                    </a:cubicBezTo>
                    <a:cubicBezTo>
                      <a:pt x="21600" y="3114"/>
                      <a:pt x="21600" y="3114"/>
                      <a:pt x="21600" y="3114"/>
                    </a:cubicBezTo>
                    <a:cubicBezTo>
                      <a:pt x="21600" y="4476"/>
                      <a:pt x="21154" y="5546"/>
                      <a:pt x="20587" y="5546"/>
                    </a:cubicBezTo>
                    <a:cubicBezTo>
                      <a:pt x="15197" y="5546"/>
                      <a:pt x="15197" y="5546"/>
                      <a:pt x="15197" y="5546"/>
                    </a:cubicBezTo>
                    <a:cubicBezTo>
                      <a:pt x="15197" y="11092"/>
                      <a:pt x="15197" y="11092"/>
                      <a:pt x="15197" y="11092"/>
                    </a:cubicBezTo>
                    <a:cubicBezTo>
                      <a:pt x="15197" y="12454"/>
                      <a:pt x="14711" y="13622"/>
                      <a:pt x="14143" y="13622"/>
                    </a:cubicBezTo>
                    <a:cubicBezTo>
                      <a:pt x="8753" y="13622"/>
                      <a:pt x="8753" y="13622"/>
                      <a:pt x="8753" y="13622"/>
                    </a:cubicBezTo>
                    <a:cubicBezTo>
                      <a:pt x="8753" y="19168"/>
                      <a:pt x="8753" y="19168"/>
                      <a:pt x="8753" y="19168"/>
                    </a:cubicBezTo>
                    <a:cubicBezTo>
                      <a:pt x="8753" y="20530"/>
                      <a:pt x="8267" y="21600"/>
                      <a:pt x="7700" y="21600"/>
                    </a:cubicBezTo>
                    <a:cubicBezTo>
                      <a:pt x="0" y="21600"/>
                      <a:pt x="0" y="21600"/>
                      <a:pt x="0" y="21600"/>
                    </a:cubicBezTo>
                    <a:cubicBezTo>
                      <a:pt x="0" y="18584"/>
                      <a:pt x="0" y="18584"/>
                      <a:pt x="0" y="18584"/>
                    </a:cubicBezTo>
                    <a:cubicBezTo>
                      <a:pt x="0" y="17222"/>
                      <a:pt x="446" y="16054"/>
                      <a:pt x="1013" y="16054"/>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683" name="Freeform 13"/>
              <p:cNvSpPr/>
              <p:nvPr/>
            </p:nvSpPr>
            <p:spPr>
              <a:xfrm>
                <a:off x="-1" y="-1"/>
                <a:ext cx="138498" cy="167899"/>
              </a:xfrm>
              <a:custGeom>
                <a:avLst/>
                <a:gdLst/>
                <a:ahLst/>
                <a:cxnLst>
                  <a:cxn ang="0">
                    <a:pos x="wd2" y="hd2"/>
                  </a:cxn>
                  <a:cxn ang="5400000">
                    <a:pos x="wd2" y="hd2"/>
                  </a:cxn>
                  <a:cxn ang="10800000">
                    <a:pos x="wd2" y="hd2"/>
                  </a:cxn>
                  <a:cxn ang="16200000">
                    <a:pos x="wd2" y="hd2"/>
                  </a:cxn>
                </a:cxnLst>
                <a:rect l="0" t="0" r="r" b="b"/>
                <a:pathLst>
                  <a:path w="21211" h="20752" extrusionOk="0">
                    <a:moveTo>
                      <a:pt x="925" y="14179"/>
                    </a:moveTo>
                    <a:cubicBezTo>
                      <a:pt x="5161" y="14464"/>
                      <a:pt x="5161" y="14464"/>
                      <a:pt x="5161" y="14464"/>
                    </a:cubicBezTo>
                    <a:cubicBezTo>
                      <a:pt x="5725" y="14521"/>
                      <a:pt x="6184" y="14179"/>
                      <a:pt x="6255" y="13724"/>
                    </a:cubicBezTo>
                    <a:cubicBezTo>
                      <a:pt x="6431" y="11874"/>
                      <a:pt x="6431" y="11874"/>
                      <a:pt x="6431" y="11874"/>
                    </a:cubicBezTo>
                    <a:cubicBezTo>
                      <a:pt x="6502" y="11419"/>
                      <a:pt x="6078" y="11020"/>
                      <a:pt x="5513" y="10992"/>
                    </a:cubicBezTo>
                    <a:cubicBezTo>
                      <a:pt x="1278" y="10679"/>
                      <a:pt x="1278" y="10679"/>
                      <a:pt x="1278" y="10679"/>
                    </a:cubicBezTo>
                    <a:cubicBezTo>
                      <a:pt x="749" y="10650"/>
                      <a:pt x="255" y="10992"/>
                      <a:pt x="184" y="11419"/>
                    </a:cubicBezTo>
                    <a:cubicBezTo>
                      <a:pt x="8" y="13297"/>
                      <a:pt x="8" y="13297"/>
                      <a:pt x="8" y="13297"/>
                    </a:cubicBezTo>
                    <a:cubicBezTo>
                      <a:pt x="-63" y="13752"/>
                      <a:pt x="361" y="14151"/>
                      <a:pt x="925" y="14179"/>
                    </a:cubicBezTo>
                    <a:close/>
                    <a:moveTo>
                      <a:pt x="5478" y="18875"/>
                    </a:moveTo>
                    <a:cubicBezTo>
                      <a:pt x="7702" y="16769"/>
                      <a:pt x="8055" y="16683"/>
                      <a:pt x="8902" y="13695"/>
                    </a:cubicBezTo>
                    <a:cubicBezTo>
                      <a:pt x="9819" y="13951"/>
                      <a:pt x="10772" y="14179"/>
                      <a:pt x="11725" y="14407"/>
                    </a:cubicBezTo>
                    <a:cubicBezTo>
                      <a:pt x="11831" y="14435"/>
                      <a:pt x="11902" y="14464"/>
                      <a:pt x="12008" y="14492"/>
                    </a:cubicBezTo>
                    <a:cubicBezTo>
                      <a:pt x="10631" y="17850"/>
                      <a:pt x="10384" y="17964"/>
                      <a:pt x="7561" y="20383"/>
                    </a:cubicBezTo>
                    <a:cubicBezTo>
                      <a:pt x="6290" y="21436"/>
                      <a:pt x="4243" y="20013"/>
                      <a:pt x="5478" y="18875"/>
                    </a:cubicBezTo>
                    <a:close/>
                    <a:moveTo>
                      <a:pt x="13313" y="35"/>
                    </a:moveTo>
                    <a:cubicBezTo>
                      <a:pt x="14513" y="263"/>
                      <a:pt x="15255" y="1230"/>
                      <a:pt x="14972" y="2227"/>
                    </a:cubicBezTo>
                    <a:cubicBezTo>
                      <a:pt x="14725" y="3251"/>
                      <a:pt x="13455" y="4304"/>
                      <a:pt x="12255" y="4105"/>
                    </a:cubicBezTo>
                    <a:cubicBezTo>
                      <a:pt x="11055" y="3906"/>
                      <a:pt x="10419" y="2511"/>
                      <a:pt x="10666" y="1515"/>
                    </a:cubicBezTo>
                    <a:cubicBezTo>
                      <a:pt x="10949" y="491"/>
                      <a:pt x="12113" y="-164"/>
                      <a:pt x="13313" y="35"/>
                    </a:cubicBezTo>
                    <a:close/>
                    <a:moveTo>
                      <a:pt x="13031" y="5044"/>
                    </a:moveTo>
                    <a:cubicBezTo>
                      <a:pt x="13278" y="5101"/>
                      <a:pt x="13808" y="5243"/>
                      <a:pt x="14161" y="5499"/>
                    </a:cubicBezTo>
                    <a:cubicBezTo>
                      <a:pt x="17372" y="7975"/>
                      <a:pt x="16666" y="7861"/>
                      <a:pt x="20196" y="7747"/>
                    </a:cubicBezTo>
                    <a:cubicBezTo>
                      <a:pt x="21537" y="7719"/>
                      <a:pt x="21502" y="9455"/>
                      <a:pt x="20372" y="9540"/>
                    </a:cubicBezTo>
                    <a:cubicBezTo>
                      <a:pt x="16772" y="9796"/>
                      <a:pt x="16525" y="10024"/>
                      <a:pt x="13984" y="8260"/>
                    </a:cubicBezTo>
                    <a:cubicBezTo>
                      <a:pt x="13384" y="10793"/>
                      <a:pt x="13384" y="10793"/>
                      <a:pt x="13384" y="10793"/>
                    </a:cubicBezTo>
                    <a:cubicBezTo>
                      <a:pt x="13349" y="10992"/>
                      <a:pt x="13455" y="11191"/>
                      <a:pt x="13702" y="11276"/>
                    </a:cubicBezTo>
                    <a:cubicBezTo>
                      <a:pt x="17372" y="12585"/>
                      <a:pt x="18113" y="12585"/>
                      <a:pt x="19737" y="16712"/>
                    </a:cubicBezTo>
                    <a:cubicBezTo>
                      <a:pt x="20337" y="17993"/>
                      <a:pt x="17937" y="18846"/>
                      <a:pt x="17196" y="17651"/>
                    </a:cubicBezTo>
                    <a:cubicBezTo>
                      <a:pt x="14655" y="13610"/>
                      <a:pt x="14231" y="14236"/>
                      <a:pt x="8161" y="12557"/>
                    </a:cubicBezTo>
                    <a:cubicBezTo>
                      <a:pt x="7384" y="12215"/>
                      <a:pt x="7102" y="11675"/>
                      <a:pt x="7102" y="10992"/>
                    </a:cubicBezTo>
                    <a:cubicBezTo>
                      <a:pt x="8090" y="6638"/>
                      <a:pt x="8090" y="6638"/>
                      <a:pt x="8090" y="6638"/>
                    </a:cubicBezTo>
                    <a:cubicBezTo>
                      <a:pt x="5725" y="7235"/>
                      <a:pt x="5972" y="7207"/>
                      <a:pt x="5478" y="9626"/>
                    </a:cubicBezTo>
                    <a:cubicBezTo>
                      <a:pt x="5266" y="10536"/>
                      <a:pt x="3149" y="10423"/>
                      <a:pt x="3290" y="9284"/>
                    </a:cubicBezTo>
                    <a:cubicBezTo>
                      <a:pt x="3713" y="5727"/>
                      <a:pt x="4384" y="5499"/>
                      <a:pt x="8655" y="4247"/>
                    </a:cubicBezTo>
                    <a:cubicBezTo>
                      <a:pt x="9255" y="4076"/>
                      <a:pt x="10666" y="4389"/>
                      <a:pt x="10984" y="4475"/>
                    </a:cubicBezTo>
                    <a:cubicBezTo>
                      <a:pt x="12255" y="6296"/>
                      <a:pt x="12255" y="6296"/>
                      <a:pt x="12255" y="6296"/>
                    </a:cubicBezTo>
                    <a:cubicBezTo>
                      <a:pt x="13031" y="5044"/>
                      <a:pt x="13031" y="5044"/>
                      <a:pt x="13031" y="5044"/>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grpSp>
        <p:nvGrpSpPr>
          <p:cNvPr id="690" name="组合 9"/>
          <p:cNvGrpSpPr/>
          <p:nvPr/>
        </p:nvGrpSpPr>
        <p:grpSpPr>
          <a:xfrm>
            <a:off x="8715375" y="2058223"/>
            <a:ext cx="419100" cy="419101"/>
            <a:chOff x="0" y="0"/>
            <a:chExt cx="419100" cy="419100"/>
          </a:xfrm>
        </p:grpSpPr>
        <p:sp>
          <p:nvSpPr>
            <p:cNvPr id="686" name="椭圆 6"/>
            <p:cNvSpPr/>
            <p:nvPr/>
          </p:nvSpPr>
          <p:spPr>
            <a:xfrm>
              <a:off x="0" y="0"/>
              <a:ext cx="419100" cy="419100"/>
            </a:xfrm>
            <a:prstGeom prst="ellipse">
              <a:avLst/>
            </a:prstGeom>
            <a:gradFill flip="none" rotWithShape="1">
              <a:gsLst>
                <a:gs pos="0">
                  <a:srgbClr val="0076CF"/>
                </a:gs>
                <a:gs pos="100000">
                  <a:srgbClr val="1CCCF8"/>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nvGrpSpPr>
            <p:cNvPr id="689" name="组合 14"/>
            <p:cNvGrpSpPr/>
            <p:nvPr/>
          </p:nvGrpSpPr>
          <p:grpSpPr>
            <a:xfrm>
              <a:off x="115884" y="131205"/>
              <a:ext cx="186181" cy="154933"/>
              <a:chOff x="0" y="0"/>
              <a:chExt cx="186179" cy="154932"/>
            </a:xfrm>
          </p:grpSpPr>
          <p:sp>
            <p:nvSpPr>
              <p:cNvPr id="687" name="Freeform 16"/>
              <p:cNvSpPr/>
              <p:nvPr/>
            </p:nvSpPr>
            <p:spPr>
              <a:xfrm>
                <a:off x="0" y="294"/>
                <a:ext cx="171385" cy="154639"/>
              </a:xfrm>
              <a:custGeom>
                <a:avLst/>
                <a:gdLst/>
                <a:ahLst/>
                <a:cxnLst>
                  <a:cxn ang="0">
                    <a:pos x="wd2" y="hd2"/>
                  </a:cxn>
                  <a:cxn ang="5400000">
                    <a:pos x="wd2" y="hd2"/>
                  </a:cxn>
                  <a:cxn ang="10800000">
                    <a:pos x="wd2" y="hd2"/>
                  </a:cxn>
                  <a:cxn ang="16200000">
                    <a:pos x="wd2" y="hd2"/>
                  </a:cxn>
                </a:cxnLst>
                <a:rect l="0" t="0" r="r" b="b"/>
                <a:pathLst>
                  <a:path w="21153" h="20955" extrusionOk="0">
                    <a:moveTo>
                      <a:pt x="14949" y="6221"/>
                    </a:moveTo>
                    <a:cubicBezTo>
                      <a:pt x="16327" y="7569"/>
                      <a:pt x="17735" y="8950"/>
                      <a:pt x="19083" y="10363"/>
                    </a:cubicBezTo>
                    <a:cubicBezTo>
                      <a:pt x="19173" y="10462"/>
                      <a:pt x="19263" y="10528"/>
                      <a:pt x="19353" y="10593"/>
                    </a:cubicBezTo>
                    <a:cubicBezTo>
                      <a:pt x="20132" y="11382"/>
                      <a:pt x="20132" y="11382"/>
                      <a:pt x="20132" y="11382"/>
                    </a:cubicBezTo>
                    <a:cubicBezTo>
                      <a:pt x="20551" y="11843"/>
                      <a:pt x="20551" y="11843"/>
                      <a:pt x="20551" y="11843"/>
                    </a:cubicBezTo>
                    <a:cubicBezTo>
                      <a:pt x="21600" y="13026"/>
                      <a:pt x="21181" y="14769"/>
                      <a:pt x="20042" y="15295"/>
                    </a:cubicBezTo>
                    <a:cubicBezTo>
                      <a:pt x="20521" y="16643"/>
                      <a:pt x="19533" y="17925"/>
                      <a:pt x="18305" y="17859"/>
                    </a:cubicBezTo>
                    <a:cubicBezTo>
                      <a:pt x="18155" y="18977"/>
                      <a:pt x="17196" y="19733"/>
                      <a:pt x="16148" y="19437"/>
                    </a:cubicBezTo>
                    <a:cubicBezTo>
                      <a:pt x="15848" y="20851"/>
                      <a:pt x="14350" y="21377"/>
                      <a:pt x="13152" y="20588"/>
                    </a:cubicBezTo>
                    <a:cubicBezTo>
                      <a:pt x="12972" y="20456"/>
                      <a:pt x="12972" y="20456"/>
                      <a:pt x="12972" y="20456"/>
                    </a:cubicBezTo>
                    <a:cubicBezTo>
                      <a:pt x="13212" y="20128"/>
                      <a:pt x="13361" y="19733"/>
                      <a:pt x="13451" y="19306"/>
                    </a:cubicBezTo>
                    <a:cubicBezTo>
                      <a:pt x="13781" y="19536"/>
                      <a:pt x="14021" y="19733"/>
                      <a:pt x="14410" y="19700"/>
                    </a:cubicBezTo>
                    <a:cubicBezTo>
                      <a:pt x="14680" y="19667"/>
                      <a:pt x="14949" y="19503"/>
                      <a:pt x="15009" y="19207"/>
                    </a:cubicBezTo>
                    <a:cubicBezTo>
                      <a:pt x="15039" y="19076"/>
                      <a:pt x="15039" y="18944"/>
                      <a:pt x="15009" y="18747"/>
                    </a:cubicBezTo>
                    <a:cubicBezTo>
                      <a:pt x="13541" y="17465"/>
                      <a:pt x="13541" y="17465"/>
                      <a:pt x="13541" y="17465"/>
                    </a:cubicBezTo>
                    <a:cubicBezTo>
                      <a:pt x="13302" y="17235"/>
                      <a:pt x="13242" y="16840"/>
                      <a:pt x="13451" y="16577"/>
                    </a:cubicBezTo>
                    <a:cubicBezTo>
                      <a:pt x="13631" y="16314"/>
                      <a:pt x="13991" y="16281"/>
                      <a:pt x="14230" y="16478"/>
                    </a:cubicBezTo>
                    <a:cubicBezTo>
                      <a:pt x="15878" y="17892"/>
                      <a:pt x="15878" y="17892"/>
                      <a:pt x="15878" y="17892"/>
                    </a:cubicBezTo>
                    <a:cubicBezTo>
                      <a:pt x="16267" y="18254"/>
                      <a:pt x="16657" y="18385"/>
                      <a:pt x="16986" y="18089"/>
                    </a:cubicBezTo>
                    <a:cubicBezTo>
                      <a:pt x="17046" y="18024"/>
                      <a:pt x="17106" y="17925"/>
                      <a:pt x="17136" y="17826"/>
                    </a:cubicBezTo>
                    <a:cubicBezTo>
                      <a:pt x="17196" y="17662"/>
                      <a:pt x="17256" y="17399"/>
                      <a:pt x="17076" y="17267"/>
                    </a:cubicBezTo>
                    <a:cubicBezTo>
                      <a:pt x="15159" y="15591"/>
                      <a:pt x="15159" y="15591"/>
                      <a:pt x="15159" y="15591"/>
                    </a:cubicBezTo>
                    <a:cubicBezTo>
                      <a:pt x="14919" y="15393"/>
                      <a:pt x="14859" y="14999"/>
                      <a:pt x="15069" y="14736"/>
                    </a:cubicBezTo>
                    <a:cubicBezTo>
                      <a:pt x="15249" y="14440"/>
                      <a:pt x="15608" y="14407"/>
                      <a:pt x="15848" y="14604"/>
                    </a:cubicBezTo>
                    <a:cubicBezTo>
                      <a:pt x="17855" y="16347"/>
                      <a:pt x="17855" y="16347"/>
                      <a:pt x="17855" y="16347"/>
                    </a:cubicBezTo>
                    <a:cubicBezTo>
                      <a:pt x="17885" y="16347"/>
                      <a:pt x="17885" y="16380"/>
                      <a:pt x="17915" y="16380"/>
                    </a:cubicBezTo>
                    <a:cubicBezTo>
                      <a:pt x="18574" y="17037"/>
                      <a:pt x="19653" y="16084"/>
                      <a:pt x="18574" y="15130"/>
                    </a:cubicBezTo>
                    <a:cubicBezTo>
                      <a:pt x="16447" y="13388"/>
                      <a:pt x="16447" y="13388"/>
                      <a:pt x="16447" y="13388"/>
                    </a:cubicBezTo>
                    <a:cubicBezTo>
                      <a:pt x="16207" y="13191"/>
                      <a:pt x="16148" y="12796"/>
                      <a:pt x="16357" y="12533"/>
                    </a:cubicBezTo>
                    <a:cubicBezTo>
                      <a:pt x="16537" y="12237"/>
                      <a:pt x="16897" y="12204"/>
                      <a:pt x="17136" y="12402"/>
                    </a:cubicBezTo>
                    <a:cubicBezTo>
                      <a:pt x="19233" y="14144"/>
                      <a:pt x="19233" y="14144"/>
                      <a:pt x="19233" y="14144"/>
                    </a:cubicBezTo>
                    <a:cubicBezTo>
                      <a:pt x="19443" y="14276"/>
                      <a:pt x="19743" y="14111"/>
                      <a:pt x="19862" y="13881"/>
                    </a:cubicBezTo>
                    <a:cubicBezTo>
                      <a:pt x="20102" y="13552"/>
                      <a:pt x="20072" y="13092"/>
                      <a:pt x="19743" y="12730"/>
                    </a:cubicBezTo>
                    <a:cubicBezTo>
                      <a:pt x="19323" y="12237"/>
                      <a:pt x="19323" y="12237"/>
                      <a:pt x="19323" y="12237"/>
                    </a:cubicBezTo>
                    <a:cubicBezTo>
                      <a:pt x="13691" y="6648"/>
                      <a:pt x="13691" y="6648"/>
                      <a:pt x="13691" y="6648"/>
                    </a:cubicBezTo>
                    <a:cubicBezTo>
                      <a:pt x="13571" y="6517"/>
                      <a:pt x="13661" y="6287"/>
                      <a:pt x="13841" y="6287"/>
                    </a:cubicBezTo>
                    <a:cubicBezTo>
                      <a:pt x="14170" y="6287"/>
                      <a:pt x="14530" y="6287"/>
                      <a:pt x="14859" y="6221"/>
                    </a:cubicBezTo>
                    <a:cubicBezTo>
                      <a:pt x="14889" y="6221"/>
                      <a:pt x="14919" y="6221"/>
                      <a:pt x="14949" y="6221"/>
                    </a:cubicBezTo>
                    <a:close/>
                    <a:moveTo>
                      <a:pt x="2576" y="11448"/>
                    </a:moveTo>
                    <a:cubicBezTo>
                      <a:pt x="1977" y="10626"/>
                      <a:pt x="1917" y="9476"/>
                      <a:pt x="1768" y="8391"/>
                    </a:cubicBezTo>
                    <a:cubicBezTo>
                      <a:pt x="1049" y="7635"/>
                      <a:pt x="1049" y="7635"/>
                      <a:pt x="1049" y="7635"/>
                    </a:cubicBezTo>
                    <a:cubicBezTo>
                      <a:pt x="509" y="6977"/>
                      <a:pt x="0" y="6517"/>
                      <a:pt x="0" y="5563"/>
                    </a:cubicBezTo>
                    <a:cubicBezTo>
                      <a:pt x="0" y="5070"/>
                      <a:pt x="180" y="4610"/>
                      <a:pt x="479" y="4215"/>
                    </a:cubicBezTo>
                    <a:cubicBezTo>
                      <a:pt x="3475" y="665"/>
                      <a:pt x="3475" y="665"/>
                      <a:pt x="3475" y="665"/>
                    </a:cubicBezTo>
                    <a:cubicBezTo>
                      <a:pt x="4134" y="-124"/>
                      <a:pt x="5213" y="-223"/>
                      <a:pt x="5962" y="435"/>
                    </a:cubicBezTo>
                    <a:cubicBezTo>
                      <a:pt x="6441" y="796"/>
                      <a:pt x="6621" y="1026"/>
                      <a:pt x="7250" y="1289"/>
                    </a:cubicBezTo>
                    <a:cubicBezTo>
                      <a:pt x="7430" y="1355"/>
                      <a:pt x="7579" y="1421"/>
                      <a:pt x="7609" y="1421"/>
                    </a:cubicBezTo>
                    <a:cubicBezTo>
                      <a:pt x="8508" y="1289"/>
                      <a:pt x="9467" y="829"/>
                      <a:pt x="10485" y="862"/>
                    </a:cubicBezTo>
                    <a:cubicBezTo>
                      <a:pt x="10096" y="1158"/>
                      <a:pt x="8568" y="2473"/>
                      <a:pt x="8508" y="2473"/>
                    </a:cubicBezTo>
                    <a:cubicBezTo>
                      <a:pt x="8269" y="2539"/>
                      <a:pt x="8029" y="2604"/>
                      <a:pt x="7789" y="2637"/>
                    </a:cubicBezTo>
                    <a:cubicBezTo>
                      <a:pt x="7220" y="2736"/>
                      <a:pt x="6231" y="2210"/>
                      <a:pt x="5842" y="1881"/>
                    </a:cubicBezTo>
                    <a:cubicBezTo>
                      <a:pt x="5273" y="1421"/>
                      <a:pt x="5273" y="1421"/>
                      <a:pt x="5273" y="1421"/>
                    </a:cubicBezTo>
                    <a:cubicBezTo>
                      <a:pt x="4973" y="1158"/>
                      <a:pt x="4554" y="1224"/>
                      <a:pt x="4314" y="1519"/>
                    </a:cubicBezTo>
                    <a:cubicBezTo>
                      <a:pt x="1318" y="5070"/>
                      <a:pt x="1318" y="5070"/>
                      <a:pt x="1318" y="5070"/>
                    </a:cubicBezTo>
                    <a:cubicBezTo>
                      <a:pt x="1079" y="5366"/>
                      <a:pt x="1079" y="5826"/>
                      <a:pt x="1318" y="6122"/>
                    </a:cubicBezTo>
                    <a:cubicBezTo>
                      <a:pt x="1588" y="6451"/>
                      <a:pt x="1768" y="6681"/>
                      <a:pt x="2067" y="7010"/>
                    </a:cubicBezTo>
                    <a:cubicBezTo>
                      <a:pt x="2397" y="7339"/>
                      <a:pt x="2846" y="7799"/>
                      <a:pt x="2906" y="8226"/>
                    </a:cubicBezTo>
                    <a:cubicBezTo>
                      <a:pt x="2996" y="8982"/>
                      <a:pt x="3056" y="10067"/>
                      <a:pt x="3445" y="10626"/>
                    </a:cubicBezTo>
                    <a:cubicBezTo>
                      <a:pt x="3056" y="10856"/>
                      <a:pt x="2846" y="11087"/>
                      <a:pt x="2576" y="11448"/>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688" name="Freeform 17"/>
              <p:cNvSpPr/>
              <p:nvPr/>
            </p:nvSpPr>
            <p:spPr>
              <a:xfrm>
                <a:off x="21526" y="0"/>
                <a:ext cx="164654" cy="152065"/>
              </a:xfrm>
              <a:custGeom>
                <a:avLst/>
                <a:gdLst/>
                <a:ahLst/>
                <a:cxnLst>
                  <a:cxn ang="0">
                    <a:pos x="wd2" y="hd2"/>
                  </a:cxn>
                  <a:cxn ang="5400000">
                    <a:pos x="wd2" y="hd2"/>
                  </a:cxn>
                  <a:cxn ang="10800000">
                    <a:pos x="wd2" y="hd2"/>
                  </a:cxn>
                  <a:cxn ang="16200000">
                    <a:pos x="wd2" y="hd2"/>
                  </a:cxn>
                </a:cxnLst>
                <a:rect l="0" t="0" r="r" b="b"/>
                <a:pathLst>
                  <a:path w="21271" h="21222" extrusionOk="0">
                    <a:moveTo>
                      <a:pt x="9821" y="18195"/>
                    </a:moveTo>
                    <a:cubicBezTo>
                      <a:pt x="9288" y="17721"/>
                      <a:pt x="8567" y="17687"/>
                      <a:pt x="8034" y="18025"/>
                    </a:cubicBezTo>
                    <a:cubicBezTo>
                      <a:pt x="8002" y="18059"/>
                      <a:pt x="7940" y="18059"/>
                      <a:pt x="7908" y="18025"/>
                    </a:cubicBezTo>
                    <a:cubicBezTo>
                      <a:pt x="7877" y="17992"/>
                      <a:pt x="7877" y="17958"/>
                      <a:pt x="7877" y="17924"/>
                    </a:cubicBezTo>
                    <a:cubicBezTo>
                      <a:pt x="7971" y="17348"/>
                      <a:pt x="7814" y="16739"/>
                      <a:pt x="7375" y="16366"/>
                    </a:cubicBezTo>
                    <a:cubicBezTo>
                      <a:pt x="7375" y="16366"/>
                      <a:pt x="7375" y="16366"/>
                      <a:pt x="7375" y="16366"/>
                    </a:cubicBezTo>
                    <a:cubicBezTo>
                      <a:pt x="6874" y="15893"/>
                      <a:pt x="6153" y="15825"/>
                      <a:pt x="5620" y="16197"/>
                    </a:cubicBezTo>
                    <a:cubicBezTo>
                      <a:pt x="5557" y="16231"/>
                      <a:pt x="5526" y="16197"/>
                      <a:pt x="5494" y="16197"/>
                    </a:cubicBezTo>
                    <a:cubicBezTo>
                      <a:pt x="5463" y="16163"/>
                      <a:pt x="5463" y="16129"/>
                      <a:pt x="5463" y="16096"/>
                    </a:cubicBezTo>
                    <a:cubicBezTo>
                      <a:pt x="5557" y="15520"/>
                      <a:pt x="5369" y="14911"/>
                      <a:pt x="4961" y="14538"/>
                    </a:cubicBezTo>
                    <a:cubicBezTo>
                      <a:pt x="4961" y="14538"/>
                      <a:pt x="4961" y="14538"/>
                      <a:pt x="4961" y="14538"/>
                    </a:cubicBezTo>
                    <a:cubicBezTo>
                      <a:pt x="4522" y="14132"/>
                      <a:pt x="3958" y="14030"/>
                      <a:pt x="3488" y="14200"/>
                    </a:cubicBezTo>
                    <a:cubicBezTo>
                      <a:pt x="3425" y="14234"/>
                      <a:pt x="3394" y="14200"/>
                      <a:pt x="3363" y="14200"/>
                    </a:cubicBezTo>
                    <a:cubicBezTo>
                      <a:pt x="3331" y="14166"/>
                      <a:pt x="3331" y="14098"/>
                      <a:pt x="3363" y="14064"/>
                    </a:cubicBezTo>
                    <a:cubicBezTo>
                      <a:pt x="3613" y="13421"/>
                      <a:pt x="3457" y="12642"/>
                      <a:pt x="2955" y="12168"/>
                    </a:cubicBezTo>
                    <a:cubicBezTo>
                      <a:pt x="2955" y="12168"/>
                      <a:pt x="2955" y="12168"/>
                      <a:pt x="2955" y="12168"/>
                    </a:cubicBezTo>
                    <a:cubicBezTo>
                      <a:pt x="2328" y="11559"/>
                      <a:pt x="1356" y="11661"/>
                      <a:pt x="823" y="12338"/>
                    </a:cubicBezTo>
                    <a:cubicBezTo>
                      <a:pt x="384" y="12879"/>
                      <a:pt x="384" y="12879"/>
                      <a:pt x="384" y="12879"/>
                    </a:cubicBezTo>
                    <a:cubicBezTo>
                      <a:pt x="-180" y="13556"/>
                      <a:pt x="-117" y="14606"/>
                      <a:pt x="541" y="15215"/>
                    </a:cubicBezTo>
                    <a:cubicBezTo>
                      <a:pt x="541" y="15215"/>
                      <a:pt x="541" y="15215"/>
                      <a:pt x="541" y="15215"/>
                    </a:cubicBezTo>
                    <a:cubicBezTo>
                      <a:pt x="917" y="15554"/>
                      <a:pt x="1419" y="15689"/>
                      <a:pt x="1889" y="15554"/>
                    </a:cubicBezTo>
                    <a:cubicBezTo>
                      <a:pt x="1952" y="15554"/>
                      <a:pt x="1983" y="15554"/>
                      <a:pt x="2014" y="15588"/>
                    </a:cubicBezTo>
                    <a:cubicBezTo>
                      <a:pt x="2014" y="15622"/>
                      <a:pt x="2014" y="15689"/>
                      <a:pt x="1983" y="15723"/>
                    </a:cubicBezTo>
                    <a:cubicBezTo>
                      <a:pt x="1513" y="16400"/>
                      <a:pt x="1607" y="17382"/>
                      <a:pt x="2203" y="17958"/>
                    </a:cubicBezTo>
                    <a:cubicBezTo>
                      <a:pt x="2203" y="17958"/>
                      <a:pt x="2203" y="17958"/>
                      <a:pt x="2203" y="17958"/>
                    </a:cubicBezTo>
                    <a:cubicBezTo>
                      <a:pt x="2798" y="18533"/>
                      <a:pt x="3707" y="18499"/>
                      <a:pt x="4272" y="17890"/>
                    </a:cubicBezTo>
                    <a:cubicBezTo>
                      <a:pt x="4303" y="17856"/>
                      <a:pt x="4334" y="17856"/>
                      <a:pt x="4366" y="17890"/>
                    </a:cubicBezTo>
                    <a:cubicBezTo>
                      <a:pt x="4428" y="17890"/>
                      <a:pt x="4428" y="17924"/>
                      <a:pt x="4428" y="17992"/>
                    </a:cubicBezTo>
                    <a:cubicBezTo>
                      <a:pt x="4397" y="18499"/>
                      <a:pt x="4554" y="19041"/>
                      <a:pt x="4961" y="19380"/>
                    </a:cubicBezTo>
                    <a:cubicBezTo>
                      <a:pt x="4961" y="19380"/>
                      <a:pt x="4961" y="19380"/>
                      <a:pt x="4961" y="19380"/>
                    </a:cubicBezTo>
                    <a:cubicBezTo>
                      <a:pt x="5557" y="19955"/>
                      <a:pt x="6466" y="19921"/>
                      <a:pt x="7030" y="19312"/>
                    </a:cubicBezTo>
                    <a:cubicBezTo>
                      <a:pt x="7062" y="19278"/>
                      <a:pt x="7093" y="19278"/>
                      <a:pt x="7124" y="19312"/>
                    </a:cubicBezTo>
                    <a:cubicBezTo>
                      <a:pt x="7156" y="19312"/>
                      <a:pt x="7187" y="19346"/>
                      <a:pt x="7187" y="19414"/>
                    </a:cubicBezTo>
                    <a:cubicBezTo>
                      <a:pt x="7124" y="19921"/>
                      <a:pt x="7313" y="20463"/>
                      <a:pt x="7720" y="20835"/>
                    </a:cubicBezTo>
                    <a:cubicBezTo>
                      <a:pt x="8347" y="21411"/>
                      <a:pt x="9319" y="21343"/>
                      <a:pt x="9852" y="20632"/>
                    </a:cubicBezTo>
                    <a:cubicBezTo>
                      <a:pt x="9977" y="20497"/>
                      <a:pt x="9977" y="20497"/>
                      <a:pt x="9977" y="20497"/>
                    </a:cubicBezTo>
                    <a:cubicBezTo>
                      <a:pt x="10510" y="19820"/>
                      <a:pt x="10448" y="18770"/>
                      <a:pt x="9821" y="18195"/>
                    </a:cubicBezTo>
                    <a:close/>
                    <a:moveTo>
                      <a:pt x="13896" y="5803"/>
                    </a:moveTo>
                    <a:cubicBezTo>
                      <a:pt x="15150" y="7124"/>
                      <a:pt x="16592" y="8614"/>
                      <a:pt x="17877" y="9934"/>
                    </a:cubicBezTo>
                    <a:cubicBezTo>
                      <a:pt x="18066" y="10137"/>
                      <a:pt x="18285" y="10205"/>
                      <a:pt x="18536" y="10171"/>
                    </a:cubicBezTo>
                    <a:cubicBezTo>
                      <a:pt x="18787" y="10137"/>
                      <a:pt x="19006" y="9968"/>
                      <a:pt x="19131" y="9731"/>
                    </a:cubicBezTo>
                    <a:cubicBezTo>
                      <a:pt x="19445" y="9121"/>
                      <a:pt x="19633" y="8478"/>
                      <a:pt x="19758" y="7733"/>
                    </a:cubicBezTo>
                    <a:cubicBezTo>
                      <a:pt x="19821" y="7395"/>
                      <a:pt x="19947" y="7124"/>
                      <a:pt x="20166" y="6887"/>
                    </a:cubicBezTo>
                    <a:cubicBezTo>
                      <a:pt x="20856" y="6108"/>
                      <a:pt x="20856" y="6108"/>
                      <a:pt x="20856" y="6108"/>
                    </a:cubicBezTo>
                    <a:cubicBezTo>
                      <a:pt x="21389" y="5499"/>
                      <a:pt x="21420" y="4517"/>
                      <a:pt x="20887" y="3908"/>
                    </a:cubicBezTo>
                    <a:cubicBezTo>
                      <a:pt x="18003" y="522"/>
                      <a:pt x="18003" y="522"/>
                      <a:pt x="18003" y="522"/>
                    </a:cubicBezTo>
                    <a:cubicBezTo>
                      <a:pt x="17470" y="-87"/>
                      <a:pt x="16561" y="-189"/>
                      <a:pt x="15965" y="353"/>
                    </a:cubicBezTo>
                    <a:cubicBezTo>
                      <a:pt x="15275" y="962"/>
                      <a:pt x="15275" y="962"/>
                      <a:pt x="15275" y="962"/>
                    </a:cubicBezTo>
                    <a:cubicBezTo>
                      <a:pt x="14962" y="1233"/>
                      <a:pt x="14586" y="1335"/>
                      <a:pt x="14147" y="1301"/>
                    </a:cubicBezTo>
                    <a:cubicBezTo>
                      <a:pt x="13457" y="1199"/>
                      <a:pt x="12736" y="1098"/>
                      <a:pt x="12046" y="1030"/>
                    </a:cubicBezTo>
                    <a:cubicBezTo>
                      <a:pt x="10698" y="827"/>
                      <a:pt x="9476" y="1199"/>
                      <a:pt x="8410" y="2079"/>
                    </a:cubicBezTo>
                    <a:cubicBezTo>
                      <a:pt x="6999" y="3230"/>
                      <a:pt x="5588" y="4415"/>
                      <a:pt x="4178" y="5600"/>
                    </a:cubicBezTo>
                    <a:cubicBezTo>
                      <a:pt x="2798" y="6819"/>
                      <a:pt x="4554" y="8444"/>
                      <a:pt x="6184" y="7327"/>
                    </a:cubicBezTo>
                    <a:cubicBezTo>
                      <a:pt x="9256" y="5262"/>
                      <a:pt x="9256" y="5262"/>
                      <a:pt x="9256" y="5262"/>
                    </a:cubicBezTo>
                    <a:cubicBezTo>
                      <a:pt x="9695" y="4991"/>
                      <a:pt x="10197" y="4957"/>
                      <a:pt x="10667" y="5160"/>
                    </a:cubicBezTo>
                    <a:cubicBezTo>
                      <a:pt x="11231" y="5465"/>
                      <a:pt x="11984" y="5499"/>
                      <a:pt x="12611" y="5397"/>
                    </a:cubicBezTo>
                    <a:cubicBezTo>
                      <a:pt x="13081" y="5296"/>
                      <a:pt x="13520" y="5431"/>
                      <a:pt x="13896" y="5803"/>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grpSp>
        <p:nvGrpSpPr>
          <p:cNvPr id="697" name="组合 23"/>
          <p:cNvGrpSpPr/>
          <p:nvPr/>
        </p:nvGrpSpPr>
        <p:grpSpPr>
          <a:xfrm>
            <a:off x="2714625" y="1848673"/>
            <a:ext cx="419100" cy="419101"/>
            <a:chOff x="0" y="0"/>
            <a:chExt cx="419100" cy="419100"/>
          </a:xfrm>
        </p:grpSpPr>
        <p:sp>
          <p:nvSpPr>
            <p:cNvPr id="691" name="椭圆 5"/>
            <p:cNvSpPr/>
            <p:nvPr/>
          </p:nvSpPr>
          <p:spPr>
            <a:xfrm>
              <a:off x="0" y="0"/>
              <a:ext cx="419100" cy="419100"/>
            </a:xfrm>
            <a:prstGeom prst="ellipse">
              <a:avLst/>
            </a:prstGeom>
            <a:gradFill flip="none" rotWithShape="1">
              <a:gsLst>
                <a:gs pos="0">
                  <a:srgbClr val="BA013F"/>
                </a:gs>
                <a:gs pos="100000">
                  <a:srgbClr val="FB4182"/>
                </a:gs>
              </a:gsLst>
              <a:lin ang="5400000" scaled="0"/>
            </a:gradFill>
            <a:ln w="381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nvGrpSpPr>
            <p:cNvPr id="696" name="组合 17"/>
            <p:cNvGrpSpPr/>
            <p:nvPr/>
          </p:nvGrpSpPr>
          <p:grpSpPr>
            <a:xfrm>
              <a:off x="130303" y="121529"/>
              <a:ext cx="167175" cy="166758"/>
              <a:chOff x="0" y="0"/>
              <a:chExt cx="167173" cy="166756"/>
            </a:xfrm>
          </p:grpSpPr>
          <p:sp>
            <p:nvSpPr>
              <p:cNvPr id="692" name="Freeform 5"/>
              <p:cNvSpPr/>
              <p:nvPr/>
            </p:nvSpPr>
            <p:spPr>
              <a:xfrm>
                <a:off x="-1" y="17001"/>
                <a:ext cx="150312" cy="149756"/>
              </a:xfrm>
              <a:custGeom>
                <a:avLst/>
                <a:gdLst/>
                <a:ahLst/>
                <a:cxnLst>
                  <a:cxn ang="0">
                    <a:pos x="wd2" y="hd2"/>
                  </a:cxn>
                  <a:cxn ang="5400000">
                    <a:pos x="wd2" y="hd2"/>
                  </a:cxn>
                  <a:cxn ang="10800000">
                    <a:pos x="wd2" y="hd2"/>
                  </a:cxn>
                  <a:cxn ang="16200000">
                    <a:pos x="wd2" y="hd2"/>
                  </a:cxn>
                </a:cxnLst>
                <a:rect l="0" t="0" r="r" b="b"/>
                <a:pathLst>
                  <a:path w="19263" h="19172" extrusionOk="0">
                    <a:moveTo>
                      <a:pt x="15151" y="1871"/>
                    </a:moveTo>
                    <a:cubicBezTo>
                      <a:pt x="14524" y="2287"/>
                      <a:pt x="13897" y="2704"/>
                      <a:pt x="13271" y="3036"/>
                    </a:cubicBezTo>
                    <a:cubicBezTo>
                      <a:pt x="13020" y="3120"/>
                      <a:pt x="12644" y="2995"/>
                      <a:pt x="12393" y="2912"/>
                    </a:cubicBezTo>
                    <a:cubicBezTo>
                      <a:pt x="9343" y="1663"/>
                      <a:pt x="5750" y="2620"/>
                      <a:pt x="3912" y="5117"/>
                    </a:cubicBezTo>
                    <a:cubicBezTo>
                      <a:pt x="1823" y="7947"/>
                      <a:pt x="1865" y="11527"/>
                      <a:pt x="4037" y="14190"/>
                    </a:cubicBezTo>
                    <a:cubicBezTo>
                      <a:pt x="6085" y="16687"/>
                      <a:pt x="9719" y="17520"/>
                      <a:pt x="12686" y="16146"/>
                    </a:cubicBezTo>
                    <a:cubicBezTo>
                      <a:pt x="16070" y="14606"/>
                      <a:pt x="17783" y="10445"/>
                      <a:pt x="16404" y="7032"/>
                    </a:cubicBezTo>
                    <a:cubicBezTo>
                      <a:pt x="16112" y="6366"/>
                      <a:pt x="16153" y="5867"/>
                      <a:pt x="16571" y="5284"/>
                    </a:cubicBezTo>
                    <a:cubicBezTo>
                      <a:pt x="16864" y="4909"/>
                      <a:pt x="17073" y="4493"/>
                      <a:pt x="17323" y="4119"/>
                    </a:cubicBezTo>
                    <a:cubicBezTo>
                      <a:pt x="19329" y="5700"/>
                      <a:pt x="20415" y="11402"/>
                      <a:pt x="17365" y="15397"/>
                    </a:cubicBezTo>
                    <a:cubicBezTo>
                      <a:pt x="14106" y="19684"/>
                      <a:pt x="7547" y="20433"/>
                      <a:pt x="3536" y="17062"/>
                    </a:cubicBezTo>
                    <a:cubicBezTo>
                      <a:pt x="-1185" y="13108"/>
                      <a:pt x="-809" y="6616"/>
                      <a:pt x="2492" y="3036"/>
                    </a:cubicBezTo>
                    <a:cubicBezTo>
                      <a:pt x="6377" y="-1167"/>
                      <a:pt x="12853" y="-459"/>
                      <a:pt x="15151" y="1871"/>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693" name="Freeform 6"/>
              <p:cNvSpPr/>
              <p:nvPr/>
            </p:nvSpPr>
            <p:spPr>
              <a:xfrm>
                <a:off x="32709" y="49392"/>
                <a:ext cx="84907" cy="84644"/>
              </a:xfrm>
              <a:custGeom>
                <a:avLst/>
                <a:gdLst/>
                <a:ahLst/>
                <a:cxnLst>
                  <a:cxn ang="0">
                    <a:pos x="wd2" y="hd2"/>
                  </a:cxn>
                  <a:cxn ang="5400000">
                    <a:pos x="wd2" y="hd2"/>
                  </a:cxn>
                  <a:cxn ang="10800000">
                    <a:pos x="wd2" y="hd2"/>
                  </a:cxn>
                  <a:cxn ang="16200000">
                    <a:pos x="wd2" y="hd2"/>
                  </a:cxn>
                </a:cxnLst>
                <a:rect l="0" t="0" r="r" b="b"/>
                <a:pathLst>
                  <a:path w="21283" h="21217" extrusionOk="0">
                    <a:moveTo>
                      <a:pt x="10564" y="21217"/>
                    </a:moveTo>
                    <a:cubicBezTo>
                      <a:pt x="4428" y="21217"/>
                      <a:pt x="-236" y="16326"/>
                      <a:pt x="9" y="10050"/>
                    </a:cubicBezTo>
                    <a:cubicBezTo>
                      <a:pt x="173" y="4345"/>
                      <a:pt x="5491" y="-383"/>
                      <a:pt x="11300" y="25"/>
                    </a:cubicBezTo>
                    <a:cubicBezTo>
                      <a:pt x="11873" y="106"/>
                      <a:pt x="12446" y="188"/>
                      <a:pt x="12937" y="269"/>
                    </a:cubicBezTo>
                    <a:cubicBezTo>
                      <a:pt x="13919" y="514"/>
                      <a:pt x="14082" y="1003"/>
                      <a:pt x="13509" y="1818"/>
                    </a:cubicBezTo>
                    <a:cubicBezTo>
                      <a:pt x="13182" y="2388"/>
                      <a:pt x="12773" y="3040"/>
                      <a:pt x="12528" y="3692"/>
                    </a:cubicBezTo>
                    <a:cubicBezTo>
                      <a:pt x="12200" y="4508"/>
                      <a:pt x="11791" y="4752"/>
                      <a:pt x="10809" y="4752"/>
                    </a:cubicBezTo>
                    <a:cubicBezTo>
                      <a:pt x="7455" y="4752"/>
                      <a:pt x="4919" y="7116"/>
                      <a:pt x="4673" y="10295"/>
                    </a:cubicBezTo>
                    <a:cubicBezTo>
                      <a:pt x="4428" y="13229"/>
                      <a:pt x="6719" y="15919"/>
                      <a:pt x="9909" y="16489"/>
                    </a:cubicBezTo>
                    <a:cubicBezTo>
                      <a:pt x="13182" y="17060"/>
                      <a:pt x="16455" y="14289"/>
                      <a:pt x="16537" y="10702"/>
                    </a:cubicBezTo>
                    <a:cubicBezTo>
                      <a:pt x="16537" y="9398"/>
                      <a:pt x="16864" y="8828"/>
                      <a:pt x="18091" y="8583"/>
                    </a:cubicBezTo>
                    <a:cubicBezTo>
                      <a:pt x="18173" y="8583"/>
                      <a:pt x="18173" y="8502"/>
                      <a:pt x="18255" y="8502"/>
                    </a:cubicBezTo>
                    <a:cubicBezTo>
                      <a:pt x="18991" y="8175"/>
                      <a:pt x="19728" y="7849"/>
                      <a:pt x="20546" y="7523"/>
                    </a:cubicBezTo>
                    <a:cubicBezTo>
                      <a:pt x="20791" y="8502"/>
                      <a:pt x="21282" y="9561"/>
                      <a:pt x="21282" y="10621"/>
                    </a:cubicBezTo>
                    <a:cubicBezTo>
                      <a:pt x="21364" y="16489"/>
                      <a:pt x="16537" y="21217"/>
                      <a:pt x="10564" y="21217"/>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694" name="Freeform 7"/>
              <p:cNvSpPr/>
              <p:nvPr/>
            </p:nvSpPr>
            <p:spPr>
              <a:xfrm>
                <a:off x="75196" y="-1"/>
                <a:ext cx="91978" cy="91813"/>
              </a:xfrm>
              <a:custGeom>
                <a:avLst/>
                <a:gdLst/>
                <a:ahLst/>
                <a:cxnLst>
                  <a:cxn ang="0">
                    <a:pos x="wd2" y="hd2"/>
                  </a:cxn>
                  <a:cxn ang="5400000">
                    <a:pos x="wd2" y="hd2"/>
                  </a:cxn>
                  <a:cxn ang="10800000">
                    <a:pos x="wd2" y="hd2"/>
                  </a:cxn>
                  <a:cxn ang="16200000">
                    <a:pos x="wd2" y="hd2"/>
                  </a:cxn>
                </a:cxnLst>
                <a:rect l="0" t="0" r="r" b="b"/>
                <a:pathLst>
                  <a:path w="21467" h="21468" extrusionOk="0">
                    <a:moveTo>
                      <a:pt x="0" y="21164"/>
                    </a:moveTo>
                    <a:cubicBezTo>
                      <a:pt x="304" y="20783"/>
                      <a:pt x="456" y="20403"/>
                      <a:pt x="761" y="20099"/>
                    </a:cubicBezTo>
                    <a:cubicBezTo>
                      <a:pt x="1749" y="18958"/>
                      <a:pt x="2358" y="17817"/>
                      <a:pt x="2358" y="16144"/>
                    </a:cubicBezTo>
                    <a:cubicBezTo>
                      <a:pt x="2358" y="14243"/>
                      <a:pt x="3651" y="12722"/>
                      <a:pt x="5172" y="11733"/>
                    </a:cubicBezTo>
                    <a:cubicBezTo>
                      <a:pt x="7606" y="10060"/>
                      <a:pt x="10039" y="8614"/>
                      <a:pt x="12549" y="7245"/>
                    </a:cubicBezTo>
                    <a:cubicBezTo>
                      <a:pt x="13690" y="6637"/>
                      <a:pt x="14299" y="5876"/>
                      <a:pt x="14146" y="4583"/>
                    </a:cubicBezTo>
                    <a:cubicBezTo>
                      <a:pt x="14070" y="4051"/>
                      <a:pt x="14070" y="3519"/>
                      <a:pt x="14146" y="2986"/>
                    </a:cubicBezTo>
                    <a:cubicBezTo>
                      <a:pt x="14223" y="1161"/>
                      <a:pt x="15059" y="172"/>
                      <a:pt x="16428" y="20"/>
                    </a:cubicBezTo>
                    <a:cubicBezTo>
                      <a:pt x="17797" y="-132"/>
                      <a:pt x="18482" y="553"/>
                      <a:pt x="18938" y="2454"/>
                    </a:cubicBezTo>
                    <a:cubicBezTo>
                      <a:pt x="20839" y="2910"/>
                      <a:pt x="21600" y="3671"/>
                      <a:pt x="21448" y="5040"/>
                    </a:cubicBezTo>
                    <a:cubicBezTo>
                      <a:pt x="21296" y="6409"/>
                      <a:pt x="20231" y="7474"/>
                      <a:pt x="18482" y="7245"/>
                    </a:cubicBezTo>
                    <a:cubicBezTo>
                      <a:pt x="15592" y="6865"/>
                      <a:pt x="14375" y="8310"/>
                      <a:pt x="13310" y="10668"/>
                    </a:cubicBezTo>
                    <a:cubicBezTo>
                      <a:pt x="12093" y="13634"/>
                      <a:pt x="10420" y="16220"/>
                      <a:pt x="7758" y="18122"/>
                    </a:cubicBezTo>
                    <a:cubicBezTo>
                      <a:pt x="6997" y="18578"/>
                      <a:pt x="6085" y="19110"/>
                      <a:pt x="5248" y="19110"/>
                    </a:cubicBezTo>
                    <a:cubicBezTo>
                      <a:pt x="3727" y="19034"/>
                      <a:pt x="2510" y="19567"/>
                      <a:pt x="1445" y="20631"/>
                    </a:cubicBezTo>
                    <a:cubicBezTo>
                      <a:pt x="1141" y="20936"/>
                      <a:pt x="685" y="21164"/>
                      <a:pt x="304" y="21468"/>
                    </a:cubicBezTo>
                    <a:cubicBezTo>
                      <a:pt x="228" y="21392"/>
                      <a:pt x="76" y="21240"/>
                      <a:pt x="0" y="21164"/>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695" name="Freeform 8"/>
              <p:cNvSpPr/>
              <p:nvPr/>
            </p:nvSpPr>
            <p:spPr>
              <a:xfrm>
                <a:off x="63954" y="81191"/>
                <a:ext cx="22263" cy="22059"/>
              </a:xfrm>
              <a:custGeom>
                <a:avLst/>
                <a:gdLst/>
                <a:ahLst/>
                <a:cxnLst>
                  <a:cxn ang="0">
                    <a:pos x="wd2" y="hd2"/>
                  </a:cxn>
                  <a:cxn ang="5400000">
                    <a:pos x="wd2" y="hd2"/>
                  </a:cxn>
                  <a:cxn ang="10800000">
                    <a:pos x="wd2" y="hd2"/>
                  </a:cxn>
                  <a:cxn ang="16200000">
                    <a:pos x="wd2" y="hd2"/>
                  </a:cxn>
                </a:cxnLst>
                <a:rect l="0" t="0" r="r" b="b"/>
                <a:pathLst>
                  <a:path w="19930" h="20033" extrusionOk="0">
                    <a:moveTo>
                      <a:pt x="10649" y="203"/>
                    </a:moveTo>
                    <a:cubicBezTo>
                      <a:pt x="10941" y="4937"/>
                      <a:pt x="3351" y="7896"/>
                      <a:pt x="8022" y="12038"/>
                    </a:cubicBezTo>
                    <a:cubicBezTo>
                      <a:pt x="10065" y="13518"/>
                      <a:pt x="15027" y="10559"/>
                      <a:pt x="19406" y="9671"/>
                    </a:cubicBezTo>
                    <a:cubicBezTo>
                      <a:pt x="20865" y="12926"/>
                      <a:pt x="19114" y="15885"/>
                      <a:pt x="16195" y="17660"/>
                    </a:cubicBezTo>
                    <a:cubicBezTo>
                      <a:pt x="12108" y="20619"/>
                      <a:pt x="7730" y="20915"/>
                      <a:pt x="3643" y="17956"/>
                    </a:cubicBezTo>
                    <a:cubicBezTo>
                      <a:pt x="-443" y="14701"/>
                      <a:pt x="-735" y="9967"/>
                      <a:pt x="1016" y="5529"/>
                    </a:cubicBezTo>
                    <a:cubicBezTo>
                      <a:pt x="2476" y="1386"/>
                      <a:pt x="5687" y="-685"/>
                      <a:pt x="10649" y="203"/>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sp>
        <p:nvSpPr>
          <p:cNvPr id="698" name="任意多边形 36"/>
          <p:cNvSpPr/>
          <p:nvPr/>
        </p:nvSpPr>
        <p:spPr>
          <a:xfrm rot="10800000">
            <a:off x="10504482" y="2366159"/>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EF7116">
                <a:alpha val="50000"/>
              </a:srgbClr>
            </a:solidFill>
            <a:miter/>
          </a:ln>
        </p:spPr>
        <p:txBody>
          <a:bodyPr lIns="45719" rIns="45719" anchor="ctr"/>
          <a:lstStyle/>
          <a:p>
            <a:pPr algn="ctr">
              <a:defRPr>
                <a:solidFill>
                  <a:srgbClr val="FFFFFF"/>
                </a:solidFill>
              </a:defRPr>
            </a:pPr>
            <a:endParaRPr/>
          </a:p>
        </p:txBody>
      </p:sp>
      <p:sp>
        <p:nvSpPr>
          <p:cNvPr id="699" name="任意多边形 37"/>
          <p:cNvSpPr/>
          <p:nvPr/>
        </p:nvSpPr>
        <p:spPr>
          <a:xfrm rot="12747750">
            <a:off x="9884496" y="2580566"/>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11A9E7">
                <a:alpha val="50000"/>
              </a:srgbClr>
            </a:solidFill>
            <a:miter/>
          </a:ln>
        </p:spPr>
        <p:txBody>
          <a:bodyPr lIns="45719" rIns="45719" anchor="ctr"/>
          <a:lstStyle/>
          <a:p>
            <a:pPr algn="ctr">
              <a:defRPr>
                <a:solidFill>
                  <a:srgbClr val="FFFFFF"/>
                </a:solidFill>
              </a:defRPr>
            </a:pPr>
            <a:endParaRPr/>
          </a:p>
        </p:txBody>
      </p:sp>
      <p:sp>
        <p:nvSpPr>
          <p:cNvPr id="700" name="任意多边形 38"/>
          <p:cNvSpPr/>
          <p:nvPr/>
        </p:nvSpPr>
        <p:spPr>
          <a:xfrm rot="15113469">
            <a:off x="10981262" y="3237720"/>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DF2565">
                <a:alpha val="50000"/>
              </a:srgbClr>
            </a:solidFill>
            <a:miter/>
          </a:ln>
        </p:spPr>
        <p:txBody>
          <a:bodyPr lIns="45719" rIns="45719" anchor="ctr"/>
          <a:lstStyle/>
          <a:p>
            <a:pPr algn="ctr">
              <a:defRPr>
                <a:solidFill>
                  <a:srgbClr val="FFFFFF"/>
                </a:solidFill>
              </a:defRPr>
            </a:pPr>
            <a:endParaRPr/>
          </a:p>
        </p:txBody>
      </p:sp>
      <p:sp>
        <p:nvSpPr>
          <p:cNvPr id="701" name="任意多边形 39"/>
          <p:cNvSpPr/>
          <p:nvPr/>
        </p:nvSpPr>
        <p:spPr>
          <a:xfrm rot="7826537" flipH="1">
            <a:off x="1640765" y="2887498"/>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DF2565">
                <a:alpha val="50000"/>
              </a:srgbClr>
            </a:solidFill>
            <a:miter/>
          </a:ln>
        </p:spPr>
        <p:txBody>
          <a:bodyPr lIns="45719" rIns="45719" anchor="ctr"/>
          <a:lstStyle/>
          <a:p>
            <a:pPr algn="ctr">
              <a:defRPr>
                <a:solidFill>
                  <a:srgbClr val="FFFFFF"/>
                </a:solidFill>
              </a:defRPr>
            </a:pPr>
            <a:endParaRPr/>
          </a:p>
        </p:txBody>
      </p:sp>
      <p:sp>
        <p:nvSpPr>
          <p:cNvPr id="702" name="任意多边形 40"/>
          <p:cNvSpPr/>
          <p:nvPr/>
        </p:nvSpPr>
        <p:spPr>
          <a:xfrm rot="4313454" flipH="1">
            <a:off x="1143894" y="3359384"/>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94CD1B">
                <a:alpha val="50000"/>
              </a:srgbClr>
            </a:solidFill>
            <a:miter/>
          </a:ln>
        </p:spPr>
        <p:txBody>
          <a:bodyPr lIns="45719" rIns="45719" anchor="ctr"/>
          <a:lstStyle/>
          <a:p>
            <a:pPr algn="ctr">
              <a:defRPr>
                <a:solidFill>
                  <a:srgbClr val="FFFFFF"/>
                </a:solidFill>
              </a:defRPr>
            </a:pPr>
            <a:endParaRPr/>
          </a:p>
        </p:txBody>
      </p:sp>
      <p:sp>
        <p:nvSpPr>
          <p:cNvPr id="703" name="任意多边形 41"/>
          <p:cNvSpPr/>
          <p:nvPr/>
        </p:nvSpPr>
        <p:spPr>
          <a:xfrm rot="4496902" flipH="1">
            <a:off x="1845448" y="3786654"/>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11A9E7">
                <a:alpha val="50000"/>
              </a:srgbClr>
            </a:solidFill>
            <a:miter/>
          </a:ln>
        </p:spPr>
        <p:txBody>
          <a:bodyPr lIns="45719" rIns="45719" anchor="ctr"/>
          <a:lstStyle/>
          <a:p>
            <a:pPr algn="ctr">
              <a:defRPr>
                <a:solidFill>
                  <a:srgbClr val="FFFFFF"/>
                </a:solidFill>
              </a:defRPr>
            </a:pPr>
            <a:endParaRPr/>
          </a:p>
        </p:txBody>
      </p:sp>
      <p:sp>
        <p:nvSpPr>
          <p:cNvPr id="704" name="任意多边形 44"/>
          <p:cNvSpPr/>
          <p:nvPr/>
        </p:nvSpPr>
        <p:spPr>
          <a:xfrm rot="10800000">
            <a:off x="10692213" y="3801462"/>
            <a:ext cx="149359" cy="130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94CD1B">
                <a:alpha val="50000"/>
              </a:srgbClr>
            </a:solidFill>
            <a:miter/>
          </a:ln>
        </p:spPr>
        <p:txBody>
          <a:bodyPr lIns="45719" rIns="45719" anchor="ctr"/>
          <a:lstStyle/>
          <a:p>
            <a:pPr algn="ctr">
              <a:defRPr>
                <a:solidFill>
                  <a:srgbClr val="FFFFFF"/>
                </a:solidFill>
              </a:defRPr>
            </a:pPr>
            <a:endParaRPr/>
          </a:p>
        </p:txBody>
      </p:sp>
      <p:sp>
        <p:nvSpPr>
          <p:cNvPr id="705" name="任意多边形 45"/>
          <p:cNvSpPr/>
          <p:nvPr/>
        </p:nvSpPr>
        <p:spPr>
          <a:xfrm rot="18489584">
            <a:off x="10484756" y="4323796"/>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EF7116">
                <a:alpha val="50000"/>
              </a:srgbClr>
            </a:solidFill>
            <a:miter/>
          </a:ln>
        </p:spPr>
        <p:txBody>
          <a:bodyPr lIns="45719" rIns="45719" anchor="ctr"/>
          <a:lstStyle/>
          <a:p>
            <a:pPr algn="ctr">
              <a:defRPr>
                <a:solidFill>
                  <a:srgbClr val="FFFFFF"/>
                </a:solidFill>
              </a:defRPr>
            </a:pPr>
            <a:endParaRPr/>
          </a:p>
        </p:txBody>
      </p:sp>
      <p:sp>
        <p:nvSpPr>
          <p:cNvPr id="706" name="任意多边形 46"/>
          <p:cNvSpPr/>
          <p:nvPr/>
        </p:nvSpPr>
        <p:spPr>
          <a:xfrm rot="19816970">
            <a:off x="10409204" y="3288676"/>
            <a:ext cx="190552" cy="1662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800" y="0"/>
                </a:lnTo>
                <a:close/>
              </a:path>
            </a:pathLst>
          </a:custGeom>
          <a:ln w="12700">
            <a:solidFill>
              <a:srgbClr val="DF2565">
                <a:alpha val="50000"/>
              </a:srgbClr>
            </a:solidFill>
            <a:miter/>
          </a:ln>
        </p:spPr>
        <p:txBody>
          <a:bodyPr lIns="45719" rIns="45719" anchor="ctr"/>
          <a:lstStyle/>
          <a:p>
            <a:pPr algn="ctr">
              <a:defRPr>
                <a:solidFill>
                  <a:srgbClr val="FFFFFF"/>
                </a:solidFill>
              </a:defRPr>
            </a:pPr>
            <a:endParaRPr/>
          </a:p>
        </p:txBody>
      </p:sp>
      <p:sp>
        <p:nvSpPr>
          <p:cNvPr id="707" name="文本框 43"/>
          <p:cNvSpPr txBox="1"/>
          <p:nvPr/>
        </p:nvSpPr>
        <p:spPr>
          <a:xfrm>
            <a:off x="4205899" y="2871828"/>
            <a:ext cx="3354348" cy="764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solidFill>
                  <a:srgbClr val="415162"/>
                </a:solidFill>
                <a:latin typeface="方正兰亭纤黑_GBK"/>
                <a:ea typeface="方正兰亭纤黑_GBK"/>
                <a:cs typeface="方正兰亭纤黑_GBK"/>
                <a:sym typeface="方正兰亭纤黑_GBK"/>
              </a:defRPr>
            </a:lvl1pPr>
          </a:lstStyle>
          <a:p>
            <a:r>
              <a:t>THANK YOU</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685"/>
                                        </p:tgtEl>
                                        <p:attrNameLst>
                                          <p:attrName>style.visibility</p:attrName>
                                        </p:attrNameLst>
                                      </p:cBhvr>
                                      <p:to>
                                        <p:strVal val="visible"/>
                                      </p:to>
                                    </p:set>
                                    <p:animEffect transition="in" filter="dissolve">
                                      <p:cBhvr>
                                        <p:cTn id="7" dur="500"/>
                                        <p:tgtEl>
                                          <p:spTgt spid="685"/>
                                        </p:tgtEl>
                                      </p:cBhvr>
                                    </p:animEffect>
                                  </p:childTnLst>
                                </p:cTn>
                              </p:par>
                            </p:childTnLst>
                          </p:cTn>
                        </p:par>
                        <p:par>
                          <p:cTn id="8" fill="hold">
                            <p:stCondLst>
                              <p:cond delay="500"/>
                            </p:stCondLst>
                            <p:childTnLst>
                              <p:par>
                                <p:cTn id="9" presetID="9" presetClass="entr" fill="hold" grpId="2" nodeType="afterEffect">
                                  <p:stCondLst>
                                    <p:cond delay="200"/>
                                  </p:stCondLst>
                                  <p:iterate>
                                    <p:tmAbs val="0"/>
                                  </p:iterate>
                                  <p:childTnLst>
                                    <p:set>
                                      <p:cBhvr>
                                        <p:cTn id="10" fill="hold"/>
                                        <p:tgtEl>
                                          <p:spTgt spid="697"/>
                                        </p:tgtEl>
                                        <p:attrNameLst>
                                          <p:attrName>style.visibility</p:attrName>
                                        </p:attrNameLst>
                                      </p:cBhvr>
                                      <p:to>
                                        <p:strVal val="visible"/>
                                      </p:to>
                                    </p:set>
                                    <p:animEffect transition="in" filter="dissolve">
                                      <p:cBhvr>
                                        <p:cTn id="11" dur="500"/>
                                        <p:tgtEl>
                                          <p:spTgt spid="697"/>
                                        </p:tgtEl>
                                      </p:cBhvr>
                                    </p:animEffect>
                                  </p:childTnLst>
                                </p:cTn>
                              </p:par>
                            </p:childTnLst>
                          </p:cTn>
                        </p:par>
                        <p:par>
                          <p:cTn id="12" fill="hold">
                            <p:stCondLst>
                              <p:cond delay="1200"/>
                            </p:stCondLst>
                            <p:childTnLst>
                              <p:par>
                                <p:cTn id="13" presetID="9" presetClass="entr" fill="hold" grpId="3" nodeType="afterEffect">
                                  <p:stCondLst>
                                    <p:cond delay="500"/>
                                  </p:stCondLst>
                                  <p:iterate>
                                    <p:tmAbs val="0"/>
                                  </p:iterate>
                                  <p:childTnLst>
                                    <p:set>
                                      <p:cBhvr>
                                        <p:cTn id="14" fill="hold"/>
                                        <p:tgtEl>
                                          <p:spTgt spid="690"/>
                                        </p:tgtEl>
                                        <p:attrNameLst>
                                          <p:attrName>style.visibility</p:attrName>
                                        </p:attrNameLst>
                                      </p:cBhvr>
                                      <p:to>
                                        <p:strVal val="visible"/>
                                      </p:to>
                                    </p:set>
                                    <p:animEffect transition="in" filter="dissolve">
                                      <p:cBhvr>
                                        <p:cTn id="15" dur="500"/>
                                        <p:tgtEl>
                                          <p:spTgt spid="690"/>
                                        </p:tgtEl>
                                      </p:cBhvr>
                                    </p:animEffect>
                                  </p:childTnLst>
                                </p:cTn>
                              </p:par>
                            </p:childTnLst>
                          </p:cTn>
                        </p:par>
                        <p:par>
                          <p:cTn id="16" fill="hold">
                            <p:stCondLst>
                              <p:cond delay="2200"/>
                            </p:stCondLst>
                            <p:childTnLst>
                              <p:par>
                                <p:cTn id="17" presetID="9" presetClass="entr" fill="hold" grpId="4" nodeType="afterEffect">
                                  <p:stCondLst>
                                    <p:cond delay="700"/>
                                  </p:stCondLst>
                                  <p:iterate>
                                    <p:tmAbs val="0"/>
                                  </p:iterate>
                                  <p:childTnLst>
                                    <p:set>
                                      <p:cBhvr>
                                        <p:cTn id="18" fill="hold"/>
                                        <p:tgtEl>
                                          <p:spTgt spid="680"/>
                                        </p:tgtEl>
                                        <p:attrNameLst>
                                          <p:attrName>style.visibility</p:attrName>
                                        </p:attrNameLst>
                                      </p:cBhvr>
                                      <p:to>
                                        <p:strVal val="visible"/>
                                      </p:to>
                                    </p:set>
                                    <p:animEffect transition="in" filter="dissolve">
                                      <p:cBhvr>
                                        <p:cTn id="19" dur="500"/>
                                        <p:tgtEl>
                                          <p:spTgt spid="680"/>
                                        </p:tgtEl>
                                      </p:cBhvr>
                                    </p:animEffect>
                                  </p:childTnLst>
                                </p:cTn>
                              </p:par>
                            </p:childTnLst>
                          </p:cTn>
                        </p:par>
                        <p:par>
                          <p:cTn id="20" fill="hold">
                            <p:stCondLst>
                              <p:cond delay="3400"/>
                            </p:stCondLst>
                            <p:childTnLst>
                              <p:par>
                                <p:cTn id="21" presetID="9" presetClass="entr" fill="hold" grpId="5" nodeType="afterEffect">
                                  <p:stCondLst>
                                    <p:cond delay="1100"/>
                                  </p:stCondLst>
                                  <p:iterate>
                                    <p:tmAbs val="0"/>
                                  </p:iterate>
                                  <p:childTnLst>
                                    <p:set>
                                      <p:cBhvr>
                                        <p:cTn id="22" fill="hold"/>
                                        <p:tgtEl>
                                          <p:spTgt spid="707"/>
                                        </p:tgtEl>
                                        <p:attrNameLst>
                                          <p:attrName>style.visibility</p:attrName>
                                        </p:attrNameLst>
                                      </p:cBhvr>
                                      <p:to>
                                        <p:strVal val="visible"/>
                                      </p:to>
                                    </p:set>
                                    <p:animEffect transition="in" filter="dissolve">
                                      <p:cBhvr>
                                        <p:cTn id="23" dur="500"/>
                                        <p:tgtEl>
                                          <p:spTgt spid="707"/>
                                        </p:tgtEl>
                                      </p:cBhvr>
                                    </p:animEffect>
                                  </p:childTnLst>
                                </p:cTn>
                              </p:par>
                            </p:childTnLst>
                          </p:cTn>
                        </p:par>
                        <p:par>
                          <p:cTn id="24" fill="hold">
                            <p:stCondLst>
                              <p:cond delay="5000"/>
                            </p:stCondLst>
                            <p:childTnLst>
                              <p:par>
                                <p:cTn id="25" presetID="9" presetClass="entr" fill="hold" grpId="6" nodeType="afterEffect">
                                  <p:stCondLst>
                                    <p:cond delay="2500"/>
                                  </p:stCondLst>
                                  <p:iterate>
                                    <p:tmAbs val="0"/>
                                  </p:iterate>
                                  <p:childTnLst>
                                    <p:set>
                                      <p:cBhvr>
                                        <p:cTn id="26" fill="hold"/>
                                        <p:tgtEl>
                                          <p:spTgt spid="677"/>
                                        </p:tgtEl>
                                        <p:attrNameLst>
                                          <p:attrName>style.visibility</p:attrName>
                                        </p:attrNameLst>
                                      </p:cBhvr>
                                      <p:to>
                                        <p:strVal val="visible"/>
                                      </p:to>
                                    </p:set>
                                    <p:animEffect transition="in" filter="dissolve">
                                      <p:cBhvr>
                                        <p:cTn id="27" dur="250"/>
                                        <p:tgtEl>
                                          <p:spTgt spid="677"/>
                                        </p:tgtEl>
                                      </p:cBhvr>
                                    </p:animEffect>
                                  </p:childTnLst>
                                </p:cTn>
                              </p:par>
                            </p:childTnLst>
                          </p:cTn>
                        </p:par>
                        <p:par>
                          <p:cTn id="28" fill="hold">
                            <p:stCondLst>
                              <p:cond delay="7750"/>
                            </p:stCondLst>
                            <p:childTnLst>
                              <p:par>
                                <p:cTn id="29" presetID="9" presetClass="entr" fill="hold" grpId="7" nodeType="afterEffect">
                                  <p:stCondLst>
                                    <p:cond delay="3000"/>
                                  </p:stCondLst>
                                  <p:iterate>
                                    <p:tmAbs val="0"/>
                                  </p:iterate>
                                  <p:childTnLst>
                                    <p:set>
                                      <p:cBhvr>
                                        <p:cTn id="30" fill="hold"/>
                                        <p:tgtEl>
                                          <p:spTgt spid="698"/>
                                        </p:tgtEl>
                                        <p:attrNameLst>
                                          <p:attrName>style.visibility</p:attrName>
                                        </p:attrNameLst>
                                      </p:cBhvr>
                                      <p:to>
                                        <p:strVal val="visible"/>
                                      </p:to>
                                    </p:set>
                                    <p:animEffect transition="in" filter="dissolve">
                                      <p:cBhvr>
                                        <p:cTn id="31" dur="250"/>
                                        <p:tgtEl>
                                          <p:spTgt spid="698"/>
                                        </p:tgtEl>
                                      </p:cBhvr>
                                    </p:animEffect>
                                  </p:childTnLst>
                                </p:cTn>
                              </p:par>
                            </p:childTnLst>
                          </p:cTn>
                        </p:par>
                        <p:par>
                          <p:cTn id="32" fill="hold">
                            <p:stCondLst>
                              <p:cond delay="11000"/>
                            </p:stCondLst>
                            <p:childTnLst>
                              <p:par>
                                <p:cTn id="33" presetID="9" presetClass="entr" fill="hold" grpId="8" nodeType="afterEffect">
                                  <p:stCondLst>
                                    <p:cond delay="3000"/>
                                  </p:stCondLst>
                                  <p:iterate>
                                    <p:tmAbs val="0"/>
                                  </p:iterate>
                                  <p:childTnLst>
                                    <p:set>
                                      <p:cBhvr>
                                        <p:cTn id="34" fill="hold"/>
                                        <p:tgtEl>
                                          <p:spTgt spid="699"/>
                                        </p:tgtEl>
                                        <p:attrNameLst>
                                          <p:attrName>style.visibility</p:attrName>
                                        </p:attrNameLst>
                                      </p:cBhvr>
                                      <p:to>
                                        <p:strVal val="visible"/>
                                      </p:to>
                                    </p:set>
                                    <p:animEffect transition="in" filter="dissolve">
                                      <p:cBhvr>
                                        <p:cTn id="35" dur="250"/>
                                        <p:tgtEl>
                                          <p:spTgt spid="699"/>
                                        </p:tgtEl>
                                      </p:cBhvr>
                                    </p:animEffect>
                                  </p:childTnLst>
                                </p:cTn>
                              </p:par>
                            </p:childTnLst>
                          </p:cTn>
                        </p:par>
                        <p:par>
                          <p:cTn id="36" fill="hold">
                            <p:stCondLst>
                              <p:cond delay="14250"/>
                            </p:stCondLst>
                            <p:childTnLst>
                              <p:par>
                                <p:cTn id="37" presetID="9" presetClass="entr" fill="hold" grpId="9" nodeType="afterEffect">
                                  <p:stCondLst>
                                    <p:cond delay="2750"/>
                                  </p:stCondLst>
                                  <p:iterate>
                                    <p:tmAbs val="0"/>
                                  </p:iterate>
                                  <p:childTnLst>
                                    <p:set>
                                      <p:cBhvr>
                                        <p:cTn id="38" fill="hold"/>
                                        <p:tgtEl>
                                          <p:spTgt spid="700"/>
                                        </p:tgtEl>
                                        <p:attrNameLst>
                                          <p:attrName>style.visibility</p:attrName>
                                        </p:attrNameLst>
                                      </p:cBhvr>
                                      <p:to>
                                        <p:strVal val="visible"/>
                                      </p:to>
                                    </p:set>
                                    <p:animEffect transition="in" filter="dissolve">
                                      <p:cBhvr>
                                        <p:cTn id="39" dur="250"/>
                                        <p:tgtEl>
                                          <p:spTgt spid="700"/>
                                        </p:tgtEl>
                                      </p:cBhvr>
                                    </p:animEffect>
                                  </p:childTnLst>
                                </p:cTn>
                              </p:par>
                            </p:childTnLst>
                          </p:cTn>
                        </p:par>
                        <p:par>
                          <p:cTn id="40" fill="hold">
                            <p:stCondLst>
                              <p:cond delay="17250"/>
                            </p:stCondLst>
                            <p:childTnLst>
                              <p:par>
                                <p:cTn id="41" presetID="9" presetClass="entr" fill="hold" grpId="10" nodeType="afterEffect">
                                  <p:stCondLst>
                                    <p:cond delay="3000"/>
                                  </p:stCondLst>
                                  <p:iterate>
                                    <p:tmAbs val="0"/>
                                  </p:iterate>
                                  <p:childTnLst>
                                    <p:set>
                                      <p:cBhvr>
                                        <p:cTn id="42" fill="hold"/>
                                        <p:tgtEl>
                                          <p:spTgt spid="704"/>
                                        </p:tgtEl>
                                        <p:attrNameLst>
                                          <p:attrName>style.visibility</p:attrName>
                                        </p:attrNameLst>
                                      </p:cBhvr>
                                      <p:to>
                                        <p:strVal val="visible"/>
                                      </p:to>
                                    </p:set>
                                    <p:animEffect transition="in" filter="dissolve">
                                      <p:cBhvr>
                                        <p:cTn id="43" dur="250"/>
                                        <p:tgtEl>
                                          <p:spTgt spid="704"/>
                                        </p:tgtEl>
                                      </p:cBhvr>
                                    </p:animEffect>
                                  </p:childTnLst>
                                </p:cTn>
                              </p:par>
                            </p:childTnLst>
                          </p:cTn>
                        </p:par>
                        <p:par>
                          <p:cTn id="44" fill="hold">
                            <p:stCondLst>
                              <p:cond delay="20500"/>
                            </p:stCondLst>
                            <p:childTnLst>
                              <p:par>
                                <p:cTn id="45" presetID="9" presetClass="entr" fill="hold" grpId="11" nodeType="afterEffect">
                                  <p:stCondLst>
                                    <p:cond delay="2500"/>
                                  </p:stCondLst>
                                  <p:iterate>
                                    <p:tmAbs val="0"/>
                                  </p:iterate>
                                  <p:childTnLst>
                                    <p:set>
                                      <p:cBhvr>
                                        <p:cTn id="46" fill="hold"/>
                                        <p:tgtEl>
                                          <p:spTgt spid="705"/>
                                        </p:tgtEl>
                                        <p:attrNameLst>
                                          <p:attrName>style.visibility</p:attrName>
                                        </p:attrNameLst>
                                      </p:cBhvr>
                                      <p:to>
                                        <p:strVal val="visible"/>
                                      </p:to>
                                    </p:set>
                                    <p:animEffect transition="in" filter="dissolve">
                                      <p:cBhvr>
                                        <p:cTn id="47" dur="250"/>
                                        <p:tgtEl>
                                          <p:spTgt spid="705"/>
                                        </p:tgtEl>
                                      </p:cBhvr>
                                    </p:animEffect>
                                  </p:childTnLst>
                                </p:cTn>
                              </p:par>
                            </p:childTnLst>
                          </p:cTn>
                        </p:par>
                        <p:par>
                          <p:cTn id="48" fill="hold">
                            <p:stCondLst>
                              <p:cond delay="23250"/>
                            </p:stCondLst>
                            <p:childTnLst>
                              <p:par>
                                <p:cTn id="49" presetID="9" presetClass="entr" fill="hold" grpId="12" nodeType="afterEffect">
                                  <p:stCondLst>
                                    <p:cond delay="2750"/>
                                  </p:stCondLst>
                                  <p:iterate>
                                    <p:tmAbs val="0"/>
                                  </p:iterate>
                                  <p:childTnLst>
                                    <p:set>
                                      <p:cBhvr>
                                        <p:cTn id="50" fill="hold"/>
                                        <p:tgtEl>
                                          <p:spTgt spid="706"/>
                                        </p:tgtEl>
                                        <p:attrNameLst>
                                          <p:attrName>style.visibility</p:attrName>
                                        </p:attrNameLst>
                                      </p:cBhvr>
                                      <p:to>
                                        <p:strVal val="visible"/>
                                      </p:to>
                                    </p:set>
                                    <p:animEffect transition="in" filter="dissolve">
                                      <p:cBhvr>
                                        <p:cTn id="51" dur="250"/>
                                        <p:tgtEl>
                                          <p:spTgt spid="706"/>
                                        </p:tgtEl>
                                      </p:cBhvr>
                                    </p:animEffect>
                                  </p:childTnLst>
                                </p:cTn>
                              </p:par>
                            </p:childTnLst>
                          </p:cTn>
                        </p:par>
                        <p:par>
                          <p:cTn id="52" fill="hold">
                            <p:stCondLst>
                              <p:cond delay="26250"/>
                            </p:stCondLst>
                            <p:childTnLst>
                              <p:par>
                                <p:cTn id="53" presetID="9" presetClass="entr" fill="hold" grpId="13" nodeType="afterEffect">
                                  <p:stCondLst>
                                    <p:cond delay="3000"/>
                                  </p:stCondLst>
                                  <p:iterate>
                                    <p:tmAbs val="0"/>
                                  </p:iterate>
                                  <p:childTnLst>
                                    <p:set>
                                      <p:cBhvr>
                                        <p:cTn id="54" fill="hold"/>
                                        <p:tgtEl>
                                          <p:spTgt spid="701"/>
                                        </p:tgtEl>
                                        <p:attrNameLst>
                                          <p:attrName>style.visibility</p:attrName>
                                        </p:attrNameLst>
                                      </p:cBhvr>
                                      <p:to>
                                        <p:strVal val="visible"/>
                                      </p:to>
                                    </p:set>
                                    <p:animEffect transition="in" filter="dissolve">
                                      <p:cBhvr>
                                        <p:cTn id="55" dur="250"/>
                                        <p:tgtEl>
                                          <p:spTgt spid="701"/>
                                        </p:tgtEl>
                                      </p:cBhvr>
                                    </p:animEffect>
                                  </p:childTnLst>
                                </p:cTn>
                              </p:par>
                            </p:childTnLst>
                          </p:cTn>
                        </p:par>
                        <p:par>
                          <p:cTn id="56" fill="hold">
                            <p:stCondLst>
                              <p:cond delay="29500"/>
                            </p:stCondLst>
                            <p:childTnLst>
                              <p:par>
                                <p:cTn id="57" presetID="9" presetClass="entr" fill="hold" grpId="14" nodeType="afterEffect">
                                  <p:stCondLst>
                                    <p:cond delay="3000"/>
                                  </p:stCondLst>
                                  <p:iterate>
                                    <p:tmAbs val="0"/>
                                  </p:iterate>
                                  <p:childTnLst>
                                    <p:set>
                                      <p:cBhvr>
                                        <p:cTn id="58" fill="hold"/>
                                        <p:tgtEl>
                                          <p:spTgt spid="702"/>
                                        </p:tgtEl>
                                        <p:attrNameLst>
                                          <p:attrName>style.visibility</p:attrName>
                                        </p:attrNameLst>
                                      </p:cBhvr>
                                      <p:to>
                                        <p:strVal val="visible"/>
                                      </p:to>
                                    </p:set>
                                    <p:animEffect transition="in" filter="dissolve">
                                      <p:cBhvr>
                                        <p:cTn id="59" dur="250"/>
                                        <p:tgtEl>
                                          <p:spTgt spid="702"/>
                                        </p:tgtEl>
                                      </p:cBhvr>
                                    </p:animEffect>
                                  </p:childTnLst>
                                </p:cTn>
                              </p:par>
                            </p:childTnLst>
                          </p:cTn>
                        </p:par>
                        <p:par>
                          <p:cTn id="60" fill="hold">
                            <p:stCondLst>
                              <p:cond delay="32750"/>
                            </p:stCondLst>
                            <p:childTnLst>
                              <p:par>
                                <p:cTn id="61" presetID="9" presetClass="entr" fill="hold" grpId="15" nodeType="afterEffect">
                                  <p:stCondLst>
                                    <p:cond delay="3000"/>
                                  </p:stCondLst>
                                  <p:iterate>
                                    <p:tmAbs val="0"/>
                                  </p:iterate>
                                  <p:childTnLst>
                                    <p:set>
                                      <p:cBhvr>
                                        <p:cTn id="62" fill="hold"/>
                                        <p:tgtEl>
                                          <p:spTgt spid="703"/>
                                        </p:tgtEl>
                                        <p:attrNameLst>
                                          <p:attrName>style.visibility</p:attrName>
                                        </p:attrNameLst>
                                      </p:cBhvr>
                                      <p:to>
                                        <p:strVal val="visible"/>
                                      </p:to>
                                    </p:set>
                                    <p:animEffect transition="in" filter="dissolve">
                                      <p:cBhvr>
                                        <p:cTn id="63" dur="25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 grpId="6" animBg="1" advAuto="0"/>
      <p:bldP spid="680" grpId="4" animBg="1" advAuto="0"/>
      <p:bldP spid="685" grpId="1" animBg="1" advAuto="0"/>
      <p:bldP spid="690" grpId="3" animBg="1" advAuto="0"/>
      <p:bldP spid="697" grpId="2" animBg="1" advAuto="0"/>
      <p:bldP spid="698" grpId="7" animBg="1" advAuto="0"/>
      <p:bldP spid="699" grpId="8" animBg="1" advAuto="0"/>
      <p:bldP spid="700" grpId="9" animBg="1" advAuto="0"/>
      <p:bldP spid="701" grpId="13" animBg="1" advAuto="0"/>
      <p:bldP spid="702" grpId="14" animBg="1" advAuto="0"/>
      <p:bldP spid="703" grpId="15" animBg="1" advAuto="0"/>
      <p:bldP spid="704" grpId="10" animBg="1" advAuto="0"/>
      <p:bldP spid="705" grpId="11" animBg="1" advAuto="0"/>
      <p:bldP spid="706" grpId="12" animBg="1" advAuto="0"/>
      <p:bldP spid="707" grpId="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标识符</a:t>
            </a:r>
          </a:p>
        </p:txBody>
      </p:sp>
      <p:graphicFrame>
        <p:nvGraphicFramePr>
          <p:cNvPr id="259" name="表格 3"/>
          <p:cNvGraphicFramePr/>
          <p:nvPr/>
        </p:nvGraphicFramePr>
        <p:xfrm>
          <a:off x="1747397" y="2397294"/>
          <a:ext cx="9149901" cy="3337560"/>
        </p:xfrm>
        <a:graphic>
          <a:graphicData uri="http://schemas.openxmlformats.org/drawingml/2006/table">
            <a:tbl>
              <a:tblPr firstRow="1">
                <a:tableStyleId>{4C3C2611-4C71-4FC5-86AE-919BDF0F9419}</a:tableStyleId>
              </a:tblPr>
              <a:tblGrid>
                <a:gridCol w="2472264"/>
                <a:gridCol w="3003259"/>
                <a:gridCol w="3674378"/>
              </a:tblGrid>
              <a:tr h="298497">
                <a:tc>
                  <a:txBody>
                    <a:bodyPr/>
                    <a:lstStyle/>
                    <a:p>
                      <a:pPr algn="l" defTabSz="914362">
                        <a:lnSpc>
                          <a:spcPct val="150000"/>
                        </a:lnSpc>
                        <a:defRPr sz="1800" b="0">
                          <a:solidFill>
                            <a:srgbClr val="000000"/>
                          </a:solidFill>
                        </a:defRPr>
                      </a:pPr>
                      <a:r>
                        <a:rPr sz="1600" b="1">
                          <a:solidFill>
                            <a:srgbClr val="FFFFFF"/>
                          </a:solidFill>
                          <a:latin typeface="微软雅黑"/>
                          <a:ea typeface="微软雅黑"/>
                          <a:cs typeface="微软雅黑"/>
                          <a:sym typeface="微软雅黑"/>
                        </a:rPr>
                        <a:t>示例</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b="0">
                          <a:solidFill>
                            <a:srgbClr val="000000"/>
                          </a:solidFill>
                        </a:defRPr>
                      </a:pPr>
                      <a:r>
                        <a:rPr sz="1600" b="1">
                          <a:solidFill>
                            <a:srgbClr val="FFFFFF"/>
                          </a:solidFill>
                          <a:latin typeface="微软雅黑"/>
                          <a:ea typeface="微软雅黑"/>
                          <a:cs typeface="微软雅黑"/>
                          <a:sym typeface="微软雅黑"/>
                        </a:rPr>
                        <a:t>是否有效</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b="0">
                          <a:solidFill>
                            <a:srgbClr val="000000"/>
                          </a:solidFill>
                        </a:defRPr>
                      </a:pPr>
                      <a:r>
                        <a:rPr sz="1600" b="1">
                          <a:solidFill>
                            <a:srgbClr val="FFFFFF"/>
                          </a:solidFill>
                          <a:latin typeface="微软雅黑"/>
                          <a:ea typeface="微软雅黑"/>
                          <a:cs typeface="微软雅黑"/>
                          <a:sym typeface="微软雅黑"/>
                        </a:rPr>
                        <a:t>说明</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245367">
                <a:tc>
                  <a:txBody>
                    <a:bodyPr/>
                    <a:lstStyle/>
                    <a:p>
                      <a:pPr algn="l">
                        <a:lnSpc>
                          <a:spcPct val="150000"/>
                        </a:lnSpc>
                        <a:defRPr sz="1800"/>
                      </a:pPr>
                      <a:r>
                        <a:rPr sz="1400">
                          <a:solidFill>
                            <a:srgbClr val="FF0000"/>
                          </a:solidFill>
                          <a:latin typeface="微软雅黑"/>
                          <a:ea typeface="微软雅黑"/>
                          <a:cs typeface="微软雅黑"/>
                          <a:sym typeface="微软雅黑"/>
                        </a:rPr>
                        <a:t>123</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solidFill>
                            <a:srgbClr val="FF0000"/>
                          </a:solidFill>
                          <a:latin typeface="微软雅黑"/>
                          <a:ea typeface="微软雅黑"/>
                          <a:cs typeface="微软雅黑"/>
                          <a:sym typeface="微软雅黑"/>
                        </a:rPr>
                        <a:t>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solidFill>
                            <a:srgbClr val="FF0000"/>
                          </a:solidFill>
                          <a:latin typeface="微软雅黑"/>
                          <a:ea typeface="微软雅黑"/>
                          <a:cs typeface="微软雅黑"/>
                          <a:sym typeface="微软雅黑"/>
                        </a:rPr>
                        <a:t>不能以数字开头</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r h="242570">
                <a:tc>
                  <a:txBody>
                    <a:bodyPr/>
                    <a:lstStyle/>
                    <a:p>
                      <a:pPr algn="l">
                        <a:lnSpc>
                          <a:spcPct val="150000"/>
                        </a:lnSpc>
                        <a:defRPr sz="1800"/>
                      </a:pPr>
                      <a:r>
                        <a:rPr sz="1400">
                          <a:latin typeface="微软雅黑"/>
                          <a:ea typeface="微软雅黑"/>
                          <a:cs typeface="微软雅黑"/>
                          <a:sym typeface="微软雅黑"/>
                        </a:rPr>
                        <a:t>n123</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latin typeface="微软雅黑"/>
                          <a:ea typeface="微软雅黑"/>
                          <a:cs typeface="微软雅黑"/>
                          <a:sym typeface="微软雅黑"/>
                        </a:rPr>
                        <a:t>是</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latin typeface="微软雅黑"/>
                          <a:ea typeface="微软雅黑"/>
                          <a:cs typeface="微软雅黑"/>
                          <a:sym typeface="微软雅黑"/>
                        </a:rPr>
                        <a:t>字母开头，混合数字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r h="222996">
                <a:tc>
                  <a:txBody>
                    <a:bodyPr/>
                    <a:lstStyle/>
                    <a:p>
                      <a:pPr algn="l">
                        <a:lnSpc>
                          <a:spcPct val="150000"/>
                        </a:lnSpc>
                        <a:defRPr sz="1800"/>
                      </a:pPr>
                      <a:r>
                        <a:rPr sz="1400">
                          <a:latin typeface="微软雅黑"/>
                          <a:ea typeface="微软雅黑"/>
                          <a:cs typeface="微软雅黑"/>
                          <a:sym typeface="微软雅黑"/>
                        </a:rPr>
                        <a:t>N123</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latin typeface="微软雅黑"/>
                          <a:ea typeface="微软雅黑"/>
                          <a:cs typeface="微软雅黑"/>
                          <a:sym typeface="微软雅黑"/>
                        </a:rPr>
                        <a:t>是</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400">
                          <a:latin typeface="微软雅黑"/>
                          <a:ea typeface="微软雅黑"/>
                          <a:cs typeface="微软雅黑"/>
                          <a:sym typeface="微软雅黑"/>
                        </a:defRPr>
                      </a:pPr>
                      <a:r>
                        <a:t>大些字母N，所以和n123是不同的标识符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r h="287312">
                <a:tc>
                  <a:txBody>
                    <a:bodyPr/>
                    <a:lstStyle/>
                    <a:p>
                      <a:pPr algn="l">
                        <a:lnSpc>
                          <a:spcPct val="150000"/>
                        </a:lnSpc>
                        <a:defRPr sz="1800"/>
                      </a:pPr>
                      <a:r>
                        <a:rPr sz="1400">
                          <a:latin typeface="微软雅黑"/>
                          <a:ea typeface="微软雅黑"/>
                          <a:cs typeface="微软雅黑"/>
                          <a:sym typeface="微软雅黑"/>
                        </a:rPr>
                        <a:t>_n123</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latin typeface="微软雅黑"/>
                          <a:ea typeface="微软雅黑"/>
                          <a:cs typeface="微软雅黑"/>
                          <a:sym typeface="微软雅黑"/>
                        </a:rPr>
                        <a:t>是</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latin typeface="微软雅黑"/>
                          <a:ea typeface="微软雅黑"/>
                          <a:cs typeface="微软雅黑"/>
                          <a:sym typeface="微软雅黑"/>
                        </a:rPr>
                        <a:t>下划线加字符和数字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r h="183848">
                <a:tc>
                  <a:txBody>
                    <a:bodyPr/>
                    <a:lstStyle/>
                    <a:p>
                      <a:pPr algn="l">
                        <a:lnSpc>
                          <a:spcPct val="150000"/>
                        </a:lnSpc>
                        <a:defRPr sz="1800"/>
                      </a:pPr>
                      <a:r>
                        <a:rPr sz="1400">
                          <a:solidFill>
                            <a:srgbClr val="FF0000"/>
                          </a:solidFill>
                          <a:latin typeface="微软雅黑"/>
                          <a:ea typeface="微软雅黑"/>
                          <a:cs typeface="微软雅黑"/>
                          <a:sym typeface="微软雅黑"/>
                        </a:rPr>
                        <a:t>int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solidFill>
                            <a:srgbClr val="FF0000"/>
                          </a:solidFill>
                          <a:latin typeface="微软雅黑"/>
                          <a:ea typeface="微软雅黑"/>
                          <a:cs typeface="微软雅黑"/>
                          <a:sym typeface="微软雅黑"/>
                        </a:rPr>
                        <a:t>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400">
                          <a:solidFill>
                            <a:srgbClr val="FF0000"/>
                          </a:solidFill>
                          <a:latin typeface="微软雅黑"/>
                          <a:ea typeface="微软雅黑"/>
                          <a:cs typeface="微软雅黑"/>
                          <a:sym typeface="微软雅黑"/>
                        </a:defRPr>
                      </a:pPr>
                      <a:r>
                        <a:t>int是关键字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r h="239774">
                <a:tc>
                  <a:txBody>
                    <a:bodyPr/>
                    <a:lstStyle/>
                    <a:p>
                      <a:pPr algn="l">
                        <a:lnSpc>
                          <a:spcPct val="150000"/>
                        </a:lnSpc>
                        <a:defRPr sz="1800"/>
                      </a:pPr>
                      <a:r>
                        <a:rPr sz="1400">
                          <a:latin typeface="微软雅黑"/>
                          <a:ea typeface="微软雅黑"/>
                          <a:cs typeface="微软雅黑"/>
                          <a:sym typeface="微软雅黑"/>
                        </a:rPr>
                        <a:t>@int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latin typeface="微软雅黑"/>
                          <a:ea typeface="微软雅黑"/>
                          <a:cs typeface="微软雅黑"/>
                          <a:sym typeface="微软雅黑"/>
                        </a:rPr>
                        <a:t>是</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400">
                          <a:latin typeface="微软雅黑"/>
                          <a:ea typeface="微软雅黑"/>
                          <a:cs typeface="微软雅黑"/>
                          <a:sym typeface="微软雅黑"/>
                        </a:defRPr>
                      </a:pPr>
                      <a:r>
                        <a:t>@做前缀加关键字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r h="287312">
                <a:tc>
                  <a:txBody>
                    <a:bodyPr/>
                    <a:lstStyle/>
                    <a:p>
                      <a:pPr algn="l">
                        <a:lnSpc>
                          <a:spcPct val="150000"/>
                        </a:lnSpc>
                        <a:defRPr sz="1800"/>
                      </a:pPr>
                      <a:r>
                        <a:rPr sz="1400">
                          <a:latin typeface="微软雅黑"/>
                          <a:ea typeface="微软雅黑"/>
                          <a:cs typeface="微软雅黑"/>
                          <a:sym typeface="微软雅黑"/>
                        </a:rPr>
                        <a:t>n\u0061me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800"/>
                      </a:pPr>
                      <a:r>
                        <a:rPr sz="1400">
                          <a:latin typeface="微软雅黑"/>
                          <a:ea typeface="微软雅黑"/>
                          <a:cs typeface="微软雅黑"/>
                          <a:sym typeface="微软雅黑"/>
                        </a:rPr>
                        <a:t>是</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lnSpc>
                          <a:spcPct val="150000"/>
                        </a:lnSpc>
                        <a:defRPr sz="1400" spc="-67">
                          <a:latin typeface="微软雅黑"/>
                          <a:ea typeface="微软雅黑"/>
                          <a:cs typeface="微软雅黑"/>
                          <a:sym typeface="微软雅黑"/>
                        </a:defRPr>
                      </a:pPr>
                      <a:r>
                        <a:t>支持Unicode转义序列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矩形 62"/>
          <p:cNvSpPr txBox="1"/>
          <p:nvPr/>
        </p:nvSpPr>
        <p:spPr>
          <a:xfrm>
            <a:off x="1226267" y="2216654"/>
            <a:ext cx="9746533"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关键字是一组特殊的“标识符”，由系统定义，供开发者使用。因而我们不能再次定义关键字为标识符（以 @ 字符开头时除外）。</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比较常用的有using、class、static、public、get*、set*、var*等等。</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其中加“*”的比较特殊些，称作上下文关键字，这些关键字只有在特殊的位置才会有意义。如get和set只有在属性中才有意义、var只能用在局部变量环境下。</a:t>
            </a:r>
          </a:p>
        </p:txBody>
      </p:sp>
      <p:sp>
        <p:nvSpPr>
          <p:cNvPr id="26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关键字</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矩形 62"/>
          <p:cNvSpPr txBox="1"/>
          <p:nvPr/>
        </p:nvSpPr>
        <p:spPr>
          <a:xfrm>
            <a:off x="1226267" y="2216654"/>
            <a:ext cx="9746533" cy="4218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a:solidFill>
                  <a:srgbClr val="415162"/>
                </a:solidFill>
                <a:latin typeface="微软雅黑"/>
                <a:ea typeface="微软雅黑"/>
                <a:cs typeface="微软雅黑"/>
                <a:sym typeface="微软雅黑"/>
              </a:defRPr>
            </a:pPr>
            <a:r>
              <a:t>值类型</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值类型变量可以直接分配给一个值。它们是从类 System.ValueType 中派生的。</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值类型直接包含数据。比如 int、char、float，它们分别存储数字、字母、浮点数。当您声明一个 int 类型时，系统分配内存来存储值。</a:t>
            </a:r>
          </a:p>
          <a:p>
            <a:pPr marL="342900" indent="-342900">
              <a:lnSpc>
                <a:spcPct val="150000"/>
              </a:lnSpc>
              <a:buSzPct val="100000"/>
              <a:buFont typeface="Arial"/>
              <a:buChar char="•"/>
              <a:defRPr>
                <a:solidFill>
                  <a:srgbClr val="415162"/>
                </a:solidFill>
                <a:latin typeface="微软雅黑"/>
                <a:ea typeface="微软雅黑"/>
                <a:cs typeface="微软雅黑"/>
                <a:sym typeface="微软雅黑"/>
              </a:defRPr>
            </a:pPr>
            <a:r>
              <a:t>引用类型</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引用类型不包含存储在变量中的实际数据，但它们包含对变量的引用。</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内置的 引用类型有：object、dynamic 和 string。</a:t>
            </a:r>
          </a:p>
          <a:p>
            <a:pPr marL="342900" indent="-342900">
              <a:lnSpc>
                <a:spcPct val="150000"/>
              </a:lnSpc>
              <a:buSzPct val="100000"/>
              <a:buFont typeface="Arial"/>
              <a:buChar char="•"/>
              <a:defRPr>
                <a:solidFill>
                  <a:srgbClr val="415162"/>
                </a:solidFill>
                <a:latin typeface="微软雅黑"/>
                <a:ea typeface="微软雅黑"/>
                <a:cs typeface="微软雅黑"/>
                <a:sym typeface="微软雅黑"/>
              </a:defRPr>
            </a:pPr>
            <a:r>
              <a:t>指针类型</a:t>
            </a:r>
          </a:p>
          <a:p>
            <a:pPr marL="800100" lvl="1" indent="-342900">
              <a:lnSpc>
                <a:spcPct val="150000"/>
              </a:lnSpc>
              <a:buSzPct val="100000"/>
              <a:buChar char="➢"/>
              <a:defRPr>
                <a:solidFill>
                  <a:srgbClr val="415162"/>
                </a:solidFill>
                <a:latin typeface="微软雅黑"/>
                <a:ea typeface="微软雅黑"/>
                <a:cs typeface="微软雅黑"/>
                <a:sym typeface="微软雅黑"/>
              </a:defRPr>
            </a:pPr>
            <a:r>
              <a:t>指针类型变量存储另一种类型的内存地址</a:t>
            </a:r>
          </a:p>
        </p:txBody>
      </p:sp>
      <p:sp>
        <p:nvSpPr>
          <p:cNvPr id="26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数据类型</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矩形 62"/>
          <p:cNvSpPr txBox="1"/>
          <p:nvPr/>
        </p:nvSpPr>
        <p:spPr>
          <a:xfrm>
            <a:off x="1226267" y="2216654"/>
            <a:ext cx="9746533" cy="98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装箱：值类型转换为对象类型，</a:t>
            </a:r>
            <a:r>
              <a:rPr>
                <a:solidFill>
                  <a:srgbClr val="FF0000"/>
                </a:solidFill>
              </a:rPr>
              <a:t>在托管堆中分配内存</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拆箱：之前由值类型转换而来的对象类型再转回值类型</a:t>
            </a:r>
          </a:p>
        </p:txBody>
      </p:sp>
      <p:sp>
        <p:nvSpPr>
          <p:cNvPr id="26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装箱和拆箱</a:t>
            </a:r>
          </a:p>
        </p:txBody>
      </p:sp>
      <p:sp>
        <p:nvSpPr>
          <p:cNvPr id="269" name="矩形 3"/>
          <p:cNvSpPr txBox="1"/>
          <p:nvPr/>
        </p:nvSpPr>
        <p:spPr>
          <a:xfrm>
            <a:off x="1378666" y="3577068"/>
            <a:ext cx="9746534" cy="1437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50000"/>
              </a:lnSpc>
              <a:defRPr sz="2000">
                <a:solidFill>
                  <a:srgbClr val="415162"/>
                </a:solidFill>
                <a:latin typeface="微软雅黑"/>
                <a:ea typeface="微软雅黑"/>
                <a:cs typeface="微软雅黑"/>
                <a:sym typeface="微软雅黑"/>
              </a:defRPr>
            </a:pPr>
            <a:r>
              <a:t>int val = 8; </a:t>
            </a:r>
          </a:p>
          <a:p>
            <a:pPr>
              <a:lnSpc>
                <a:spcPct val="150000"/>
              </a:lnSpc>
              <a:defRPr sz="2000">
                <a:solidFill>
                  <a:srgbClr val="415162"/>
                </a:solidFill>
                <a:latin typeface="微软雅黑"/>
                <a:ea typeface="微软雅黑"/>
                <a:cs typeface="微软雅黑"/>
                <a:sym typeface="微软雅黑"/>
              </a:defRPr>
            </a:pPr>
            <a:r>
              <a:t>object obj = val;//先装箱 </a:t>
            </a:r>
          </a:p>
          <a:p>
            <a:pPr>
              <a:lnSpc>
                <a:spcPct val="150000"/>
              </a:lnSpc>
              <a:defRPr sz="2000">
                <a:solidFill>
                  <a:srgbClr val="415162"/>
                </a:solidFill>
                <a:latin typeface="微软雅黑"/>
                <a:ea typeface="微软雅黑"/>
                <a:cs typeface="微软雅黑"/>
                <a:sym typeface="微软雅黑"/>
              </a:defRPr>
            </a:pPr>
            <a:r>
              <a:t>int nval = （int）obj;//再拆箱</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矩形 62"/>
          <p:cNvSpPr txBox="1"/>
          <p:nvPr/>
        </p:nvSpPr>
        <p:spPr>
          <a:xfrm>
            <a:off x="1226267" y="2216654"/>
            <a:ext cx="9746533" cy="418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变量（ variable ），言外之意即是可变的，用来存储程序所需的数据。</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声明一个变量的语法结构如下：</a:t>
            </a:r>
          </a:p>
          <a:p>
            <a:pPr>
              <a:lnSpc>
                <a:spcPct val="150000"/>
              </a:lnSpc>
              <a:defRPr sz="2000">
                <a:solidFill>
                  <a:srgbClr val="415162"/>
                </a:solidFill>
                <a:latin typeface="微软雅黑"/>
                <a:ea typeface="微软雅黑"/>
                <a:cs typeface="微软雅黑"/>
                <a:sym typeface="微软雅黑"/>
              </a:defRPr>
            </a:pPr>
            <a:r>
              <a:t>	//变量名必须是有效的标识符</a:t>
            </a:r>
          </a:p>
          <a:p>
            <a:pPr>
              <a:lnSpc>
                <a:spcPct val="150000"/>
              </a:lnSpc>
              <a:defRPr sz="2000">
                <a:solidFill>
                  <a:srgbClr val="415162"/>
                </a:solidFill>
                <a:latin typeface="微软雅黑"/>
                <a:ea typeface="微软雅黑"/>
                <a:cs typeface="微软雅黑"/>
                <a:sym typeface="微软雅黑"/>
              </a:defRPr>
            </a:pPr>
            <a:r>
              <a:t>	数据类型 变量名；</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也可以在声明的同时初始化该变量：</a:t>
            </a:r>
          </a:p>
          <a:p>
            <a:pPr>
              <a:lnSpc>
                <a:spcPct val="150000"/>
              </a:lnSpc>
              <a:defRPr sz="2000">
                <a:solidFill>
                  <a:srgbClr val="415162"/>
                </a:solidFill>
                <a:latin typeface="微软雅黑"/>
                <a:ea typeface="微软雅黑"/>
                <a:cs typeface="微软雅黑"/>
                <a:sym typeface="微软雅黑"/>
              </a:defRPr>
            </a:pPr>
            <a:r>
              <a:t>	//变量名必须是有效的标识符</a:t>
            </a:r>
          </a:p>
          <a:p>
            <a:pPr>
              <a:lnSpc>
                <a:spcPct val="150000"/>
              </a:lnSpc>
              <a:defRPr sz="2000">
                <a:solidFill>
                  <a:srgbClr val="415162"/>
                </a:solidFill>
                <a:latin typeface="微软雅黑"/>
                <a:ea typeface="微软雅黑"/>
                <a:cs typeface="微软雅黑"/>
                <a:sym typeface="微软雅黑"/>
              </a:defRPr>
            </a:pPr>
            <a:r>
              <a:t>	//值必须是与变量声明的数据类型兼容。</a:t>
            </a:r>
          </a:p>
          <a:p>
            <a:pPr>
              <a:lnSpc>
                <a:spcPct val="150000"/>
              </a:lnSpc>
              <a:defRPr sz="2000">
                <a:solidFill>
                  <a:srgbClr val="415162"/>
                </a:solidFill>
                <a:latin typeface="微软雅黑"/>
                <a:ea typeface="微软雅黑"/>
                <a:cs typeface="微软雅黑"/>
                <a:sym typeface="微软雅黑"/>
              </a:defRPr>
            </a:pPr>
            <a:r>
              <a:t>	数据类型 变量名=值；</a:t>
            </a:r>
          </a:p>
        </p:txBody>
      </p:sp>
      <p:sp>
        <p:nvSpPr>
          <p:cNvPr id="27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变量</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变量</a:t>
            </a:r>
          </a:p>
        </p:txBody>
      </p:sp>
      <p:sp>
        <p:nvSpPr>
          <p:cNvPr id="275" name="文本占位符 2"/>
          <p:cNvSpPr txBox="1"/>
          <p:nvPr/>
        </p:nvSpPr>
        <p:spPr>
          <a:xfrm>
            <a:off x="1894248" y="2239861"/>
            <a:ext cx="8440989" cy="410431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defTabSz="832104">
              <a:lnSpc>
                <a:spcPct val="72000"/>
              </a:lnSpc>
              <a:spcBef>
                <a:spcPts val="900"/>
              </a:spcBef>
              <a:defRPr sz="1729">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Program</a:t>
            </a:r>
          </a:p>
          <a:p>
            <a:pPr defTabSz="832104">
              <a:lnSpc>
                <a:spcPct val="72000"/>
              </a:lnSpc>
              <a:spcBef>
                <a:spcPts val="900"/>
              </a:spcBef>
              <a:defRPr sz="1729">
                <a:latin typeface="微软雅黑"/>
                <a:ea typeface="微软雅黑"/>
                <a:cs typeface="微软雅黑"/>
                <a:sym typeface="微软雅黑"/>
              </a:defRPr>
            </a:pPr>
            <a:r>
              <a:t>{</a:t>
            </a:r>
          </a:p>
          <a:p>
            <a:pPr defTabSz="832104">
              <a:lnSpc>
                <a:spcPct val="72000"/>
              </a:lnSpc>
              <a:spcBef>
                <a:spcPts val="900"/>
              </a:spcBef>
              <a:defRPr sz="1729">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defTabSz="832104">
              <a:lnSpc>
                <a:spcPct val="72000"/>
              </a:lnSpc>
              <a:spcBef>
                <a:spcPts val="900"/>
              </a:spcBef>
              <a:defRPr sz="1729">
                <a:latin typeface="微软雅黑"/>
                <a:ea typeface="微软雅黑"/>
                <a:cs typeface="微软雅黑"/>
                <a:sym typeface="微软雅黑"/>
              </a:defRPr>
            </a:pPr>
            <a:r>
              <a:t>    {</a:t>
            </a:r>
          </a:p>
          <a:p>
            <a:pPr defTabSz="832104">
              <a:lnSpc>
                <a:spcPct val="72000"/>
              </a:lnSpc>
              <a:spcBef>
                <a:spcPts val="900"/>
              </a:spcBef>
              <a:defRPr sz="1729">
                <a:latin typeface="微软雅黑"/>
                <a:ea typeface="微软雅黑"/>
                <a:cs typeface="微软雅黑"/>
                <a:sym typeface="微软雅黑"/>
              </a:defRPr>
            </a:pPr>
            <a:r>
              <a:t>        </a:t>
            </a:r>
            <a:r>
              <a:rPr>
                <a:solidFill>
                  <a:srgbClr val="008000"/>
                </a:solidFill>
              </a:rPr>
              <a:t>//声明变量</a:t>
            </a:r>
          </a:p>
          <a:p>
            <a:pPr defTabSz="832104">
              <a:lnSpc>
                <a:spcPct val="72000"/>
              </a:lnSpc>
              <a:spcBef>
                <a:spcPts val="900"/>
              </a:spcBef>
              <a:defRPr sz="1729">
                <a:latin typeface="微软雅黑"/>
                <a:ea typeface="微软雅黑"/>
                <a:cs typeface="微软雅黑"/>
                <a:sym typeface="微软雅黑"/>
              </a:defRPr>
            </a:pPr>
            <a:r>
              <a:t>        </a:t>
            </a:r>
            <a:r>
              <a:rPr>
                <a:solidFill>
                  <a:srgbClr val="0000FF"/>
                </a:solidFill>
              </a:rPr>
              <a:t>int</a:t>
            </a:r>
            <a:r>
              <a:t> age;</a:t>
            </a:r>
          </a:p>
          <a:p>
            <a:pPr defTabSz="832104">
              <a:lnSpc>
                <a:spcPct val="72000"/>
              </a:lnSpc>
              <a:spcBef>
                <a:spcPts val="900"/>
              </a:spcBef>
              <a:defRPr sz="1729">
                <a:latin typeface="微软雅黑"/>
                <a:ea typeface="微软雅黑"/>
                <a:cs typeface="微软雅黑"/>
                <a:sym typeface="微软雅黑"/>
              </a:defRPr>
            </a:pPr>
            <a:r>
              <a:t>        </a:t>
            </a:r>
            <a:r>
              <a:rPr>
                <a:solidFill>
                  <a:srgbClr val="008000"/>
                </a:solidFill>
              </a:rPr>
              <a:t>//为变量age赋值</a:t>
            </a:r>
          </a:p>
          <a:p>
            <a:pPr defTabSz="832104">
              <a:lnSpc>
                <a:spcPct val="72000"/>
              </a:lnSpc>
              <a:spcBef>
                <a:spcPts val="900"/>
              </a:spcBef>
              <a:defRPr sz="1729">
                <a:latin typeface="微软雅黑"/>
                <a:ea typeface="微软雅黑"/>
                <a:cs typeface="微软雅黑"/>
                <a:sym typeface="微软雅黑"/>
              </a:defRPr>
            </a:pPr>
            <a:r>
              <a:t>        age = 18;</a:t>
            </a:r>
          </a:p>
          <a:p>
            <a:pPr defTabSz="832104">
              <a:lnSpc>
                <a:spcPct val="72000"/>
              </a:lnSpc>
              <a:spcBef>
                <a:spcPts val="900"/>
              </a:spcBef>
              <a:defRPr sz="1729">
                <a:latin typeface="微软雅黑"/>
                <a:ea typeface="微软雅黑"/>
                <a:cs typeface="微软雅黑"/>
                <a:sym typeface="微软雅黑"/>
              </a:defRPr>
            </a:pPr>
            <a:r>
              <a:t>        </a:t>
            </a:r>
            <a:r>
              <a:rPr>
                <a:solidFill>
                  <a:srgbClr val="008000"/>
                </a:solidFill>
              </a:rPr>
              <a:t>//声明name并初始化为李四</a:t>
            </a:r>
          </a:p>
          <a:p>
            <a:pPr defTabSz="832104">
              <a:lnSpc>
                <a:spcPct val="72000"/>
              </a:lnSpc>
              <a:spcBef>
                <a:spcPts val="900"/>
              </a:spcBef>
              <a:defRPr sz="1729">
                <a:latin typeface="微软雅黑"/>
                <a:ea typeface="微软雅黑"/>
                <a:cs typeface="微软雅黑"/>
                <a:sym typeface="微软雅黑"/>
              </a:defRPr>
            </a:pPr>
            <a:r>
              <a:t>        </a:t>
            </a:r>
            <a:r>
              <a:rPr>
                <a:solidFill>
                  <a:srgbClr val="0000FF"/>
                </a:solidFill>
              </a:rPr>
              <a:t>string</a:t>
            </a:r>
            <a:r>
              <a:t> name = </a:t>
            </a:r>
            <a:r>
              <a:rPr>
                <a:solidFill>
                  <a:srgbClr val="A31515"/>
                </a:solidFill>
              </a:rPr>
              <a:t>"李四"</a:t>
            </a:r>
            <a:r>
              <a:t>;</a:t>
            </a:r>
          </a:p>
          <a:p>
            <a:pPr defTabSz="832104">
              <a:lnSpc>
                <a:spcPct val="72000"/>
              </a:lnSpc>
              <a:spcBef>
                <a:spcPts val="900"/>
              </a:spcBef>
              <a:defRPr sz="1729">
                <a:latin typeface="微软雅黑"/>
                <a:ea typeface="微软雅黑"/>
                <a:cs typeface="微软雅黑"/>
                <a:sym typeface="微软雅黑"/>
              </a:defRPr>
            </a:pPr>
            <a:r>
              <a:t>    }</a:t>
            </a:r>
          </a:p>
          <a:p>
            <a:pPr defTabSz="832104">
              <a:lnSpc>
                <a:spcPct val="72000"/>
              </a:lnSpc>
              <a:spcBef>
                <a:spcPts val="900"/>
              </a:spcBef>
              <a:defRPr sz="1729">
                <a:latin typeface="微软雅黑"/>
                <a:ea typeface="微软雅黑"/>
                <a:cs typeface="微软雅黑"/>
                <a:sym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矩形 62"/>
          <p:cNvSpPr txBox="1"/>
          <p:nvPr/>
        </p:nvSpPr>
        <p:spPr>
          <a:xfrm>
            <a:off x="1226267" y="2216654"/>
            <a:ext cx="9746533" cy="405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1700">
                <a:solidFill>
                  <a:srgbClr val="415162"/>
                </a:solidFill>
                <a:latin typeface="微软雅黑"/>
                <a:ea typeface="微软雅黑"/>
                <a:cs typeface="微软雅黑"/>
                <a:sym typeface="微软雅黑"/>
              </a:defRPr>
            </a:pPr>
            <a:r>
              <a:t>常量：一经初始化就不会再次被改变的“变量”，在程序的整个运行过程中不允许改变它的值。</a:t>
            </a:r>
          </a:p>
          <a:p>
            <a:pPr marL="457200" indent="-457200">
              <a:lnSpc>
                <a:spcPct val="150000"/>
              </a:lnSpc>
              <a:buSzPct val="100000"/>
              <a:buFont typeface="Arial"/>
              <a:buChar char="•"/>
              <a:defRPr sz="1700">
                <a:solidFill>
                  <a:srgbClr val="415162"/>
                </a:solidFill>
                <a:latin typeface="微软雅黑"/>
                <a:ea typeface="微软雅黑"/>
                <a:cs typeface="微软雅黑"/>
                <a:sym typeface="微软雅黑"/>
              </a:defRPr>
            </a:pPr>
            <a:r>
              <a:t>编译时常量：</a:t>
            </a:r>
          </a:p>
          <a:p>
            <a:pPr marL="914381" lvl="1" indent="-457200">
              <a:lnSpc>
                <a:spcPct val="150000"/>
              </a:lnSpc>
              <a:buSzPct val="100000"/>
              <a:buChar char="➢"/>
              <a:defRPr sz="1700">
                <a:solidFill>
                  <a:srgbClr val="415162"/>
                </a:solidFill>
                <a:latin typeface="微软雅黑"/>
                <a:ea typeface="微软雅黑"/>
                <a:cs typeface="微软雅黑"/>
                <a:sym typeface="微软雅黑"/>
              </a:defRPr>
            </a:pPr>
            <a:r>
              <a:t>const 数据类型 常量名=值；</a:t>
            </a:r>
          </a:p>
          <a:p>
            <a:pPr marL="800081" lvl="1" indent="-342900">
              <a:lnSpc>
                <a:spcPct val="150000"/>
              </a:lnSpc>
              <a:buSzPct val="100000"/>
              <a:buChar char="➢"/>
              <a:defRPr sz="1700">
                <a:solidFill>
                  <a:srgbClr val="415162"/>
                </a:solidFill>
                <a:latin typeface="微软雅黑"/>
                <a:ea typeface="微软雅黑"/>
                <a:cs typeface="微软雅黑"/>
                <a:sym typeface="微软雅黑"/>
              </a:defRPr>
            </a:pPr>
            <a:r>
              <a:t>编译时常量做为类成员时总是作为static成员出现。不允许自己加static关键字。</a:t>
            </a:r>
          </a:p>
          <a:p>
            <a:pPr marL="800081" lvl="1" indent="-342900">
              <a:lnSpc>
                <a:spcPct val="150000"/>
              </a:lnSpc>
              <a:buSzPct val="100000"/>
              <a:buChar char="➢"/>
              <a:defRPr sz="1700">
                <a:solidFill>
                  <a:srgbClr val="415162"/>
                </a:solidFill>
                <a:latin typeface="微软雅黑"/>
                <a:ea typeface="微软雅黑"/>
                <a:cs typeface="微软雅黑"/>
                <a:sym typeface="微软雅黑"/>
              </a:defRPr>
            </a:pPr>
            <a:r>
              <a:t>编译时常量的值必须是在编译时期能确定下来的，</a:t>
            </a:r>
            <a:r>
              <a:rPr>
                <a:solidFill>
                  <a:srgbClr val="FF0000"/>
                </a:solidFill>
              </a:rPr>
              <a:t>只支持一些基本数据类型</a:t>
            </a:r>
            <a:r>
              <a:t>。</a:t>
            </a:r>
          </a:p>
          <a:p>
            <a:pPr marL="457200" indent="-457200">
              <a:lnSpc>
                <a:spcPct val="150000"/>
              </a:lnSpc>
              <a:buSzPct val="100000"/>
              <a:buFont typeface="Arial"/>
              <a:buChar char="•"/>
              <a:defRPr sz="1700">
                <a:solidFill>
                  <a:srgbClr val="415162"/>
                </a:solidFill>
                <a:latin typeface="微软雅黑"/>
                <a:ea typeface="微软雅黑"/>
                <a:cs typeface="微软雅黑"/>
                <a:sym typeface="微软雅黑"/>
              </a:defRPr>
            </a:pPr>
            <a:r>
              <a:t>运行时常量：</a:t>
            </a:r>
          </a:p>
          <a:p>
            <a:pPr marL="914381" lvl="1" indent="-457200">
              <a:lnSpc>
                <a:spcPct val="150000"/>
              </a:lnSpc>
              <a:buSzPct val="100000"/>
              <a:buChar char="➢"/>
              <a:defRPr sz="1700">
                <a:solidFill>
                  <a:srgbClr val="415162"/>
                </a:solidFill>
                <a:latin typeface="微软雅黑"/>
                <a:ea typeface="微软雅黑"/>
                <a:cs typeface="微软雅黑"/>
                <a:sym typeface="微软雅黑"/>
              </a:defRPr>
            </a:pPr>
            <a:r>
              <a:t>readonly 数据类型 常量名=值；</a:t>
            </a:r>
          </a:p>
          <a:p>
            <a:pPr marL="800081" lvl="1" indent="-342900">
              <a:lnSpc>
                <a:spcPct val="150000"/>
              </a:lnSpc>
              <a:buSzPct val="100000"/>
              <a:buChar char="➢"/>
              <a:defRPr sz="1700">
                <a:solidFill>
                  <a:srgbClr val="415162"/>
                </a:solidFill>
                <a:latin typeface="微软雅黑"/>
                <a:ea typeface="微软雅黑"/>
                <a:cs typeface="微软雅黑"/>
                <a:sym typeface="微软雅黑"/>
              </a:defRPr>
            </a:pPr>
            <a:r>
              <a:t>运行时常量可以弥补编译时常量不能定义复杂数据类型的缺点。</a:t>
            </a:r>
          </a:p>
          <a:p>
            <a:pPr marL="800081" lvl="1" indent="-342900">
              <a:lnSpc>
                <a:spcPct val="150000"/>
              </a:lnSpc>
              <a:buSzPct val="100000"/>
              <a:buChar char="➢"/>
              <a:defRPr sz="1700">
                <a:solidFill>
                  <a:srgbClr val="FF0000"/>
                </a:solidFill>
                <a:latin typeface="微软雅黑"/>
                <a:ea typeface="微软雅黑"/>
                <a:cs typeface="微软雅黑"/>
                <a:sym typeface="微软雅黑"/>
              </a:defRPr>
            </a:pPr>
            <a:r>
              <a:t>在类中声明，不可以在函数中声明，可以在构造函数中初始化。</a:t>
            </a:r>
          </a:p>
        </p:txBody>
      </p:sp>
      <p:sp>
        <p:nvSpPr>
          <p:cNvPr id="27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常量</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常量</a:t>
            </a:r>
          </a:p>
        </p:txBody>
      </p:sp>
      <p:sp>
        <p:nvSpPr>
          <p:cNvPr id="281" name="文本占位符 2"/>
          <p:cNvSpPr txBox="1"/>
          <p:nvPr/>
        </p:nvSpPr>
        <p:spPr>
          <a:xfrm>
            <a:off x="1547224" y="2231474"/>
            <a:ext cx="5152506" cy="410431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defTabSz="822959">
              <a:lnSpc>
                <a:spcPct val="72000"/>
              </a:lnSpc>
              <a:spcBef>
                <a:spcPts val="900"/>
              </a:spcBef>
              <a:defRPr sz="1440">
                <a:solidFill>
                  <a:srgbClr val="0000FF"/>
                </a:solidFill>
                <a:latin typeface="微软雅黑"/>
                <a:ea typeface="微软雅黑"/>
                <a:cs typeface="微软雅黑"/>
                <a:sym typeface="微软雅黑"/>
              </a:defRPr>
            </a:pPr>
            <a:r>
              <a:t>const</a:t>
            </a:r>
            <a:r>
              <a:rPr>
                <a:solidFill>
                  <a:srgbClr val="000000"/>
                </a:solidFill>
              </a:rPr>
              <a:t> </a:t>
            </a:r>
            <a:r>
              <a:t>string</a:t>
            </a:r>
            <a:r>
              <a:rPr>
                <a:solidFill>
                  <a:srgbClr val="000000"/>
                </a:solidFill>
              </a:rPr>
              <a:t> m_IP = </a:t>
            </a:r>
            <a:r>
              <a:rPr>
                <a:solidFill>
                  <a:srgbClr val="A31515"/>
                </a:solidFill>
              </a:rPr>
              <a:t>"127.0.0.1"</a:t>
            </a:r>
            <a:r>
              <a:rPr>
                <a:solidFill>
                  <a:srgbClr val="000000"/>
                </a:solidFill>
              </a:rPr>
              <a:t>;</a:t>
            </a:r>
            <a:endParaRPr sz="5760"/>
          </a:p>
          <a:p>
            <a:pPr defTabSz="822959">
              <a:lnSpc>
                <a:spcPct val="72000"/>
              </a:lnSpc>
              <a:spcBef>
                <a:spcPts val="900"/>
              </a:spcBef>
              <a:defRPr sz="1440">
                <a:solidFill>
                  <a:srgbClr val="0000FF"/>
                </a:solidFill>
                <a:latin typeface="微软雅黑"/>
                <a:ea typeface="微软雅黑"/>
                <a:cs typeface="微软雅黑"/>
                <a:sym typeface="微软雅黑"/>
              </a:defRPr>
            </a:pPr>
            <a:r>
              <a:t>readonly</a:t>
            </a:r>
            <a:r>
              <a:rPr>
                <a:solidFill>
                  <a:srgbClr val="000000"/>
                </a:solidFill>
              </a:rPr>
              <a:t> </a:t>
            </a:r>
            <a:r>
              <a:t>string</a:t>
            </a:r>
            <a:r>
              <a:rPr>
                <a:solidFill>
                  <a:srgbClr val="000000"/>
                </a:solidFill>
              </a:rPr>
              <a:t> m_Port;</a:t>
            </a:r>
            <a:endParaRPr sz="5760"/>
          </a:p>
          <a:p>
            <a:pPr defTabSz="822959">
              <a:lnSpc>
                <a:spcPct val="72000"/>
              </a:lnSpc>
              <a:spcBef>
                <a:spcPts val="900"/>
              </a:spcBef>
              <a:defRPr sz="1440">
                <a:solidFill>
                  <a:srgbClr val="0000FF"/>
                </a:solidFill>
                <a:latin typeface="微软雅黑"/>
                <a:ea typeface="微软雅黑"/>
                <a:cs typeface="微软雅黑"/>
                <a:sym typeface="微软雅黑"/>
              </a:defRPr>
            </a:pPr>
            <a:r>
              <a:t>readonly</a:t>
            </a:r>
            <a:r>
              <a:rPr>
                <a:solidFill>
                  <a:srgbClr val="000000"/>
                </a:solidFill>
              </a:rPr>
              <a:t> </a:t>
            </a:r>
            <a:r>
              <a:t>float</a:t>
            </a:r>
            <a:r>
              <a:rPr>
                <a:solidFill>
                  <a:srgbClr val="000000"/>
                </a:solidFill>
              </a:rPr>
              <a:t> m_PI = 3.1415926f;</a:t>
            </a:r>
            <a:endParaRPr sz="5760"/>
          </a:p>
          <a:p>
            <a:pPr defTabSz="822959">
              <a:lnSpc>
                <a:spcPct val="72000"/>
              </a:lnSpc>
              <a:spcBef>
                <a:spcPts val="900"/>
              </a:spcBef>
              <a:defRPr sz="1440">
                <a:solidFill>
                  <a:srgbClr val="008000"/>
                </a:solidFill>
                <a:latin typeface="微软雅黑"/>
                <a:ea typeface="微软雅黑"/>
                <a:cs typeface="微软雅黑"/>
                <a:sym typeface="微软雅黑"/>
              </a:defRPr>
            </a:pPr>
            <a:r>
              <a:t>//正确，readonly可定义任意数据类型</a:t>
            </a:r>
            <a:endParaRPr sz="5760"/>
          </a:p>
          <a:p>
            <a:pPr defTabSz="822959">
              <a:lnSpc>
                <a:spcPct val="72000"/>
              </a:lnSpc>
              <a:spcBef>
                <a:spcPts val="900"/>
              </a:spcBef>
              <a:defRPr sz="1440">
                <a:solidFill>
                  <a:srgbClr val="0000FF"/>
                </a:solidFill>
                <a:latin typeface="微软雅黑"/>
                <a:ea typeface="微软雅黑"/>
                <a:cs typeface="微软雅黑"/>
                <a:sym typeface="微软雅黑"/>
              </a:defRPr>
            </a:pPr>
            <a:r>
              <a:t>readonly</a:t>
            </a:r>
            <a:r>
              <a:rPr>
                <a:solidFill>
                  <a:srgbClr val="000000"/>
                </a:solidFill>
              </a:rPr>
              <a:t> MainClass main;</a:t>
            </a:r>
            <a:endParaRPr sz="5760"/>
          </a:p>
          <a:p>
            <a:pPr defTabSz="822959">
              <a:lnSpc>
                <a:spcPct val="72000"/>
              </a:lnSpc>
              <a:spcBef>
                <a:spcPts val="900"/>
              </a:spcBef>
              <a:defRPr sz="1440">
                <a:solidFill>
                  <a:srgbClr val="008000"/>
                </a:solidFill>
                <a:latin typeface="微软雅黑"/>
                <a:ea typeface="微软雅黑"/>
                <a:cs typeface="微软雅黑"/>
                <a:sym typeface="微软雅黑"/>
              </a:defRPr>
            </a:pPr>
            <a:r>
              <a:t>//错误，MainClass为自定义复杂类型，不能用const</a:t>
            </a:r>
            <a:endParaRPr sz="5760"/>
          </a:p>
          <a:p>
            <a:pPr defTabSz="822959">
              <a:lnSpc>
                <a:spcPct val="72000"/>
              </a:lnSpc>
              <a:spcBef>
                <a:spcPts val="900"/>
              </a:spcBef>
              <a:defRPr sz="1440">
                <a:solidFill>
                  <a:srgbClr val="008000"/>
                </a:solidFill>
                <a:latin typeface="微软雅黑"/>
                <a:ea typeface="微软雅黑"/>
                <a:cs typeface="微软雅黑"/>
                <a:sym typeface="微软雅黑"/>
              </a:defRPr>
            </a:pPr>
            <a:r>
              <a:t>//const MainClass mian1 = new MainClass();</a:t>
            </a:r>
            <a:endParaRPr sz="630"/>
          </a:p>
          <a:p>
            <a:pPr defTabSz="822959">
              <a:lnSpc>
                <a:spcPct val="72000"/>
              </a:lnSpc>
              <a:spcBef>
                <a:spcPts val="900"/>
              </a:spcBef>
              <a:defRPr sz="5760">
                <a:latin typeface="微软雅黑"/>
                <a:ea typeface="微软雅黑"/>
                <a:cs typeface="微软雅黑"/>
                <a:sym typeface="微软雅黑"/>
              </a:defRPr>
            </a:pPr>
            <a:endParaRPr sz="630"/>
          </a:p>
          <a:p>
            <a:pPr defTabSz="822959">
              <a:lnSpc>
                <a:spcPct val="72000"/>
              </a:lnSpc>
              <a:spcBef>
                <a:spcPts val="900"/>
              </a:spcBef>
              <a:defRPr sz="1440">
                <a:latin typeface="微软雅黑"/>
                <a:ea typeface="微软雅黑"/>
                <a:cs typeface="微软雅黑"/>
                <a:sym typeface="微软雅黑"/>
              </a:defRPr>
            </a:pPr>
            <a:r>
              <a:t>MainClass()</a:t>
            </a:r>
            <a:endParaRPr sz="5760"/>
          </a:p>
          <a:p>
            <a:pPr defTabSz="822959">
              <a:lnSpc>
                <a:spcPct val="72000"/>
              </a:lnSpc>
              <a:spcBef>
                <a:spcPts val="900"/>
              </a:spcBef>
              <a:defRPr sz="1440">
                <a:latin typeface="微软雅黑"/>
                <a:ea typeface="微软雅黑"/>
                <a:cs typeface="微软雅黑"/>
                <a:sym typeface="微软雅黑"/>
              </a:defRPr>
            </a:pPr>
            <a:r>
              <a:t>{   </a:t>
            </a:r>
            <a:r>
              <a:rPr>
                <a:solidFill>
                  <a:srgbClr val="008000"/>
                </a:solidFill>
              </a:rPr>
              <a:t>//readonly 可以在构造函数中初始化</a:t>
            </a:r>
            <a:endParaRPr sz="5760"/>
          </a:p>
          <a:p>
            <a:pPr defTabSz="822959">
              <a:lnSpc>
                <a:spcPct val="72000"/>
              </a:lnSpc>
              <a:spcBef>
                <a:spcPts val="900"/>
              </a:spcBef>
              <a:defRPr sz="1440">
                <a:latin typeface="微软雅黑"/>
                <a:ea typeface="微软雅黑"/>
                <a:cs typeface="微软雅黑"/>
                <a:sym typeface="微软雅黑"/>
              </a:defRPr>
            </a:pPr>
            <a:r>
              <a:t>    m_Port = </a:t>
            </a:r>
            <a:r>
              <a:rPr>
                <a:solidFill>
                  <a:srgbClr val="A31515"/>
                </a:solidFill>
              </a:rPr>
              <a:t>"80"</a:t>
            </a:r>
            <a:r>
              <a:t>;</a:t>
            </a:r>
            <a:endParaRPr sz="5760"/>
          </a:p>
          <a:p>
            <a:pPr defTabSz="822959">
              <a:lnSpc>
                <a:spcPct val="72000"/>
              </a:lnSpc>
              <a:spcBef>
                <a:spcPts val="900"/>
              </a:spcBef>
              <a:defRPr sz="1440">
                <a:latin typeface="微软雅黑"/>
                <a:ea typeface="微软雅黑"/>
                <a:cs typeface="微软雅黑"/>
                <a:sym typeface="微软雅黑"/>
              </a:defRPr>
            </a:pPr>
            <a:r>
              <a:t>    main = </a:t>
            </a:r>
            <a:r>
              <a:rPr>
                <a:solidFill>
                  <a:srgbClr val="0000FF"/>
                </a:solidFill>
              </a:rPr>
              <a:t>new</a:t>
            </a:r>
            <a:r>
              <a:t> MainClass();</a:t>
            </a:r>
            <a:endParaRPr sz="5760"/>
          </a:p>
          <a:p>
            <a:pPr defTabSz="822959">
              <a:lnSpc>
                <a:spcPct val="72000"/>
              </a:lnSpc>
              <a:spcBef>
                <a:spcPts val="900"/>
              </a:spcBef>
              <a:defRPr sz="1440">
                <a:latin typeface="微软雅黑"/>
                <a:ea typeface="微软雅黑"/>
                <a:cs typeface="微软雅黑"/>
                <a:sym typeface="微软雅黑"/>
              </a:defRPr>
            </a:pPr>
            <a:r>
              <a:t>}</a:t>
            </a:r>
          </a:p>
        </p:txBody>
      </p:sp>
      <p:sp>
        <p:nvSpPr>
          <p:cNvPr id="282" name="文本占位符 2"/>
          <p:cNvSpPr txBox="1"/>
          <p:nvPr/>
        </p:nvSpPr>
        <p:spPr>
          <a:xfrm>
            <a:off x="6699729" y="2164359"/>
            <a:ext cx="4382129" cy="410431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sz="1600">
                <a:solidFill>
                  <a:srgbClr val="0000FF"/>
                </a:solidFill>
                <a:latin typeface="微软雅黑"/>
                <a:ea typeface="微软雅黑"/>
                <a:cs typeface="微软雅黑"/>
                <a:sym typeface="微软雅黑"/>
              </a:defRPr>
            </a:pPr>
            <a:r>
              <a:t>static</a:t>
            </a:r>
            <a:r>
              <a:rPr>
                <a:solidFill>
                  <a:srgbClr val="000000"/>
                </a:solidFill>
              </a:rPr>
              <a:t> </a:t>
            </a:r>
            <a:r>
              <a:t>void</a:t>
            </a:r>
            <a:r>
              <a:rPr>
                <a:solidFill>
                  <a:srgbClr val="000000"/>
                </a:solidFill>
              </a:rPr>
              <a:t> ConstTest()</a:t>
            </a:r>
          </a:p>
          <a:p>
            <a:pPr>
              <a:lnSpc>
                <a:spcPct val="90000"/>
              </a:lnSpc>
              <a:spcBef>
                <a:spcPts val="1000"/>
              </a:spcBef>
              <a:defRPr sz="1600">
                <a:latin typeface="微软雅黑"/>
                <a:ea typeface="微软雅黑"/>
                <a:cs typeface="微软雅黑"/>
                <a:sym typeface="微软雅黑"/>
              </a:defRPr>
            </a:pPr>
            <a:r>
              <a:t>{</a:t>
            </a:r>
          </a:p>
          <a:p>
            <a:pPr>
              <a:lnSpc>
                <a:spcPct val="90000"/>
              </a:lnSpc>
              <a:spcBef>
                <a:spcPts val="1000"/>
              </a:spcBef>
              <a:defRPr sz="1600">
                <a:latin typeface="微软雅黑"/>
                <a:ea typeface="微软雅黑"/>
                <a:cs typeface="微软雅黑"/>
                <a:sym typeface="微软雅黑"/>
              </a:defRPr>
            </a:pPr>
            <a:r>
              <a:t>    </a:t>
            </a:r>
            <a:r>
              <a:rPr>
                <a:solidFill>
                  <a:srgbClr val="008000"/>
                </a:solidFill>
              </a:rPr>
              <a:t>//readonly 不能在函数里声明</a:t>
            </a:r>
          </a:p>
          <a:p>
            <a:pPr>
              <a:lnSpc>
                <a:spcPct val="90000"/>
              </a:lnSpc>
              <a:spcBef>
                <a:spcPts val="1000"/>
              </a:spcBef>
              <a:defRPr sz="1600">
                <a:latin typeface="微软雅黑"/>
                <a:ea typeface="微软雅黑"/>
                <a:cs typeface="微软雅黑"/>
                <a:sym typeface="微软雅黑"/>
              </a:defRPr>
            </a:pPr>
            <a:r>
              <a:t>    </a:t>
            </a:r>
            <a:r>
              <a:rPr>
                <a:solidFill>
                  <a:srgbClr val="008000"/>
                </a:solidFill>
              </a:rPr>
              <a:t>//readonly float m_PI = 3.1415926f;</a:t>
            </a:r>
          </a:p>
          <a:p>
            <a:pPr>
              <a:lnSpc>
                <a:spcPct val="90000"/>
              </a:lnSpc>
              <a:spcBef>
                <a:spcPts val="1000"/>
              </a:spcBef>
              <a:defRPr sz="1600">
                <a:latin typeface="微软雅黑"/>
                <a:ea typeface="微软雅黑"/>
                <a:cs typeface="微软雅黑"/>
                <a:sym typeface="微软雅黑"/>
              </a:defRPr>
            </a:pPr>
            <a:r>
              <a:t>    </a:t>
            </a:r>
            <a:r>
              <a:rPr>
                <a:solidFill>
                  <a:srgbClr val="0000FF"/>
                </a:solidFill>
              </a:rPr>
              <a:t>const</a:t>
            </a:r>
            <a:r>
              <a:t> </a:t>
            </a:r>
            <a:r>
              <a:rPr>
                <a:solidFill>
                  <a:srgbClr val="0000FF"/>
                </a:solidFill>
              </a:rPr>
              <a:t>string</a:t>
            </a:r>
            <a:r>
              <a:t> IP = </a:t>
            </a:r>
            <a:r>
              <a:rPr>
                <a:solidFill>
                  <a:srgbClr val="A31515"/>
                </a:solidFill>
              </a:rPr>
              <a:t>"127.0.0.1"</a:t>
            </a:r>
            <a:r>
              <a:t>;</a:t>
            </a:r>
          </a:p>
          <a:p>
            <a:pPr>
              <a:lnSpc>
                <a:spcPct val="90000"/>
              </a:lnSpc>
              <a:spcBef>
                <a:spcPts val="1000"/>
              </a:spcBef>
              <a:defRPr sz="1600">
                <a:latin typeface="微软雅黑"/>
                <a:ea typeface="微软雅黑"/>
                <a:cs typeface="微软雅黑"/>
                <a:sym typeface="微软雅黑"/>
              </a:defRPr>
            </a:pPr>
            <a:r>
              <a:t>    Console.WriteLine(IP);</a:t>
            </a:r>
          </a:p>
          <a:p>
            <a:pPr algn="just">
              <a:lnSpc>
                <a:spcPct val="90000"/>
              </a:lnSpc>
              <a:spcBef>
                <a:spcPts val="1000"/>
              </a:spcBef>
              <a:defRPr sz="1600">
                <a:latin typeface="微软雅黑"/>
                <a:ea typeface="微软雅黑"/>
                <a:cs typeface="微软雅黑"/>
                <a:sym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矩形 62"/>
          <p:cNvSpPr txBox="1"/>
          <p:nvPr/>
        </p:nvSpPr>
        <p:spPr>
          <a:xfrm>
            <a:off x="1226267" y="2216654"/>
            <a:ext cx="9746533"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415162"/>
                </a:solidFill>
                <a:latin typeface="微软雅黑"/>
                <a:ea typeface="微软雅黑"/>
                <a:cs typeface="微软雅黑"/>
                <a:sym typeface="微软雅黑"/>
              </a:defRPr>
            </a:lvl1pPr>
          </a:lstStyle>
          <a:p>
            <a:r>
              <a:t>常用的运算符</a:t>
            </a:r>
          </a:p>
        </p:txBody>
      </p:sp>
      <p:sp>
        <p:nvSpPr>
          <p:cNvPr id="28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运算符</a:t>
            </a:r>
          </a:p>
        </p:txBody>
      </p:sp>
      <p:graphicFrame>
        <p:nvGraphicFramePr>
          <p:cNvPr id="286" name="表格 3"/>
          <p:cNvGraphicFramePr/>
          <p:nvPr/>
        </p:nvGraphicFramePr>
        <p:xfrm>
          <a:off x="1658645" y="2793533"/>
          <a:ext cx="9016000" cy="3256327"/>
        </p:xfrm>
        <a:graphic>
          <a:graphicData uri="http://schemas.openxmlformats.org/drawingml/2006/table">
            <a:tbl>
              <a:tblPr firstRow="1">
                <a:tableStyleId>{4C3C2611-4C71-4FC5-86AE-919BDF0F9419}</a:tableStyleId>
              </a:tblPr>
              <a:tblGrid>
                <a:gridCol w="2506144"/>
                <a:gridCol w="2994869"/>
                <a:gridCol w="3514987"/>
              </a:tblGrid>
              <a:tr h="360727">
                <a:tc>
                  <a:txBody>
                    <a:bodyPr/>
                    <a:lstStyle/>
                    <a:p>
                      <a:pPr algn="ctr">
                        <a:defRPr sz="1800" b="0">
                          <a:solidFill>
                            <a:srgbClr val="000000"/>
                          </a:solidFill>
                        </a:defRPr>
                      </a:pPr>
                      <a:r>
                        <a:rPr sz="1400" b="1">
                          <a:solidFill>
                            <a:srgbClr val="FFFFFF"/>
                          </a:solidFill>
                          <a:latin typeface="微软雅黑"/>
                          <a:ea typeface="微软雅黑"/>
                          <a:cs typeface="微软雅黑"/>
                          <a:sym typeface="微软雅黑"/>
                        </a:rPr>
                        <a:t>运算符类型</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a:defRPr sz="1800" b="0">
                          <a:solidFill>
                            <a:srgbClr val="000000"/>
                          </a:solidFill>
                        </a:defRPr>
                      </a:pPr>
                      <a:r>
                        <a:rPr sz="1400" b="1">
                          <a:solidFill>
                            <a:srgbClr val="FFFFFF"/>
                          </a:solidFill>
                          <a:latin typeface="微软雅黑"/>
                          <a:ea typeface="微软雅黑"/>
                          <a:cs typeface="微软雅黑"/>
                          <a:sym typeface="微软雅黑"/>
                        </a:rPr>
                        <a:t>常用运算符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a:defRPr sz="1800" b="0">
                          <a:solidFill>
                            <a:srgbClr val="000000"/>
                          </a:solidFill>
                        </a:defRPr>
                      </a:pPr>
                      <a:r>
                        <a:rPr sz="1400" b="1">
                          <a:solidFill>
                            <a:srgbClr val="FFFFFF"/>
                          </a:solidFill>
                          <a:latin typeface="微软雅黑"/>
                          <a:ea typeface="微软雅黑"/>
                          <a:cs typeface="微软雅黑"/>
                          <a:sym typeface="微软雅黑"/>
                        </a:rPr>
                        <a:t>示例</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r>
              <a:tr h="430848">
                <a:tc>
                  <a:txBody>
                    <a:bodyPr/>
                    <a:lstStyle/>
                    <a:p>
                      <a:pPr algn="l">
                        <a:defRPr sz="1800"/>
                      </a:pPr>
                      <a:r>
                        <a:rPr sz="1400">
                          <a:latin typeface="微软雅黑"/>
                          <a:ea typeface="微软雅黑"/>
                          <a:cs typeface="微软雅黑"/>
                          <a:sym typeface="微软雅黑"/>
                        </a:rPr>
                        <a:t>算数运算符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 - * /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int i=1,j=2;</a:t>
                      </a:r>
                    </a:p>
                    <a:p>
                      <a:pPr algn="l">
                        <a:defRPr sz="1400">
                          <a:latin typeface="微软雅黑"/>
                          <a:ea typeface="微软雅黑"/>
                          <a:cs typeface="微软雅黑"/>
                          <a:sym typeface="微软雅黑"/>
                        </a:defRPr>
                      </a:pPr>
                      <a:r>
                        <a:t>i+j;//结果3</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r h="172747">
                <a:tc>
                  <a:txBody>
                    <a:bodyPr/>
                    <a:lstStyle/>
                    <a:p>
                      <a:pPr algn="l">
                        <a:defRPr sz="1800"/>
                      </a:pPr>
                      <a:r>
                        <a:rPr sz="1400">
                          <a:latin typeface="微软雅黑"/>
                          <a:ea typeface="微软雅黑"/>
                          <a:cs typeface="微软雅黑"/>
                          <a:sym typeface="微软雅黑"/>
                        </a:rPr>
                        <a:t>关系运算符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800"/>
                      </a:pPr>
                      <a:r>
                        <a:rPr sz="1400">
                          <a:latin typeface="微软雅黑"/>
                          <a:ea typeface="微软雅黑"/>
                          <a:cs typeface="微软雅黑"/>
                          <a:sym typeface="微软雅黑"/>
                        </a:rPr>
                        <a:t>&gt; &lt; &gt;= &lt;= ==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i&gt;j；//结果false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r h="228600">
                <a:tc>
                  <a:txBody>
                    <a:bodyPr/>
                    <a:lstStyle/>
                    <a:p>
                      <a:pPr algn="l">
                        <a:defRPr sz="1800"/>
                      </a:pPr>
                      <a:r>
                        <a:rPr sz="1400">
                          <a:latin typeface="微软雅黑"/>
                          <a:ea typeface="微软雅黑"/>
                          <a:cs typeface="微软雅黑"/>
                          <a:sym typeface="微软雅黑"/>
                        </a:rPr>
                        <a:t>赋值运算符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800"/>
                      </a:pPr>
                      <a:r>
                        <a:rPr sz="1400">
                          <a:latin typeface="微软雅黑"/>
                          <a:ea typeface="微软雅黑"/>
                          <a:cs typeface="微软雅黑"/>
                          <a:sym typeface="微软雅黑"/>
                        </a:rPr>
                        <a:t>= += -=  *= /=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i+=j;//结果3[i=i+j；的简写形式]</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r h="620160">
                <a:tc>
                  <a:txBody>
                    <a:bodyPr/>
                    <a:lstStyle/>
                    <a:p>
                      <a:pPr algn="l">
                        <a:defRPr sz="1800"/>
                      </a:pPr>
                      <a:r>
                        <a:rPr sz="1400">
                          <a:latin typeface="微软雅黑"/>
                          <a:ea typeface="微软雅黑"/>
                          <a:cs typeface="微软雅黑"/>
                          <a:sym typeface="微软雅黑"/>
                        </a:rPr>
                        <a:t>自运算符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前置：++ --</a:t>
                      </a:r>
                    </a:p>
                    <a:p>
                      <a:pPr algn="l">
                        <a:defRPr sz="1400">
                          <a:latin typeface="微软雅黑"/>
                          <a:ea typeface="微软雅黑"/>
                          <a:cs typeface="微软雅黑"/>
                          <a:sym typeface="微软雅黑"/>
                        </a:defRPr>
                      </a:pPr>
                      <a:endParaRPr/>
                    </a:p>
                    <a:p>
                      <a:pPr algn="l">
                        <a:defRPr sz="1400">
                          <a:latin typeface="微软雅黑"/>
                          <a:ea typeface="微软雅黑"/>
                          <a:cs typeface="微软雅黑"/>
                          <a:sym typeface="微软雅黑"/>
                        </a:defRPr>
                      </a:pPr>
                      <a:r>
                        <a:t>后置：++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int n=1;int m;</a:t>
                      </a:r>
                    </a:p>
                    <a:p>
                      <a:pPr algn="l">
                        <a:defRPr sz="1400">
                          <a:latin typeface="微软雅黑"/>
                          <a:ea typeface="微软雅黑"/>
                          <a:cs typeface="微软雅黑"/>
                          <a:sym typeface="微软雅黑"/>
                        </a:defRPr>
                      </a:pPr>
                      <a:r>
                        <a:t>前置：m=++n;//结果m=2,n=2</a:t>
                      </a:r>
                    </a:p>
                    <a:p>
                      <a:pPr algn="l">
                        <a:defRPr sz="1400">
                          <a:latin typeface="微软雅黑"/>
                          <a:ea typeface="微软雅黑"/>
                          <a:cs typeface="微软雅黑"/>
                          <a:sym typeface="微软雅黑"/>
                        </a:defRPr>
                      </a:pPr>
                      <a:r>
                        <a:t>后置：m=n++;//结果m=1,n=2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r h="408756">
                <a:tc>
                  <a:txBody>
                    <a:bodyPr/>
                    <a:lstStyle/>
                    <a:p>
                      <a:pPr algn="l">
                        <a:defRPr sz="1800"/>
                      </a:pPr>
                      <a:r>
                        <a:rPr sz="1400">
                          <a:latin typeface="微软雅黑"/>
                          <a:ea typeface="微软雅黑"/>
                          <a:cs typeface="微软雅黑"/>
                          <a:sym typeface="微软雅黑"/>
                        </a:rPr>
                        <a:t>成员访问运算符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800"/>
                      </a:pPr>
                      <a:r>
                        <a:rPr sz="1400">
                          <a:latin typeface="微软雅黑"/>
                          <a:ea typeface="微软雅黑"/>
                          <a:cs typeface="微软雅黑"/>
                          <a:sym typeface="微软雅黑"/>
                        </a:rPr>
                        <a:t>.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.：调用对象成员</a:t>
                      </a:r>
                    </a:p>
                    <a:p>
                      <a:pPr algn="l">
                        <a:defRPr sz="1400">
                          <a:latin typeface="微软雅黑"/>
                          <a:ea typeface="微软雅黑"/>
                          <a:cs typeface="微软雅黑"/>
                          <a:sym typeface="微软雅黑"/>
                        </a:defRPr>
                      </a:pPr>
                      <a:r>
                        <a:t>[]:访问数组元素或索引器</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r h="184212">
                <a:tc>
                  <a:txBody>
                    <a:bodyPr/>
                    <a:lstStyle/>
                    <a:p>
                      <a:pPr algn="l">
                        <a:defRPr sz="1800"/>
                      </a:pPr>
                      <a:r>
                        <a:rPr sz="1400">
                          <a:latin typeface="微软雅黑"/>
                          <a:ea typeface="微软雅黑"/>
                          <a:cs typeface="微软雅黑"/>
                          <a:sym typeface="微软雅黑"/>
                        </a:rPr>
                        <a:t>逻辑运算符</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800"/>
                      </a:pPr>
                      <a:r>
                        <a:rPr sz="1400">
                          <a:latin typeface="微软雅黑"/>
                          <a:ea typeface="微软雅黑"/>
                          <a:cs typeface="微软雅黑"/>
                          <a:sym typeface="微软雅黑"/>
                        </a:rPr>
                        <a:t>! &amp;&amp;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l">
                        <a:defRPr sz="1400">
                          <a:latin typeface="微软雅黑"/>
                          <a:ea typeface="微软雅黑"/>
                          <a:cs typeface="微软雅黑"/>
                          <a:sym typeface="微软雅黑"/>
                        </a:defRPr>
                      </a:pPr>
                      <a:r>
                        <a:t>bool a=true;</a:t>
                      </a:r>
                    </a:p>
                    <a:p>
                      <a:pPr algn="l">
                        <a:defRPr sz="1400">
                          <a:latin typeface="微软雅黑"/>
                          <a:ea typeface="微软雅黑"/>
                          <a:cs typeface="微软雅黑"/>
                          <a:sym typeface="微软雅黑"/>
                        </a:defRPr>
                      </a:pPr>
                      <a:r>
                        <a:t>!a;//结果false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矩形 62"/>
          <p:cNvSpPr txBox="1"/>
          <p:nvPr/>
        </p:nvSpPr>
        <p:spPr>
          <a:xfrm>
            <a:off x="1226267" y="2216654"/>
            <a:ext cx="9746533" cy="3342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spcBef>
                <a:spcPts val="1200"/>
              </a:spcBef>
              <a:buSzPct val="100000"/>
              <a:buFont typeface="Arial"/>
              <a:buChar char="•"/>
              <a:defRPr sz="2000">
                <a:solidFill>
                  <a:srgbClr val="415162"/>
                </a:solidFill>
                <a:latin typeface="微软雅黑"/>
                <a:ea typeface="微软雅黑"/>
                <a:cs typeface="微软雅黑"/>
                <a:sym typeface="微软雅黑"/>
              </a:defRPr>
            </a:pPr>
            <a:r>
              <a:t>C#是一种简洁、现代、面向对象且类型安全的编程语言。</a:t>
            </a:r>
          </a:p>
          <a:p>
            <a:pPr marL="457200" indent="-457200">
              <a:spcBef>
                <a:spcPts val="1200"/>
              </a:spcBef>
              <a:buSzPct val="100000"/>
              <a:buFont typeface="Arial"/>
              <a:buChar char="•"/>
              <a:defRPr sz="2000">
                <a:solidFill>
                  <a:srgbClr val="415162"/>
                </a:solidFill>
                <a:latin typeface="微软雅黑"/>
                <a:ea typeface="微软雅黑"/>
                <a:cs typeface="微软雅黑"/>
                <a:sym typeface="微软雅黑"/>
              </a:defRPr>
            </a:pPr>
            <a:r>
              <a:t>C#特性：</a:t>
            </a:r>
          </a:p>
          <a:p>
            <a:pPr marL="914381" lvl="1" indent="-457200">
              <a:spcBef>
                <a:spcPts val="1200"/>
              </a:spcBef>
              <a:buSzPct val="100000"/>
              <a:buChar char="➢"/>
              <a:defRPr sz="2000">
                <a:solidFill>
                  <a:srgbClr val="415162"/>
                </a:solidFill>
                <a:latin typeface="微软雅黑"/>
                <a:ea typeface="微软雅黑"/>
                <a:cs typeface="微软雅黑"/>
                <a:sym typeface="微软雅黑"/>
              </a:defRPr>
            </a:pPr>
            <a:r>
              <a:t>垃圾回收 (Garbage collection) 将自动回收不再使用的对象所占用的内存</a:t>
            </a:r>
          </a:p>
          <a:p>
            <a:pPr marL="914381" lvl="1" indent="-457200">
              <a:spcBef>
                <a:spcPts val="1200"/>
              </a:spcBef>
              <a:buSzPct val="100000"/>
              <a:buChar char="➢"/>
              <a:defRPr sz="2000">
                <a:solidFill>
                  <a:srgbClr val="415162"/>
                </a:solidFill>
                <a:latin typeface="微软雅黑"/>
                <a:ea typeface="微软雅黑"/>
                <a:cs typeface="微软雅黑"/>
                <a:sym typeface="微软雅黑"/>
              </a:defRPr>
            </a:pPr>
            <a:r>
              <a:t>异常处理 (exception handling) 提供了结构化和可扩展的错误检测和恢复方法</a:t>
            </a:r>
          </a:p>
          <a:p>
            <a:pPr marL="914381" lvl="1" indent="-457200">
              <a:spcBef>
                <a:spcPts val="1200"/>
              </a:spcBef>
              <a:buSzPct val="100000"/>
              <a:buChar char="➢"/>
              <a:defRPr sz="2000">
                <a:solidFill>
                  <a:srgbClr val="415162"/>
                </a:solidFill>
                <a:latin typeface="微软雅黑"/>
                <a:ea typeface="微软雅黑"/>
                <a:cs typeface="微软雅黑"/>
                <a:sym typeface="微软雅黑"/>
              </a:defRPr>
            </a:pPr>
            <a:r>
              <a:t>类型安全 (type-safe) 的语言设计则避免了读取未初始化的变量、数组索引超出边界或执行未经检查的类型强制转换等情形</a:t>
            </a:r>
          </a:p>
          <a:p>
            <a:pPr marL="457200" indent="-457200">
              <a:spcBef>
                <a:spcPts val="1200"/>
              </a:spcBef>
              <a:buSzPct val="100000"/>
              <a:buFont typeface="Arial"/>
              <a:buChar char="•"/>
              <a:defRPr sz="2000">
                <a:solidFill>
                  <a:srgbClr val="415162"/>
                </a:solidFill>
                <a:latin typeface="微软雅黑"/>
                <a:ea typeface="微软雅黑"/>
                <a:cs typeface="微软雅黑"/>
                <a:sym typeface="微软雅黑"/>
              </a:defRPr>
            </a:pPr>
            <a:r>
              <a:t>C# 是面向对象的语言，然而 C# 进一步提供了对面向组件编程的支持。</a:t>
            </a:r>
          </a:p>
        </p:txBody>
      </p:sp>
      <p:sp>
        <p:nvSpPr>
          <p:cNvPr id="15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简介</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矩形 62"/>
          <p:cNvSpPr txBox="1"/>
          <p:nvPr/>
        </p:nvSpPr>
        <p:spPr>
          <a:xfrm>
            <a:off x="1226267" y="2216654"/>
            <a:ext cx="9746533" cy="204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大多数运算符都可以重载 (overload)。运算符重载允许指定用户定义的运算符实现来执行运算，这些运算的操作数中至少有一个，甚至所有操作数都属于用户定义的类类型或结构类型。</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运算符是有优先级的，优先级高的先运算。</a:t>
            </a:r>
          </a:p>
        </p:txBody>
      </p:sp>
      <p:sp>
        <p:nvSpPr>
          <p:cNvPr id="289"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运算符</a:t>
            </a:r>
          </a:p>
        </p:txBody>
      </p:sp>
      <p:graphicFrame>
        <p:nvGraphicFramePr>
          <p:cNvPr id="290" name="表格 2"/>
          <p:cNvGraphicFramePr/>
          <p:nvPr/>
        </p:nvGraphicFramePr>
        <p:xfrm>
          <a:off x="4154770" y="4295164"/>
          <a:ext cx="3889526" cy="2177136"/>
        </p:xfrm>
        <a:graphic>
          <a:graphicData uri="http://schemas.openxmlformats.org/drawingml/2006/table">
            <a:tbl>
              <a:tblPr>
                <a:tableStyleId>{4C3C2611-4C71-4FC5-86AE-919BDF0F9419}</a:tableStyleId>
              </a:tblPr>
              <a:tblGrid>
                <a:gridCol w="592653"/>
                <a:gridCol w="3296873"/>
              </a:tblGrid>
              <a:tr h="181428">
                <a:tc>
                  <a:txBody>
                    <a:bodyPr/>
                    <a:lstStyle/>
                    <a:p>
                      <a:pPr algn="ctr">
                        <a:defRPr sz="1800"/>
                      </a:pPr>
                      <a:r>
                        <a:rPr sz="1000"/>
                        <a:t>1</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 .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2</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 ++/--(prefix), !,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3</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 \*,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4</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5</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&lt;&lt;, &gt;&gt;</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6</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&lt;, &gt;=, &lt;, &lt;=</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7</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8</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&amp;, ^, |, &amp;&amp;,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9</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10</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 /=, *=, %=, +=, -=, &lt;&lt;=, &gt;&gt;=, &amp;=, ^=, |=</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11</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++/--(suffix)</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r h="181428">
                <a:tc>
                  <a:txBody>
                    <a:bodyPr/>
                    <a:lstStyle/>
                    <a:p>
                      <a:pPr algn="ctr">
                        <a:defRPr sz="1800"/>
                      </a:pPr>
                      <a:r>
                        <a:rPr sz="1000"/>
                        <a:t>12</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c>
                  <a:txBody>
                    <a:bodyPr/>
                    <a:lstStyle/>
                    <a:p>
                      <a:pPr algn="l">
                        <a:defRPr sz="1800"/>
                      </a:pPr>
                      <a:r>
                        <a:rPr sz="1000"/>
                        <a:t>,</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E6E6E6"/>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矩形 62"/>
          <p:cNvSpPr txBox="1"/>
          <p:nvPr/>
        </p:nvSpPr>
        <p:spPr>
          <a:xfrm>
            <a:off x="1226267" y="2216654"/>
            <a:ext cx="9746533" cy="3571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表达式 由操作元 (operand) 和运算符 (operator) 构成。</a:t>
            </a:r>
          </a:p>
          <a:p>
            <a:pPr marL="914381" lvl="1" indent="-457200">
              <a:lnSpc>
                <a:spcPct val="150000"/>
              </a:lnSpc>
              <a:buSzPct val="100000"/>
              <a:buChar char="➢"/>
              <a:defRPr sz="2000">
                <a:solidFill>
                  <a:srgbClr val="415162"/>
                </a:solidFill>
                <a:latin typeface="微软雅黑"/>
                <a:ea typeface="微软雅黑"/>
                <a:cs typeface="微软雅黑"/>
                <a:sym typeface="微软雅黑"/>
              </a:defRPr>
            </a:pPr>
            <a:r>
              <a:t>运算元可以是常数、对象、变量、常量、字段等等。</a:t>
            </a:r>
          </a:p>
          <a:p>
            <a:pPr marL="914381" lvl="1" indent="-457200">
              <a:lnSpc>
                <a:spcPct val="150000"/>
              </a:lnSpc>
              <a:buSzPct val="100000"/>
              <a:buChar char="➢"/>
              <a:defRPr sz="2000">
                <a:solidFill>
                  <a:srgbClr val="415162"/>
                </a:solidFill>
                <a:latin typeface="微软雅黑"/>
                <a:ea typeface="微软雅黑"/>
                <a:cs typeface="微软雅黑"/>
                <a:sym typeface="微软雅黑"/>
              </a:defRPr>
            </a:pPr>
            <a:r>
              <a:t>运算符可以是上节提到的一些运算符。</a:t>
            </a:r>
          </a:p>
          <a:p>
            <a:pPr>
              <a:lnSpc>
                <a:spcPct val="150000"/>
              </a:lnSpc>
              <a:defRPr sz="2000">
                <a:solidFill>
                  <a:srgbClr val="415162"/>
                </a:solidFill>
                <a:latin typeface="微软雅黑"/>
                <a:ea typeface="微软雅黑"/>
                <a:cs typeface="微软雅黑"/>
                <a:sym typeface="微软雅黑"/>
              </a:defRPr>
            </a:pPr>
            <a:endParaRP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当表达式包含多个运算符时，运算符的优先级 (precedence) 控制各运算符的计算顺序。</a:t>
            </a:r>
          </a:p>
          <a:p>
            <a:pPr marL="914381" lvl="1" indent="-457200">
              <a:lnSpc>
                <a:spcPct val="150000"/>
              </a:lnSpc>
              <a:buSzPct val="100000"/>
              <a:buChar char="➢"/>
              <a:defRPr sz="2000">
                <a:solidFill>
                  <a:srgbClr val="415162"/>
                </a:solidFill>
                <a:latin typeface="微软雅黑"/>
                <a:ea typeface="微软雅黑"/>
                <a:cs typeface="微软雅黑"/>
                <a:sym typeface="微软雅黑"/>
              </a:defRPr>
            </a:pPr>
            <a:r>
              <a:t>例如，表达式x + y * z 按 x + (y * z) 计算。</a:t>
            </a:r>
          </a:p>
        </p:txBody>
      </p:sp>
      <p:sp>
        <p:nvSpPr>
          <p:cNvPr id="293"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表达式</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itle 1"/>
          <p:cNvSpPr txBox="1"/>
          <p:nvPr/>
        </p:nvSpPr>
        <p:spPr>
          <a:xfrm>
            <a:off x="519111" y="3126347"/>
            <a:ext cx="11149015"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8000" b="1">
                <a:solidFill>
                  <a:srgbClr val="415162"/>
                </a:solidFill>
                <a:latin typeface="微软雅黑"/>
                <a:ea typeface="微软雅黑"/>
                <a:cs typeface="微软雅黑"/>
                <a:sym typeface="微软雅黑"/>
              </a:defRPr>
            </a:lvl1pPr>
          </a:lstStyle>
          <a:p>
            <a:r>
              <a:t>基本类型</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矩形 62"/>
          <p:cNvSpPr txBox="1"/>
          <p:nvPr/>
        </p:nvSpPr>
        <p:spPr>
          <a:xfrm>
            <a:off x="1226267" y="2216654"/>
            <a:ext cx="9746533" cy="311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结构 (struct) 是能够包含数据成员和函数成员的数据结构。</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结构类型的变量直接存储该结构的数据。</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所有结构类型都隐式地从类型System.ValueType继承。</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System.ValueType继承自System.Object。</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结构是值类型，不需要在堆分配。</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结构类型不允许继承。</a:t>
            </a:r>
          </a:p>
        </p:txBody>
      </p:sp>
      <p:sp>
        <p:nvSpPr>
          <p:cNvPr id="29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结构</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结构</a:t>
            </a:r>
          </a:p>
        </p:txBody>
      </p:sp>
      <p:sp>
        <p:nvSpPr>
          <p:cNvPr id="301" name="文本占位符 2"/>
          <p:cNvSpPr txBox="1"/>
          <p:nvPr/>
        </p:nvSpPr>
        <p:spPr>
          <a:xfrm>
            <a:off x="1894248" y="2239861"/>
            <a:ext cx="8440989" cy="410431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defTabSz="813816">
              <a:lnSpc>
                <a:spcPct val="72000"/>
              </a:lnSpc>
              <a:spcBef>
                <a:spcPts val="800"/>
              </a:spcBef>
              <a:defRPr sz="1958">
                <a:solidFill>
                  <a:srgbClr val="008000"/>
                </a:solidFill>
                <a:latin typeface="微软雅黑"/>
                <a:ea typeface="微软雅黑"/>
                <a:cs typeface="微软雅黑"/>
                <a:sym typeface="微软雅黑"/>
              </a:defRPr>
            </a:pPr>
            <a:r>
              <a:t>//用struct修饰，表示一个结构类型</a:t>
            </a:r>
            <a:endParaRPr sz="2314"/>
          </a:p>
          <a:p>
            <a:pPr defTabSz="813816">
              <a:lnSpc>
                <a:spcPct val="72000"/>
              </a:lnSpc>
              <a:spcBef>
                <a:spcPts val="800"/>
              </a:spcBef>
              <a:defRPr sz="1958">
                <a:solidFill>
                  <a:srgbClr val="0000FF"/>
                </a:solidFill>
                <a:latin typeface="微软雅黑"/>
                <a:ea typeface="微软雅黑"/>
                <a:cs typeface="微软雅黑"/>
                <a:sym typeface="微软雅黑"/>
              </a:defRPr>
            </a:pPr>
            <a:r>
              <a:t>struct</a:t>
            </a:r>
            <a:r>
              <a:rPr>
                <a:solidFill>
                  <a:srgbClr val="000000"/>
                </a:solidFill>
              </a:rPr>
              <a:t> </a:t>
            </a:r>
            <a:r>
              <a:rPr>
                <a:solidFill>
                  <a:srgbClr val="2B91AF"/>
                </a:solidFill>
              </a:rPr>
              <a:t>Point</a:t>
            </a:r>
            <a:endParaRPr sz="2314"/>
          </a:p>
          <a:p>
            <a:pPr defTabSz="813816">
              <a:lnSpc>
                <a:spcPct val="72000"/>
              </a:lnSpc>
              <a:spcBef>
                <a:spcPts val="800"/>
              </a:spcBef>
              <a:defRPr sz="1958">
                <a:latin typeface="微软雅黑"/>
                <a:ea typeface="微软雅黑"/>
                <a:cs typeface="微软雅黑"/>
                <a:sym typeface="微软雅黑"/>
              </a:defRPr>
            </a:pPr>
            <a:r>
              <a:t>{</a:t>
            </a:r>
            <a:endParaRPr sz="2046"/>
          </a:p>
          <a:p>
            <a:pPr defTabSz="813816">
              <a:lnSpc>
                <a:spcPct val="72000"/>
              </a:lnSpc>
              <a:spcBef>
                <a:spcPts val="800"/>
              </a:spcBef>
              <a:defRPr sz="1958">
                <a:latin typeface="微软雅黑"/>
                <a:ea typeface="微软雅黑"/>
                <a:cs typeface="微软雅黑"/>
                <a:sym typeface="微软雅黑"/>
              </a:defRPr>
            </a:pPr>
            <a:r>
              <a:t>    </a:t>
            </a:r>
            <a:r>
              <a:rPr>
                <a:solidFill>
                  <a:srgbClr val="0000FF"/>
                </a:solidFill>
              </a:rPr>
              <a:t>public</a:t>
            </a:r>
            <a:r>
              <a:t> </a:t>
            </a:r>
            <a:r>
              <a:rPr>
                <a:solidFill>
                  <a:srgbClr val="0000FF"/>
                </a:solidFill>
              </a:rPr>
              <a:t>int</a:t>
            </a:r>
            <a:r>
              <a:t> x;</a:t>
            </a:r>
            <a:endParaRPr sz="2046"/>
          </a:p>
          <a:p>
            <a:pPr defTabSz="813816">
              <a:lnSpc>
                <a:spcPct val="72000"/>
              </a:lnSpc>
              <a:spcBef>
                <a:spcPts val="800"/>
              </a:spcBef>
              <a:defRPr sz="1958">
                <a:latin typeface="微软雅黑"/>
                <a:ea typeface="微软雅黑"/>
                <a:cs typeface="微软雅黑"/>
                <a:sym typeface="微软雅黑"/>
              </a:defRPr>
            </a:pPr>
            <a:r>
              <a:t>    </a:t>
            </a:r>
            <a:r>
              <a:rPr>
                <a:solidFill>
                  <a:srgbClr val="0000FF"/>
                </a:solidFill>
              </a:rPr>
              <a:t>public</a:t>
            </a:r>
            <a:r>
              <a:t> </a:t>
            </a:r>
            <a:r>
              <a:rPr>
                <a:solidFill>
                  <a:srgbClr val="0000FF"/>
                </a:solidFill>
              </a:rPr>
              <a:t>int</a:t>
            </a:r>
            <a:r>
              <a:t> y;</a:t>
            </a:r>
            <a:endParaRPr sz="2046"/>
          </a:p>
          <a:p>
            <a:pPr defTabSz="813816">
              <a:lnSpc>
                <a:spcPct val="72000"/>
              </a:lnSpc>
              <a:spcBef>
                <a:spcPts val="800"/>
              </a:spcBef>
              <a:defRPr sz="1958">
                <a:latin typeface="微软雅黑"/>
                <a:ea typeface="微软雅黑"/>
                <a:cs typeface="微软雅黑"/>
                <a:sym typeface="微软雅黑"/>
              </a:defRPr>
            </a:pPr>
            <a:r>
              <a:t>    </a:t>
            </a:r>
            <a:r>
              <a:rPr>
                <a:solidFill>
                  <a:srgbClr val="0000FF"/>
                </a:solidFill>
              </a:rPr>
              <a:t>public</a:t>
            </a:r>
            <a:r>
              <a:t> Point(</a:t>
            </a:r>
            <a:r>
              <a:rPr>
                <a:solidFill>
                  <a:srgbClr val="0000FF"/>
                </a:solidFill>
              </a:rPr>
              <a:t>int</a:t>
            </a:r>
            <a:r>
              <a:t> x, </a:t>
            </a:r>
            <a:r>
              <a:rPr>
                <a:solidFill>
                  <a:srgbClr val="0000FF"/>
                </a:solidFill>
              </a:rPr>
              <a:t>int</a:t>
            </a:r>
            <a:r>
              <a:t> y)</a:t>
            </a:r>
            <a:endParaRPr sz="2046"/>
          </a:p>
          <a:p>
            <a:pPr defTabSz="813816">
              <a:lnSpc>
                <a:spcPct val="72000"/>
              </a:lnSpc>
              <a:spcBef>
                <a:spcPts val="800"/>
              </a:spcBef>
              <a:defRPr sz="1958">
                <a:latin typeface="微软雅黑"/>
                <a:ea typeface="微软雅黑"/>
                <a:cs typeface="微软雅黑"/>
                <a:sym typeface="微软雅黑"/>
              </a:defRPr>
            </a:pPr>
            <a:r>
              <a:t>    {</a:t>
            </a:r>
            <a:endParaRPr sz="2046"/>
          </a:p>
          <a:p>
            <a:pPr defTabSz="813816">
              <a:lnSpc>
                <a:spcPct val="72000"/>
              </a:lnSpc>
              <a:spcBef>
                <a:spcPts val="800"/>
              </a:spcBef>
              <a:defRPr sz="1958">
                <a:latin typeface="微软雅黑"/>
                <a:ea typeface="微软雅黑"/>
                <a:cs typeface="微软雅黑"/>
                <a:sym typeface="微软雅黑"/>
              </a:defRPr>
            </a:pPr>
            <a:r>
              <a:t>        </a:t>
            </a:r>
            <a:r>
              <a:rPr>
                <a:solidFill>
                  <a:srgbClr val="0000FF"/>
                </a:solidFill>
              </a:rPr>
              <a:t>this</a:t>
            </a:r>
            <a:r>
              <a:t>.x = x;</a:t>
            </a:r>
            <a:endParaRPr sz="2046"/>
          </a:p>
          <a:p>
            <a:pPr defTabSz="813816">
              <a:lnSpc>
                <a:spcPct val="72000"/>
              </a:lnSpc>
              <a:spcBef>
                <a:spcPts val="800"/>
              </a:spcBef>
              <a:defRPr sz="1958">
                <a:latin typeface="微软雅黑"/>
                <a:ea typeface="微软雅黑"/>
                <a:cs typeface="微软雅黑"/>
                <a:sym typeface="微软雅黑"/>
              </a:defRPr>
            </a:pPr>
            <a:r>
              <a:t>        </a:t>
            </a:r>
            <a:r>
              <a:rPr>
                <a:solidFill>
                  <a:srgbClr val="0000FF"/>
                </a:solidFill>
              </a:rPr>
              <a:t>this</a:t>
            </a:r>
            <a:r>
              <a:t>.y = y;</a:t>
            </a:r>
            <a:endParaRPr sz="2046"/>
          </a:p>
          <a:p>
            <a:pPr defTabSz="813816">
              <a:lnSpc>
                <a:spcPct val="72000"/>
              </a:lnSpc>
              <a:spcBef>
                <a:spcPts val="800"/>
              </a:spcBef>
              <a:defRPr sz="1958">
                <a:latin typeface="微软雅黑"/>
                <a:ea typeface="微软雅黑"/>
                <a:cs typeface="微软雅黑"/>
                <a:sym typeface="微软雅黑"/>
              </a:defRPr>
            </a:pPr>
            <a:r>
              <a:t>    }</a:t>
            </a:r>
            <a:endParaRPr sz="2046"/>
          </a:p>
          <a:p>
            <a:pPr defTabSz="813816">
              <a:lnSpc>
                <a:spcPct val="72000"/>
              </a:lnSpc>
              <a:spcBef>
                <a:spcPts val="800"/>
              </a:spcBef>
              <a:defRPr sz="1958">
                <a:latin typeface="微软雅黑"/>
                <a:ea typeface="微软雅黑"/>
                <a:cs typeface="微软雅黑"/>
                <a:sym typeface="微软雅黑"/>
              </a:defRPr>
            </a:pPr>
            <a:r>
              <a:t>}</a:t>
            </a:r>
            <a:endParaRPr sz="2046"/>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矩形 62"/>
          <p:cNvSpPr txBox="1"/>
          <p:nvPr/>
        </p:nvSpPr>
        <p:spPr>
          <a:xfrm>
            <a:off x="1226267" y="2216654"/>
            <a:ext cx="9746533" cy="311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枚举 (enum) 是具有一组命名常量的独特的值（结构）类型</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每个枚举类型都有一个相应的整型类型，称为该枚举类型的基础类型 (underlying type)。没有显式声明基础类型的枚举类型所对应的基础类型是 int。枚举类型的存储格式和取值范围由其基础类型确定。</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所有枚举类型默认继承自System.Enum类型，System.Enum继承自System.ValueType。故枚举为结构类型。</a:t>
            </a:r>
          </a:p>
        </p:txBody>
      </p:sp>
      <p:sp>
        <p:nvSpPr>
          <p:cNvPr id="304"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枚举</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枚举</a:t>
            </a:r>
          </a:p>
        </p:txBody>
      </p:sp>
      <p:sp>
        <p:nvSpPr>
          <p:cNvPr id="307" name="文本占位符 2"/>
          <p:cNvSpPr txBox="1"/>
          <p:nvPr/>
        </p:nvSpPr>
        <p:spPr>
          <a:xfrm>
            <a:off x="962913" y="2159856"/>
            <a:ext cx="5615687" cy="410431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spcBef>
                <a:spcPts val="1000"/>
              </a:spcBef>
              <a:defRPr sz="1400">
                <a:solidFill>
                  <a:srgbClr val="008000"/>
                </a:solidFill>
                <a:latin typeface="微软雅黑"/>
                <a:ea typeface="微软雅黑"/>
                <a:cs typeface="微软雅黑"/>
                <a:sym typeface="微软雅黑"/>
              </a:defRPr>
            </a:pPr>
            <a:r>
              <a:t>//:long表括示基础类型是long</a:t>
            </a:r>
          </a:p>
          <a:p>
            <a:pPr>
              <a:spcBef>
                <a:spcPts val="1000"/>
              </a:spcBef>
              <a:defRPr sz="1400">
                <a:solidFill>
                  <a:srgbClr val="008000"/>
                </a:solidFill>
                <a:latin typeface="微软雅黑"/>
                <a:ea typeface="微软雅黑"/>
                <a:cs typeface="微软雅黑"/>
                <a:sym typeface="微软雅黑"/>
              </a:defRPr>
            </a:pPr>
            <a:r>
              <a:t>//如果不写则默认为int</a:t>
            </a:r>
          </a:p>
          <a:p>
            <a:pPr>
              <a:spcBef>
                <a:spcPts val="1000"/>
              </a:spcBef>
              <a:defRPr sz="1400">
                <a:solidFill>
                  <a:srgbClr val="0000FF"/>
                </a:solidFill>
                <a:latin typeface="微软雅黑"/>
                <a:ea typeface="微软雅黑"/>
                <a:cs typeface="微软雅黑"/>
                <a:sym typeface="微软雅黑"/>
              </a:defRPr>
            </a:pPr>
            <a:r>
              <a:t>enum</a:t>
            </a:r>
            <a:r>
              <a:rPr>
                <a:solidFill>
                  <a:srgbClr val="000000"/>
                </a:solidFill>
              </a:rPr>
              <a:t> </a:t>
            </a:r>
            <a:r>
              <a:rPr>
                <a:solidFill>
                  <a:srgbClr val="2B91AF"/>
                </a:solidFill>
              </a:rPr>
              <a:t>Alignment</a:t>
            </a:r>
            <a:r>
              <a:rPr>
                <a:solidFill>
                  <a:srgbClr val="000000"/>
                </a:solidFill>
              </a:rPr>
              <a:t> : </a:t>
            </a:r>
            <a:r>
              <a:t>long</a:t>
            </a:r>
          </a:p>
          <a:p>
            <a:pPr>
              <a:spcBef>
                <a:spcPts val="1000"/>
              </a:spcBef>
              <a:defRPr sz="1400">
                <a:latin typeface="微软雅黑"/>
                <a:ea typeface="微软雅黑"/>
                <a:cs typeface="微软雅黑"/>
                <a:sym typeface="微软雅黑"/>
              </a:defRPr>
            </a:pPr>
            <a:r>
              <a:t>{</a:t>
            </a:r>
            <a:endParaRPr sz="2800"/>
          </a:p>
          <a:p>
            <a:pPr>
              <a:spcBef>
                <a:spcPts val="1000"/>
              </a:spcBef>
              <a:defRPr sz="1400">
                <a:latin typeface="微软雅黑"/>
                <a:ea typeface="微软雅黑"/>
                <a:cs typeface="微软雅黑"/>
                <a:sym typeface="微软雅黑"/>
              </a:defRPr>
            </a:pPr>
            <a:r>
              <a:t>    </a:t>
            </a:r>
            <a:r>
              <a:rPr>
                <a:solidFill>
                  <a:srgbClr val="008000"/>
                </a:solidFill>
              </a:rPr>
              <a:t>//=也可不写，默认则是以0开始，依次加1</a:t>
            </a:r>
          </a:p>
          <a:p>
            <a:pPr>
              <a:spcBef>
                <a:spcPts val="1000"/>
              </a:spcBef>
              <a:defRPr sz="1400">
                <a:latin typeface="微软雅黑"/>
                <a:ea typeface="微软雅黑"/>
                <a:cs typeface="微软雅黑"/>
                <a:sym typeface="微软雅黑"/>
              </a:defRPr>
            </a:pPr>
            <a:r>
              <a:t>    Left = -1,</a:t>
            </a:r>
            <a:endParaRPr sz="2800"/>
          </a:p>
          <a:p>
            <a:pPr>
              <a:spcBef>
                <a:spcPts val="1000"/>
              </a:spcBef>
              <a:defRPr sz="1400">
                <a:latin typeface="微软雅黑"/>
                <a:ea typeface="微软雅黑"/>
                <a:cs typeface="微软雅黑"/>
                <a:sym typeface="微软雅黑"/>
              </a:defRPr>
            </a:pPr>
            <a:r>
              <a:t>    Center = 0,</a:t>
            </a:r>
            <a:endParaRPr sz="2800"/>
          </a:p>
          <a:p>
            <a:pPr>
              <a:spcBef>
                <a:spcPts val="1000"/>
              </a:spcBef>
              <a:defRPr sz="1400">
                <a:latin typeface="微软雅黑"/>
                <a:ea typeface="微软雅黑"/>
                <a:cs typeface="微软雅黑"/>
                <a:sym typeface="微软雅黑"/>
              </a:defRPr>
            </a:pPr>
            <a:r>
              <a:t>    Right = 1</a:t>
            </a:r>
            <a:endParaRPr sz="2800"/>
          </a:p>
          <a:p>
            <a:pPr>
              <a:spcBef>
                <a:spcPts val="1000"/>
              </a:spcBef>
              <a:defRPr sz="1400">
                <a:latin typeface="微软雅黑"/>
                <a:ea typeface="微软雅黑"/>
                <a:cs typeface="微软雅黑"/>
                <a:sym typeface="微软雅黑"/>
              </a:defRPr>
            </a:pPr>
            <a:r>
              <a:t>}</a:t>
            </a:r>
            <a:endParaRPr sz="2800"/>
          </a:p>
          <a:p>
            <a:pPr>
              <a:lnSpc>
                <a:spcPct val="90000"/>
              </a:lnSpc>
              <a:spcBef>
                <a:spcPts val="1000"/>
              </a:spcBef>
              <a:defRPr sz="2000">
                <a:latin typeface="微软雅黑"/>
                <a:ea typeface="微软雅黑"/>
                <a:cs typeface="微软雅黑"/>
                <a:sym typeface="微软雅黑"/>
              </a:defRPr>
            </a:pPr>
            <a:endParaRPr sz="2800"/>
          </a:p>
        </p:txBody>
      </p:sp>
      <p:sp>
        <p:nvSpPr>
          <p:cNvPr id="308" name="文本占位符 2"/>
          <p:cNvSpPr txBox="1"/>
          <p:nvPr/>
        </p:nvSpPr>
        <p:spPr>
          <a:xfrm>
            <a:off x="5246816" y="2029529"/>
            <a:ext cx="6504918" cy="518160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72000"/>
              </a:lnSpc>
              <a:spcBef>
                <a:spcPts val="1000"/>
              </a:spcBef>
              <a:defRPr sz="1300">
                <a:solidFill>
                  <a:srgbClr val="0000FF"/>
                </a:solidFill>
                <a:latin typeface="微软雅黑"/>
                <a:ea typeface="微软雅黑"/>
                <a:cs typeface="微软雅黑"/>
                <a:sym typeface="微软雅黑"/>
              </a:defRPr>
            </a:pPr>
            <a:r>
              <a:t>public</a:t>
            </a:r>
            <a:r>
              <a:rPr>
                <a:solidFill>
                  <a:srgbClr val="000000"/>
                </a:solidFill>
              </a:rPr>
              <a:t> </a:t>
            </a:r>
            <a:r>
              <a:t>class</a:t>
            </a:r>
            <a:r>
              <a:rPr>
                <a:solidFill>
                  <a:srgbClr val="000000"/>
                </a:solidFill>
              </a:rPr>
              <a:t> </a:t>
            </a:r>
            <a:r>
              <a:rPr>
                <a:solidFill>
                  <a:srgbClr val="2B91AF"/>
                </a:solidFill>
              </a:rPr>
              <a:t>Test</a:t>
            </a:r>
            <a:endParaRPr sz="2500"/>
          </a:p>
          <a:p>
            <a:pPr>
              <a:lnSpc>
                <a:spcPct val="72000"/>
              </a:lnSpc>
              <a:spcBef>
                <a:spcPts val="1000"/>
              </a:spcBef>
              <a:defRPr sz="1300">
                <a:latin typeface="微软雅黑"/>
                <a:ea typeface="微软雅黑"/>
                <a:cs typeface="微软雅黑"/>
                <a:sym typeface="微软雅黑"/>
              </a:defRPr>
            </a:pPr>
            <a:r>
              <a:t>{</a:t>
            </a:r>
            <a:endParaRPr sz="1500"/>
          </a:p>
          <a:p>
            <a:pPr>
              <a:lnSpc>
                <a:spcPct val="72000"/>
              </a:lnSpc>
              <a:spcBef>
                <a:spcPts val="1000"/>
              </a:spcBef>
              <a:defRPr sz="13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endParaRPr sz="1500"/>
          </a:p>
          <a:p>
            <a:pPr>
              <a:lnSpc>
                <a:spcPct val="72000"/>
              </a:lnSpc>
              <a:spcBef>
                <a:spcPts val="1000"/>
              </a:spcBef>
              <a:defRPr sz="1300">
                <a:latin typeface="微软雅黑"/>
                <a:ea typeface="微软雅黑"/>
                <a:cs typeface="微软雅黑"/>
                <a:sym typeface="微软雅黑"/>
              </a:defRPr>
            </a:pPr>
            <a:r>
              <a:t>    {</a:t>
            </a:r>
            <a:endParaRPr sz="1500"/>
          </a:p>
          <a:p>
            <a:pPr>
              <a:lnSpc>
                <a:spcPct val="72000"/>
              </a:lnSpc>
              <a:spcBef>
                <a:spcPts val="1000"/>
              </a:spcBef>
              <a:defRPr sz="1300">
                <a:latin typeface="微软雅黑"/>
                <a:ea typeface="微软雅黑"/>
                <a:cs typeface="微软雅黑"/>
                <a:sym typeface="微软雅黑"/>
              </a:defRPr>
            </a:pPr>
            <a:r>
              <a:t>        </a:t>
            </a:r>
            <a:r>
              <a:rPr>
                <a:solidFill>
                  <a:srgbClr val="008000"/>
                </a:solidFill>
              </a:rPr>
              <a:t>//初始化一个枚举变量</a:t>
            </a:r>
            <a:endParaRPr sz="2500"/>
          </a:p>
          <a:p>
            <a:pPr>
              <a:lnSpc>
                <a:spcPct val="72000"/>
              </a:lnSpc>
              <a:spcBef>
                <a:spcPts val="1000"/>
              </a:spcBef>
              <a:defRPr sz="1300">
                <a:latin typeface="微软雅黑"/>
                <a:ea typeface="微软雅黑"/>
                <a:cs typeface="微软雅黑"/>
                <a:sym typeface="微软雅黑"/>
              </a:defRPr>
            </a:pPr>
            <a:r>
              <a:t>        </a:t>
            </a:r>
            <a:r>
              <a:rPr>
                <a:solidFill>
                  <a:srgbClr val="2B91AF"/>
                </a:solidFill>
              </a:rPr>
              <a:t>Alignment</a:t>
            </a:r>
            <a:r>
              <a:t> alignment = </a:t>
            </a:r>
            <a:r>
              <a:rPr>
                <a:solidFill>
                  <a:srgbClr val="2B91AF"/>
                </a:solidFill>
              </a:rPr>
              <a:t>Alignment</a:t>
            </a:r>
            <a:r>
              <a:t>.Left;</a:t>
            </a:r>
            <a:endParaRPr sz="1500"/>
          </a:p>
          <a:p>
            <a:pPr>
              <a:lnSpc>
                <a:spcPct val="72000"/>
              </a:lnSpc>
              <a:spcBef>
                <a:spcPts val="1000"/>
              </a:spcBef>
              <a:defRPr sz="1300">
                <a:latin typeface="微软雅黑"/>
                <a:ea typeface="微软雅黑"/>
                <a:cs typeface="微软雅黑"/>
                <a:sym typeface="微软雅黑"/>
              </a:defRPr>
            </a:pPr>
            <a:r>
              <a:t>        </a:t>
            </a:r>
            <a:r>
              <a:rPr>
                <a:solidFill>
                  <a:srgbClr val="008000"/>
                </a:solidFill>
              </a:rPr>
              <a:t>//输出：Left</a:t>
            </a:r>
            <a:endParaRPr sz="2500"/>
          </a:p>
          <a:p>
            <a:pPr>
              <a:lnSpc>
                <a:spcPct val="72000"/>
              </a:lnSpc>
              <a:spcBef>
                <a:spcPts val="1000"/>
              </a:spcBef>
              <a:defRPr sz="1300">
                <a:latin typeface="微软雅黑"/>
                <a:ea typeface="微软雅黑"/>
                <a:cs typeface="微软雅黑"/>
                <a:sym typeface="微软雅黑"/>
              </a:defRPr>
            </a:pPr>
            <a:r>
              <a:t>        </a:t>
            </a:r>
            <a:r>
              <a:rPr>
                <a:solidFill>
                  <a:srgbClr val="2B91AF"/>
                </a:solidFill>
              </a:rPr>
              <a:t>Console</a:t>
            </a:r>
            <a:r>
              <a:t>.WriteLine(alignment);</a:t>
            </a:r>
            <a:endParaRPr sz="1500"/>
          </a:p>
          <a:p>
            <a:pPr>
              <a:lnSpc>
                <a:spcPct val="72000"/>
              </a:lnSpc>
              <a:spcBef>
                <a:spcPts val="1000"/>
              </a:spcBef>
              <a:defRPr sz="1300">
                <a:latin typeface="微软雅黑"/>
                <a:ea typeface="微软雅黑"/>
                <a:cs typeface="微软雅黑"/>
                <a:sym typeface="微软雅黑"/>
              </a:defRPr>
            </a:pPr>
            <a:r>
              <a:t>        </a:t>
            </a:r>
            <a:r>
              <a:rPr>
                <a:solidFill>
                  <a:srgbClr val="008000"/>
                </a:solidFill>
              </a:rPr>
              <a:t>//输出：-1</a:t>
            </a:r>
            <a:endParaRPr sz="2500"/>
          </a:p>
          <a:p>
            <a:pPr>
              <a:lnSpc>
                <a:spcPct val="72000"/>
              </a:lnSpc>
              <a:spcBef>
                <a:spcPts val="1000"/>
              </a:spcBef>
              <a:defRPr sz="1300">
                <a:latin typeface="微软雅黑"/>
                <a:ea typeface="微软雅黑"/>
                <a:cs typeface="微软雅黑"/>
                <a:sym typeface="微软雅黑"/>
              </a:defRPr>
            </a:pPr>
            <a:r>
              <a:t>        </a:t>
            </a:r>
            <a:r>
              <a:rPr>
                <a:solidFill>
                  <a:srgbClr val="2B91AF"/>
                </a:solidFill>
              </a:rPr>
              <a:t>Console</a:t>
            </a:r>
            <a:r>
              <a:t>.WriteLine((</a:t>
            </a:r>
            <a:r>
              <a:rPr>
                <a:solidFill>
                  <a:srgbClr val="0000FF"/>
                </a:solidFill>
              </a:rPr>
              <a:t>long</a:t>
            </a:r>
            <a:r>
              <a:t>)alignment);</a:t>
            </a:r>
            <a:endParaRPr sz="1500"/>
          </a:p>
          <a:p>
            <a:pPr>
              <a:lnSpc>
                <a:spcPct val="72000"/>
              </a:lnSpc>
              <a:spcBef>
                <a:spcPts val="1000"/>
              </a:spcBef>
              <a:defRPr sz="1300">
                <a:latin typeface="微软雅黑"/>
                <a:ea typeface="微软雅黑"/>
                <a:cs typeface="微软雅黑"/>
                <a:sym typeface="微软雅黑"/>
              </a:defRPr>
            </a:pPr>
            <a:r>
              <a:t>        </a:t>
            </a:r>
            <a:r>
              <a:rPr>
                <a:solidFill>
                  <a:srgbClr val="008000"/>
                </a:solidFill>
              </a:rPr>
              <a:t>//获得基础类型</a:t>
            </a:r>
            <a:endParaRPr sz="2500"/>
          </a:p>
          <a:p>
            <a:pPr>
              <a:lnSpc>
                <a:spcPct val="72000"/>
              </a:lnSpc>
              <a:spcBef>
                <a:spcPts val="1000"/>
              </a:spcBef>
              <a:defRPr sz="1300">
                <a:latin typeface="微软雅黑"/>
                <a:ea typeface="微软雅黑"/>
                <a:cs typeface="微软雅黑"/>
                <a:sym typeface="微软雅黑"/>
              </a:defRPr>
            </a:pPr>
            <a:r>
              <a:t>        </a:t>
            </a:r>
            <a:r>
              <a:rPr>
                <a:solidFill>
                  <a:srgbClr val="2B91AF"/>
                </a:solidFill>
              </a:rPr>
              <a:t>Type</a:t>
            </a:r>
            <a:r>
              <a:t> underlyingType = </a:t>
            </a:r>
            <a:r>
              <a:rPr>
                <a:solidFill>
                  <a:srgbClr val="2B91AF"/>
                </a:solidFill>
              </a:rPr>
              <a:t>Enum</a:t>
            </a:r>
            <a:r>
              <a:t>.GetUnderlyingType(</a:t>
            </a:r>
            <a:r>
              <a:rPr>
                <a:solidFill>
                  <a:srgbClr val="0000FF"/>
                </a:solidFill>
              </a:rPr>
              <a:t>typeof</a:t>
            </a:r>
            <a:r>
              <a:t>(</a:t>
            </a:r>
            <a:r>
              <a:rPr>
                <a:solidFill>
                  <a:srgbClr val="2B91AF"/>
                </a:solidFill>
              </a:rPr>
              <a:t>Alignment</a:t>
            </a:r>
            <a:r>
              <a:t>));</a:t>
            </a:r>
            <a:endParaRPr sz="1500"/>
          </a:p>
          <a:p>
            <a:pPr>
              <a:lnSpc>
                <a:spcPct val="72000"/>
              </a:lnSpc>
              <a:spcBef>
                <a:spcPts val="1000"/>
              </a:spcBef>
              <a:defRPr sz="1300">
                <a:latin typeface="微软雅黑"/>
                <a:ea typeface="微软雅黑"/>
                <a:cs typeface="微软雅黑"/>
                <a:sym typeface="微软雅黑"/>
              </a:defRPr>
            </a:pPr>
            <a:r>
              <a:t>        </a:t>
            </a:r>
            <a:r>
              <a:rPr>
                <a:solidFill>
                  <a:srgbClr val="008000"/>
                </a:solidFill>
              </a:rPr>
              <a:t>//输出：System.Int64</a:t>
            </a:r>
            <a:endParaRPr sz="2500"/>
          </a:p>
          <a:p>
            <a:pPr>
              <a:lnSpc>
                <a:spcPct val="72000"/>
              </a:lnSpc>
              <a:spcBef>
                <a:spcPts val="1000"/>
              </a:spcBef>
              <a:defRPr sz="1300">
                <a:latin typeface="微软雅黑"/>
                <a:ea typeface="微软雅黑"/>
                <a:cs typeface="微软雅黑"/>
                <a:sym typeface="微软雅黑"/>
              </a:defRPr>
            </a:pPr>
            <a:r>
              <a:t>        </a:t>
            </a:r>
            <a:r>
              <a:rPr>
                <a:solidFill>
                  <a:srgbClr val="008000"/>
                </a:solidFill>
              </a:rPr>
              <a:t>//解释：[long关键字映射的类型为System.Int64]</a:t>
            </a:r>
            <a:endParaRPr sz="2500"/>
          </a:p>
          <a:p>
            <a:pPr>
              <a:lnSpc>
                <a:spcPct val="72000"/>
              </a:lnSpc>
              <a:spcBef>
                <a:spcPts val="1000"/>
              </a:spcBef>
              <a:defRPr sz="1300">
                <a:latin typeface="微软雅黑"/>
                <a:ea typeface="微软雅黑"/>
                <a:cs typeface="微软雅黑"/>
                <a:sym typeface="微软雅黑"/>
              </a:defRPr>
            </a:pPr>
            <a:r>
              <a:t>        </a:t>
            </a:r>
            <a:r>
              <a:rPr>
                <a:solidFill>
                  <a:srgbClr val="2B91AF"/>
                </a:solidFill>
              </a:rPr>
              <a:t>Console</a:t>
            </a:r>
            <a:r>
              <a:t>.WriteLine(underlyingType.FullName);</a:t>
            </a:r>
            <a:endParaRPr sz="1500"/>
          </a:p>
          <a:p>
            <a:pPr>
              <a:lnSpc>
                <a:spcPct val="72000"/>
              </a:lnSpc>
              <a:spcBef>
                <a:spcPts val="1000"/>
              </a:spcBef>
              <a:defRPr sz="1300">
                <a:latin typeface="微软雅黑"/>
                <a:ea typeface="微软雅黑"/>
                <a:cs typeface="微软雅黑"/>
                <a:sym typeface="微软雅黑"/>
              </a:defRPr>
            </a:pPr>
            <a:r>
              <a:t>    }</a:t>
            </a:r>
            <a:endParaRPr sz="1500"/>
          </a:p>
          <a:p>
            <a:pPr>
              <a:lnSpc>
                <a:spcPct val="72000"/>
              </a:lnSpc>
              <a:spcBef>
                <a:spcPts val="1000"/>
              </a:spcBef>
              <a:defRPr sz="1300">
                <a:latin typeface="微软雅黑"/>
                <a:ea typeface="微软雅黑"/>
                <a:cs typeface="微软雅黑"/>
                <a:sym typeface="微软雅黑"/>
              </a:defRPr>
            </a:pPr>
            <a:r>
              <a:t>}</a:t>
            </a:r>
            <a:endParaRPr sz="1500"/>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矩形 62"/>
          <p:cNvSpPr txBox="1"/>
          <p:nvPr/>
        </p:nvSpPr>
        <p:spPr>
          <a:xfrm>
            <a:off x="1226267" y="2216654"/>
            <a:ext cx="9746533" cy="418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数组 (array) 是一种包含若干变量的数据结构，这些变量都可以通过计算索引进行访问。数组中包含的变量（元素 (element)）具有相同的类型，该类型称为数组的元素类型 (element type)。</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数组类型为引用类型，因此数组变量的声明只是为数组实例的引用留出空间。在运行时使用 new 运算符动态创建（须指定长度)，长度在该实例的生存期内是固定不变的。数组元素的索引范围从 0 到 Length - 1。new 运算符自动将数组的元素初始化为它们的默认值，例如将所有数值类型初始化为零，将所有引用类型初始化为 null。</a:t>
            </a:r>
          </a:p>
        </p:txBody>
      </p:sp>
      <p:sp>
        <p:nvSpPr>
          <p:cNvPr id="311"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数组</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矩形 62"/>
          <p:cNvSpPr txBox="1"/>
          <p:nvPr/>
        </p:nvSpPr>
        <p:spPr>
          <a:xfrm>
            <a:off x="1226267" y="2216654"/>
            <a:ext cx="9746533" cy="311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C#支持一维、</a:t>
            </a:r>
            <a:r>
              <a:rPr>
                <a:solidFill>
                  <a:srgbClr val="FF0000"/>
                </a:solidFill>
              </a:rPr>
              <a:t>多维</a:t>
            </a:r>
            <a:r>
              <a:t>、</a:t>
            </a:r>
            <a:r>
              <a:rPr>
                <a:solidFill>
                  <a:srgbClr val="FF0000"/>
                </a:solidFill>
              </a:rPr>
              <a:t>交错</a:t>
            </a:r>
            <a:r>
              <a:t>数组。</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数组下标一般是从0开始。也提供有其他方式支持非从0下标开始的数组。</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System.Array 类型是所有数组类型的抽象基类型。</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访问数组元素使用下标方式：array[索引]</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数组的初始化数据用：int[] array={1,2,3}; </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C#多维组数用 [,] 编历用GetLength(维度)，不可取一行数据</a:t>
            </a:r>
          </a:p>
        </p:txBody>
      </p:sp>
      <p:sp>
        <p:nvSpPr>
          <p:cNvPr id="314"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数组</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数组</a:t>
            </a:r>
          </a:p>
        </p:txBody>
      </p:sp>
      <p:sp>
        <p:nvSpPr>
          <p:cNvPr id="317" name="文本占位符 2"/>
          <p:cNvSpPr txBox="1"/>
          <p:nvPr/>
        </p:nvSpPr>
        <p:spPr>
          <a:xfrm>
            <a:off x="2461671" y="2088252"/>
            <a:ext cx="6504917" cy="518160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sz="1200">
                <a:solidFill>
                  <a:srgbClr val="0000FF"/>
                </a:solidFill>
                <a:latin typeface="微软雅黑"/>
                <a:ea typeface="微软雅黑"/>
                <a:cs typeface="微软雅黑"/>
                <a:sym typeface="微软雅黑"/>
              </a:defRPr>
            </a:pPr>
            <a:r>
              <a:t>public</a:t>
            </a:r>
            <a:r>
              <a:rPr>
                <a:solidFill>
                  <a:srgbClr val="000000"/>
                </a:solidFill>
              </a:rPr>
              <a:t> </a:t>
            </a:r>
            <a:r>
              <a:t>class</a:t>
            </a:r>
            <a:r>
              <a:rPr>
                <a:solidFill>
                  <a:srgbClr val="000000"/>
                </a:solidFill>
              </a:rPr>
              <a:t> </a:t>
            </a:r>
            <a:r>
              <a:rPr>
                <a:solidFill>
                  <a:srgbClr val="2B91AF"/>
                </a:solidFill>
              </a:rPr>
              <a:t>Test</a:t>
            </a:r>
          </a:p>
          <a:p>
            <a:pPr>
              <a:lnSpc>
                <a:spcPct val="90000"/>
              </a:lnSpc>
              <a:spcBef>
                <a:spcPts val="1000"/>
              </a:spcBef>
              <a:defRPr sz="1200">
                <a:latin typeface="微软雅黑"/>
                <a:ea typeface="微软雅黑"/>
                <a:cs typeface="微软雅黑"/>
                <a:sym typeface="微软雅黑"/>
              </a:defRPr>
            </a:pPr>
            <a:r>
              <a:t>{</a:t>
            </a:r>
            <a:endParaRPr sz="2800"/>
          </a:p>
          <a:p>
            <a:pPr>
              <a:lnSpc>
                <a:spcPct val="90000"/>
              </a:lnSpc>
              <a:spcBef>
                <a:spcPts val="1000"/>
              </a:spcBef>
              <a:defRPr sz="12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endParaRPr sz="2800"/>
          </a:p>
          <a:p>
            <a:pPr>
              <a:lnSpc>
                <a:spcPct val="90000"/>
              </a:lnSpc>
              <a:spcBef>
                <a:spcPts val="1000"/>
              </a:spcBef>
              <a:defRPr sz="1200">
                <a:latin typeface="微软雅黑"/>
                <a:ea typeface="微软雅黑"/>
                <a:cs typeface="微软雅黑"/>
                <a:sym typeface="微软雅黑"/>
              </a:defRPr>
            </a:pPr>
            <a:r>
              <a:t>    {</a:t>
            </a:r>
            <a:endParaRPr sz="2800"/>
          </a:p>
          <a:p>
            <a:pPr>
              <a:lnSpc>
                <a:spcPct val="90000"/>
              </a:lnSpc>
              <a:spcBef>
                <a:spcPts val="1000"/>
              </a:spcBef>
              <a:defRPr sz="1200">
                <a:latin typeface="微软雅黑"/>
                <a:ea typeface="微软雅黑"/>
                <a:cs typeface="微软雅黑"/>
                <a:sym typeface="微软雅黑"/>
              </a:defRPr>
            </a:pPr>
            <a:r>
              <a:t>        </a:t>
            </a:r>
            <a:r>
              <a:rPr>
                <a:solidFill>
                  <a:srgbClr val="008000"/>
                </a:solidFill>
              </a:rPr>
              <a:t>//元素个数为3的int类型数组</a:t>
            </a:r>
          </a:p>
          <a:p>
            <a:pPr>
              <a:lnSpc>
                <a:spcPct val="90000"/>
              </a:lnSpc>
              <a:spcBef>
                <a:spcPts val="1000"/>
              </a:spcBef>
              <a:defRPr sz="1200">
                <a:latin typeface="微软雅黑"/>
                <a:ea typeface="微软雅黑"/>
                <a:cs typeface="微软雅黑"/>
                <a:sym typeface="微软雅黑"/>
              </a:defRPr>
            </a:pPr>
            <a:r>
              <a:t>        </a:t>
            </a:r>
            <a:r>
              <a:rPr>
                <a:solidFill>
                  <a:srgbClr val="0000FF"/>
                </a:solidFill>
              </a:rPr>
              <a:t>int</a:t>
            </a:r>
            <a:r>
              <a:t>[] ages = </a:t>
            </a:r>
            <a:r>
              <a:rPr>
                <a:solidFill>
                  <a:srgbClr val="0000FF"/>
                </a:solidFill>
              </a:rPr>
              <a:t>new</a:t>
            </a:r>
            <a:r>
              <a:t> </a:t>
            </a:r>
            <a:r>
              <a:rPr>
                <a:solidFill>
                  <a:srgbClr val="0000FF"/>
                </a:solidFill>
              </a:rPr>
              <a:t>int</a:t>
            </a:r>
            <a:r>
              <a:t>[3];</a:t>
            </a:r>
            <a:endParaRPr sz="2800"/>
          </a:p>
          <a:p>
            <a:pPr>
              <a:lnSpc>
                <a:spcPct val="90000"/>
              </a:lnSpc>
              <a:spcBef>
                <a:spcPts val="1000"/>
              </a:spcBef>
              <a:defRPr sz="1200">
                <a:latin typeface="微软雅黑"/>
                <a:ea typeface="微软雅黑"/>
                <a:cs typeface="微软雅黑"/>
                <a:sym typeface="微软雅黑"/>
              </a:defRPr>
            </a:pPr>
            <a:r>
              <a:t>        </a:t>
            </a:r>
            <a:r>
              <a:rPr>
                <a:solidFill>
                  <a:srgbClr val="008000"/>
                </a:solidFill>
              </a:rPr>
              <a:t>//3 X 3的多维数组</a:t>
            </a:r>
          </a:p>
          <a:p>
            <a:pPr>
              <a:lnSpc>
                <a:spcPct val="90000"/>
              </a:lnSpc>
              <a:spcBef>
                <a:spcPts val="1000"/>
              </a:spcBef>
              <a:defRPr sz="1200">
                <a:latin typeface="微软雅黑"/>
                <a:ea typeface="微软雅黑"/>
                <a:cs typeface="微软雅黑"/>
                <a:sym typeface="微软雅黑"/>
              </a:defRPr>
            </a:pPr>
            <a:r>
              <a:t>        </a:t>
            </a:r>
            <a:r>
              <a:rPr>
                <a:solidFill>
                  <a:srgbClr val="0000FF"/>
                </a:solidFill>
              </a:rPr>
              <a:t>int</a:t>
            </a:r>
            <a:r>
              <a:t>[,] i = </a:t>
            </a:r>
            <a:r>
              <a:rPr>
                <a:solidFill>
                  <a:srgbClr val="0000FF"/>
                </a:solidFill>
              </a:rPr>
              <a:t>new</a:t>
            </a:r>
            <a:r>
              <a:t> </a:t>
            </a:r>
            <a:r>
              <a:rPr>
                <a:solidFill>
                  <a:srgbClr val="0000FF"/>
                </a:solidFill>
              </a:rPr>
              <a:t>int</a:t>
            </a:r>
            <a:r>
              <a:t>[3, 3];</a:t>
            </a:r>
            <a:endParaRPr sz="2800"/>
          </a:p>
          <a:p>
            <a:pPr>
              <a:lnSpc>
                <a:spcPct val="90000"/>
              </a:lnSpc>
              <a:spcBef>
                <a:spcPts val="1000"/>
              </a:spcBef>
              <a:defRPr sz="1200">
                <a:latin typeface="微软雅黑"/>
                <a:ea typeface="微软雅黑"/>
                <a:cs typeface="微软雅黑"/>
                <a:sym typeface="微软雅黑"/>
              </a:defRPr>
            </a:pPr>
            <a:r>
              <a:t>        </a:t>
            </a:r>
            <a:r>
              <a:rPr>
                <a:solidFill>
                  <a:srgbClr val="008000"/>
                </a:solidFill>
              </a:rPr>
              <a:t>//交错数组</a:t>
            </a:r>
          </a:p>
          <a:p>
            <a:pPr>
              <a:lnSpc>
                <a:spcPct val="90000"/>
              </a:lnSpc>
              <a:spcBef>
                <a:spcPts val="1000"/>
              </a:spcBef>
              <a:defRPr sz="1200">
                <a:latin typeface="微软雅黑"/>
                <a:ea typeface="微软雅黑"/>
                <a:cs typeface="微软雅黑"/>
                <a:sym typeface="微软雅黑"/>
              </a:defRPr>
            </a:pPr>
            <a:r>
              <a:t>        </a:t>
            </a:r>
            <a:r>
              <a:rPr>
                <a:solidFill>
                  <a:srgbClr val="0000FF"/>
                </a:solidFill>
              </a:rPr>
              <a:t>int</a:t>
            </a:r>
            <a:r>
              <a:t>[][] j = </a:t>
            </a:r>
            <a:r>
              <a:rPr>
                <a:solidFill>
                  <a:srgbClr val="0000FF"/>
                </a:solidFill>
              </a:rPr>
              <a:t>new</a:t>
            </a:r>
            <a:r>
              <a:t> </a:t>
            </a:r>
            <a:r>
              <a:rPr>
                <a:solidFill>
                  <a:srgbClr val="0000FF"/>
                </a:solidFill>
              </a:rPr>
              <a:t>int</a:t>
            </a:r>
            <a:r>
              <a:t>[2][];</a:t>
            </a:r>
            <a:endParaRPr sz="2800"/>
          </a:p>
          <a:p>
            <a:pPr>
              <a:lnSpc>
                <a:spcPct val="90000"/>
              </a:lnSpc>
              <a:spcBef>
                <a:spcPts val="1000"/>
              </a:spcBef>
              <a:defRPr sz="1200">
                <a:latin typeface="微软雅黑"/>
                <a:ea typeface="微软雅黑"/>
                <a:cs typeface="微软雅黑"/>
                <a:sym typeface="微软雅黑"/>
              </a:defRPr>
            </a:pPr>
            <a:r>
              <a:t>        j[0] = </a:t>
            </a:r>
            <a:r>
              <a:rPr>
                <a:solidFill>
                  <a:srgbClr val="0000FF"/>
                </a:solidFill>
              </a:rPr>
              <a:t>new</a:t>
            </a:r>
            <a:r>
              <a:t> </a:t>
            </a:r>
            <a:r>
              <a:rPr>
                <a:solidFill>
                  <a:srgbClr val="0000FF"/>
                </a:solidFill>
              </a:rPr>
              <a:t>int</a:t>
            </a:r>
            <a:r>
              <a:t>[2] { 3, 4 };</a:t>
            </a:r>
            <a:endParaRPr sz="2800"/>
          </a:p>
          <a:p>
            <a:pPr>
              <a:lnSpc>
                <a:spcPct val="90000"/>
              </a:lnSpc>
              <a:spcBef>
                <a:spcPts val="1000"/>
              </a:spcBef>
              <a:defRPr sz="1200">
                <a:latin typeface="微软雅黑"/>
                <a:ea typeface="微软雅黑"/>
                <a:cs typeface="微软雅黑"/>
                <a:sym typeface="微软雅黑"/>
              </a:defRPr>
            </a:pPr>
            <a:r>
              <a:t>        j[1] = </a:t>
            </a:r>
            <a:r>
              <a:rPr>
                <a:solidFill>
                  <a:srgbClr val="0000FF"/>
                </a:solidFill>
              </a:rPr>
              <a:t>new</a:t>
            </a:r>
            <a:r>
              <a:t> </a:t>
            </a:r>
            <a:r>
              <a:rPr>
                <a:solidFill>
                  <a:srgbClr val="0000FF"/>
                </a:solidFill>
              </a:rPr>
              <a:t>int</a:t>
            </a:r>
            <a:r>
              <a:t>[3];</a:t>
            </a:r>
            <a:endParaRPr sz="2800"/>
          </a:p>
          <a:p>
            <a:pPr>
              <a:lnSpc>
                <a:spcPct val="90000"/>
              </a:lnSpc>
              <a:spcBef>
                <a:spcPts val="1000"/>
              </a:spcBef>
              <a:defRPr sz="1200">
                <a:latin typeface="微软雅黑"/>
                <a:ea typeface="微软雅黑"/>
                <a:cs typeface="微软雅黑"/>
                <a:sym typeface="微软雅黑"/>
              </a:defRPr>
            </a:pPr>
            <a:r>
              <a:t>        </a:t>
            </a:r>
            <a:r>
              <a:rPr>
                <a:solidFill>
                  <a:srgbClr val="008000"/>
                </a:solidFill>
              </a:rPr>
              <a:t>//输出：4</a:t>
            </a:r>
          </a:p>
          <a:p>
            <a:pPr>
              <a:lnSpc>
                <a:spcPct val="90000"/>
              </a:lnSpc>
              <a:spcBef>
                <a:spcPts val="1000"/>
              </a:spcBef>
              <a:defRPr sz="1200">
                <a:latin typeface="微软雅黑"/>
                <a:ea typeface="微软雅黑"/>
                <a:cs typeface="微软雅黑"/>
                <a:sym typeface="微软雅黑"/>
              </a:defRPr>
            </a:pPr>
            <a:r>
              <a:t>        </a:t>
            </a:r>
            <a:r>
              <a:rPr>
                <a:solidFill>
                  <a:srgbClr val="2B91AF"/>
                </a:solidFill>
              </a:rPr>
              <a:t>Console</a:t>
            </a:r>
            <a:r>
              <a:t>.WriteLine(j[0][1]);</a:t>
            </a:r>
            <a:endParaRPr sz="2800"/>
          </a:p>
          <a:p>
            <a:pPr>
              <a:lnSpc>
                <a:spcPct val="90000"/>
              </a:lnSpc>
              <a:spcBef>
                <a:spcPts val="1000"/>
              </a:spcBef>
              <a:defRPr sz="1200">
                <a:latin typeface="微软雅黑"/>
                <a:ea typeface="微软雅黑"/>
                <a:cs typeface="微软雅黑"/>
                <a:sym typeface="微软雅黑"/>
              </a:defRPr>
            </a:pPr>
            <a:r>
              <a:t>    }</a:t>
            </a:r>
            <a:endParaRPr sz="2800"/>
          </a:p>
          <a:p>
            <a:pPr>
              <a:lnSpc>
                <a:spcPct val="90000"/>
              </a:lnSpc>
              <a:spcBef>
                <a:spcPts val="1000"/>
              </a:spcBef>
              <a:defRPr sz="1200">
                <a:latin typeface="微软雅黑"/>
                <a:ea typeface="微软雅黑"/>
                <a:cs typeface="微软雅黑"/>
                <a:sym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29"/>
          <p:cNvSpPr txBox="1"/>
          <p:nvPr/>
        </p:nvSpPr>
        <p:spPr>
          <a:xfrm>
            <a:off x="1226267"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200">
                <a:solidFill>
                  <a:srgbClr val="333F50"/>
                </a:solidFill>
                <a:latin typeface="微软雅黑"/>
                <a:ea typeface="微软雅黑"/>
                <a:cs typeface="微软雅黑"/>
                <a:sym typeface="微软雅黑"/>
              </a:defRPr>
            </a:pPr>
            <a:r>
              <a:t>我们为什么学习C#</a:t>
            </a:r>
          </a:p>
        </p:txBody>
      </p:sp>
      <p:pic>
        <p:nvPicPr>
          <p:cNvPr id="158" name="Picture 2" descr="Picture 2"/>
          <p:cNvPicPr>
            <a:picLocks noChangeAspect="1"/>
          </p:cNvPicPr>
          <p:nvPr/>
        </p:nvPicPr>
        <p:blipFill>
          <a:blip r:embed="rId2">
            <a:extLst/>
          </a:blip>
          <a:stretch>
            <a:fillRect/>
          </a:stretch>
        </p:blipFill>
        <p:spPr>
          <a:xfrm>
            <a:off x="2595110" y="2446440"/>
            <a:ext cx="6985001" cy="29718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58"/>
                                        </p:tgtEl>
                                        <p:attrNameLst>
                                          <p:attrName>style.visibility</p:attrName>
                                        </p:attrNameLst>
                                      </p:cBhvr>
                                      <p:to>
                                        <p:strVal val="visible"/>
                                      </p:to>
                                    </p:set>
                                    <p:animEffect transition="in" filter="dissolve">
                                      <p:cBhvr>
                                        <p:cTn id="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矩形 62"/>
          <p:cNvSpPr txBox="1"/>
          <p:nvPr/>
        </p:nvSpPr>
        <p:spPr>
          <a:xfrm>
            <a:off x="1226267" y="2216654"/>
            <a:ext cx="9746533" cy="4104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t>写程序中很大一部分的时间都是在和字符串打交道。微软给出的.NET类库中也给出了一些字符串处理的类型。</a:t>
            </a:r>
          </a:p>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t>C#中的常用字符串处理类：</a:t>
            </a:r>
          </a:p>
          <a:p>
            <a:pPr marL="914381" lvl="1" indent="-457200">
              <a:lnSpc>
                <a:spcPct val="150000"/>
              </a:lnSpc>
              <a:buSzPct val="100000"/>
              <a:buChar char="➢"/>
              <a:defRPr>
                <a:solidFill>
                  <a:srgbClr val="415162"/>
                </a:solidFill>
                <a:latin typeface="微软雅黑"/>
                <a:ea typeface="微软雅黑"/>
                <a:cs typeface="微软雅黑"/>
                <a:sym typeface="微软雅黑"/>
              </a:defRPr>
            </a:pPr>
            <a:r>
              <a:t>System.String</a:t>
            </a:r>
          </a:p>
          <a:p>
            <a:pPr marL="914381" lvl="1" indent="-457200">
              <a:lnSpc>
                <a:spcPct val="150000"/>
              </a:lnSpc>
              <a:buSzPct val="100000"/>
              <a:buChar char="➢"/>
              <a:defRPr>
                <a:solidFill>
                  <a:srgbClr val="415162"/>
                </a:solidFill>
                <a:latin typeface="微软雅黑"/>
                <a:ea typeface="微软雅黑"/>
                <a:cs typeface="微软雅黑"/>
                <a:sym typeface="微软雅黑"/>
              </a:defRPr>
            </a:pPr>
            <a:r>
              <a:t>System.Text.StringBuilder</a:t>
            </a:r>
          </a:p>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t>利用String类可以进行字符串的创建，截取，替换，合并等等操作。也可以用“+”方便的进行字符串的合并。</a:t>
            </a:r>
          </a:p>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t>大写String与小写string是完全相同的，大写是指.NET类库中的String类型，小写是C#关键字，也是对应到String这个类型上去的。比如在C#中int和Int32也是这样对应的。</a:t>
            </a:r>
          </a:p>
        </p:txBody>
      </p:sp>
      <p:sp>
        <p:nvSpPr>
          <p:cNvPr id="32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字符串处理</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矩形 62"/>
          <p:cNvSpPr txBox="1"/>
          <p:nvPr/>
        </p:nvSpPr>
        <p:spPr>
          <a:xfrm>
            <a:off x="1226267" y="2216654"/>
            <a:ext cx="9746533" cy="438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1900">
                <a:solidFill>
                  <a:srgbClr val="415162"/>
                </a:solidFill>
                <a:latin typeface="微软雅黑"/>
                <a:ea typeface="微软雅黑"/>
                <a:cs typeface="微软雅黑"/>
                <a:sym typeface="微软雅黑"/>
              </a:defRPr>
            </a:pPr>
            <a:r>
              <a:t>String的特别之处：</a:t>
            </a:r>
          </a:p>
          <a:p>
            <a:pPr marL="914381" lvl="1" indent="-457200">
              <a:lnSpc>
                <a:spcPct val="150000"/>
              </a:lnSpc>
              <a:buSzPct val="100000"/>
              <a:buChar char="➢"/>
              <a:defRPr sz="1900">
                <a:solidFill>
                  <a:srgbClr val="415162"/>
                </a:solidFill>
                <a:latin typeface="微软雅黑"/>
                <a:ea typeface="微软雅黑"/>
                <a:cs typeface="微软雅黑"/>
                <a:sym typeface="微软雅黑"/>
              </a:defRPr>
            </a:pPr>
            <a:r>
              <a:t>不变性；</a:t>
            </a:r>
          </a:p>
          <a:p>
            <a:pPr marL="914381" lvl="1" indent="-457200">
              <a:lnSpc>
                <a:spcPct val="150000"/>
              </a:lnSpc>
              <a:buSzPct val="100000"/>
              <a:buChar char="➢"/>
              <a:defRPr sz="1900">
                <a:solidFill>
                  <a:srgbClr val="415162"/>
                </a:solidFill>
                <a:latin typeface="微软雅黑"/>
                <a:ea typeface="微软雅黑"/>
                <a:cs typeface="微软雅黑"/>
                <a:sym typeface="微软雅黑"/>
              </a:defRPr>
            </a:pPr>
            <a:r>
              <a:t>读共享，写复制；</a:t>
            </a:r>
          </a:p>
          <a:p>
            <a:pPr marL="914381" lvl="1" indent="-457200">
              <a:lnSpc>
                <a:spcPct val="150000"/>
              </a:lnSpc>
              <a:buSzPct val="100000"/>
              <a:buChar char="➢"/>
              <a:defRPr sz="1900">
                <a:solidFill>
                  <a:srgbClr val="415162"/>
                </a:solidFill>
                <a:latin typeface="微软雅黑"/>
                <a:ea typeface="微软雅黑"/>
                <a:cs typeface="微软雅黑"/>
                <a:sym typeface="微软雅黑"/>
              </a:defRPr>
            </a:pPr>
            <a:r>
              <a:t>字符串驻留技术；</a:t>
            </a:r>
          </a:p>
          <a:p>
            <a:pPr marL="457200" indent="-457200">
              <a:lnSpc>
                <a:spcPct val="150000"/>
              </a:lnSpc>
              <a:buSzPct val="100000"/>
              <a:buFont typeface="Arial"/>
              <a:buChar char="•"/>
              <a:defRPr sz="1900">
                <a:solidFill>
                  <a:srgbClr val="415162"/>
                </a:solidFill>
                <a:latin typeface="微软雅黑"/>
                <a:ea typeface="微软雅黑"/>
                <a:cs typeface="微软雅黑"/>
                <a:sym typeface="微软雅黑"/>
              </a:defRPr>
            </a:pPr>
            <a:r>
              <a:t>String是引用类型，但其值确是不可变的，即是指已经赋值就不能再改变。针对字符串的一些操作（如合并、截取）都会产生出新的String对象。</a:t>
            </a:r>
          </a:p>
          <a:p>
            <a:pPr marL="457200" indent="-457200">
              <a:lnSpc>
                <a:spcPct val="150000"/>
              </a:lnSpc>
              <a:buSzPct val="100000"/>
              <a:buFont typeface="Arial"/>
              <a:buChar char="•"/>
              <a:defRPr sz="1900">
                <a:solidFill>
                  <a:srgbClr val="FF0000"/>
                </a:solidFill>
                <a:latin typeface="微软雅黑"/>
                <a:ea typeface="微软雅黑"/>
                <a:cs typeface="微软雅黑"/>
                <a:sym typeface="微软雅黑"/>
              </a:defRPr>
            </a:pPr>
            <a:r>
              <a:t>由于写复制的特性，在一些需要大量合并字符串的场合就会产生出很多临时性的String对象，然后又被丢弃，浪费掉不少内存。所以类库中有另一个System.Text.StringBuilder类型来高效的拼接字符串。</a:t>
            </a:r>
          </a:p>
        </p:txBody>
      </p:sp>
      <p:sp>
        <p:nvSpPr>
          <p:cNvPr id="323"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字符串处理</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字符串处理</a:t>
            </a:r>
          </a:p>
        </p:txBody>
      </p:sp>
      <p:pic>
        <p:nvPicPr>
          <p:cNvPr id="326" name="Picture 2" descr="Picture 2"/>
          <p:cNvPicPr>
            <a:picLocks noChangeAspect="1"/>
          </p:cNvPicPr>
          <p:nvPr/>
        </p:nvPicPr>
        <p:blipFill>
          <a:blip r:embed="rId2">
            <a:extLst/>
          </a:blip>
          <a:stretch>
            <a:fillRect/>
          </a:stretch>
        </p:blipFill>
        <p:spPr>
          <a:xfrm>
            <a:off x="8995926" y="5021684"/>
            <a:ext cx="1381126" cy="723901"/>
          </a:xfrm>
          <a:prstGeom prst="rect">
            <a:avLst/>
          </a:prstGeom>
          <a:ln w="12700">
            <a:miter lim="400000"/>
          </a:ln>
        </p:spPr>
      </p:pic>
      <p:sp>
        <p:nvSpPr>
          <p:cNvPr id="327" name="矩形 1"/>
          <p:cNvSpPr txBox="1"/>
          <p:nvPr/>
        </p:nvSpPr>
        <p:spPr>
          <a:xfrm>
            <a:off x="2569828" y="2202963"/>
            <a:ext cx="6867657" cy="3571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600">
                <a:solidFill>
                  <a:srgbClr val="0000FF"/>
                </a:solidFill>
                <a:latin typeface="Consolas"/>
                <a:ea typeface="Consolas"/>
                <a:cs typeface="Consolas"/>
                <a:sym typeface="Consolas"/>
              </a:defRPr>
            </a:pPr>
            <a:r>
              <a:t>static</a:t>
            </a:r>
            <a:r>
              <a:rPr>
                <a:solidFill>
                  <a:srgbClr val="000000"/>
                </a:solidFill>
              </a:rPr>
              <a:t> </a:t>
            </a:r>
            <a:r>
              <a:t>void</a:t>
            </a:r>
            <a:r>
              <a:rPr>
                <a:solidFill>
                  <a:srgbClr val="000000"/>
                </a:solidFill>
              </a:rPr>
              <a:t> Main(</a:t>
            </a:r>
            <a:r>
              <a:t>string</a:t>
            </a:r>
            <a:r>
              <a:rPr>
                <a:solidFill>
                  <a:srgbClr val="000000"/>
                </a:solidFill>
              </a:rPr>
              <a:t>[] args)</a:t>
            </a:r>
          </a:p>
          <a:p>
            <a:pPr>
              <a:defRPr sz="1600">
                <a:latin typeface="Consolas"/>
                <a:ea typeface="Consolas"/>
                <a:cs typeface="Consolas"/>
                <a:sym typeface="Consolas"/>
              </a:defRPr>
            </a:pPr>
            <a:r>
              <a:t>{</a:t>
            </a:r>
          </a:p>
          <a:p>
            <a:pPr>
              <a:defRPr sz="1600">
                <a:latin typeface="Consolas"/>
                <a:ea typeface="Consolas"/>
                <a:cs typeface="Consolas"/>
                <a:sym typeface="Consolas"/>
              </a:defRPr>
            </a:pPr>
            <a:r>
              <a:t>    </a:t>
            </a:r>
            <a:r>
              <a:rPr>
                <a:solidFill>
                  <a:srgbClr val="2B91AF"/>
                </a:solidFill>
              </a:rPr>
              <a:t>String</a:t>
            </a:r>
            <a:r>
              <a:t> name = </a:t>
            </a:r>
            <a:r>
              <a:rPr>
                <a:solidFill>
                  <a:srgbClr val="A31515"/>
                </a:solidFill>
              </a:rPr>
              <a:t>"[小明"</a:t>
            </a:r>
            <a:r>
              <a:t>;</a:t>
            </a:r>
          </a:p>
          <a:p>
            <a:pPr>
              <a:defRPr sz="1600">
                <a:latin typeface="Consolas"/>
                <a:ea typeface="Consolas"/>
                <a:cs typeface="Consolas"/>
                <a:sym typeface="Consolas"/>
              </a:defRPr>
            </a:pPr>
            <a:r>
              <a:t>    </a:t>
            </a:r>
            <a:r>
              <a:rPr>
                <a:solidFill>
                  <a:srgbClr val="008000"/>
                </a:solidFill>
              </a:rPr>
              <a:t>//合并字符串</a:t>
            </a:r>
          </a:p>
          <a:p>
            <a:pPr>
              <a:defRPr sz="1600">
                <a:latin typeface="Consolas"/>
                <a:ea typeface="Consolas"/>
                <a:cs typeface="Consolas"/>
                <a:sym typeface="Consolas"/>
              </a:defRPr>
            </a:pPr>
            <a:r>
              <a:t>    name = name + </a:t>
            </a:r>
            <a:r>
              <a:rPr>
                <a:solidFill>
                  <a:srgbClr val="A31515"/>
                </a:solidFill>
              </a:rPr>
              <a:t>" 20岁"</a:t>
            </a:r>
            <a:r>
              <a:t>;</a:t>
            </a:r>
          </a:p>
          <a:p>
            <a:pPr>
              <a:defRPr sz="1600">
                <a:latin typeface="Consolas"/>
                <a:ea typeface="Consolas"/>
                <a:cs typeface="Consolas"/>
                <a:sym typeface="Consolas"/>
              </a:defRPr>
            </a:pPr>
            <a:r>
              <a:t>    name = name + </a:t>
            </a:r>
            <a:r>
              <a:rPr>
                <a:solidFill>
                  <a:srgbClr val="A31515"/>
                </a:solidFill>
              </a:rPr>
              <a:t>" 男生]"</a:t>
            </a:r>
            <a:r>
              <a:t>;</a:t>
            </a:r>
          </a:p>
          <a:p>
            <a:pPr>
              <a:defRPr sz="1600">
                <a:latin typeface="Consolas"/>
                <a:ea typeface="Consolas"/>
                <a:cs typeface="Consolas"/>
                <a:sym typeface="Consolas"/>
              </a:defRPr>
            </a:pPr>
            <a:r>
              <a:t>    </a:t>
            </a:r>
            <a:r>
              <a:rPr>
                <a:solidFill>
                  <a:srgbClr val="2B91AF"/>
                </a:solidFill>
              </a:rPr>
              <a:t>Console</a:t>
            </a:r>
            <a:r>
              <a:t>.WriteLine(name);</a:t>
            </a:r>
            <a:r>
              <a:rPr>
                <a:solidFill>
                  <a:srgbClr val="008000"/>
                </a:solidFill>
              </a:rPr>
              <a:t>//[小明 20岁 男生]    </a:t>
            </a:r>
          </a:p>
          <a:p>
            <a:pPr>
              <a:defRPr sz="1600">
                <a:latin typeface="Consolas"/>
                <a:ea typeface="Consolas"/>
                <a:cs typeface="Consolas"/>
                <a:sym typeface="Consolas"/>
              </a:defRPr>
            </a:pPr>
            <a:r>
              <a:t>    </a:t>
            </a:r>
            <a:r>
              <a:rPr>
                <a:solidFill>
                  <a:srgbClr val="008000"/>
                </a:solidFill>
              </a:rPr>
              <a:t>//替换空格为"-"</a:t>
            </a:r>
          </a:p>
          <a:p>
            <a:pPr>
              <a:defRPr sz="1600">
                <a:latin typeface="Consolas"/>
                <a:ea typeface="Consolas"/>
                <a:cs typeface="Consolas"/>
                <a:sym typeface="Consolas"/>
              </a:defRPr>
            </a:pPr>
            <a:r>
              <a:t>    name = name.Replace(</a:t>
            </a:r>
            <a:r>
              <a:rPr>
                <a:solidFill>
                  <a:srgbClr val="A31515"/>
                </a:solidFill>
              </a:rPr>
              <a:t>' '</a:t>
            </a:r>
            <a:r>
              <a:t>, </a:t>
            </a:r>
            <a:r>
              <a:rPr>
                <a:solidFill>
                  <a:srgbClr val="A31515"/>
                </a:solidFill>
              </a:rPr>
              <a:t>'-'</a:t>
            </a:r>
            <a:r>
              <a:t>);</a:t>
            </a:r>
          </a:p>
          <a:p>
            <a:pPr>
              <a:defRPr sz="1600">
                <a:latin typeface="Consolas"/>
                <a:ea typeface="Consolas"/>
                <a:cs typeface="Consolas"/>
                <a:sym typeface="Consolas"/>
              </a:defRPr>
            </a:pPr>
            <a:r>
              <a:t>    </a:t>
            </a:r>
            <a:r>
              <a:rPr>
                <a:solidFill>
                  <a:srgbClr val="2B91AF"/>
                </a:solidFill>
              </a:rPr>
              <a:t>Console</a:t>
            </a:r>
            <a:r>
              <a:t>.WriteLine(name);</a:t>
            </a:r>
            <a:r>
              <a:rPr>
                <a:solidFill>
                  <a:srgbClr val="008000"/>
                </a:solidFill>
              </a:rPr>
              <a:t>//[小明-20岁-男生]</a:t>
            </a:r>
          </a:p>
          <a:p>
            <a:pPr>
              <a:defRPr sz="1600">
                <a:latin typeface="Consolas"/>
                <a:ea typeface="Consolas"/>
                <a:cs typeface="Consolas"/>
                <a:sym typeface="Consolas"/>
              </a:defRPr>
            </a:pPr>
            <a:r>
              <a:t>    </a:t>
            </a:r>
            <a:r>
              <a:rPr>
                <a:solidFill>
                  <a:srgbClr val="2B91AF"/>
                </a:solidFill>
              </a:rPr>
              <a:t>Console</a:t>
            </a:r>
            <a:r>
              <a:t>.WriteLine(</a:t>
            </a:r>
            <a:r>
              <a:rPr>
                <a:solidFill>
                  <a:srgbClr val="A31515"/>
                </a:solidFill>
              </a:rPr>
              <a:t>"[{0} {1}岁 {2}]"</a:t>
            </a:r>
            <a:r>
              <a:t>,</a:t>
            </a:r>
            <a:r>
              <a:rPr>
                <a:solidFill>
                  <a:srgbClr val="A31515"/>
                </a:solidFill>
              </a:rPr>
              <a:t>"小明"</a:t>
            </a:r>
            <a:r>
              <a:t>,20,</a:t>
            </a:r>
            <a:r>
              <a:rPr>
                <a:solidFill>
                  <a:srgbClr val="A31515"/>
                </a:solidFill>
              </a:rPr>
              <a:t>"男生"</a:t>
            </a:r>
            <a:r>
              <a:t>);</a:t>
            </a:r>
          </a:p>
          <a:p>
            <a:pPr>
              <a:defRPr sz="16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字符串处理</a:t>
            </a:r>
          </a:p>
        </p:txBody>
      </p:sp>
      <p:sp>
        <p:nvSpPr>
          <p:cNvPr id="330" name="矩形 1"/>
          <p:cNvSpPr txBox="1"/>
          <p:nvPr/>
        </p:nvSpPr>
        <p:spPr>
          <a:xfrm>
            <a:off x="2217491" y="2303794"/>
            <a:ext cx="8235192" cy="2758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static</a:t>
            </a:r>
            <a:r>
              <a:rPr>
                <a:solidFill>
                  <a:srgbClr val="000000"/>
                </a:solidFill>
              </a:rPr>
              <a:t> </a:t>
            </a:r>
            <a:r>
              <a:t>void</a:t>
            </a:r>
            <a:r>
              <a:rPr>
                <a:solidFill>
                  <a:srgbClr val="000000"/>
                </a:solidFill>
              </a:rPr>
              <a:t> Main(</a:t>
            </a:r>
            <a:r>
              <a:t>string</a:t>
            </a:r>
            <a:r>
              <a:rPr>
                <a:solidFill>
                  <a:srgbClr val="000000"/>
                </a:solidFill>
              </a:rPr>
              <a:t>[] args)</a:t>
            </a:r>
          </a:p>
          <a:p>
            <a:pPr>
              <a:defRPr sz="1400">
                <a:latin typeface="Consolas"/>
                <a:ea typeface="Consolas"/>
                <a:cs typeface="Consolas"/>
                <a:sym typeface="Consolas"/>
              </a:defRPr>
            </a:pPr>
            <a:r>
              <a:t>{</a:t>
            </a:r>
          </a:p>
          <a:p>
            <a:pPr>
              <a:defRPr sz="1400">
                <a:latin typeface="Consolas"/>
                <a:ea typeface="Consolas"/>
                <a:cs typeface="Consolas"/>
                <a:sym typeface="Consolas"/>
              </a:defRPr>
            </a:pPr>
            <a:r>
              <a:t>    System.Text.</a:t>
            </a:r>
            <a:r>
              <a:rPr>
                <a:solidFill>
                  <a:srgbClr val="2B91AF"/>
                </a:solidFill>
              </a:rPr>
              <a:t>StringBuilder</a:t>
            </a:r>
            <a:r>
              <a:t> stringBuilder = </a:t>
            </a:r>
            <a:r>
              <a:rPr>
                <a:solidFill>
                  <a:srgbClr val="0000FF"/>
                </a:solidFill>
              </a:rPr>
              <a:t>new</a:t>
            </a:r>
            <a:r>
              <a:t> System.Text.</a:t>
            </a:r>
            <a:r>
              <a:rPr>
                <a:solidFill>
                  <a:srgbClr val="2B91AF"/>
                </a:solidFill>
              </a:rPr>
              <a:t>StringBuilder</a:t>
            </a:r>
            <a:r>
              <a:t>();</a:t>
            </a:r>
          </a:p>
          <a:p>
            <a:pPr>
              <a:defRPr sz="1400">
                <a:latin typeface="Consolas"/>
                <a:ea typeface="Consolas"/>
                <a:cs typeface="Consolas"/>
                <a:sym typeface="Consolas"/>
              </a:defRPr>
            </a:pPr>
            <a:r>
              <a:t>    </a:t>
            </a:r>
            <a:r>
              <a:rPr>
                <a:solidFill>
                  <a:srgbClr val="0000FF"/>
                </a:solidFill>
              </a:rPr>
              <a:t>for</a:t>
            </a:r>
            <a:r>
              <a:t> (</a:t>
            </a:r>
            <a:r>
              <a:rPr>
                <a:solidFill>
                  <a:srgbClr val="0000FF"/>
                </a:solidFill>
              </a:rPr>
              <a:t>int</a:t>
            </a:r>
            <a:r>
              <a:t> i = 0; i &lt; 1000; i++)</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8000"/>
                </a:solidFill>
              </a:rPr>
              <a:t>//追加字符串</a:t>
            </a:r>
          </a:p>
          <a:p>
            <a:pPr>
              <a:defRPr sz="1400">
                <a:latin typeface="Consolas"/>
                <a:ea typeface="Consolas"/>
                <a:cs typeface="Consolas"/>
                <a:sym typeface="Consolas"/>
              </a:defRPr>
            </a:pPr>
            <a:r>
              <a:t>        stringBuilder.Append(i.ToString() + </a:t>
            </a:r>
            <a:r>
              <a:rPr>
                <a:solidFill>
                  <a:srgbClr val="A31515"/>
                </a:solidFill>
              </a:rPr>
              <a:t>"|"</a:t>
            </a:r>
            <a:r>
              <a:t>);</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8000"/>
                </a:solidFill>
              </a:rPr>
              <a:t>//输出：1|2|3|4|5.....999|</a:t>
            </a:r>
          </a:p>
          <a:p>
            <a:pPr>
              <a:defRPr sz="1400">
                <a:latin typeface="Consolas"/>
                <a:ea typeface="Consolas"/>
                <a:cs typeface="Consolas"/>
                <a:sym typeface="Consolas"/>
              </a:defRPr>
            </a:pPr>
            <a:r>
              <a:t>    </a:t>
            </a:r>
            <a:r>
              <a:rPr>
                <a:solidFill>
                  <a:srgbClr val="2B91AF"/>
                </a:solidFill>
              </a:rPr>
              <a:t>Console</a:t>
            </a:r>
            <a:r>
              <a:t>.WriteLine(stringBuilder.ToString());</a:t>
            </a:r>
          </a:p>
          <a:p>
            <a:pPr>
              <a:defRPr sz="14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62"/>
          <p:cNvSpPr txBox="1"/>
          <p:nvPr/>
        </p:nvSpPr>
        <p:spPr>
          <a:xfrm>
            <a:off x="1226267" y="2216654"/>
            <a:ext cx="9746533" cy="258532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rPr dirty="0" err="1"/>
              <a:t>委托类型</a:t>
            </a:r>
            <a:r>
              <a:rPr dirty="0"/>
              <a:t> (delegate type) </a:t>
            </a:r>
            <a:r>
              <a:rPr dirty="0" err="1"/>
              <a:t>表示对具有特定参数列表和返回类型的方法的引用</a:t>
            </a:r>
            <a:r>
              <a:rPr dirty="0"/>
              <a:t>。</a:t>
            </a:r>
          </a:p>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rPr dirty="0" err="1"/>
              <a:t>通过委托，我们能够将方法作为实体赋值给变量和作为参数传递</a:t>
            </a:r>
            <a:r>
              <a:rPr dirty="0"/>
              <a:t>。</a:t>
            </a:r>
          </a:p>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rPr dirty="0" err="1"/>
              <a:t>委托类似于在其他某些语言中的函数指针的概念，但是与函数指针不同，委托是面向对象的，并且是类型安全的</a:t>
            </a:r>
            <a:r>
              <a:rPr dirty="0"/>
              <a:t>。</a:t>
            </a:r>
          </a:p>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rPr dirty="0" err="1"/>
              <a:t>委托声明定义一个从System.Delegate</a:t>
            </a:r>
            <a:r>
              <a:rPr dirty="0"/>
              <a:t> </a:t>
            </a:r>
            <a:r>
              <a:rPr dirty="0" err="1"/>
              <a:t>类派生的类</a:t>
            </a:r>
            <a:r>
              <a:rPr dirty="0"/>
              <a:t>。</a:t>
            </a:r>
          </a:p>
          <a:p>
            <a:pPr marL="457200" indent="-457200">
              <a:lnSpc>
                <a:spcPct val="150000"/>
              </a:lnSpc>
              <a:buSzPct val="100000"/>
              <a:buFont typeface="Arial"/>
              <a:buChar char="•"/>
              <a:defRPr>
                <a:solidFill>
                  <a:srgbClr val="415162"/>
                </a:solidFill>
                <a:latin typeface="微软雅黑"/>
                <a:ea typeface="微软雅黑"/>
                <a:cs typeface="微软雅黑"/>
                <a:sym typeface="微软雅黑"/>
              </a:defRPr>
            </a:pPr>
            <a:r>
              <a:rPr dirty="0" err="1"/>
              <a:t>系统预定义委托</a:t>
            </a:r>
            <a:r>
              <a:rPr dirty="0"/>
              <a:t>(</a:t>
            </a:r>
            <a:r>
              <a:rPr dirty="0" smtClean="0"/>
              <a:t>Action/</a:t>
            </a:r>
            <a:r>
              <a:rPr dirty="0" err="1" smtClean="0"/>
              <a:t>Func</a:t>
            </a:r>
            <a:r>
              <a:rPr smtClean="0"/>
              <a:t>/Predicate</a:t>
            </a:r>
            <a:r>
              <a:rPr lang="en-US" smtClean="0"/>
              <a:t>…</a:t>
            </a:r>
            <a:r>
              <a:rPr smtClean="0"/>
              <a:t>)</a:t>
            </a:r>
            <a:endParaRPr/>
          </a:p>
        </p:txBody>
      </p:sp>
      <p:sp>
        <p:nvSpPr>
          <p:cNvPr id="333"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委托</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委托</a:t>
            </a:r>
          </a:p>
        </p:txBody>
      </p:sp>
      <p:sp>
        <p:nvSpPr>
          <p:cNvPr id="336" name="文本占位符 2"/>
          <p:cNvSpPr txBox="1"/>
          <p:nvPr/>
        </p:nvSpPr>
        <p:spPr>
          <a:xfrm>
            <a:off x="2461670" y="2146975"/>
            <a:ext cx="7143723" cy="424543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defTabSz="886968">
              <a:lnSpc>
                <a:spcPct val="72000"/>
              </a:lnSpc>
              <a:spcBef>
                <a:spcPts val="900"/>
              </a:spcBef>
              <a:defRPr sz="970">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Test</a:t>
            </a:r>
            <a:endParaRPr sz="1164"/>
          </a:p>
          <a:p>
            <a:pPr defTabSz="886968">
              <a:lnSpc>
                <a:spcPct val="72000"/>
              </a:lnSpc>
              <a:spcBef>
                <a:spcPts val="900"/>
              </a:spcBef>
              <a:defRPr sz="970">
                <a:latin typeface="微软雅黑"/>
                <a:ea typeface="微软雅黑"/>
                <a:cs typeface="微软雅黑"/>
                <a:sym typeface="微软雅黑"/>
              </a:defRPr>
            </a:pPr>
            <a:r>
              <a:t>{</a:t>
            </a:r>
            <a:endParaRPr sz="2231"/>
          </a:p>
          <a:p>
            <a:pPr defTabSz="886968">
              <a:lnSpc>
                <a:spcPct val="72000"/>
              </a:lnSpc>
              <a:spcBef>
                <a:spcPts val="900"/>
              </a:spcBef>
              <a:defRPr sz="970">
                <a:latin typeface="微软雅黑"/>
                <a:ea typeface="微软雅黑"/>
                <a:cs typeface="微软雅黑"/>
                <a:sym typeface="微软雅黑"/>
              </a:defRPr>
            </a:pPr>
            <a:r>
              <a:t>    </a:t>
            </a:r>
            <a:r>
              <a:rPr>
                <a:solidFill>
                  <a:srgbClr val="008000"/>
                </a:solidFill>
              </a:rPr>
              <a:t>//声明一个委托</a:t>
            </a:r>
            <a:endParaRPr sz="1164"/>
          </a:p>
          <a:p>
            <a:pPr defTabSz="886968">
              <a:lnSpc>
                <a:spcPct val="72000"/>
              </a:lnSpc>
              <a:spcBef>
                <a:spcPts val="900"/>
              </a:spcBef>
              <a:defRPr sz="970">
                <a:latin typeface="微软雅黑"/>
                <a:ea typeface="微软雅黑"/>
                <a:cs typeface="微软雅黑"/>
                <a:sym typeface="微软雅黑"/>
              </a:defRPr>
            </a:pPr>
            <a:r>
              <a:t>    </a:t>
            </a:r>
            <a:r>
              <a:rPr>
                <a:solidFill>
                  <a:srgbClr val="0000FF"/>
                </a:solidFill>
              </a:rPr>
              <a:t>delegate</a:t>
            </a:r>
            <a:r>
              <a:t> </a:t>
            </a:r>
            <a:r>
              <a:rPr>
                <a:solidFill>
                  <a:srgbClr val="0000FF"/>
                </a:solidFill>
              </a:rPr>
              <a:t>double</a:t>
            </a:r>
            <a:r>
              <a:t> </a:t>
            </a:r>
            <a:r>
              <a:rPr>
                <a:solidFill>
                  <a:srgbClr val="2B91AF"/>
                </a:solidFill>
              </a:rPr>
              <a:t>Function</a:t>
            </a:r>
            <a:r>
              <a:t>(</a:t>
            </a:r>
            <a:r>
              <a:rPr>
                <a:solidFill>
                  <a:srgbClr val="0000FF"/>
                </a:solidFill>
              </a:rPr>
              <a:t>double</a:t>
            </a:r>
            <a:r>
              <a:t> x);</a:t>
            </a:r>
            <a:endParaRPr sz="2231"/>
          </a:p>
          <a:p>
            <a:pPr defTabSz="886968">
              <a:lnSpc>
                <a:spcPct val="72000"/>
              </a:lnSpc>
              <a:spcBef>
                <a:spcPts val="900"/>
              </a:spcBef>
              <a:defRPr sz="97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endParaRPr sz="2231"/>
          </a:p>
          <a:p>
            <a:pPr defTabSz="886968">
              <a:lnSpc>
                <a:spcPct val="72000"/>
              </a:lnSpc>
              <a:spcBef>
                <a:spcPts val="900"/>
              </a:spcBef>
              <a:defRPr sz="970">
                <a:latin typeface="微软雅黑"/>
                <a:ea typeface="微软雅黑"/>
                <a:cs typeface="微软雅黑"/>
                <a:sym typeface="微软雅黑"/>
              </a:defRPr>
            </a:pPr>
            <a:r>
              <a:t>    {</a:t>
            </a:r>
            <a:endParaRPr sz="2231"/>
          </a:p>
          <a:p>
            <a:pPr defTabSz="886968">
              <a:lnSpc>
                <a:spcPct val="72000"/>
              </a:lnSpc>
              <a:spcBef>
                <a:spcPts val="900"/>
              </a:spcBef>
              <a:defRPr sz="970">
                <a:latin typeface="微软雅黑"/>
                <a:ea typeface="微软雅黑"/>
                <a:cs typeface="微软雅黑"/>
                <a:sym typeface="微软雅黑"/>
              </a:defRPr>
            </a:pPr>
            <a:r>
              <a:t>        </a:t>
            </a:r>
            <a:r>
              <a:rPr>
                <a:solidFill>
                  <a:srgbClr val="008000"/>
                </a:solidFill>
              </a:rPr>
              <a:t>//创建一个委托对象</a:t>
            </a:r>
            <a:endParaRPr sz="1164"/>
          </a:p>
          <a:p>
            <a:pPr defTabSz="886968">
              <a:lnSpc>
                <a:spcPct val="72000"/>
              </a:lnSpc>
              <a:spcBef>
                <a:spcPts val="900"/>
              </a:spcBef>
              <a:defRPr sz="970">
                <a:latin typeface="微软雅黑"/>
                <a:ea typeface="微软雅黑"/>
                <a:cs typeface="微软雅黑"/>
                <a:sym typeface="微软雅黑"/>
              </a:defRPr>
            </a:pPr>
            <a:r>
              <a:t>        </a:t>
            </a:r>
            <a:r>
              <a:rPr>
                <a:solidFill>
                  <a:srgbClr val="2B91AF"/>
                </a:solidFill>
              </a:rPr>
              <a:t>Function</a:t>
            </a:r>
            <a:r>
              <a:t> f = </a:t>
            </a:r>
            <a:r>
              <a:rPr>
                <a:solidFill>
                  <a:srgbClr val="0000FF"/>
                </a:solidFill>
              </a:rPr>
              <a:t>new</a:t>
            </a:r>
            <a:r>
              <a:t> </a:t>
            </a:r>
            <a:r>
              <a:rPr>
                <a:solidFill>
                  <a:srgbClr val="2B91AF"/>
                </a:solidFill>
              </a:rPr>
              <a:t>Function</a:t>
            </a:r>
            <a:r>
              <a:t>(Square);</a:t>
            </a:r>
            <a:endParaRPr sz="2231"/>
          </a:p>
          <a:p>
            <a:pPr defTabSz="886968">
              <a:lnSpc>
                <a:spcPct val="72000"/>
              </a:lnSpc>
              <a:spcBef>
                <a:spcPts val="900"/>
              </a:spcBef>
              <a:defRPr sz="970">
                <a:latin typeface="微软雅黑"/>
                <a:ea typeface="微软雅黑"/>
                <a:cs typeface="微软雅黑"/>
                <a:sym typeface="微软雅黑"/>
              </a:defRPr>
            </a:pPr>
            <a:r>
              <a:t>        </a:t>
            </a:r>
            <a:r>
              <a:rPr>
                <a:solidFill>
                  <a:srgbClr val="008000"/>
                </a:solidFill>
              </a:rPr>
              <a:t>//利用f携带的“Square”方法，所以可以用f进行间接调用Square</a:t>
            </a:r>
            <a:endParaRPr sz="1164"/>
          </a:p>
          <a:p>
            <a:pPr defTabSz="886968">
              <a:lnSpc>
                <a:spcPct val="72000"/>
              </a:lnSpc>
              <a:spcBef>
                <a:spcPts val="900"/>
              </a:spcBef>
              <a:defRPr sz="970">
                <a:latin typeface="微软雅黑"/>
                <a:ea typeface="微软雅黑"/>
                <a:cs typeface="微软雅黑"/>
                <a:sym typeface="微软雅黑"/>
              </a:defRPr>
            </a:pPr>
            <a:r>
              <a:t>        </a:t>
            </a:r>
            <a:r>
              <a:rPr>
                <a:solidFill>
                  <a:srgbClr val="008000"/>
                </a:solidFill>
              </a:rPr>
              <a:t>//也可以写f(5)，这是对f.Invoke(5)的语法简化</a:t>
            </a:r>
            <a:endParaRPr sz="1164"/>
          </a:p>
          <a:p>
            <a:pPr defTabSz="886968">
              <a:lnSpc>
                <a:spcPct val="72000"/>
              </a:lnSpc>
              <a:spcBef>
                <a:spcPts val="900"/>
              </a:spcBef>
              <a:defRPr sz="970">
                <a:latin typeface="微软雅黑"/>
                <a:ea typeface="微软雅黑"/>
                <a:cs typeface="微软雅黑"/>
                <a:sym typeface="微软雅黑"/>
              </a:defRPr>
            </a:pPr>
            <a:r>
              <a:t>        </a:t>
            </a:r>
            <a:r>
              <a:rPr>
                <a:solidFill>
                  <a:srgbClr val="0000FF"/>
                </a:solidFill>
              </a:rPr>
              <a:t>double</a:t>
            </a:r>
            <a:r>
              <a:t> result = f.Invoke(5);</a:t>
            </a:r>
            <a:endParaRPr sz="2231"/>
          </a:p>
          <a:p>
            <a:pPr defTabSz="886968">
              <a:lnSpc>
                <a:spcPct val="72000"/>
              </a:lnSpc>
              <a:spcBef>
                <a:spcPts val="900"/>
              </a:spcBef>
              <a:defRPr sz="970">
                <a:latin typeface="微软雅黑"/>
                <a:ea typeface="微软雅黑"/>
                <a:cs typeface="微软雅黑"/>
                <a:sym typeface="微软雅黑"/>
              </a:defRPr>
            </a:pPr>
            <a:r>
              <a:t>        System.</a:t>
            </a:r>
            <a:r>
              <a:rPr>
                <a:solidFill>
                  <a:srgbClr val="2B91AF"/>
                </a:solidFill>
              </a:rPr>
              <a:t>Console</a:t>
            </a:r>
            <a:r>
              <a:t>.WriteLine(result);</a:t>
            </a:r>
            <a:r>
              <a:rPr>
                <a:solidFill>
                  <a:srgbClr val="008000"/>
                </a:solidFill>
              </a:rPr>
              <a:t>//25</a:t>
            </a:r>
            <a:endParaRPr sz="1164"/>
          </a:p>
          <a:p>
            <a:pPr defTabSz="886968">
              <a:lnSpc>
                <a:spcPct val="72000"/>
              </a:lnSpc>
              <a:spcBef>
                <a:spcPts val="900"/>
              </a:spcBef>
              <a:defRPr sz="970">
                <a:latin typeface="微软雅黑"/>
                <a:ea typeface="微软雅黑"/>
                <a:cs typeface="微软雅黑"/>
                <a:sym typeface="微软雅黑"/>
              </a:defRPr>
            </a:pPr>
            <a:r>
              <a:t>    }</a:t>
            </a:r>
            <a:endParaRPr sz="2231"/>
          </a:p>
          <a:p>
            <a:pPr defTabSz="886968">
              <a:lnSpc>
                <a:spcPct val="72000"/>
              </a:lnSpc>
              <a:spcBef>
                <a:spcPts val="900"/>
              </a:spcBef>
              <a:defRPr sz="970">
                <a:latin typeface="微软雅黑"/>
                <a:ea typeface="微软雅黑"/>
                <a:cs typeface="微软雅黑"/>
                <a:sym typeface="微软雅黑"/>
              </a:defRPr>
            </a:pPr>
            <a:r>
              <a:t>    </a:t>
            </a:r>
            <a:r>
              <a:rPr>
                <a:solidFill>
                  <a:srgbClr val="0000FF"/>
                </a:solidFill>
              </a:rPr>
              <a:t>static</a:t>
            </a:r>
            <a:r>
              <a:t> </a:t>
            </a:r>
            <a:r>
              <a:rPr>
                <a:solidFill>
                  <a:srgbClr val="0000FF"/>
                </a:solidFill>
              </a:rPr>
              <a:t>double</a:t>
            </a:r>
            <a:r>
              <a:t> Square(</a:t>
            </a:r>
            <a:r>
              <a:rPr>
                <a:solidFill>
                  <a:srgbClr val="0000FF"/>
                </a:solidFill>
              </a:rPr>
              <a:t>double</a:t>
            </a:r>
            <a:r>
              <a:t> x)</a:t>
            </a:r>
            <a:endParaRPr sz="2231"/>
          </a:p>
          <a:p>
            <a:pPr defTabSz="886968">
              <a:lnSpc>
                <a:spcPct val="72000"/>
              </a:lnSpc>
              <a:spcBef>
                <a:spcPts val="900"/>
              </a:spcBef>
              <a:defRPr sz="970">
                <a:latin typeface="微软雅黑"/>
                <a:ea typeface="微软雅黑"/>
                <a:cs typeface="微软雅黑"/>
                <a:sym typeface="微软雅黑"/>
              </a:defRPr>
            </a:pPr>
            <a:r>
              <a:t>    {</a:t>
            </a:r>
            <a:endParaRPr sz="2231"/>
          </a:p>
          <a:p>
            <a:pPr defTabSz="886968">
              <a:lnSpc>
                <a:spcPct val="72000"/>
              </a:lnSpc>
              <a:spcBef>
                <a:spcPts val="900"/>
              </a:spcBef>
              <a:defRPr sz="970">
                <a:latin typeface="微软雅黑"/>
                <a:ea typeface="微软雅黑"/>
                <a:cs typeface="微软雅黑"/>
                <a:sym typeface="微软雅黑"/>
              </a:defRPr>
            </a:pPr>
            <a:r>
              <a:t>        </a:t>
            </a:r>
            <a:r>
              <a:rPr>
                <a:solidFill>
                  <a:srgbClr val="0000FF"/>
                </a:solidFill>
              </a:rPr>
              <a:t>return</a:t>
            </a:r>
            <a:r>
              <a:t> x * x;</a:t>
            </a:r>
            <a:endParaRPr sz="2231"/>
          </a:p>
          <a:p>
            <a:pPr defTabSz="886968">
              <a:lnSpc>
                <a:spcPct val="72000"/>
              </a:lnSpc>
              <a:spcBef>
                <a:spcPts val="900"/>
              </a:spcBef>
              <a:defRPr sz="970">
                <a:latin typeface="微软雅黑"/>
                <a:ea typeface="微软雅黑"/>
                <a:cs typeface="微软雅黑"/>
                <a:sym typeface="微软雅黑"/>
              </a:defRPr>
            </a:pPr>
            <a:r>
              <a:t>    }</a:t>
            </a:r>
            <a:endParaRPr sz="2231"/>
          </a:p>
          <a:p>
            <a:pPr defTabSz="886968">
              <a:lnSpc>
                <a:spcPct val="72000"/>
              </a:lnSpc>
              <a:spcBef>
                <a:spcPts val="900"/>
              </a:spcBef>
              <a:defRPr sz="970">
                <a:latin typeface="微软雅黑"/>
                <a:ea typeface="微软雅黑"/>
                <a:cs typeface="微软雅黑"/>
                <a:sym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itle 1"/>
          <p:cNvSpPr txBox="1"/>
          <p:nvPr/>
        </p:nvSpPr>
        <p:spPr>
          <a:xfrm>
            <a:off x="519111" y="3126347"/>
            <a:ext cx="11149015" cy="25908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8000" b="1">
                <a:solidFill>
                  <a:srgbClr val="415162"/>
                </a:solidFill>
                <a:latin typeface="微软雅黑"/>
                <a:ea typeface="微软雅黑"/>
                <a:cs typeface="微软雅黑"/>
                <a:sym typeface="微软雅黑"/>
              </a:defRPr>
            </a:lvl1pPr>
          </a:lstStyle>
          <a:p>
            <a:r>
              <a:t>流程控制</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三种基本流程控制</a:t>
            </a:r>
          </a:p>
        </p:txBody>
      </p:sp>
      <p:graphicFrame>
        <p:nvGraphicFramePr>
          <p:cNvPr id="341" name="表格 3"/>
          <p:cNvGraphicFramePr/>
          <p:nvPr/>
        </p:nvGraphicFramePr>
        <p:xfrm>
          <a:off x="1375242" y="2487858"/>
          <a:ext cx="9558962" cy="2964985"/>
        </p:xfrm>
        <a:graphic>
          <a:graphicData uri="http://schemas.openxmlformats.org/drawingml/2006/table">
            <a:tbl>
              <a:tblPr firstRow="1">
                <a:tableStyleId>{4C3C2611-4C71-4FC5-86AE-919BDF0F9419}</a:tableStyleId>
              </a:tblPr>
              <a:tblGrid>
                <a:gridCol w="4779481"/>
                <a:gridCol w="4779481"/>
              </a:tblGrid>
              <a:tr h="607678">
                <a:tc>
                  <a:txBody>
                    <a:bodyPr/>
                    <a:lstStyle/>
                    <a:p>
                      <a:pPr algn="ctr">
                        <a:defRPr sz="1800" b="0">
                          <a:solidFill>
                            <a:srgbClr val="000000"/>
                          </a:solidFill>
                        </a:defRPr>
                      </a:pPr>
                      <a:r>
                        <a:rPr sz="2400" b="1">
                          <a:solidFill>
                            <a:srgbClr val="FFFFFF"/>
                          </a:solidFill>
                          <a:latin typeface="微软雅黑"/>
                          <a:ea typeface="微软雅黑"/>
                          <a:cs typeface="微软雅黑"/>
                          <a:sym typeface="微软雅黑"/>
                        </a:rPr>
                        <a:t>分类</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a:defRPr sz="1800" b="0">
                          <a:solidFill>
                            <a:srgbClr val="000000"/>
                          </a:solidFill>
                        </a:defRPr>
                      </a:pPr>
                      <a:r>
                        <a:rPr sz="2400" b="1">
                          <a:solidFill>
                            <a:srgbClr val="FFFFFF"/>
                          </a:solidFill>
                          <a:latin typeface="微软雅黑"/>
                          <a:ea typeface="微软雅黑"/>
                          <a:cs typeface="微软雅黑"/>
                          <a:sym typeface="微软雅黑"/>
                        </a:rPr>
                        <a:t>常用</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763399">
                <a:tc>
                  <a:txBody>
                    <a:bodyPr/>
                    <a:lstStyle/>
                    <a:p>
                      <a:pPr algn="ctr">
                        <a:defRPr sz="1800"/>
                      </a:pPr>
                      <a:r>
                        <a:rPr sz="2400">
                          <a:latin typeface="微软雅黑"/>
                          <a:ea typeface="微软雅黑"/>
                          <a:cs typeface="微软雅黑"/>
                          <a:sym typeface="微软雅黑"/>
                        </a:rPr>
                        <a:t>顺序</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ctr">
                        <a:defRPr sz="1800"/>
                      </a:pPr>
                      <a:r>
                        <a:rPr sz="2400">
                          <a:latin typeface="微软雅黑"/>
                          <a:ea typeface="微软雅黑"/>
                          <a:cs typeface="微软雅黑"/>
                          <a:sym typeface="微软雅黑"/>
                        </a:rPr>
                        <a:t>普通代码</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r h="746620">
                <a:tc>
                  <a:txBody>
                    <a:bodyPr/>
                    <a:lstStyle/>
                    <a:p>
                      <a:pPr algn="ctr">
                        <a:defRPr sz="1800"/>
                      </a:pPr>
                      <a:r>
                        <a:rPr sz="2400">
                          <a:latin typeface="微软雅黑"/>
                          <a:ea typeface="微软雅黑"/>
                          <a:cs typeface="微软雅黑"/>
                          <a:sym typeface="微软雅黑"/>
                        </a:rPr>
                        <a:t>分支</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ctr">
                        <a:defRPr sz="2400">
                          <a:latin typeface="微软雅黑"/>
                          <a:ea typeface="微软雅黑"/>
                          <a:cs typeface="微软雅黑"/>
                          <a:sym typeface="微软雅黑"/>
                        </a:defRPr>
                      </a:pPr>
                      <a:r>
                        <a:t>If else、switch case</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r h="847288">
                <a:tc>
                  <a:txBody>
                    <a:bodyPr/>
                    <a:lstStyle/>
                    <a:p>
                      <a:pPr algn="ctr">
                        <a:defRPr sz="1800"/>
                      </a:pPr>
                      <a:r>
                        <a:rPr sz="2400">
                          <a:latin typeface="微软雅黑"/>
                          <a:ea typeface="微软雅黑"/>
                          <a:cs typeface="微软雅黑"/>
                          <a:sym typeface="微软雅黑"/>
                        </a:rPr>
                        <a:t>循环</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c>
                  <a:txBody>
                    <a:bodyPr/>
                    <a:lstStyle/>
                    <a:p>
                      <a:pPr algn="ctr">
                        <a:defRPr sz="2400">
                          <a:latin typeface="微软雅黑"/>
                          <a:ea typeface="微软雅黑"/>
                          <a:cs typeface="微软雅黑"/>
                          <a:sym typeface="微软雅黑"/>
                        </a:defRPr>
                      </a:pPr>
                      <a:r>
                        <a:t>for、foreach、do while、while</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0F0F0"/>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矩形 62"/>
          <p:cNvSpPr txBox="1"/>
          <p:nvPr/>
        </p:nvSpPr>
        <p:spPr>
          <a:xfrm>
            <a:off x="1226267" y="2216654"/>
            <a:ext cx="3236676" cy="2161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a:solidFill>
                  <a:srgbClr val="415162"/>
                </a:solidFill>
                <a:latin typeface="微软雅黑"/>
                <a:ea typeface="微软雅黑"/>
                <a:cs typeface="微软雅黑"/>
                <a:sym typeface="微软雅黑"/>
              </a:defRPr>
            </a:pPr>
            <a:r>
              <a:t>If语句语法：</a:t>
            </a:r>
          </a:p>
          <a:p>
            <a:pPr>
              <a:defRPr>
                <a:solidFill>
                  <a:srgbClr val="415162"/>
                </a:solidFill>
                <a:latin typeface="微软雅黑"/>
                <a:ea typeface="微软雅黑"/>
                <a:cs typeface="微软雅黑"/>
                <a:sym typeface="微软雅黑"/>
              </a:defRPr>
            </a:pPr>
            <a:endParaRPr/>
          </a:p>
          <a:p>
            <a:pPr>
              <a:defRPr>
                <a:solidFill>
                  <a:srgbClr val="415162"/>
                </a:solidFill>
                <a:latin typeface="微软雅黑"/>
                <a:ea typeface="微软雅黑"/>
                <a:cs typeface="微软雅黑"/>
                <a:sym typeface="微软雅黑"/>
              </a:defRPr>
            </a:pPr>
            <a:r>
              <a:t>	if(布尔条件)</a:t>
            </a:r>
          </a:p>
          <a:p>
            <a:pPr>
              <a:defRPr>
                <a:solidFill>
                  <a:srgbClr val="415162"/>
                </a:solidFill>
                <a:latin typeface="微软雅黑"/>
                <a:ea typeface="微软雅黑"/>
                <a:cs typeface="微软雅黑"/>
                <a:sym typeface="微软雅黑"/>
              </a:defRPr>
            </a:pPr>
            <a:r>
              <a:t>	{</a:t>
            </a:r>
          </a:p>
          <a:p>
            <a:pPr>
              <a:defRPr>
                <a:solidFill>
                  <a:srgbClr val="415162"/>
                </a:solidFill>
                <a:latin typeface="微软雅黑"/>
                <a:ea typeface="微软雅黑"/>
                <a:cs typeface="微软雅黑"/>
                <a:sym typeface="微软雅黑"/>
              </a:defRPr>
            </a:pPr>
            <a:r>
              <a:t>		//语句</a:t>
            </a:r>
          </a:p>
          <a:p>
            <a:pPr>
              <a:defRPr>
                <a:solidFill>
                  <a:srgbClr val="415162"/>
                </a:solidFill>
                <a:latin typeface="微软雅黑"/>
                <a:ea typeface="微软雅黑"/>
                <a:cs typeface="微软雅黑"/>
                <a:sym typeface="微软雅黑"/>
              </a:defRPr>
            </a:pPr>
            <a:r>
              <a:t>	}</a:t>
            </a:r>
          </a:p>
        </p:txBody>
      </p:sp>
      <p:sp>
        <p:nvSpPr>
          <p:cNvPr id="344"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if else</a:t>
            </a:r>
          </a:p>
        </p:txBody>
      </p:sp>
      <p:sp>
        <p:nvSpPr>
          <p:cNvPr id="345" name="矩形 11"/>
          <p:cNvSpPr txBox="1"/>
          <p:nvPr/>
        </p:nvSpPr>
        <p:spPr>
          <a:xfrm>
            <a:off x="4500808" y="2153047"/>
            <a:ext cx="3369504" cy="2758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a:solidFill>
                  <a:srgbClr val="415162"/>
                </a:solidFill>
                <a:latin typeface="微软雅黑"/>
                <a:ea typeface="微软雅黑"/>
                <a:cs typeface="微软雅黑"/>
                <a:sym typeface="微软雅黑"/>
              </a:defRPr>
            </a:pPr>
            <a:r>
              <a:t>if else语句语法：</a:t>
            </a:r>
          </a:p>
          <a:p>
            <a:pPr>
              <a:defRPr>
                <a:solidFill>
                  <a:srgbClr val="415162"/>
                </a:solidFill>
                <a:latin typeface="微软雅黑"/>
                <a:ea typeface="微软雅黑"/>
                <a:cs typeface="微软雅黑"/>
                <a:sym typeface="微软雅黑"/>
              </a:defRPr>
            </a:pPr>
            <a:endParaRPr/>
          </a:p>
          <a:p>
            <a:pPr>
              <a:defRPr>
                <a:solidFill>
                  <a:srgbClr val="415162"/>
                </a:solidFill>
                <a:latin typeface="微软雅黑"/>
                <a:ea typeface="微软雅黑"/>
                <a:cs typeface="微软雅黑"/>
                <a:sym typeface="微软雅黑"/>
              </a:defRPr>
            </a:pPr>
            <a:r>
              <a:t>	if(布尔条件)</a:t>
            </a:r>
          </a:p>
          <a:p>
            <a:pPr>
              <a:defRPr>
                <a:solidFill>
                  <a:srgbClr val="415162"/>
                </a:solidFill>
                <a:latin typeface="微软雅黑"/>
                <a:ea typeface="微软雅黑"/>
                <a:cs typeface="微软雅黑"/>
                <a:sym typeface="微软雅黑"/>
              </a:defRPr>
            </a:pPr>
            <a:r>
              <a:t>	{</a:t>
            </a:r>
          </a:p>
          <a:p>
            <a:pPr>
              <a:defRPr>
                <a:solidFill>
                  <a:srgbClr val="415162"/>
                </a:solidFill>
                <a:latin typeface="微软雅黑"/>
                <a:ea typeface="微软雅黑"/>
                <a:cs typeface="微软雅黑"/>
                <a:sym typeface="微软雅黑"/>
              </a:defRPr>
            </a:pPr>
            <a:r>
              <a:t>	       //语句1。。</a:t>
            </a:r>
          </a:p>
          <a:p>
            <a:pPr>
              <a:defRPr>
                <a:solidFill>
                  <a:srgbClr val="415162"/>
                </a:solidFill>
                <a:latin typeface="微软雅黑"/>
                <a:ea typeface="微软雅黑"/>
                <a:cs typeface="微软雅黑"/>
                <a:sym typeface="微软雅黑"/>
              </a:defRPr>
            </a:pPr>
            <a:r>
              <a:t>	}</a:t>
            </a:r>
          </a:p>
          <a:p>
            <a:pPr>
              <a:defRPr>
                <a:solidFill>
                  <a:srgbClr val="415162"/>
                </a:solidFill>
                <a:latin typeface="微软雅黑"/>
                <a:ea typeface="微软雅黑"/>
                <a:cs typeface="微软雅黑"/>
                <a:sym typeface="微软雅黑"/>
              </a:defRPr>
            </a:pPr>
            <a:r>
              <a:t>	else{</a:t>
            </a:r>
          </a:p>
          <a:p>
            <a:pPr>
              <a:defRPr>
                <a:solidFill>
                  <a:srgbClr val="415162"/>
                </a:solidFill>
                <a:latin typeface="微软雅黑"/>
                <a:ea typeface="微软雅黑"/>
                <a:cs typeface="微软雅黑"/>
                <a:sym typeface="微软雅黑"/>
              </a:defRPr>
            </a:pPr>
            <a:r>
              <a:t>	      //语句2。。</a:t>
            </a:r>
          </a:p>
          <a:p>
            <a:pPr>
              <a:defRPr>
                <a:solidFill>
                  <a:srgbClr val="415162"/>
                </a:solidFill>
                <a:latin typeface="微软雅黑"/>
                <a:ea typeface="微软雅黑"/>
                <a:cs typeface="微软雅黑"/>
                <a:sym typeface="微软雅黑"/>
              </a:defRPr>
            </a:pPr>
            <a:r>
              <a:t>	}</a:t>
            </a:r>
          </a:p>
        </p:txBody>
      </p:sp>
      <p:sp>
        <p:nvSpPr>
          <p:cNvPr id="346" name="矩形 12"/>
          <p:cNvSpPr txBox="1"/>
          <p:nvPr/>
        </p:nvSpPr>
        <p:spPr>
          <a:xfrm>
            <a:off x="8008804" y="2119490"/>
            <a:ext cx="3369504" cy="2796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a:solidFill>
                  <a:srgbClr val="415162"/>
                </a:solidFill>
                <a:latin typeface="微软雅黑"/>
                <a:ea typeface="微软雅黑"/>
                <a:cs typeface="微软雅黑"/>
                <a:sym typeface="微软雅黑"/>
              </a:defRPr>
            </a:pPr>
            <a:r>
              <a:t>if else if语句语法：</a:t>
            </a:r>
          </a:p>
          <a:p>
            <a:pPr>
              <a:defRPr>
                <a:solidFill>
                  <a:srgbClr val="415162"/>
                </a:solidFill>
                <a:latin typeface="微软雅黑"/>
                <a:ea typeface="微软雅黑"/>
                <a:cs typeface="微软雅黑"/>
                <a:sym typeface="微软雅黑"/>
              </a:defRPr>
            </a:pPr>
            <a:endParaRPr/>
          </a:p>
          <a:p>
            <a:pPr>
              <a:defRPr>
                <a:solidFill>
                  <a:srgbClr val="415162"/>
                </a:solidFill>
                <a:latin typeface="微软雅黑"/>
                <a:ea typeface="微软雅黑"/>
                <a:cs typeface="微软雅黑"/>
                <a:sym typeface="微软雅黑"/>
              </a:defRPr>
            </a:pPr>
            <a:r>
              <a:t>	if(布尔条件1)</a:t>
            </a:r>
          </a:p>
          <a:p>
            <a:pPr>
              <a:defRPr>
                <a:solidFill>
                  <a:srgbClr val="415162"/>
                </a:solidFill>
                <a:latin typeface="微软雅黑"/>
                <a:ea typeface="微软雅黑"/>
                <a:cs typeface="微软雅黑"/>
                <a:sym typeface="微软雅黑"/>
              </a:defRPr>
            </a:pPr>
            <a:r>
              <a:t>	{</a:t>
            </a:r>
          </a:p>
          <a:p>
            <a:pPr>
              <a:defRPr>
                <a:solidFill>
                  <a:srgbClr val="415162"/>
                </a:solidFill>
                <a:latin typeface="微软雅黑"/>
                <a:ea typeface="微软雅黑"/>
                <a:cs typeface="微软雅黑"/>
                <a:sym typeface="微软雅黑"/>
              </a:defRPr>
            </a:pPr>
            <a:r>
              <a:t>	       //语句1。。</a:t>
            </a:r>
          </a:p>
          <a:p>
            <a:pPr>
              <a:defRPr>
                <a:solidFill>
                  <a:srgbClr val="415162"/>
                </a:solidFill>
                <a:latin typeface="微软雅黑"/>
                <a:ea typeface="微软雅黑"/>
                <a:cs typeface="微软雅黑"/>
                <a:sym typeface="微软雅黑"/>
              </a:defRPr>
            </a:pPr>
            <a:r>
              <a:t>	}</a:t>
            </a:r>
          </a:p>
          <a:p>
            <a:pPr>
              <a:defRPr>
                <a:solidFill>
                  <a:srgbClr val="415162"/>
                </a:solidFill>
                <a:latin typeface="微软雅黑"/>
                <a:ea typeface="微软雅黑"/>
                <a:cs typeface="微软雅黑"/>
                <a:sym typeface="微软雅黑"/>
              </a:defRPr>
            </a:pPr>
            <a:r>
              <a:t>	else  if(布尔条件2){</a:t>
            </a:r>
          </a:p>
          <a:p>
            <a:pPr>
              <a:defRPr>
                <a:solidFill>
                  <a:srgbClr val="415162"/>
                </a:solidFill>
                <a:latin typeface="微软雅黑"/>
                <a:ea typeface="微软雅黑"/>
                <a:cs typeface="微软雅黑"/>
                <a:sym typeface="微软雅黑"/>
              </a:defRPr>
            </a:pPr>
            <a:r>
              <a:t>	      //语句2。。</a:t>
            </a:r>
          </a:p>
          <a:p>
            <a:pPr>
              <a:defRPr>
                <a:solidFill>
                  <a:srgbClr val="415162"/>
                </a:solidFill>
                <a:latin typeface="微软雅黑"/>
                <a:ea typeface="微软雅黑"/>
                <a:cs typeface="微软雅黑"/>
                <a:sym typeface="微软雅黑"/>
              </a:defRPr>
            </a:pPr>
            <a:r>
              <a:t>	}</a:t>
            </a:r>
          </a:p>
        </p:txBody>
      </p:sp>
      <p:sp>
        <p:nvSpPr>
          <p:cNvPr id="347" name="直接连接符 2"/>
          <p:cNvSpPr/>
          <p:nvPr/>
        </p:nvSpPr>
        <p:spPr>
          <a:xfrm flipH="1">
            <a:off x="4202884" y="2028673"/>
            <a:ext cx="1" cy="3625508"/>
          </a:xfrm>
          <a:prstGeom prst="line">
            <a:avLst/>
          </a:prstGeom>
          <a:ln w="19050">
            <a:solidFill>
              <a:schemeClr val="accent1"/>
            </a:solidFill>
            <a:miter/>
          </a:ln>
        </p:spPr>
        <p:txBody>
          <a:bodyPr lIns="45719" rIns="45719"/>
          <a:lstStyle/>
          <a:p>
            <a:endParaRPr/>
          </a:p>
        </p:txBody>
      </p:sp>
      <p:sp>
        <p:nvSpPr>
          <p:cNvPr id="348" name="直接连接符 15"/>
          <p:cNvSpPr/>
          <p:nvPr/>
        </p:nvSpPr>
        <p:spPr>
          <a:xfrm>
            <a:off x="7652157" y="2023707"/>
            <a:ext cx="1" cy="3625508"/>
          </a:xfrm>
          <a:prstGeom prst="line">
            <a:avLst/>
          </a:prstGeom>
          <a:ln w="19050">
            <a:solidFill>
              <a:schemeClr val="accent1"/>
            </a:solidFill>
            <a:miter/>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if else</a:t>
            </a:r>
          </a:p>
        </p:txBody>
      </p:sp>
      <p:sp>
        <p:nvSpPr>
          <p:cNvPr id="351" name="文本占位符 2"/>
          <p:cNvSpPr txBox="1"/>
          <p:nvPr/>
        </p:nvSpPr>
        <p:spPr>
          <a:xfrm>
            <a:off x="2461670" y="2146975"/>
            <a:ext cx="7143723" cy="424543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72000"/>
              </a:lnSpc>
              <a:spcBef>
                <a:spcPts val="1000"/>
              </a:spcBef>
              <a:defRPr sz="9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r>
              <a:rPr>
                <a:solidFill>
                  <a:srgbClr val="0000FF"/>
                </a:solidFill>
              </a:rPr>
              <a:t>string</a:t>
            </a:r>
            <a:r>
              <a:t>[] args)</a:t>
            </a:r>
            <a:endParaRPr sz="1900"/>
          </a:p>
          <a:p>
            <a:pPr>
              <a:lnSpc>
                <a:spcPct val="72000"/>
              </a:lnSpc>
              <a:spcBef>
                <a:spcPts val="1000"/>
              </a:spcBef>
              <a:defRPr sz="900">
                <a:latin typeface="微软雅黑"/>
                <a:ea typeface="微软雅黑"/>
                <a:cs typeface="微软雅黑"/>
                <a:sym typeface="微软雅黑"/>
              </a:defRPr>
            </a:pPr>
            <a:r>
              <a:t>    {</a:t>
            </a:r>
            <a:endParaRPr sz="1900"/>
          </a:p>
          <a:p>
            <a:pPr>
              <a:lnSpc>
                <a:spcPct val="72000"/>
              </a:lnSpc>
              <a:spcBef>
                <a:spcPts val="1000"/>
              </a:spcBef>
              <a:defRPr sz="900">
                <a:latin typeface="微软雅黑"/>
                <a:ea typeface="微软雅黑"/>
                <a:cs typeface="微软雅黑"/>
                <a:sym typeface="微软雅黑"/>
              </a:defRPr>
            </a:pPr>
            <a:r>
              <a:t>        </a:t>
            </a:r>
            <a:r>
              <a:rPr>
                <a:solidFill>
                  <a:srgbClr val="0000FF"/>
                </a:solidFill>
              </a:rPr>
              <a:t>bool</a:t>
            </a:r>
            <a:r>
              <a:t> isTrue = </a:t>
            </a:r>
            <a:r>
              <a:rPr>
                <a:solidFill>
                  <a:srgbClr val="0000FF"/>
                </a:solidFill>
              </a:rPr>
              <a:t>true</a:t>
            </a:r>
            <a:r>
              <a:t>;</a:t>
            </a:r>
            <a:endParaRPr sz="1900"/>
          </a:p>
          <a:p>
            <a:pPr>
              <a:lnSpc>
                <a:spcPct val="72000"/>
              </a:lnSpc>
              <a:spcBef>
                <a:spcPts val="1000"/>
              </a:spcBef>
              <a:defRPr sz="900">
                <a:latin typeface="微软雅黑"/>
                <a:ea typeface="微软雅黑"/>
                <a:cs typeface="微软雅黑"/>
                <a:sym typeface="微软雅黑"/>
              </a:defRPr>
            </a:pPr>
            <a:r>
              <a:t>        </a:t>
            </a:r>
            <a:r>
              <a:rPr>
                <a:solidFill>
                  <a:srgbClr val="0000FF"/>
                </a:solidFill>
              </a:rPr>
              <a:t>if</a:t>
            </a:r>
            <a:r>
              <a:t> (isTrue)</a:t>
            </a:r>
            <a:endParaRPr sz="1900"/>
          </a:p>
          <a:p>
            <a:pPr>
              <a:lnSpc>
                <a:spcPct val="72000"/>
              </a:lnSpc>
              <a:spcBef>
                <a:spcPts val="1000"/>
              </a:spcBef>
              <a:defRPr sz="900">
                <a:latin typeface="微软雅黑"/>
                <a:ea typeface="微软雅黑"/>
                <a:cs typeface="微软雅黑"/>
                <a:sym typeface="微软雅黑"/>
              </a:defRPr>
            </a:pPr>
            <a:r>
              <a:t>        {</a:t>
            </a:r>
            <a:endParaRPr sz="1900"/>
          </a:p>
          <a:p>
            <a:pPr>
              <a:lnSpc>
                <a:spcPct val="72000"/>
              </a:lnSpc>
              <a:spcBef>
                <a:spcPts val="1000"/>
              </a:spcBef>
              <a:defRPr sz="900">
                <a:latin typeface="微软雅黑"/>
                <a:ea typeface="微软雅黑"/>
                <a:cs typeface="微软雅黑"/>
                <a:sym typeface="微软雅黑"/>
              </a:defRPr>
            </a:pPr>
            <a:r>
              <a:t>            </a:t>
            </a:r>
            <a:r>
              <a:rPr>
                <a:solidFill>
                  <a:srgbClr val="008000"/>
                </a:solidFill>
              </a:rPr>
              <a:t>//执行</a:t>
            </a:r>
            <a:endParaRPr sz="1400"/>
          </a:p>
          <a:p>
            <a:pPr>
              <a:lnSpc>
                <a:spcPct val="72000"/>
              </a:lnSpc>
              <a:spcBef>
                <a:spcPts val="1000"/>
              </a:spcBef>
              <a:defRPr sz="900">
                <a:latin typeface="微软雅黑"/>
                <a:ea typeface="微软雅黑"/>
                <a:cs typeface="微软雅黑"/>
                <a:sym typeface="微软雅黑"/>
              </a:defRPr>
            </a:pPr>
            <a:r>
              <a:t>            System.</a:t>
            </a:r>
            <a:r>
              <a:rPr>
                <a:solidFill>
                  <a:srgbClr val="2B91AF"/>
                </a:solidFill>
              </a:rPr>
              <a:t>Console</a:t>
            </a:r>
            <a:r>
              <a:t>.WriteLine(</a:t>
            </a:r>
            <a:r>
              <a:rPr>
                <a:solidFill>
                  <a:srgbClr val="A31515"/>
                </a:solidFill>
              </a:rPr>
              <a:t>"true"</a:t>
            </a:r>
            <a:r>
              <a:t>);</a:t>
            </a:r>
            <a:endParaRPr sz="1900"/>
          </a:p>
          <a:p>
            <a:pPr>
              <a:lnSpc>
                <a:spcPct val="72000"/>
              </a:lnSpc>
              <a:spcBef>
                <a:spcPts val="1000"/>
              </a:spcBef>
              <a:defRPr sz="900">
                <a:latin typeface="微软雅黑"/>
                <a:ea typeface="微软雅黑"/>
                <a:cs typeface="微软雅黑"/>
                <a:sym typeface="微软雅黑"/>
              </a:defRPr>
            </a:pPr>
            <a:r>
              <a:t>        }</a:t>
            </a:r>
            <a:endParaRPr sz="1900"/>
          </a:p>
          <a:p>
            <a:pPr>
              <a:lnSpc>
                <a:spcPct val="72000"/>
              </a:lnSpc>
              <a:spcBef>
                <a:spcPts val="1000"/>
              </a:spcBef>
              <a:defRPr sz="900">
                <a:latin typeface="微软雅黑"/>
                <a:ea typeface="微软雅黑"/>
                <a:cs typeface="微软雅黑"/>
                <a:sym typeface="微软雅黑"/>
              </a:defRPr>
            </a:pPr>
            <a:r>
              <a:t>        </a:t>
            </a:r>
            <a:r>
              <a:rPr>
                <a:solidFill>
                  <a:srgbClr val="0000FF"/>
                </a:solidFill>
              </a:rPr>
              <a:t>if</a:t>
            </a:r>
            <a:r>
              <a:t> (!isTrue)</a:t>
            </a:r>
            <a:endParaRPr sz="1900"/>
          </a:p>
          <a:p>
            <a:pPr>
              <a:lnSpc>
                <a:spcPct val="72000"/>
              </a:lnSpc>
              <a:spcBef>
                <a:spcPts val="1000"/>
              </a:spcBef>
              <a:defRPr sz="900">
                <a:latin typeface="微软雅黑"/>
                <a:ea typeface="微软雅黑"/>
                <a:cs typeface="微软雅黑"/>
                <a:sym typeface="微软雅黑"/>
              </a:defRPr>
            </a:pPr>
            <a:r>
              <a:t>        {</a:t>
            </a:r>
            <a:endParaRPr sz="1900"/>
          </a:p>
          <a:p>
            <a:pPr>
              <a:lnSpc>
                <a:spcPct val="72000"/>
              </a:lnSpc>
              <a:spcBef>
                <a:spcPts val="1000"/>
              </a:spcBef>
              <a:defRPr sz="900">
                <a:latin typeface="微软雅黑"/>
                <a:ea typeface="微软雅黑"/>
                <a:cs typeface="微软雅黑"/>
                <a:sym typeface="微软雅黑"/>
              </a:defRPr>
            </a:pPr>
            <a:r>
              <a:t>            </a:t>
            </a:r>
            <a:r>
              <a:rPr>
                <a:solidFill>
                  <a:srgbClr val="008000"/>
                </a:solidFill>
              </a:rPr>
              <a:t>//不执行</a:t>
            </a:r>
            <a:endParaRPr sz="1400"/>
          </a:p>
          <a:p>
            <a:pPr>
              <a:lnSpc>
                <a:spcPct val="72000"/>
              </a:lnSpc>
              <a:spcBef>
                <a:spcPts val="1000"/>
              </a:spcBef>
              <a:defRPr sz="900">
                <a:latin typeface="微软雅黑"/>
                <a:ea typeface="微软雅黑"/>
                <a:cs typeface="微软雅黑"/>
                <a:sym typeface="微软雅黑"/>
              </a:defRPr>
            </a:pPr>
            <a:r>
              <a:t>            System.</a:t>
            </a:r>
            <a:r>
              <a:rPr>
                <a:solidFill>
                  <a:srgbClr val="2B91AF"/>
                </a:solidFill>
              </a:rPr>
              <a:t>Console</a:t>
            </a:r>
            <a:r>
              <a:t>.WriteLine(</a:t>
            </a:r>
            <a:r>
              <a:rPr>
                <a:solidFill>
                  <a:srgbClr val="A31515"/>
                </a:solidFill>
              </a:rPr>
              <a:t>"true"</a:t>
            </a:r>
            <a:r>
              <a:t>);</a:t>
            </a:r>
            <a:endParaRPr sz="1900"/>
          </a:p>
          <a:p>
            <a:pPr>
              <a:lnSpc>
                <a:spcPct val="72000"/>
              </a:lnSpc>
              <a:spcBef>
                <a:spcPts val="1000"/>
              </a:spcBef>
              <a:defRPr sz="900">
                <a:latin typeface="微软雅黑"/>
                <a:ea typeface="微软雅黑"/>
                <a:cs typeface="微软雅黑"/>
                <a:sym typeface="微软雅黑"/>
              </a:defRPr>
            </a:pPr>
            <a:r>
              <a:t>        }</a:t>
            </a:r>
            <a:endParaRPr sz="1900"/>
          </a:p>
          <a:p>
            <a:pPr>
              <a:lnSpc>
                <a:spcPct val="72000"/>
              </a:lnSpc>
              <a:spcBef>
                <a:spcPts val="1000"/>
              </a:spcBef>
              <a:defRPr sz="900">
                <a:latin typeface="微软雅黑"/>
                <a:ea typeface="微软雅黑"/>
                <a:cs typeface="微软雅黑"/>
                <a:sym typeface="微软雅黑"/>
              </a:defRPr>
            </a:pPr>
            <a:r>
              <a:t>        </a:t>
            </a:r>
            <a:r>
              <a:rPr>
                <a:solidFill>
                  <a:srgbClr val="0000FF"/>
                </a:solidFill>
              </a:rPr>
              <a:t>else if(true)</a:t>
            </a:r>
            <a:r>
              <a:t>{</a:t>
            </a:r>
            <a:endParaRPr sz="1900"/>
          </a:p>
          <a:p>
            <a:pPr>
              <a:lnSpc>
                <a:spcPct val="72000"/>
              </a:lnSpc>
              <a:spcBef>
                <a:spcPts val="1000"/>
              </a:spcBef>
              <a:defRPr sz="900">
                <a:latin typeface="微软雅黑"/>
                <a:ea typeface="微软雅黑"/>
                <a:cs typeface="微软雅黑"/>
                <a:sym typeface="微软雅黑"/>
              </a:defRPr>
            </a:pPr>
            <a:r>
              <a:t>            </a:t>
            </a:r>
            <a:r>
              <a:rPr>
                <a:solidFill>
                  <a:srgbClr val="008000"/>
                </a:solidFill>
              </a:rPr>
              <a:t>//执行</a:t>
            </a:r>
            <a:endParaRPr sz="1400"/>
          </a:p>
          <a:p>
            <a:pPr>
              <a:lnSpc>
                <a:spcPct val="72000"/>
              </a:lnSpc>
              <a:spcBef>
                <a:spcPts val="1000"/>
              </a:spcBef>
              <a:defRPr sz="900">
                <a:latin typeface="微软雅黑"/>
                <a:ea typeface="微软雅黑"/>
                <a:cs typeface="微软雅黑"/>
                <a:sym typeface="微软雅黑"/>
              </a:defRPr>
            </a:pPr>
            <a:r>
              <a:t>            System.</a:t>
            </a:r>
            <a:r>
              <a:rPr>
                <a:solidFill>
                  <a:srgbClr val="2B91AF"/>
                </a:solidFill>
              </a:rPr>
              <a:t>Console</a:t>
            </a:r>
            <a:r>
              <a:t>.WriteLine(</a:t>
            </a:r>
            <a:r>
              <a:rPr>
                <a:solidFill>
                  <a:srgbClr val="A31515"/>
                </a:solidFill>
              </a:rPr>
              <a:t>"false"</a:t>
            </a:r>
            <a:r>
              <a:t>);</a:t>
            </a:r>
            <a:endParaRPr sz="1900"/>
          </a:p>
          <a:p>
            <a:pPr>
              <a:lnSpc>
                <a:spcPct val="72000"/>
              </a:lnSpc>
              <a:spcBef>
                <a:spcPts val="1000"/>
              </a:spcBef>
              <a:defRPr sz="900">
                <a:latin typeface="微软雅黑"/>
                <a:ea typeface="微软雅黑"/>
                <a:cs typeface="微软雅黑"/>
                <a:sym typeface="微软雅黑"/>
              </a:defRPr>
            </a:pPr>
            <a:r>
              <a:t>        }</a:t>
            </a:r>
            <a:endParaRPr sz="1900"/>
          </a:p>
          <a:p>
            <a:pPr>
              <a:lnSpc>
                <a:spcPct val="72000"/>
              </a:lnSpc>
              <a:spcBef>
                <a:spcPts val="1000"/>
              </a:spcBef>
              <a:defRPr sz="900">
                <a:latin typeface="微软雅黑"/>
                <a:ea typeface="微软雅黑"/>
                <a:cs typeface="微软雅黑"/>
                <a:sym typeface="微软雅黑"/>
              </a:defRPr>
            </a:pPr>
            <a:r>
              <a:t>    }</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组合 61"/>
          <p:cNvGrpSpPr/>
          <p:nvPr/>
        </p:nvGrpSpPr>
        <p:grpSpPr>
          <a:xfrm>
            <a:off x="2239264" y="2888819"/>
            <a:ext cx="8490256" cy="2778338"/>
            <a:chOff x="0" y="0"/>
            <a:chExt cx="8490254" cy="2778337"/>
          </a:xfrm>
        </p:grpSpPr>
        <p:grpSp>
          <p:nvGrpSpPr>
            <p:cNvPr id="171" name="组合 62"/>
            <p:cNvGrpSpPr/>
            <p:nvPr/>
          </p:nvGrpSpPr>
          <p:grpSpPr>
            <a:xfrm>
              <a:off x="-1" y="-1"/>
              <a:ext cx="3935033" cy="819151"/>
              <a:chOff x="0" y="0"/>
              <a:chExt cx="3935032" cy="819150"/>
            </a:xfrm>
          </p:grpSpPr>
          <p:grpSp>
            <p:nvGrpSpPr>
              <p:cNvPr id="164" name="组合 17"/>
              <p:cNvGrpSpPr/>
              <p:nvPr/>
            </p:nvGrpSpPr>
            <p:grpSpPr>
              <a:xfrm>
                <a:off x="835372" y="-1"/>
                <a:ext cx="3099660" cy="819151"/>
                <a:chOff x="0" y="0"/>
                <a:chExt cx="3099658" cy="819150"/>
              </a:xfrm>
            </p:grpSpPr>
            <p:sp>
              <p:nvSpPr>
                <p:cNvPr id="160" name="矩形 18"/>
                <p:cNvSpPr txBox="1"/>
                <p:nvPr/>
              </p:nvSpPr>
              <p:spPr>
                <a:xfrm>
                  <a:off x="6224" y="182066"/>
                  <a:ext cx="3093436" cy="510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defTabSz="914098">
                    <a:defRPr sz="2400">
                      <a:solidFill>
                        <a:srgbClr val="415162">
                          <a:alpha val="99000"/>
                        </a:srgbClr>
                      </a:solidFill>
                      <a:latin typeface="微软雅黑"/>
                      <a:ea typeface="微软雅黑"/>
                      <a:cs typeface="微软雅黑"/>
                      <a:sym typeface="微软雅黑"/>
                    </a:defRPr>
                  </a:lvl1pPr>
                </a:lstStyle>
                <a:p>
                  <a:r>
                    <a:t>语言基础</a:t>
                  </a:r>
                </a:p>
              </p:txBody>
            </p:sp>
            <p:grpSp>
              <p:nvGrpSpPr>
                <p:cNvPr id="163" name="组合 19"/>
                <p:cNvGrpSpPr/>
                <p:nvPr/>
              </p:nvGrpSpPr>
              <p:grpSpPr>
                <a:xfrm>
                  <a:off x="0" y="-1"/>
                  <a:ext cx="2679545" cy="819151"/>
                  <a:chOff x="0" y="0"/>
                  <a:chExt cx="2679544" cy="819150"/>
                </a:xfrm>
              </p:grpSpPr>
              <p:sp>
                <p:nvSpPr>
                  <p:cNvPr id="161" name="直接连接符 20"/>
                  <p:cNvSpPr/>
                  <p:nvPr/>
                </p:nvSpPr>
                <p:spPr>
                  <a:xfrm>
                    <a:off x="11636" y="-1"/>
                    <a:ext cx="2667909" cy="1"/>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sp>
                <p:nvSpPr>
                  <p:cNvPr id="162" name="直接连接符 21"/>
                  <p:cNvSpPr/>
                  <p:nvPr/>
                </p:nvSpPr>
                <p:spPr>
                  <a:xfrm>
                    <a:off x="0" y="819150"/>
                    <a:ext cx="2679545" cy="0"/>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grpSp>
          </p:grpSp>
          <p:grpSp>
            <p:nvGrpSpPr>
              <p:cNvPr id="170" name="组合 22"/>
              <p:cNvGrpSpPr/>
              <p:nvPr/>
            </p:nvGrpSpPr>
            <p:grpSpPr>
              <a:xfrm>
                <a:off x="-1" y="61912"/>
                <a:ext cx="695325" cy="695325"/>
                <a:chOff x="0" y="0"/>
                <a:chExt cx="695324" cy="695324"/>
              </a:xfrm>
            </p:grpSpPr>
            <p:grpSp>
              <p:nvGrpSpPr>
                <p:cNvPr id="168" name="组合 23"/>
                <p:cNvGrpSpPr/>
                <p:nvPr/>
              </p:nvGrpSpPr>
              <p:grpSpPr>
                <a:xfrm>
                  <a:off x="-1" y="-1"/>
                  <a:ext cx="695326" cy="695326"/>
                  <a:chOff x="0" y="0"/>
                  <a:chExt cx="695324" cy="695324"/>
                </a:xfrm>
              </p:grpSpPr>
              <p:sp>
                <p:nvSpPr>
                  <p:cNvPr id="165" name="椭圆 25"/>
                  <p:cNvSpPr/>
                  <p:nvPr/>
                </p:nvSpPr>
                <p:spPr>
                  <a:xfrm>
                    <a:off x="-1" y="-1"/>
                    <a:ext cx="695326" cy="695326"/>
                  </a:xfrm>
                  <a:prstGeom prst="ellipse">
                    <a:avLst/>
                  </a:prstGeom>
                  <a:gradFill flip="none" rotWithShape="1">
                    <a:gsLst>
                      <a:gs pos="0">
                        <a:srgbClr val="F4F4F4"/>
                      </a:gs>
                      <a:gs pos="100000">
                        <a:srgbClr val="DCDCDC"/>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6" name="椭圆 26"/>
                  <p:cNvSpPr/>
                  <p:nvPr/>
                </p:nvSpPr>
                <p:spPr>
                  <a:xfrm>
                    <a:off x="50568" y="50568"/>
                    <a:ext cx="594187" cy="594187"/>
                  </a:xfrm>
                  <a:prstGeom prst="ellipse">
                    <a:avLst/>
                  </a:prstGeom>
                  <a:gradFill flip="none" rotWithShape="1">
                    <a:gsLst>
                      <a:gs pos="0">
                        <a:srgbClr val="0076CF"/>
                      </a:gs>
                      <a:gs pos="100000">
                        <a:srgbClr val="1CCCF8"/>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7" name="椭圆 27"/>
                  <p:cNvSpPr/>
                  <p:nvPr/>
                </p:nvSpPr>
                <p:spPr>
                  <a:xfrm>
                    <a:off x="117993" y="117993"/>
                    <a:ext cx="459337" cy="459337"/>
                  </a:xfrm>
                  <a:prstGeom prst="ellipse">
                    <a:avLst/>
                  </a:prstGeom>
                  <a:gradFill flip="none" rotWithShape="1">
                    <a:gsLst>
                      <a:gs pos="0">
                        <a:srgbClr val="DCDCDC"/>
                      </a:gs>
                      <a:gs pos="100000">
                        <a:srgbClr val="F4F4F4"/>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169" name="文本框 24"/>
                <p:cNvSpPr/>
                <p:nvPr/>
              </p:nvSpPr>
              <p:spPr>
                <a:xfrm>
                  <a:off x="258043" y="260699"/>
                  <a:ext cx="179239" cy="173927"/>
                </a:xfrm>
                <a:custGeom>
                  <a:avLst/>
                  <a:gdLst/>
                  <a:ahLst/>
                  <a:cxnLst>
                    <a:cxn ang="0">
                      <a:pos x="wd2" y="hd2"/>
                    </a:cxn>
                    <a:cxn ang="5400000">
                      <a:pos x="wd2" y="hd2"/>
                    </a:cxn>
                    <a:cxn ang="10800000">
                      <a:pos x="wd2" y="hd2"/>
                    </a:cxn>
                    <a:cxn ang="16200000">
                      <a:pos x="wd2" y="hd2"/>
                    </a:cxn>
                  </a:cxnLst>
                  <a:rect l="0" t="0" r="r" b="b"/>
                  <a:pathLst>
                    <a:path w="21600" h="21600" extrusionOk="0">
                      <a:moveTo>
                        <a:pt x="5960" y="3200"/>
                      </a:moveTo>
                      <a:cubicBezTo>
                        <a:pt x="5586" y="3200"/>
                        <a:pt x="5339" y="3347"/>
                        <a:pt x="5218" y="3643"/>
                      </a:cubicBezTo>
                      <a:cubicBezTo>
                        <a:pt x="5098" y="3938"/>
                        <a:pt x="5037" y="4622"/>
                        <a:pt x="5037" y="5692"/>
                      </a:cubicBezTo>
                      <a:lnTo>
                        <a:pt x="5037" y="15843"/>
                      </a:lnTo>
                      <a:cubicBezTo>
                        <a:pt x="5037" y="17051"/>
                        <a:pt x="5093" y="17779"/>
                        <a:pt x="5206" y="18028"/>
                      </a:cubicBezTo>
                      <a:cubicBezTo>
                        <a:pt x="5318" y="18276"/>
                        <a:pt x="5561" y="18401"/>
                        <a:pt x="5935" y="18401"/>
                      </a:cubicBezTo>
                      <a:cubicBezTo>
                        <a:pt x="6309" y="18401"/>
                        <a:pt x="6554" y="18255"/>
                        <a:pt x="6671" y="17964"/>
                      </a:cubicBezTo>
                      <a:cubicBezTo>
                        <a:pt x="6787" y="17672"/>
                        <a:pt x="6845" y="17017"/>
                        <a:pt x="6845" y="15998"/>
                      </a:cubicBezTo>
                      <a:lnTo>
                        <a:pt x="6845" y="5692"/>
                      </a:lnTo>
                      <a:cubicBezTo>
                        <a:pt x="6845" y="4587"/>
                        <a:pt x="6793" y="3896"/>
                        <a:pt x="6690" y="3617"/>
                      </a:cubicBezTo>
                      <a:cubicBezTo>
                        <a:pt x="6586" y="3339"/>
                        <a:pt x="6342" y="3200"/>
                        <a:pt x="5960" y="3200"/>
                      </a:cubicBezTo>
                      <a:close/>
                      <a:moveTo>
                        <a:pt x="18632" y="398"/>
                      </a:moveTo>
                      <a:lnTo>
                        <a:pt x="21600" y="398"/>
                      </a:lnTo>
                      <a:lnTo>
                        <a:pt x="21600" y="21202"/>
                      </a:lnTo>
                      <a:lnTo>
                        <a:pt x="16563" y="21202"/>
                      </a:lnTo>
                      <a:lnTo>
                        <a:pt x="16563" y="10048"/>
                      </a:lnTo>
                      <a:cubicBezTo>
                        <a:pt x="16563" y="8438"/>
                        <a:pt x="16525" y="7470"/>
                        <a:pt x="16450" y="7144"/>
                      </a:cubicBezTo>
                      <a:cubicBezTo>
                        <a:pt x="16376" y="6819"/>
                        <a:pt x="16170" y="6572"/>
                        <a:pt x="15833" y="6405"/>
                      </a:cubicBezTo>
                      <a:cubicBezTo>
                        <a:pt x="15497" y="6238"/>
                        <a:pt x="14746" y="6155"/>
                        <a:pt x="13583" y="6155"/>
                      </a:cubicBezTo>
                      <a:lnTo>
                        <a:pt x="13084" y="6155"/>
                      </a:lnTo>
                      <a:lnTo>
                        <a:pt x="13084" y="3730"/>
                      </a:lnTo>
                      <a:cubicBezTo>
                        <a:pt x="15519" y="3189"/>
                        <a:pt x="17369" y="2079"/>
                        <a:pt x="18632" y="398"/>
                      </a:cubicBezTo>
                      <a:close/>
                      <a:moveTo>
                        <a:pt x="5848" y="0"/>
                      </a:moveTo>
                      <a:cubicBezTo>
                        <a:pt x="6953" y="0"/>
                        <a:pt x="7943" y="199"/>
                        <a:pt x="8815" y="598"/>
                      </a:cubicBezTo>
                      <a:cubicBezTo>
                        <a:pt x="9688" y="996"/>
                        <a:pt x="10341" y="1482"/>
                        <a:pt x="10773" y="2056"/>
                      </a:cubicBezTo>
                      <a:cubicBezTo>
                        <a:pt x="11205" y="2630"/>
                        <a:pt x="11498" y="3277"/>
                        <a:pt x="11652" y="3996"/>
                      </a:cubicBezTo>
                      <a:cubicBezTo>
                        <a:pt x="11806" y="4716"/>
                        <a:pt x="11883" y="5864"/>
                        <a:pt x="11883" y="7440"/>
                      </a:cubicBezTo>
                      <a:lnTo>
                        <a:pt x="11883" y="14379"/>
                      </a:lnTo>
                      <a:cubicBezTo>
                        <a:pt x="11883" y="15955"/>
                        <a:pt x="11800" y="17103"/>
                        <a:pt x="11633" y="17822"/>
                      </a:cubicBezTo>
                      <a:cubicBezTo>
                        <a:pt x="11467" y="18542"/>
                        <a:pt x="11122" y="19214"/>
                        <a:pt x="10598" y="19840"/>
                      </a:cubicBezTo>
                      <a:cubicBezTo>
                        <a:pt x="10075" y="20465"/>
                        <a:pt x="9443" y="20915"/>
                        <a:pt x="8703" y="21189"/>
                      </a:cubicBezTo>
                      <a:cubicBezTo>
                        <a:pt x="7963" y="21463"/>
                        <a:pt x="7136" y="21600"/>
                        <a:pt x="6222" y="21600"/>
                      </a:cubicBezTo>
                      <a:cubicBezTo>
                        <a:pt x="5017" y="21600"/>
                        <a:pt x="4015" y="21457"/>
                        <a:pt x="3217" y="21170"/>
                      </a:cubicBezTo>
                      <a:cubicBezTo>
                        <a:pt x="2419" y="20883"/>
                        <a:pt x="1783" y="20435"/>
                        <a:pt x="1309" y="19827"/>
                      </a:cubicBezTo>
                      <a:cubicBezTo>
                        <a:pt x="835" y="19219"/>
                        <a:pt x="499" y="18578"/>
                        <a:pt x="299" y="17906"/>
                      </a:cubicBezTo>
                      <a:cubicBezTo>
                        <a:pt x="100" y="17233"/>
                        <a:pt x="0" y="16165"/>
                        <a:pt x="0" y="14700"/>
                      </a:cubicBezTo>
                      <a:lnTo>
                        <a:pt x="0" y="7440"/>
                      </a:lnTo>
                      <a:cubicBezTo>
                        <a:pt x="0" y="5530"/>
                        <a:pt x="160" y="4099"/>
                        <a:pt x="480" y="3148"/>
                      </a:cubicBezTo>
                      <a:cubicBezTo>
                        <a:pt x="800" y="2197"/>
                        <a:pt x="1436" y="1435"/>
                        <a:pt x="2388" y="861"/>
                      </a:cubicBezTo>
                      <a:cubicBezTo>
                        <a:pt x="3340" y="287"/>
                        <a:pt x="4493" y="0"/>
                        <a:pt x="5848" y="0"/>
                      </a:cubicBezTo>
                      <a:close/>
                    </a:path>
                  </a:pathLst>
                </a:custGeom>
                <a:gradFill flip="none" rotWithShape="1">
                  <a:gsLst>
                    <a:gs pos="0">
                      <a:srgbClr val="0076CF"/>
                    </a:gs>
                    <a:gs pos="100000">
                      <a:srgbClr val="1CCCF8"/>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83" name="组合 63"/>
            <p:cNvGrpSpPr/>
            <p:nvPr/>
          </p:nvGrpSpPr>
          <p:grpSpPr>
            <a:xfrm>
              <a:off x="4778218" y="-1"/>
              <a:ext cx="3712037" cy="819151"/>
              <a:chOff x="0" y="0"/>
              <a:chExt cx="3712036" cy="819150"/>
            </a:xfrm>
          </p:grpSpPr>
          <p:grpSp>
            <p:nvGrpSpPr>
              <p:cNvPr id="177" name="组合 28"/>
              <p:cNvGrpSpPr/>
              <p:nvPr/>
            </p:nvGrpSpPr>
            <p:grpSpPr>
              <a:xfrm>
                <a:off x="0" y="61912"/>
                <a:ext cx="695325" cy="695325"/>
                <a:chOff x="0" y="0"/>
                <a:chExt cx="695324" cy="695324"/>
              </a:xfrm>
            </p:grpSpPr>
            <p:grpSp>
              <p:nvGrpSpPr>
                <p:cNvPr id="175" name="组合 29"/>
                <p:cNvGrpSpPr/>
                <p:nvPr/>
              </p:nvGrpSpPr>
              <p:grpSpPr>
                <a:xfrm>
                  <a:off x="-1" y="-1"/>
                  <a:ext cx="695326" cy="695326"/>
                  <a:chOff x="0" y="0"/>
                  <a:chExt cx="695324" cy="695324"/>
                </a:xfrm>
              </p:grpSpPr>
              <p:sp>
                <p:nvSpPr>
                  <p:cNvPr id="172" name="椭圆 31"/>
                  <p:cNvSpPr/>
                  <p:nvPr/>
                </p:nvSpPr>
                <p:spPr>
                  <a:xfrm>
                    <a:off x="-1" y="-1"/>
                    <a:ext cx="695326" cy="695326"/>
                  </a:xfrm>
                  <a:prstGeom prst="ellipse">
                    <a:avLst/>
                  </a:prstGeom>
                  <a:gradFill flip="none" rotWithShape="1">
                    <a:gsLst>
                      <a:gs pos="0">
                        <a:srgbClr val="F4F4F4"/>
                      </a:gs>
                      <a:gs pos="100000">
                        <a:srgbClr val="DCDCDC"/>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3" name="椭圆 32"/>
                  <p:cNvSpPr/>
                  <p:nvPr/>
                </p:nvSpPr>
                <p:spPr>
                  <a:xfrm>
                    <a:off x="50568" y="50568"/>
                    <a:ext cx="594187" cy="594187"/>
                  </a:xfrm>
                  <a:prstGeom prst="ellipse">
                    <a:avLst/>
                  </a:prstGeom>
                  <a:gradFill flip="none" rotWithShape="1">
                    <a:gsLst>
                      <a:gs pos="0">
                        <a:srgbClr val="DC4A0C"/>
                      </a:gs>
                      <a:gs pos="100000">
                        <a:srgbClr val="FA891B"/>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4" name="椭圆 33"/>
                  <p:cNvSpPr/>
                  <p:nvPr/>
                </p:nvSpPr>
                <p:spPr>
                  <a:xfrm>
                    <a:off x="117993" y="117993"/>
                    <a:ext cx="459337" cy="459337"/>
                  </a:xfrm>
                  <a:prstGeom prst="ellipse">
                    <a:avLst/>
                  </a:prstGeom>
                  <a:gradFill flip="none" rotWithShape="1">
                    <a:gsLst>
                      <a:gs pos="0">
                        <a:srgbClr val="DCDCDC"/>
                      </a:gs>
                      <a:gs pos="100000">
                        <a:srgbClr val="F4F4F4"/>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176" name="文本框 30"/>
                <p:cNvSpPr/>
                <p:nvPr/>
              </p:nvSpPr>
              <p:spPr>
                <a:xfrm>
                  <a:off x="243351" y="260699"/>
                  <a:ext cx="208623" cy="173928"/>
                </a:xfrm>
                <a:custGeom>
                  <a:avLst/>
                  <a:gdLst/>
                  <a:ahLst/>
                  <a:cxnLst>
                    <a:cxn ang="0">
                      <a:pos x="wd2" y="hd2"/>
                    </a:cxn>
                    <a:cxn ang="5400000">
                      <a:pos x="wd2" y="hd2"/>
                    </a:cxn>
                    <a:cxn ang="10800000">
                      <a:pos x="wd2" y="hd2"/>
                    </a:cxn>
                    <a:cxn ang="16200000">
                      <a:pos x="wd2" y="hd2"/>
                    </a:cxn>
                  </a:cxnLst>
                  <a:rect l="0" t="0" r="r" b="b"/>
                  <a:pathLst>
                    <a:path w="21600" h="21600" extrusionOk="0">
                      <a:moveTo>
                        <a:pt x="5121" y="3200"/>
                      </a:moveTo>
                      <a:cubicBezTo>
                        <a:pt x="4799" y="3200"/>
                        <a:pt x="4587" y="3347"/>
                        <a:pt x="4483" y="3643"/>
                      </a:cubicBezTo>
                      <a:cubicBezTo>
                        <a:pt x="4380" y="3938"/>
                        <a:pt x="4328" y="4622"/>
                        <a:pt x="4328" y="5692"/>
                      </a:cubicBezTo>
                      <a:lnTo>
                        <a:pt x="4328" y="15843"/>
                      </a:lnTo>
                      <a:cubicBezTo>
                        <a:pt x="4328" y="17051"/>
                        <a:pt x="4376" y="17779"/>
                        <a:pt x="4472" y="18028"/>
                      </a:cubicBezTo>
                      <a:cubicBezTo>
                        <a:pt x="4569" y="18276"/>
                        <a:pt x="4778" y="18401"/>
                        <a:pt x="5099" y="18401"/>
                      </a:cubicBezTo>
                      <a:cubicBezTo>
                        <a:pt x="5421" y="18401"/>
                        <a:pt x="5631" y="18255"/>
                        <a:pt x="5731" y="17964"/>
                      </a:cubicBezTo>
                      <a:cubicBezTo>
                        <a:pt x="5831" y="17672"/>
                        <a:pt x="5881" y="17017"/>
                        <a:pt x="5881" y="15998"/>
                      </a:cubicBezTo>
                      <a:lnTo>
                        <a:pt x="5881" y="5692"/>
                      </a:lnTo>
                      <a:cubicBezTo>
                        <a:pt x="5881" y="4587"/>
                        <a:pt x="5837" y="3896"/>
                        <a:pt x="5747" y="3617"/>
                      </a:cubicBezTo>
                      <a:cubicBezTo>
                        <a:pt x="5658" y="3339"/>
                        <a:pt x="5449" y="3200"/>
                        <a:pt x="5121" y="3200"/>
                      </a:cubicBezTo>
                      <a:close/>
                      <a:moveTo>
                        <a:pt x="16372" y="0"/>
                      </a:moveTo>
                      <a:cubicBezTo>
                        <a:pt x="18093" y="0"/>
                        <a:pt x="19395" y="512"/>
                        <a:pt x="20277" y="1536"/>
                      </a:cubicBezTo>
                      <a:cubicBezTo>
                        <a:pt x="21159" y="2559"/>
                        <a:pt x="21600" y="3855"/>
                        <a:pt x="21600" y="5422"/>
                      </a:cubicBezTo>
                      <a:cubicBezTo>
                        <a:pt x="21600" y="6613"/>
                        <a:pt x="21352" y="7873"/>
                        <a:pt x="20855" y="9200"/>
                      </a:cubicBezTo>
                      <a:cubicBezTo>
                        <a:pt x="20359" y="10528"/>
                        <a:pt x="18897" y="13346"/>
                        <a:pt x="16468" y="17655"/>
                      </a:cubicBezTo>
                      <a:lnTo>
                        <a:pt x="21214" y="17655"/>
                      </a:lnTo>
                      <a:lnTo>
                        <a:pt x="21214" y="21202"/>
                      </a:lnTo>
                      <a:lnTo>
                        <a:pt x="11691" y="21202"/>
                      </a:lnTo>
                      <a:lnTo>
                        <a:pt x="11694" y="18234"/>
                      </a:lnTo>
                      <a:cubicBezTo>
                        <a:pt x="14515" y="12700"/>
                        <a:pt x="16191" y="9275"/>
                        <a:pt x="16723" y="7960"/>
                      </a:cubicBezTo>
                      <a:cubicBezTo>
                        <a:pt x="17255" y="6645"/>
                        <a:pt x="17521" y="5620"/>
                        <a:pt x="17521" y="4883"/>
                      </a:cubicBezTo>
                      <a:cubicBezTo>
                        <a:pt x="17521" y="4317"/>
                        <a:pt x="17441" y="3896"/>
                        <a:pt x="17280" y="3617"/>
                      </a:cubicBezTo>
                      <a:cubicBezTo>
                        <a:pt x="17119" y="3339"/>
                        <a:pt x="16874" y="3200"/>
                        <a:pt x="16545" y="3200"/>
                      </a:cubicBezTo>
                      <a:cubicBezTo>
                        <a:pt x="16216" y="3200"/>
                        <a:pt x="15971" y="3354"/>
                        <a:pt x="15810" y="3662"/>
                      </a:cubicBezTo>
                      <a:cubicBezTo>
                        <a:pt x="15649" y="3971"/>
                        <a:pt x="15569" y="4583"/>
                        <a:pt x="15569" y="5500"/>
                      </a:cubicBezTo>
                      <a:lnTo>
                        <a:pt x="15569" y="7478"/>
                      </a:lnTo>
                      <a:lnTo>
                        <a:pt x="11691" y="7478"/>
                      </a:lnTo>
                      <a:lnTo>
                        <a:pt x="11691" y="6720"/>
                      </a:lnTo>
                      <a:cubicBezTo>
                        <a:pt x="11691" y="5555"/>
                        <a:pt x="11741" y="4637"/>
                        <a:pt x="11841" y="3964"/>
                      </a:cubicBezTo>
                      <a:cubicBezTo>
                        <a:pt x="11941" y="3292"/>
                        <a:pt x="12187" y="2630"/>
                        <a:pt x="12580" y="1979"/>
                      </a:cubicBezTo>
                      <a:cubicBezTo>
                        <a:pt x="12973" y="1328"/>
                        <a:pt x="13484" y="835"/>
                        <a:pt x="14112" y="501"/>
                      </a:cubicBezTo>
                      <a:cubicBezTo>
                        <a:pt x="14740" y="167"/>
                        <a:pt x="15494" y="0"/>
                        <a:pt x="16372" y="0"/>
                      </a:cubicBezTo>
                      <a:close/>
                      <a:moveTo>
                        <a:pt x="5024" y="0"/>
                      </a:moveTo>
                      <a:cubicBezTo>
                        <a:pt x="5974" y="0"/>
                        <a:pt x="6824" y="199"/>
                        <a:pt x="7574" y="598"/>
                      </a:cubicBezTo>
                      <a:cubicBezTo>
                        <a:pt x="8324" y="996"/>
                        <a:pt x="8884" y="1482"/>
                        <a:pt x="9256" y="2056"/>
                      </a:cubicBezTo>
                      <a:cubicBezTo>
                        <a:pt x="9627" y="2630"/>
                        <a:pt x="9879" y="3277"/>
                        <a:pt x="10011" y="3996"/>
                      </a:cubicBezTo>
                      <a:cubicBezTo>
                        <a:pt x="10143" y="4716"/>
                        <a:pt x="10209" y="5864"/>
                        <a:pt x="10209" y="7440"/>
                      </a:cubicBezTo>
                      <a:lnTo>
                        <a:pt x="10209" y="14379"/>
                      </a:lnTo>
                      <a:cubicBezTo>
                        <a:pt x="10209" y="15955"/>
                        <a:pt x="10138" y="17103"/>
                        <a:pt x="9995" y="17822"/>
                      </a:cubicBezTo>
                      <a:cubicBezTo>
                        <a:pt x="9852" y="18542"/>
                        <a:pt x="9556" y="19214"/>
                        <a:pt x="9106" y="19840"/>
                      </a:cubicBezTo>
                      <a:cubicBezTo>
                        <a:pt x="8656" y="20465"/>
                        <a:pt x="8113" y="20915"/>
                        <a:pt x="7477" y="21189"/>
                      </a:cubicBezTo>
                      <a:cubicBezTo>
                        <a:pt x="6842" y="21463"/>
                        <a:pt x="6131" y="21600"/>
                        <a:pt x="5346" y="21600"/>
                      </a:cubicBezTo>
                      <a:cubicBezTo>
                        <a:pt x="4310" y="21600"/>
                        <a:pt x="3449" y="21457"/>
                        <a:pt x="2764" y="21170"/>
                      </a:cubicBezTo>
                      <a:cubicBezTo>
                        <a:pt x="2078" y="20883"/>
                        <a:pt x="1532" y="20435"/>
                        <a:pt x="1125" y="19827"/>
                      </a:cubicBezTo>
                      <a:cubicBezTo>
                        <a:pt x="718" y="19219"/>
                        <a:pt x="429" y="18578"/>
                        <a:pt x="257" y="17906"/>
                      </a:cubicBezTo>
                      <a:cubicBezTo>
                        <a:pt x="86" y="17233"/>
                        <a:pt x="0" y="16165"/>
                        <a:pt x="0" y="14700"/>
                      </a:cubicBezTo>
                      <a:lnTo>
                        <a:pt x="0" y="7440"/>
                      </a:lnTo>
                      <a:cubicBezTo>
                        <a:pt x="0" y="5530"/>
                        <a:pt x="137" y="4099"/>
                        <a:pt x="412" y="3148"/>
                      </a:cubicBezTo>
                      <a:cubicBezTo>
                        <a:pt x="687" y="2197"/>
                        <a:pt x="1234" y="1435"/>
                        <a:pt x="2051" y="861"/>
                      </a:cubicBezTo>
                      <a:cubicBezTo>
                        <a:pt x="2869" y="287"/>
                        <a:pt x="3860" y="0"/>
                        <a:pt x="5024" y="0"/>
                      </a:cubicBezTo>
                      <a:close/>
                    </a:path>
                  </a:pathLst>
                </a:custGeom>
                <a:gradFill flip="none" rotWithShape="1">
                  <a:gsLst>
                    <a:gs pos="0">
                      <a:srgbClr val="DC4A0C"/>
                    </a:gs>
                    <a:gs pos="100000">
                      <a:srgbClr val="FA891B"/>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2" name="组合 34"/>
              <p:cNvGrpSpPr/>
              <p:nvPr/>
            </p:nvGrpSpPr>
            <p:grpSpPr>
              <a:xfrm>
                <a:off x="820681" y="-1"/>
                <a:ext cx="2891356" cy="819151"/>
                <a:chOff x="0" y="0"/>
                <a:chExt cx="2891354" cy="819150"/>
              </a:xfrm>
            </p:grpSpPr>
            <p:sp>
              <p:nvSpPr>
                <p:cNvPr id="178" name="矩形 35"/>
                <p:cNvSpPr txBox="1"/>
                <p:nvPr/>
              </p:nvSpPr>
              <p:spPr>
                <a:xfrm>
                  <a:off x="6224" y="173677"/>
                  <a:ext cx="2885132" cy="510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defTabSz="914098">
                    <a:defRPr sz="2400">
                      <a:solidFill>
                        <a:srgbClr val="415162"/>
                      </a:solidFill>
                      <a:latin typeface="微软雅黑"/>
                      <a:ea typeface="微软雅黑"/>
                      <a:cs typeface="微软雅黑"/>
                      <a:sym typeface="微软雅黑"/>
                    </a:defRPr>
                  </a:lvl1pPr>
                </a:lstStyle>
                <a:p>
                  <a:r>
                    <a:t>基本类型</a:t>
                  </a:r>
                </a:p>
              </p:txBody>
            </p:sp>
            <p:grpSp>
              <p:nvGrpSpPr>
                <p:cNvPr id="181" name="组合 36"/>
                <p:cNvGrpSpPr/>
                <p:nvPr/>
              </p:nvGrpSpPr>
              <p:grpSpPr>
                <a:xfrm>
                  <a:off x="0" y="-1"/>
                  <a:ext cx="2679545" cy="819151"/>
                  <a:chOff x="0" y="0"/>
                  <a:chExt cx="2679544" cy="819150"/>
                </a:xfrm>
              </p:grpSpPr>
              <p:sp>
                <p:nvSpPr>
                  <p:cNvPr id="179" name="直接连接符 37"/>
                  <p:cNvSpPr/>
                  <p:nvPr/>
                </p:nvSpPr>
                <p:spPr>
                  <a:xfrm>
                    <a:off x="11636" y="-1"/>
                    <a:ext cx="2667909" cy="1"/>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sp>
                <p:nvSpPr>
                  <p:cNvPr id="180" name="直接连接符 38"/>
                  <p:cNvSpPr/>
                  <p:nvPr/>
                </p:nvSpPr>
                <p:spPr>
                  <a:xfrm>
                    <a:off x="0" y="819150"/>
                    <a:ext cx="2679545" cy="0"/>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grpSp>
          </p:grpSp>
        </p:grpSp>
        <p:grpSp>
          <p:nvGrpSpPr>
            <p:cNvPr id="195" name="组合 65"/>
            <p:cNvGrpSpPr/>
            <p:nvPr/>
          </p:nvGrpSpPr>
          <p:grpSpPr>
            <a:xfrm>
              <a:off x="4778218" y="1929926"/>
              <a:ext cx="3500226" cy="819151"/>
              <a:chOff x="0" y="0"/>
              <a:chExt cx="3500225" cy="819150"/>
            </a:xfrm>
          </p:grpSpPr>
          <p:grpSp>
            <p:nvGrpSpPr>
              <p:cNvPr id="189" name="组合 39"/>
              <p:cNvGrpSpPr/>
              <p:nvPr/>
            </p:nvGrpSpPr>
            <p:grpSpPr>
              <a:xfrm>
                <a:off x="0" y="91172"/>
                <a:ext cx="695325" cy="695325"/>
                <a:chOff x="0" y="0"/>
                <a:chExt cx="695324" cy="695324"/>
              </a:xfrm>
            </p:grpSpPr>
            <p:grpSp>
              <p:nvGrpSpPr>
                <p:cNvPr id="187" name="组合 40"/>
                <p:cNvGrpSpPr/>
                <p:nvPr/>
              </p:nvGrpSpPr>
              <p:grpSpPr>
                <a:xfrm>
                  <a:off x="-1" y="-1"/>
                  <a:ext cx="695325" cy="695326"/>
                  <a:chOff x="0" y="0"/>
                  <a:chExt cx="695324" cy="695324"/>
                </a:xfrm>
              </p:grpSpPr>
              <p:sp>
                <p:nvSpPr>
                  <p:cNvPr id="184" name="椭圆 42"/>
                  <p:cNvSpPr/>
                  <p:nvPr/>
                </p:nvSpPr>
                <p:spPr>
                  <a:xfrm>
                    <a:off x="-1" y="-1"/>
                    <a:ext cx="695325" cy="695326"/>
                  </a:xfrm>
                  <a:prstGeom prst="ellipse">
                    <a:avLst/>
                  </a:prstGeom>
                  <a:gradFill flip="none" rotWithShape="1">
                    <a:gsLst>
                      <a:gs pos="0">
                        <a:srgbClr val="F4F4F4"/>
                      </a:gs>
                      <a:gs pos="100000">
                        <a:srgbClr val="DCDCDC"/>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5" name="椭圆 43"/>
                  <p:cNvSpPr/>
                  <p:nvPr/>
                </p:nvSpPr>
                <p:spPr>
                  <a:xfrm>
                    <a:off x="50568" y="50568"/>
                    <a:ext cx="594187" cy="594187"/>
                  </a:xfrm>
                  <a:prstGeom prst="ellipse">
                    <a:avLst/>
                  </a:prstGeom>
                  <a:gradFill flip="none" rotWithShape="1">
                    <a:gsLst>
                      <a:gs pos="0">
                        <a:srgbClr val="6DA400"/>
                      </a:gs>
                      <a:gs pos="100000">
                        <a:srgbClr val="B0EB2F"/>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6" name="椭圆 44"/>
                  <p:cNvSpPr/>
                  <p:nvPr/>
                </p:nvSpPr>
                <p:spPr>
                  <a:xfrm>
                    <a:off x="117993" y="117993"/>
                    <a:ext cx="459337" cy="459337"/>
                  </a:xfrm>
                  <a:prstGeom prst="ellipse">
                    <a:avLst/>
                  </a:prstGeom>
                  <a:gradFill flip="none" rotWithShape="1">
                    <a:gsLst>
                      <a:gs pos="0">
                        <a:srgbClr val="DCDCDC"/>
                      </a:gs>
                      <a:gs pos="100000">
                        <a:srgbClr val="F4F4F4"/>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188" name="文本框 41"/>
                <p:cNvSpPr/>
                <p:nvPr/>
              </p:nvSpPr>
              <p:spPr>
                <a:xfrm>
                  <a:off x="241694" y="260803"/>
                  <a:ext cx="211933" cy="173927"/>
                </a:xfrm>
                <a:custGeom>
                  <a:avLst/>
                  <a:gdLst/>
                  <a:ahLst/>
                  <a:cxnLst>
                    <a:cxn ang="0">
                      <a:pos x="wd2" y="hd2"/>
                    </a:cxn>
                    <a:cxn ang="5400000">
                      <a:pos x="wd2" y="hd2"/>
                    </a:cxn>
                    <a:cxn ang="10800000">
                      <a:pos x="wd2" y="hd2"/>
                    </a:cxn>
                    <a:cxn ang="16200000">
                      <a:pos x="wd2" y="hd2"/>
                    </a:cxn>
                  </a:cxnLst>
                  <a:rect l="0" t="0" r="r" b="b"/>
                  <a:pathLst>
                    <a:path w="21600" h="21600" extrusionOk="0">
                      <a:moveTo>
                        <a:pt x="16127" y="5140"/>
                      </a:moveTo>
                      <a:lnTo>
                        <a:pt x="14245" y="13993"/>
                      </a:lnTo>
                      <a:lnTo>
                        <a:pt x="16127" y="13993"/>
                      </a:lnTo>
                      <a:close/>
                      <a:moveTo>
                        <a:pt x="5041" y="3200"/>
                      </a:moveTo>
                      <a:cubicBezTo>
                        <a:pt x="4724" y="3200"/>
                        <a:pt x="4515" y="3347"/>
                        <a:pt x="4413" y="3643"/>
                      </a:cubicBezTo>
                      <a:cubicBezTo>
                        <a:pt x="4311" y="3938"/>
                        <a:pt x="4260" y="4622"/>
                        <a:pt x="4260" y="5692"/>
                      </a:cubicBezTo>
                      <a:lnTo>
                        <a:pt x="4260" y="15843"/>
                      </a:lnTo>
                      <a:cubicBezTo>
                        <a:pt x="4260" y="17051"/>
                        <a:pt x="4308" y="17779"/>
                        <a:pt x="4403" y="18028"/>
                      </a:cubicBezTo>
                      <a:cubicBezTo>
                        <a:pt x="4497" y="18276"/>
                        <a:pt x="4703" y="18401"/>
                        <a:pt x="5020" y="18401"/>
                      </a:cubicBezTo>
                      <a:cubicBezTo>
                        <a:pt x="5336" y="18401"/>
                        <a:pt x="5543" y="18255"/>
                        <a:pt x="5642" y="17964"/>
                      </a:cubicBezTo>
                      <a:cubicBezTo>
                        <a:pt x="5740" y="17672"/>
                        <a:pt x="5789" y="17017"/>
                        <a:pt x="5789" y="15998"/>
                      </a:cubicBezTo>
                      <a:lnTo>
                        <a:pt x="5789" y="5692"/>
                      </a:lnTo>
                      <a:cubicBezTo>
                        <a:pt x="5789" y="4587"/>
                        <a:pt x="5745" y="3896"/>
                        <a:pt x="5658" y="3617"/>
                      </a:cubicBezTo>
                      <a:cubicBezTo>
                        <a:pt x="5570" y="3339"/>
                        <a:pt x="5364" y="3200"/>
                        <a:pt x="5041" y="3200"/>
                      </a:cubicBezTo>
                      <a:close/>
                      <a:moveTo>
                        <a:pt x="14746" y="398"/>
                      </a:moveTo>
                      <a:lnTo>
                        <a:pt x="20387" y="398"/>
                      </a:lnTo>
                      <a:lnTo>
                        <a:pt x="20387" y="13993"/>
                      </a:lnTo>
                      <a:lnTo>
                        <a:pt x="21600" y="13993"/>
                      </a:lnTo>
                      <a:lnTo>
                        <a:pt x="21600" y="17540"/>
                      </a:lnTo>
                      <a:lnTo>
                        <a:pt x="20387" y="17540"/>
                      </a:lnTo>
                      <a:lnTo>
                        <a:pt x="20387" y="21202"/>
                      </a:lnTo>
                      <a:lnTo>
                        <a:pt x="16127" y="21202"/>
                      </a:lnTo>
                      <a:lnTo>
                        <a:pt x="16127" y="17540"/>
                      </a:lnTo>
                      <a:lnTo>
                        <a:pt x="11065" y="17540"/>
                      </a:lnTo>
                      <a:lnTo>
                        <a:pt x="11065" y="13993"/>
                      </a:lnTo>
                      <a:close/>
                      <a:moveTo>
                        <a:pt x="4946" y="0"/>
                      </a:moveTo>
                      <a:cubicBezTo>
                        <a:pt x="5881" y="0"/>
                        <a:pt x="6717" y="199"/>
                        <a:pt x="7455" y="598"/>
                      </a:cubicBezTo>
                      <a:cubicBezTo>
                        <a:pt x="8194" y="996"/>
                        <a:pt x="8745" y="1482"/>
                        <a:pt x="9111" y="2056"/>
                      </a:cubicBezTo>
                      <a:cubicBezTo>
                        <a:pt x="9477" y="2630"/>
                        <a:pt x="9724" y="3277"/>
                        <a:pt x="9854" y="3996"/>
                      </a:cubicBezTo>
                      <a:cubicBezTo>
                        <a:pt x="9985" y="4716"/>
                        <a:pt x="10050" y="5864"/>
                        <a:pt x="10050" y="7440"/>
                      </a:cubicBezTo>
                      <a:lnTo>
                        <a:pt x="10050" y="14379"/>
                      </a:lnTo>
                      <a:cubicBezTo>
                        <a:pt x="10050" y="15955"/>
                        <a:pt x="9979" y="17103"/>
                        <a:pt x="9839" y="17822"/>
                      </a:cubicBezTo>
                      <a:cubicBezTo>
                        <a:pt x="9698" y="18542"/>
                        <a:pt x="9406" y="19214"/>
                        <a:pt x="8963" y="19840"/>
                      </a:cubicBezTo>
                      <a:cubicBezTo>
                        <a:pt x="8521" y="20465"/>
                        <a:pt x="7986" y="20915"/>
                        <a:pt x="7360" y="21189"/>
                      </a:cubicBezTo>
                      <a:cubicBezTo>
                        <a:pt x="6735" y="21463"/>
                        <a:pt x="6035" y="21600"/>
                        <a:pt x="5262" y="21600"/>
                      </a:cubicBezTo>
                      <a:cubicBezTo>
                        <a:pt x="4243" y="21600"/>
                        <a:pt x="3396" y="21457"/>
                        <a:pt x="2721" y="21170"/>
                      </a:cubicBezTo>
                      <a:cubicBezTo>
                        <a:pt x="2046" y="20883"/>
                        <a:pt x="1508" y="20435"/>
                        <a:pt x="1107" y="19827"/>
                      </a:cubicBezTo>
                      <a:cubicBezTo>
                        <a:pt x="707" y="19219"/>
                        <a:pt x="422" y="18578"/>
                        <a:pt x="253" y="17906"/>
                      </a:cubicBezTo>
                      <a:cubicBezTo>
                        <a:pt x="84" y="17233"/>
                        <a:pt x="0" y="16165"/>
                        <a:pt x="0" y="14700"/>
                      </a:cubicBezTo>
                      <a:lnTo>
                        <a:pt x="0" y="7440"/>
                      </a:lnTo>
                      <a:cubicBezTo>
                        <a:pt x="0" y="5530"/>
                        <a:pt x="135" y="4099"/>
                        <a:pt x="406" y="3148"/>
                      </a:cubicBezTo>
                      <a:cubicBezTo>
                        <a:pt x="677" y="2197"/>
                        <a:pt x="1214" y="1435"/>
                        <a:pt x="2019" y="861"/>
                      </a:cubicBezTo>
                      <a:cubicBezTo>
                        <a:pt x="2824" y="287"/>
                        <a:pt x="3800" y="0"/>
                        <a:pt x="4946" y="0"/>
                      </a:cubicBezTo>
                      <a:close/>
                    </a:path>
                  </a:pathLst>
                </a:custGeom>
                <a:gradFill flip="none" rotWithShape="1">
                  <a:gsLst>
                    <a:gs pos="0">
                      <a:srgbClr val="6DA400"/>
                    </a:gs>
                    <a:gs pos="100000">
                      <a:srgbClr val="B0EB2F"/>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94" name="组合 45"/>
              <p:cNvGrpSpPr/>
              <p:nvPr/>
            </p:nvGrpSpPr>
            <p:grpSpPr>
              <a:xfrm>
                <a:off x="820680" y="-1"/>
                <a:ext cx="2679546" cy="819151"/>
                <a:chOff x="0" y="0"/>
                <a:chExt cx="2679544" cy="819150"/>
              </a:xfrm>
            </p:grpSpPr>
            <p:sp>
              <p:nvSpPr>
                <p:cNvPr id="190" name="矩形 46"/>
                <p:cNvSpPr txBox="1"/>
                <p:nvPr/>
              </p:nvSpPr>
              <p:spPr>
                <a:xfrm>
                  <a:off x="6225" y="123342"/>
                  <a:ext cx="2667095" cy="510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30000"/>
                    </a:lnSpc>
                    <a:defRPr sz="2400">
                      <a:solidFill>
                        <a:srgbClr val="415162"/>
                      </a:solidFill>
                      <a:latin typeface="微软雅黑"/>
                      <a:ea typeface="微软雅黑"/>
                      <a:cs typeface="微软雅黑"/>
                      <a:sym typeface="微软雅黑"/>
                    </a:defRPr>
                  </a:lvl1pPr>
                </a:lstStyle>
                <a:p>
                  <a:r>
                    <a:t>面向对象</a:t>
                  </a:r>
                </a:p>
              </p:txBody>
            </p:sp>
            <p:grpSp>
              <p:nvGrpSpPr>
                <p:cNvPr id="193" name="组合 47"/>
                <p:cNvGrpSpPr/>
                <p:nvPr/>
              </p:nvGrpSpPr>
              <p:grpSpPr>
                <a:xfrm>
                  <a:off x="-1" y="-1"/>
                  <a:ext cx="2679546" cy="819151"/>
                  <a:chOff x="0" y="0"/>
                  <a:chExt cx="2679544" cy="819150"/>
                </a:xfrm>
              </p:grpSpPr>
              <p:sp>
                <p:nvSpPr>
                  <p:cNvPr id="191" name="直接连接符 48"/>
                  <p:cNvSpPr/>
                  <p:nvPr/>
                </p:nvSpPr>
                <p:spPr>
                  <a:xfrm>
                    <a:off x="11636" y="-1"/>
                    <a:ext cx="2667909" cy="1"/>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sp>
                <p:nvSpPr>
                  <p:cNvPr id="192" name="直接连接符 49"/>
                  <p:cNvSpPr/>
                  <p:nvPr/>
                </p:nvSpPr>
                <p:spPr>
                  <a:xfrm>
                    <a:off x="-1" y="819150"/>
                    <a:ext cx="2679546" cy="0"/>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grpSp>
          </p:grpSp>
        </p:grpSp>
        <p:grpSp>
          <p:nvGrpSpPr>
            <p:cNvPr id="207" name="组合 64"/>
            <p:cNvGrpSpPr/>
            <p:nvPr/>
          </p:nvGrpSpPr>
          <p:grpSpPr>
            <a:xfrm>
              <a:off x="-1" y="1959186"/>
              <a:ext cx="3514919" cy="819151"/>
              <a:chOff x="0" y="0"/>
              <a:chExt cx="3514917" cy="819150"/>
            </a:xfrm>
          </p:grpSpPr>
          <p:grpSp>
            <p:nvGrpSpPr>
              <p:cNvPr id="201" name="组合 50"/>
              <p:cNvGrpSpPr/>
              <p:nvPr/>
            </p:nvGrpSpPr>
            <p:grpSpPr>
              <a:xfrm>
                <a:off x="-1" y="32652"/>
                <a:ext cx="695325" cy="695326"/>
                <a:chOff x="0" y="0"/>
                <a:chExt cx="695324" cy="695324"/>
              </a:xfrm>
            </p:grpSpPr>
            <p:grpSp>
              <p:nvGrpSpPr>
                <p:cNvPr id="199" name="组合 51"/>
                <p:cNvGrpSpPr/>
                <p:nvPr/>
              </p:nvGrpSpPr>
              <p:grpSpPr>
                <a:xfrm>
                  <a:off x="-1" y="-1"/>
                  <a:ext cx="695326" cy="695326"/>
                  <a:chOff x="0" y="0"/>
                  <a:chExt cx="695324" cy="695324"/>
                </a:xfrm>
              </p:grpSpPr>
              <p:sp>
                <p:nvSpPr>
                  <p:cNvPr id="196" name="椭圆 53"/>
                  <p:cNvSpPr/>
                  <p:nvPr/>
                </p:nvSpPr>
                <p:spPr>
                  <a:xfrm>
                    <a:off x="-1" y="-1"/>
                    <a:ext cx="695326" cy="695326"/>
                  </a:xfrm>
                  <a:prstGeom prst="ellipse">
                    <a:avLst/>
                  </a:prstGeom>
                  <a:gradFill flip="none" rotWithShape="1">
                    <a:gsLst>
                      <a:gs pos="0">
                        <a:srgbClr val="F4F4F4"/>
                      </a:gs>
                      <a:gs pos="100000">
                        <a:srgbClr val="DCDCDC"/>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7" name="椭圆 54"/>
                  <p:cNvSpPr/>
                  <p:nvPr/>
                </p:nvSpPr>
                <p:spPr>
                  <a:xfrm>
                    <a:off x="50568" y="50568"/>
                    <a:ext cx="594187" cy="594187"/>
                  </a:xfrm>
                  <a:prstGeom prst="ellipse">
                    <a:avLst/>
                  </a:prstGeom>
                  <a:gradFill flip="none" rotWithShape="1">
                    <a:gsLst>
                      <a:gs pos="0">
                        <a:srgbClr val="BA013F"/>
                      </a:gs>
                      <a:gs pos="100000">
                        <a:srgbClr val="FB4182"/>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8" name="椭圆 55"/>
                  <p:cNvSpPr/>
                  <p:nvPr/>
                </p:nvSpPr>
                <p:spPr>
                  <a:xfrm>
                    <a:off x="117993" y="117993"/>
                    <a:ext cx="459337" cy="459337"/>
                  </a:xfrm>
                  <a:prstGeom prst="ellipse">
                    <a:avLst/>
                  </a:prstGeom>
                  <a:gradFill flip="none" rotWithShape="1">
                    <a:gsLst>
                      <a:gs pos="0">
                        <a:srgbClr val="DCDCDC"/>
                      </a:gs>
                      <a:gs pos="100000">
                        <a:srgbClr val="F4F4F4"/>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200" name="文本框 52"/>
                <p:cNvSpPr/>
                <p:nvPr/>
              </p:nvSpPr>
              <p:spPr>
                <a:xfrm>
                  <a:off x="247398" y="260699"/>
                  <a:ext cx="212141" cy="174135"/>
                </a:xfrm>
                <a:custGeom>
                  <a:avLst/>
                  <a:gdLst/>
                  <a:ahLst/>
                  <a:cxnLst>
                    <a:cxn ang="0">
                      <a:pos x="wd2" y="hd2"/>
                    </a:cxn>
                    <a:cxn ang="5400000">
                      <a:pos x="wd2" y="hd2"/>
                    </a:cxn>
                    <a:cxn ang="10800000">
                      <a:pos x="wd2" y="hd2"/>
                    </a:cxn>
                    <a:cxn ang="16200000">
                      <a:pos x="wd2" y="hd2"/>
                    </a:cxn>
                  </a:cxnLst>
                  <a:rect l="0" t="0" r="r" b="b"/>
                  <a:pathLst>
                    <a:path w="21600" h="21600" extrusionOk="0">
                      <a:moveTo>
                        <a:pt x="5036" y="3209"/>
                      </a:moveTo>
                      <a:cubicBezTo>
                        <a:pt x="4720" y="3209"/>
                        <a:pt x="4511" y="3356"/>
                        <a:pt x="4409" y="3651"/>
                      </a:cubicBezTo>
                      <a:cubicBezTo>
                        <a:pt x="4307" y="3946"/>
                        <a:pt x="4256" y="4629"/>
                        <a:pt x="4256" y="5698"/>
                      </a:cubicBezTo>
                      <a:lnTo>
                        <a:pt x="4256" y="15837"/>
                      </a:lnTo>
                      <a:cubicBezTo>
                        <a:pt x="4256" y="17044"/>
                        <a:pt x="4303" y="17771"/>
                        <a:pt x="4398" y="18019"/>
                      </a:cubicBezTo>
                      <a:cubicBezTo>
                        <a:pt x="4493" y="18267"/>
                        <a:pt x="4699" y="18391"/>
                        <a:pt x="5015" y="18391"/>
                      </a:cubicBezTo>
                      <a:cubicBezTo>
                        <a:pt x="5331" y="18391"/>
                        <a:pt x="5538" y="18246"/>
                        <a:pt x="5636" y="17955"/>
                      </a:cubicBezTo>
                      <a:cubicBezTo>
                        <a:pt x="5734" y="17664"/>
                        <a:pt x="5784" y="17010"/>
                        <a:pt x="5784" y="15991"/>
                      </a:cubicBezTo>
                      <a:lnTo>
                        <a:pt x="5784" y="5698"/>
                      </a:lnTo>
                      <a:cubicBezTo>
                        <a:pt x="5784" y="4595"/>
                        <a:pt x="5740" y="3904"/>
                        <a:pt x="5652" y="3626"/>
                      </a:cubicBezTo>
                      <a:cubicBezTo>
                        <a:pt x="5564" y="3348"/>
                        <a:pt x="5359" y="3209"/>
                        <a:pt x="5036" y="3209"/>
                      </a:cubicBezTo>
                      <a:close/>
                      <a:moveTo>
                        <a:pt x="4941" y="13"/>
                      </a:moveTo>
                      <a:cubicBezTo>
                        <a:pt x="5875" y="13"/>
                        <a:pt x="6711" y="212"/>
                        <a:pt x="7448" y="610"/>
                      </a:cubicBezTo>
                      <a:cubicBezTo>
                        <a:pt x="8186" y="1007"/>
                        <a:pt x="8737" y="1493"/>
                        <a:pt x="9102" y="2066"/>
                      </a:cubicBezTo>
                      <a:cubicBezTo>
                        <a:pt x="9467" y="2639"/>
                        <a:pt x="9715" y="3286"/>
                        <a:pt x="9845" y="4004"/>
                      </a:cubicBezTo>
                      <a:cubicBezTo>
                        <a:pt x="9975" y="4723"/>
                        <a:pt x="10040" y="5870"/>
                        <a:pt x="10040" y="7444"/>
                      </a:cubicBezTo>
                      <a:lnTo>
                        <a:pt x="10040" y="14374"/>
                      </a:lnTo>
                      <a:cubicBezTo>
                        <a:pt x="10040" y="15949"/>
                        <a:pt x="9970" y="17095"/>
                        <a:pt x="9829" y="17814"/>
                      </a:cubicBezTo>
                      <a:cubicBezTo>
                        <a:pt x="9689" y="18533"/>
                        <a:pt x="9397" y="19204"/>
                        <a:pt x="8955" y="19829"/>
                      </a:cubicBezTo>
                      <a:cubicBezTo>
                        <a:pt x="8512" y="20454"/>
                        <a:pt x="7978" y="20903"/>
                        <a:pt x="7353" y="21177"/>
                      </a:cubicBezTo>
                      <a:cubicBezTo>
                        <a:pt x="6728" y="21450"/>
                        <a:pt x="6029" y="21587"/>
                        <a:pt x="5257" y="21587"/>
                      </a:cubicBezTo>
                      <a:cubicBezTo>
                        <a:pt x="4239" y="21587"/>
                        <a:pt x="3392" y="21444"/>
                        <a:pt x="2718" y="21157"/>
                      </a:cubicBezTo>
                      <a:cubicBezTo>
                        <a:pt x="2044" y="20871"/>
                        <a:pt x="1507" y="20424"/>
                        <a:pt x="1106" y="19816"/>
                      </a:cubicBezTo>
                      <a:cubicBezTo>
                        <a:pt x="706" y="19209"/>
                        <a:pt x="421" y="18569"/>
                        <a:pt x="253" y="17897"/>
                      </a:cubicBezTo>
                      <a:cubicBezTo>
                        <a:pt x="84" y="17226"/>
                        <a:pt x="0" y="16158"/>
                        <a:pt x="0" y="14695"/>
                      </a:cubicBezTo>
                      <a:lnTo>
                        <a:pt x="0" y="7444"/>
                      </a:lnTo>
                      <a:cubicBezTo>
                        <a:pt x="0" y="5536"/>
                        <a:pt x="135" y="4107"/>
                        <a:pt x="406" y="3157"/>
                      </a:cubicBezTo>
                      <a:cubicBezTo>
                        <a:pt x="676" y="2208"/>
                        <a:pt x="1213" y="1446"/>
                        <a:pt x="2017" y="873"/>
                      </a:cubicBezTo>
                      <a:cubicBezTo>
                        <a:pt x="2822" y="299"/>
                        <a:pt x="3796" y="13"/>
                        <a:pt x="4941" y="13"/>
                      </a:cubicBezTo>
                      <a:close/>
                      <a:moveTo>
                        <a:pt x="16227" y="0"/>
                      </a:moveTo>
                      <a:cubicBezTo>
                        <a:pt x="18257" y="0"/>
                        <a:pt x="19633" y="483"/>
                        <a:pt x="20357" y="1449"/>
                      </a:cubicBezTo>
                      <a:cubicBezTo>
                        <a:pt x="21080" y="2415"/>
                        <a:pt x="21442" y="3758"/>
                        <a:pt x="21442" y="5476"/>
                      </a:cubicBezTo>
                      <a:cubicBezTo>
                        <a:pt x="21442" y="6639"/>
                        <a:pt x="21312" y="7479"/>
                        <a:pt x="21052" y="7997"/>
                      </a:cubicBezTo>
                      <a:cubicBezTo>
                        <a:pt x="20792" y="8514"/>
                        <a:pt x="20336" y="8986"/>
                        <a:pt x="19683" y="9414"/>
                      </a:cubicBezTo>
                      <a:cubicBezTo>
                        <a:pt x="20329" y="9679"/>
                        <a:pt x="20810" y="10114"/>
                        <a:pt x="21126" y="10717"/>
                      </a:cubicBezTo>
                      <a:cubicBezTo>
                        <a:pt x="21442" y="11321"/>
                        <a:pt x="21600" y="12735"/>
                        <a:pt x="21600" y="14961"/>
                      </a:cubicBezTo>
                      <a:cubicBezTo>
                        <a:pt x="21600" y="16613"/>
                        <a:pt x="21445" y="17895"/>
                        <a:pt x="21136" y="18807"/>
                      </a:cubicBezTo>
                      <a:cubicBezTo>
                        <a:pt x="20827" y="19719"/>
                        <a:pt x="20294" y="20412"/>
                        <a:pt x="19535" y="20887"/>
                      </a:cubicBezTo>
                      <a:cubicBezTo>
                        <a:pt x="18777" y="21362"/>
                        <a:pt x="17804" y="21600"/>
                        <a:pt x="16617" y="21600"/>
                      </a:cubicBezTo>
                      <a:cubicBezTo>
                        <a:pt x="15269" y="21600"/>
                        <a:pt x="14210" y="21324"/>
                        <a:pt x="13441" y="20772"/>
                      </a:cubicBezTo>
                      <a:cubicBezTo>
                        <a:pt x="12672" y="20220"/>
                        <a:pt x="12166" y="19544"/>
                        <a:pt x="11924" y="18744"/>
                      </a:cubicBezTo>
                      <a:cubicBezTo>
                        <a:pt x="11681" y="17944"/>
                        <a:pt x="11560" y="16556"/>
                        <a:pt x="11560" y="14580"/>
                      </a:cubicBezTo>
                      <a:lnTo>
                        <a:pt x="11560" y="12937"/>
                      </a:lnTo>
                      <a:lnTo>
                        <a:pt x="15816" y="12937"/>
                      </a:lnTo>
                      <a:lnTo>
                        <a:pt x="15816" y="16312"/>
                      </a:lnTo>
                      <a:cubicBezTo>
                        <a:pt x="15816" y="17211"/>
                        <a:pt x="15860" y="17782"/>
                        <a:pt x="15948" y="18026"/>
                      </a:cubicBezTo>
                      <a:cubicBezTo>
                        <a:pt x="16036" y="18269"/>
                        <a:pt x="16231" y="18391"/>
                        <a:pt x="16533" y="18391"/>
                      </a:cubicBezTo>
                      <a:cubicBezTo>
                        <a:pt x="16863" y="18391"/>
                        <a:pt x="17081" y="18237"/>
                        <a:pt x="17186" y="17929"/>
                      </a:cubicBezTo>
                      <a:cubicBezTo>
                        <a:pt x="17291" y="17621"/>
                        <a:pt x="17344" y="16817"/>
                        <a:pt x="17344" y="15517"/>
                      </a:cubicBezTo>
                      <a:lnTo>
                        <a:pt x="17344" y="14079"/>
                      </a:lnTo>
                      <a:cubicBezTo>
                        <a:pt x="17344" y="13283"/>
                        <a:pt x="17270" y="12702"/>
                        <a:pt x="17123" y="12334"/>
                      </a:cubicBezTo>
                      <a:cubicBezTo>
                        <a:pt x="16975" y="11966"/>
                        <a:pt x="16758" y="11724"/>
                        <a:pt x="16470" y="11609"/>
                      </a:cubicBezTo>
                      <a:cubicBezTo>
                        <a:pt x="16182" y="11493"/>
                        <a:pt x="15623" y="11427"/>
                        <a:pt x="14794" y="11410"/>
                      </a:cubicBezTo>
                      <a:lnTo>
                        <a:pt x="14794" y="8394"/>
                      </a:lnTo>
                      <a:cubicBezTo>
                        <a:pt x="15806" y="8394"/>
                        <a:pt x="16431" y="8347"/>
                        <a:pt x="16670" y="8252"/>
                      </a:cubicBezTo>
                      <a:cubicBezTo>
                        <a:pt x="16909" y="8158"/>
                        <a:pt x="17081" y="7953"/>
                        <a:pt x="17186" y="7636"/>
                      </a:cubicBezTo>
                      <a:cubicBezTo>
                        <a:pt x="17291" y="7320"/>
                        <a:pt x="17344" y="6824"/>
                        <a:pt x="17344" y="6148"/>
                      </a:cubicBezTo>
                      <a:lnTo>
                        <a:pt x="17344" y="4992"/>
                      </a:lnTo>
                      <a:cubicBezTo>
                        <a:pt x="17344" y="4265"/>
                        <a:pt x="17282" y="3786"/>
                        <a:pt x="17160" y="3555"/>
                      </a:cubicBezTo>
                      <a:cubicBezTo>
                        <a:pt x="17037" y="3324"/>
                        <a:pt x="16845" y="3209"/>
                        <a:pt x="16585" y="3209"/>
                      </a:cubicBezTo>
                      <a:cubicBezTo>
                        <a:pt x="16290" y="3209"/>
                        <a:pt x="16089" y="3330"/>
                        <a:pt x="15980" y="3574"/>
                      </a:cubicBezTo>
                      <a:cubicBezTo>
                        <a:pt x="15871" y="3818"/>
                        <a:pt x="15816" y="4338"/>
                        <a:pt x="15816" y="5134"/>
                      </a:cubicBezTo>
                      <a:lnTo>
                        <a:pt x="15816" y="6841"/>
                      </a:lnTo>
                      <a:lnTo>
                        <a:pt x="11560" y="6841"/>
                      </a:lnTo>
                      <a:lnTo>
                        <a:pt x="11560" y="5069"/>
                      </a:lnTo>
                      <a:cubicBezTo>
                        <a:pt x="11560" y="3084"/>
                        <a:pt x="11932" y="1743"/>
                        <a:pt x="12677" y="1046"/>
                      </a:cubicBezTo>
                      <a:cubicBezTo>
                        <a:pt x="13421" y="349"/>
                        <a:pt x="14605" y="0"/>
                        <a:pt x="16227" y="0"/>
                      </a:cubicBezTo>
                      <a:close/>
                    </a:path>
                  </a:pathLst>
                </a:custGeom>
                <a:gradFill flip="none" rotWithShape="1">
                  <a:gsLst>
                    <a:gs pos="0">
                      <a:srgbClr val="BA013F"/>
                    </a:gs>
                    <a:gs pos="100000">
                      <a:srgbClr val="FB4182"/>
                    </a:gs>
                  </a:gsLst>
                  <a:lin ang="5400000" scaled="0"/>
                </a:gradFill>
                <a:ln w="12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206" name="组合 56"/>
              <p:cNvGrpSpPr/>
              <p:nvPr/>
            </p:nvGrpSpPr>
            <p:grpSpPr>
              <a:xfrm>
                <a:off x="835373" y="-1"/>
                <a:ext cx="2679545" cy="819151"/>
                <a:chOff x="0" y="0"/>
                <a:chExt cx="2679544" cy="819150"/>
              </a:xfrm>
            </p:grpSpPr>
            <p:sp>
              <p:nvSpPr>
                <p:cNvPr id="202" name="矩形 57"/>
                <p:cNvSpPr txBox="1"/>
                <p:nvPr/>
              </p:nvSpPr>
              <p:spPr>
                <a:xfrm>
                  <a:off x="6225" y="123343"/>
                  <a:ext cx="2667095" cy="510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defTabSz="914098">
                    <a:defRPr sz="2400">
                      <a:solidFill>
                        <a:srgbClr val="415162">
                          <a:alpha val="99000"/>
                        </a:srgbClr>
                      </a:solidFill>
                      <a:latin typeface="微软雅黑"/>
                      <a:ea typeface="微软雅黑"/>
                      <a:cs typeface="微软雅黑"/>
                      <a:sym typeface="微软雅黑"/>
                    </a:defRPr>
                  </a:lvl1pPr>
                </a:lstStyle>
                <a:p>
                  <a:r>
                    <a:t>流程控制</a:t>
                  </a:r>
                </a:p>
              </p:txBody>
            </p:sp>
            <p:grpSp>
              <p:nvGrpSpPr>
                <p:cNvPr id="205" name="组合 58"/>
                <p:cNvGrpSpPr/>
                <p:nvPr/>
              </p:nvGrpSpPr>
              <p:grpSpPr>
                <a:xfrm>
                  <a:off x="0" y="-1"/>
                  <a:ext cx="2679545" cy="819151"/>
                  <a:chOff x="0" y="0"/>
                  <a:chExt cx="2679544" cy="819150"/>
                </a:xfrm>
              </p:grpSpPr>
              <p:sp>
                <p:nvSpPr>
                  <p:cNvPr id="203" name="直接连接符 59"/>
                  <p:cNvSpPr/>
                  <p:nvPr/>
                </p:nvSpPr>
                <p:spPr>
                  <a:xfrm>
                    <a:off x="11636" y="-1"/>
                    <a:ext cx="2667909" cy="1"/>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sp>
                <p:nvSpPr>
                  <p:cNvPr id="204" name="直接连接符 60"/>
                  <p:cNvSpPr/>
                  <p:nvPr/>
                </p:nvSpPr>
                <p:spPr>
                  <a:xfrm>
                    <a:off x="0" y="819150"/>
                    <a:ext cx="2679545" cy="0"/>
                  </a:xfrm>
                  <a:prstGeom prst="line">
                    <a:avLst/>
                  </a:prstGeom>
                  <a:noFill/>
                  <a:ln w="6350" cap="flat">
                    <a:solidFill>
                      <a:srgbClr val="808080">
                        <a:alpha val="50000"/>
                      </a:srgbClr>
                    </a:solidFill>
                    <a:prstDash val="solid"/>
                    <a:miter lim="800000"/>
                  </a:ln>
                  <a:effectLst/>
                </p:spPr>
                <p:txBody>
                  <a:bodyPr wrap="square" lIns="45719" tIns="45719" rIns="45719" bIns="45719" numCol="1" anchor="t">
                    <a:noAutofit/>
                  </a:bodyPr>
                  <a:lstStyle/>
                  <a:p>
                    <a:endParaRPr/>
                  </a:p>
                </p:txBody>
              </p:sp>
            </p:grpSp>
          </p:grpSp>
        </p:grpSp>
      </p:gr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矩形 62"/>
          <p:cNvSpPr txBox="1"/>
          <p:nvPr/>
        </p:nvSpPr>
        <p:spPr>
          <a:xfrm>
            <a:off x="1226267" y="2216654"/>
            <a:ext cx="9746533" cy="3647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Switch case是多分支选择语句，用来实现多分支选择结构。</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适合于从一组互斥的分支中选择一个来执行。</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类似于if语句，但switch语句可以一次将变量与多个值进行比较，而不是仅比较一个。</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switch参数后面跟一组case 子句,如果switch参数中的值与某一个case 后面的判断式相等,就执行case 子句中的代码。执行完后用break语句标记每个case 代码的结尾,跳出switch语句;</a:t>
            </a:r>
          </a:p>
        </p:txBody>
      </p:sp>
      <p:sp>
        <p:nvSpPr>
          <p:cNvPr id="354"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switch case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矩形 62"/>
          <p:cNvSpPr txBox="1"/>
          <p:nvPr/>
        </p:nvSpPr>
        <p:spPr>
          <a:xfrm>
            <a:off x="1226267" y="2216654"/>
            <a:ext cx="9746533" cy="311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也可在switch语句中包含一个default语句，当所有case 中的常量表达式的值都没有与switch中表达式的值相等,就执行default子句中的代码。</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default子句可有可无，一个switch语句中有且仅有一个default分支。</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case后的值必须是常量表达式,不允许使用变量。</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case 子句的排放顺序无关紧要; </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default子句也可放到最前;任何两个case 的值不能相同。</a:t>
            </a:r>
          </a:p>
        </p:txBody>
      </p:sp>
      <p:sp>
        <p:nvSpPr>
          <p:cNvPr id="357"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switch case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矩形 62"/>
          <p:cNvSpPr txBox="1"/>
          <p:nvPr/>
        </p:nvSpPr>
        <p:spPr>
          <a:xfrm>
            <a:off x="1226267" y="2216654"/>
            <a:ext cx="9746533"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415162"/>
                </a:solidFill>
                <a:latin typeface="微软雅黑"/>
                <a:ea typeface="微软雅黑"/>
                <a:cs typeface="微软雅黑"/>
                <a:sym typeface="微软雅黑"/>
              </a:defRPr>
            </a:lvl1pPr>
          </a:lstStyle>
          <a:p>
            <a:r>
              <a:t>执行流程</a:t>
            </a:r>
          </a:p>
        </p:txBody>
      </p:sp>
      <p:sp>
        <p:nvSpPr>
          <p:cNvPr id="360"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switch case</a:t>
            </a:r>
          </a:p>
        </p:txBody>
      </p:sp>
      <p:grpSp>
        <p:nvGrpSpPr>
          <p:cNvPr id="363" name="流程图: 决策 3"/>
          <p:cNvGrpSpPr/>
          <p:nvPr/>
        </p:nvGrpSpPr>
        <p:grpSpPr>
          <a:xfrm>
            <a:off x="4081874" y="2338926"/>
            <a:ext cx="3143030" cy="765626"/>
            <a:chOff x="0" y="0"/>
            <a:chExt cx="3143029" cy="765625"/>
          </a:xfrm>
        </p:grpSpPr>
        <p:sp>
          <p:nvSpPr>
            <p:cNvPr id="361" name="形状"/>
            <p:cNvSpPr/>
            <p:nvPr/>
          </p:nvSpPr>
          <p:spPr>
            <a:xfrm>
              <a:off x="-1" y="-1"/>
              <a:ext cx="3143031" cy="76562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defTabSz="914098">
                <a:defRPr sz="2000">
                  <a:solidFill>
                    <a:srgbClr val="415162"/>
                  </a:solidFill>
                  <a:latin typeface="微软雅黑"/>
                  <a:ea typeface="微软雅黑"/>
                  <a:cs typeface="微软雅黑"/>
                  <a:sym typeface="微软雅黑"/>
                </a:defRPr>
              </a:pPr>
              <a:endParaRPr/>
            </a:p>
          </p:txBody>
        </p:sp>
        <p:sp>
          <p:nvSpPr>
            <p:cNvPr id="362" name="参数"/>
            <p:cNvSpPr txBox="1"/>
            <p:nvPr/>
          </p:nvSpPr>
          <p:spPr>
            <a:xfrm>
              <a:off x="785756" y="159292"/>
              <a:ext cx="1571517"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914098">
                <a:defRPr sz="2000">
                  <a:solidFill>
                    <a:srgbClr val="415162"/>
                  </a:solidFill>
                  <a:latin typeface="微软雅黑"/>
                  <a:ea typeface="微软雅黑"/>
                  <a:cs typeface="微软雅黑"/>
                  <a:sym typeface="微软雅黑"/>
                </a:defRPr>
              </a:lvl1pPr>
            </a:lstStyle>
            <a:p>
              <a:r>
                <a:t>参数</a:t>
              </a:r>
            </a:p>
          </p:txBody>
        </p:sp>
      </p:grpSp>
      <p:sp>
        <p:nvSpPr>
          <p:cNvPr id="364" name="直接箭头连接符 4"/>
          <p:cNvSpPr/>
          <p:nvPr/>
        </p:nvSpPr>
        <p:spPr>
          <a:xfrm flipH="1">
            <a:off x="2394688" y="2919369"/>
            <a:ext cx="2470927" cy="1137243"/>
          </a:xfrm>
          <a:prstGeom prst="line">
            <a:avLst/>
          </a:prstGeom>
          <a:ln w="12700">
            <a:solidFill>
              <a:schemeClr val="accent1"/>
            </a:solidFill>
            <a:miter/>
            <a:tailEnd type="triangle"/>
          </a:ln>
        </p:spPr>
        <p:txBody>
          <a:bodyPr lIns="45719" rIns="45719"/>
          <a:lstStyle/>
          <a:p>
            <a:endParaRPr/>
          </a:p>
        </p:txBody>
      </p:sp>
      <p:grpSp>
        <p:nvGrpSpPr>
          <p:cNvPr id="367" name="圆角矩形 5"/>
          <p:cNvGrpSpPr/>
          <p:nvPr/>
        </p:nvGrpSpPr>
        <p:grpSpPr>
          <a:xfrm>
            <a:off x="665193" y="4056610"/>
            <a:ext cx="2161871" cy="798023"/>
            <a:chOff x="0" y="0"/>
            <a:chExt cx="2161869" cy="798021"/>
          </a:xfrm>
        </p:grpSpPr>
        <p:sp>
          <p:nvSpPr>
            <p:cNvPr id="365" name="圆角矩形"/>
            <p:cNvSpPr/>
            <p:nvPr/>
          </p:nvSpPr>
          <p:spPr>
            <a:xfrm>
              <a:off x="0" y="0"/>
              <a:ext cx="2161870" cy="798022"/>
            </a:xfrm>
            <a:prstGeom prst="roundRect">
              <a:avLst>
                <a:gd name="adj" fmla="val 16667"/>
              </a:avLst>
            </a:prstGeom>
            <a:solidFill>
              <a:schemeClr val="accent1"/>
            </a:solidFill>
            <a:ln w="12700" cap="flat">
              <a:noFill/>
              <a:miter lim="400000"/>
            </a:ln>
            <a:effectLst/>
          </p:spPr>
          <p:txBody>
            <a:bodyPr wrap="square" lIns="45719" tIns="45719" rIns="45719" bIns="45719" numCol="1" anchor="ctr">
              <a:noAutofit/>
            </a:bodyPr>
            <a:lstStyle/>
            <a:p>
              <a:pPr algn="ctr" defTabSz="914098">
                <a:defRPr sz="2000">
                  <a:solidFill>
                    <a:srgbClr val="415162"/>
                  </a:solidFill>
                  <a:latin typeface="微软雅黑"/>
                  <a:ea typeface="微软雅黑"/>
                  <a:cs typeface="微软雅黑"/>
                  <a:sym typeface="微软雅黑"/>
                </a:defRPr>
              </a:pPr>
              <a:endParaRPr/>
            </a:p>
          </p:txBody>
        </p:sp>
        <p:sp>
          <p:nvSpPr>
            <p:cNvPr id="366" name="语句1"/>
            <p:cNvSpPr txBox="1"/>
            <p:nvPr/>
          </p:nvSpPr>
          <p:spPr>
            <a:xfrm>
              <a:off x="38955" y="175491"/>
              <a:ext cx="2083960" cy="447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defTabSz="914098">
                <a:defRPr sz="2000">
                  <a:solidFill>
                    <a:srgbClr val="415162"/>
                  </a:solidFill>
                  <a:latin typeface="微软雅黑"/>
                  <a:ea typeface="微软雅黑"/>
                  <a:cs typeface="微软雅黑"/>
                  <a:sym typeface="微软雅黑"/>
                </a:defRPr>
              </a:pPr>
              <a:r>
                <a:t>语句1</a:t>
              </a:r>
            </a:p>
          </p:txBody>
        </p:sp>
      </p:grpSp>
      <p:grpSp>
        <p:nvGrpSpPr>
          <p:cNvPr id="370" name="圆角矩形 6"/>
          <p:cNvGrpSpPr/>
          <p:nvPr/>
        </p:nvGrpSpPr>
        <p:grpSpPr>
          <a:xfrm>
            <a:off x="3230334" y="4039985"/>
            <a:ext cx="2211764" cy="798023"/>
            <a:chOff x="0" y="0"/>
            <a:chExt cx="2211763" cy="798021"/>
          </a:xfrm>
        </p:grpSpPr>
        <p:sp>
          <p:nvSpPr>
            <p:cNvPr id="368" name="圆角矩形"/>
            <p:cNvSpPr/>
            <p:nvPr/>
          </p:nvSpPr>
          <p:spPr>
            <a:xfrm>
              <a:off x="0" y="0"/>
              <a:ext cx="2211764" cy="798022"/>
            </a:xfrm>
            <a:prstGeom prst="roundRect">
              <a:avLst>
                <a:gd name="adj" fmla="val 16667"/>
              </a:avLst>
            </a:prstGeom>
            <a:solidFill>
              <a:schemeClr val="accent1"/>
            </a:solidFill>
            <a:ln w="12700" cap="flat">
              <a:noFill/>
              <a:miter lim="400000"/>
            </a:ln>
            <a:effectLst/>
          </p:spPr>
          <p:txBody>
            <a:bodyPr wrap="square" lIns="45719" tIns="45719" rIns="45719" bIns="45719" numCol="1" anchor="ctr">
              <a:noAutofit/>
            </a:bodyPr>
            <a:lstStyle/>
            <a:p>
              <a:pPr algn="ctr" defTabSz="914098">
                <a:defRPr sz="2000">
                  <a:solidFill>
                    <a:srgbClr val="415162"/>
                  </a:solidFill>
                  <a:latin typeface="微软雅黑"/>
                  <a:ea typeface="微软雅黑"/>
                  <a:cs typeface="微软雅黑"/>
                  <a:sym typeface="微软雅黑"/>
                </a:defRPr>
              </a:pPr>
              <a:endParaRPr/>
            </a:p>
          </p:txBody>
        </p:sp>
        <p:sp>
          <p:nvSpPr>
            <p:cNvPr id="369" name="语句2"/>
            <p:cNvSpPr txBox="1"/>
            <p:nvPr/>
          </p:nvSpPr>
          <p:spPr>
            <a:xfrm>
              <a:off x="38956" y="175491"/>
              <a:ext cx="2133851" cy="447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defTabSz="914098">
                <a:defRPr sz="2000">
                  <a:solidFill>
                    <a:srgbClr val="415162"/>
                  </a:solidFill>
                  <a:latin typeface="微软雅黑"/>
                  <a:ea typeface="微软雅黑"/>
                  <a:cs typeface="微软雅黑"/>
                  <a:sym typeface="微软雅黑"/>
                </a:defRPr>
              </a:pPr>
              <a:r>
                <a:t>语句2</a:t>
              </a:r>
            </a:p>
          </p:txBody>
        </p:sp>
      </p:grpSp>
      <p:grpSp>
        <p:nvGrpSpPr>
          <p:cNvPr id="373" name="圆角矩形 7"/>
          <p:cNvGrpSpPr/>
          <p:nvPr/>
        </p:nvGrpSpPr>
        <p:grpSpPr>
          <a:xfrm>
            <a:off x="5747218" y="4039985"/>
            <a:ext cx="2311541" cy="798023"/>
            <a:chOff x="0" y="0"/>
            <a:chExt cx="2311539" cy="798021"/>
          </a:xfrm>
        </p:grpSpPr>
        <p:sp>
          <p:nvSpPr>
            <p:cNvPr id="371" name="圆角矩形"/>
            <p:cNvSpPr/>
            <p:nvPr/>
          </p:nvSpPr>
          <p:spPr>
            <a:xfrm>
              <a:off x="0" y="0"/>
              <a:ext cx="2311540" cy="798022"/>
            </a:xfrm>
            <a:prstGeom prst="roundRect">
              <a:avLst>
                <a:gd name="adj" fmla="val 16667"/>
              </a:avLst>
            </a:prstGeom>
            <a:solidFill>
              <a:schemeClr val="accent1"/>
            </a:solidFill>
            <a:ln w="12700" cap="flat">
              <a:noFill/>
              <a:miter lim="400000"/>
            </a:ln>
            <a:effectLst/>
          </p:spPr>
          <p:txBody>
            <a:bodyPr wrap="square" lIns="45719" tIns="45719" rIns="45719" bIns="45719" numCol="1" anchor="ctr">
              <a:noAutofit/>
            </a:bodyPr>
            <a:lstStyle/>
            <a:p>
              <a:pPr algn="ctr" defTabSz="914098">
                <a:defRPr sz="2000">
                  <a:solidFill>
                    <a:srgbClr val="415162"/>
                  </a:solidFill>
                  <a:latin typeface="微软雅黑"/>
                  <a:ea typeface="微软雅黑"/>
                  <a:cs typeface="微软雅黑"/>
                  <a:sym typeface="微软雅黑"/>
                </a:defRPr>
              </a:pPr>
              <a:endParaRPr/>
            </a:p>
          </p:txBody>
        </p:sp>
        <p:sp>
          <p:nvSpPr>
            <p:cNvPr id="372" name="语句3"/>
            <p:cNvSpPr txBox="1"/>
            <p:nvPr/>
          </p:nvSpPr>
          <p:spPr>
            <a:xfrm>
              <a:off x="38956" y="175491"/>
              <a:ext cx="2233628" cy="447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defTabSz="914098">
                <a:defRPr sz="2000">
                  <a:solidFill>
                    <a:srgbClr val="415162"/>
                  </a:solidFill>
                  <a:latin typeface="微软雅黑"/>
                  <a:ea typeface="微软雅黑"/>
                  <a:cs typeface="微软雅黑"/>
                  <a:sym typeface="微软雅黑"/>
                </a:defRPr>
              </a:pPr>
              <a:r>
                <a:t>语句3</a:t>
              </a:r>
            </a:p>
          </p:txBody>
        </p:sp>
      </p:grpSp>
      <p:grpSp>
        <p:nvGrpSpPr>
          <p:cNvPr id="376" name="圆角矩形 8"/>
          <p:cNvGrpSpPr/>
          <p:nvPr/>
        </p:nvGrpSpPr>
        <p:grpSpPr>
          <a:xfrm>
            <a:off x="9416130" y="4056610"/>
            <a:ext cx="2288294" cy="798023"/>
            <a:chOff x="0" y="0"/>
            <a:chExt cx="2288293" cy="798021"/>
          </a:xfrm>
        </p:grpSpPr>
        <p:sp>
          <p:nvSpPr>
            <p:cNvPr id="374" name="圆角矩形"/>
            <p:cNvSpPr/>
            <p:nvPr/>
          </p:nvSpPr>
          <p:spPr>
            <a:xfrm>
              <a:off x="0" y="0"/>
              <a:ext cx="2288294" cy="798022"/>
            </a:xfrm>
            <a:prstGeom prst="roundRect">
              <a:avLst>
                <a:gd name="adj" fmla="val 16667"/>
              </a:avLst>
            </a:prstGeom>
            <a:solidFill>
              <a:schemeClr val="accent1"/>
            </a:solidFill>
            <a:ln w="12700" cap="flat">
              <a:noFill/>
              <a:miter lim="400000"/>
            </a:ln>
            <a:effectLst/>
          </p:spPr>
          <p:txBody>
            <a:bodyPr wrap="square" lIns="45719" tIns="45719" rIns="45719" bIns="45719" numCol="1" anchor="ctr">
              <a:noAutofit/>
            </a:bodyPr>
            <a:lstStyle/>
            <a:p>
              <a:pPr algn="ctr" defTabSz="914098">
                <a:defRPr sz="2000">
                  <a:solidFill>
                    <a:srgbClr val="415162"/>
                  </a:solidFill>
                  <a:latin typeface="微软雅黑"/>
                  <a:ea typeface="微软雅黑"/>
                  <a:cs typeface="微软雅黑"/>
                  <a:sym typeface="微软雅黑"/>
                </a:defRPr>
              </a:pPr>
              <a:endParaRPr/>
            </a:p>
          </p:txBody>
        </p:sp>
        <p:sp>
          <p:nvSpPr>
            <p:cNvPr id="375" name="语句n"/>
            <p:cNvSpPr txBox="1"/>
            <p:nvPr/>
          </p:nvSpPr>
          <p:spPr>
            <a:xfrm>
              <a:off x="38956" y="175491"/>
              <a:ext cx="2210381" cy="447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defTabSz="914098">
                <a:defRPr sz="2000">
                  <a:solidFill>
                    <a:srgbClr val="415162"/>
                  </a:solidFill>
                  <a:latin typeface="微软雅黑"/>
                  <a:ea typeface="微软雅黑"/>
                  <a:cs typeface="微软雅黑"/>
                  <a:sym typeface="微软雅黑"/>
                </a:defRPr>
              </a:pPr>
              <a:r>
                <a:t>语句n</a:t>
              </a:r>
            </a:p>
          </p:txBody>
        </p:sp>
      </p:grpSp>
      <p:sp>
        <p:nvSpPr>
          <p:cNvPr id="377" name="虚尾箭头 9"/>
          <p:cNvSpPr/>
          <p:nvPr/>
        </p:nvSpPr>
        <p:spPr>
          <a:xfrm>
            <a:off x="8223429" y="4189614"/>
            <a:ext cx="1192703" cy="532016"/>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301" y="5400"/>
                </a:lnTo>
                <a:lnTo>
                  <a:pt x="301" y="16200"/>
                </a:lnTo>
                <a:lnTo>
                  <a:pt x="0" y="16200"/>
                </a:lnTo>
                <a:close/>
                <a:moveTo>
                  <a:pt x="602" y="5400"/>
                </a:moveTo>
                <a:lnTo>
                  <a:pt x="1204" y="5400"/>
                </a:lnTo>
                <a:lnTo>
                  <a:pt x="1204" y="16200"/>
                </a:lnTo>
                <a:lnTo>
                  <a:pt x="602" y="16200"/>
                </a:lnTo>
                <a:close/>
                <a:moveTo>
                  <a:pt x="1505" y="5400"/>
                </a:moveTo>
                <a:lnTo>
                  <a:pt x="16783" y="5400"/>
                </a:lnTo>
                <a:lnTo>
                  <a:pt x="16783" y="0"/>
                </a:lnTo>
                <a:lnTo>
                  <a:pt x="21600" y="10800"/>
                </a:lnTo>
                <a:lnTo>
                  <a:pt x="16783" y="21600"/>
                </a:lnTo>
                <a:lnTo>
                  <a:pt x="16783" y="16200"/>
                </a:lnTo>
                <a:lnTo>
                  <a:pt x="1505" y="16200"/>
                </a:lnTo>
                <a:close/>
              </a:path>
            </a:pathLst>
          </a:custGeom>
          <a:solidFill>
            <a:schemeClr val="accent1"/>
          </a:solidFill>
          <a:ln w="12700">
            <a:miter lim="400000"/>
          </a:ln>
        </p:spPr>
        <p:txBody>
          <a:bodyPr lIns="45719" rIns="45719" anchor="ctr"/>
          <a:lstStyle/>
          <a:p>
            <a:pPr algn="ctr" defTabSz="914098">
              <a:defRPr sz="2000">
                <a:solidFill>
                  <a:srgbClr val="415162"/>
                </a:solidFill>
                <a:latin typeface="微软雅黑"/>
                <a:ea typeface="微软雅黑"/>
                <a:cs typeface="微软雅黑"/>
                <a:sym typeface="微软雅黑"/>
              </a:defRPr>
            </a:pPr>
            <a:endParaRPr/>
          </a:p>
        </p:txBody>
      </p:sp>
      <p:sp>
        <p:nvSpPr>
          <p:cNvPr id="390" name="直接箭头连接符 10"/>
          <p:cNvSpPr/>
          <p:nvPr/>
        </p:nvSpPr>
        <p:spPr>
          <a:xfrm>
            <a:off x="4642265" y="3044243"/>
            <a:ext cx="763756" cy="9957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6350">
            <a:solidFill>
              <a:schemeClr val="accent1"/>
            </a:solidFill>
            <a:miter/>
            <a:tailEnd type="triangle"/>
          </a:ln>
        </p:spPr>
        <p:txBody>
          <a:bodyPr/>
          <a:lstStyle/>
          <a:p>
            <a:endParaRPr/>
          </a:p>
        </p:txBody>
      </p:sp>
      <p:sp>
        <p:nvSpPr>
          <p:cNvPr id="391" name="直接箭头连接符 11"/>
          <p:cNvSpPr/>
          <p:nvPr/>
        </p:nvSpPr>
        <p:spPr>
          <a:xfrm>
            <a:off x="5890009" y="3046914"/>
            <a:ext cx="722631" cy="993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80" name="直接箭头连接符 12"/>
          <p:cNvSpPr/>
          <p:nvPr/>
        </p:nvSpPr>
        <p:spPr>
          <a:xfrm>
            <a:off x="6471063" y="2919369"/>
            <a:ext cx="3506809" cy="1137243"/>
          </a:xfrm>
          <a:prstGeom prst="line">
            <a:avLst/>
          </a:prstGeom>
          <a:ln w="6350">
            <a:solidFill>
              <a:schemeClr val="accent1"/>
            </a:solidFill>
            <a:miter/>
            <a:tailEnd type="triangle"/>
          </a:ln>
        </p:spPr>
        <p:txBody>
          <a:bodyPr lIns="45719" rIns="45719"/>
          <a:lstStyle/>
          <a:p>
            <a:endParaRPr/>
          </a:p>
        </p:txBody>
      </p:sp>
      <p:grpSp>
        <p:nvGrpSpPr>
          <p:cNvPr id="383" name="圆角矩形 13"/>
          <p:cNvGrpSpPr/>
          <p:nvPr/>
        </p:nvGrpSpPr>
        <p:grpSpPr>
          <a:xfrm>
            <a:off x="4174077" y="5590728"/>
            <a:ext cx="3134717" cy="914401"/>
            <a:chOff x="0" y="0"/>
            <a:chExt cx="3134716" cy="914400"/>
          </a:xfrm>
        </p:grpSpPr>
        <p:sp>
          <p:nvSpPr>
            <p:cNvPr id="381" name="圆角矩形"/>
            <p:cNvSpPr/>
            <p:nvPr/>
          </p:nvSpPr>
          <p:spPr>
            <a:xfrm>
              <a:off x="0" y="0"/>
              <a:ext cx="3134717" cy="914400"/>
            </a:xfrm>
            <a:prstGeom prst="roundRect">
              <a:avLst>
                <a:gd name="adj" fmla="val 16667"/>
              </a:avLst>
            </a:prstGeom>
            <a:solidFill>
              <a:schemeClr val="accent1"/>
            </a:solidFill>
            <a:ln w="12700" cap="flat">
              <a:noFill/>
              <a:miter lim="400000"/>
            </a:ln>
            <a:effectLst/>
          </p:spPr>
          <p:txBody>
            <a:bodyPr wrap="square" lIns="45719" tIns="45719" rIns="45719" bIns="45719" numCol="1" anchor="ctr">
              <a:noAutofit/>
            </a:bodyPr>
            <a:lstStyle/>
            <a:p>
              <a:pPr algn="ctr" defTabSz="914098">
                <a:defRPr>
                  <a:solidFill>
                    <a:srgbClr val="FFFFFF"/>
                  </a:solidFill>
                </a:defRPr>
              </a:pPr>
              <a:endParaRPr/>
            </a:p>
          </p:txBody>
        </p:sp>
        <p:sp>
          <p:nvSpPr>
            <p:cNvPr id="382" name="后续代码"/>
            <p:cNvSpPr txBox="1"/>
            <p:nvPr/>
          </p:nvSpPr>
          <p:spPr>
            <a:xfrm>
              <a:off x="44636" y="233679"/>
              <a:ext cx="304544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914098">
                <a:defRPr sz="2000">
                  <a:solidFill>
                    <a:srgbClr val="415162"/>
                  </a:solidFill>
                  <a:latin typeface="微软雅黑"/>
                  <a:ea typeface="微软雅黑"/>
                  <a:cs typeface="微软雅黑"/>
                  <a:sym typeface="微软雅黑"/>
                </a:defRPr>
              </a:lvl1pPr>
            </a:lstStyle>
            <a:p>
              <a:r>
                <a:t>后续代码</a:t>
              </a:r>
            </a:p>
          </p:txBody>
        </p:sp>
      </p:grpSp>
      <p:sp>
        <p:nvSpPr>
          <p:cNvPr id="384" name="直接箭头连接符 14"/>
          <p:cNvSpPr/>
          <p:nvPr/>
        </p:nvSpPr>
        <p:spPr>
          <a:xfrm>
            <a:off x="2684477" y="4854633"/>
            <a:ext cx="3056959" cy="736096"/>
          </a:xfrm>
          <a:prstGeom prst="line">
            <a:avLst/>
          </a:prstGeom>
          <a:ln w="6350">
            <a:solidFill>
              <a:schemeClr val="accent1"/>
            </a:solidFill>
            <a:miter/>
            <a:tailEnd type="triangle"/>
          </a:ln>
        </p:spPr>
        <p:txBody>
          <a:bodyPr lIns="45719" rIns="45719"/>
          <a:lstStyle/>
          <a:p>
            <a:endParaRPr/>
          </a:p>
        </p:txBody>
      </p:sp>
      <p:sp>
        <p:nvSpPr>
          <p:cNvPr id="392" name="直接箭头连接符 15"/>
          <p:cNvSpPr/>
          <p:nvPr/>
        </p:nvSpPr>
        <p:spPr>
          <a:xfrm>
            <a:off x="4684788" y="4838101"/>
            <a:ext cx="657335" cy="752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93" name="直接箭头连接符 16"/>
          <p:cNvSpPr/>
          <p:nvPr/>
        </p:nvSpPr>
        <p:spPr>
          <a:xfrm>
            <a:off x="6071506" y="4838101"/>
            <a:ext cx="543353" cy="75262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6350">
            <a:solidFill>
              <a:schemeClr val="accent1"/>
            </a:solidFill>
            <a:miter/>
            <a:tailEnd type="triangle"/>
          </a:ln>
        </p:spPr>
        <p:txBody>
          <a:bodyPr/>
          <a:lstStyle/>
          <a:p>
            <a:endParaRPr/>
          </a:p>
        </p:txBody>
      </p:sp>
      <p:sp>
        <p:nvSpPr>
          <p:cNvPr id="387" name="直接箭头连接符 17"/>
          <p:cNvSpPr/>
          <p:nvPr/>
        </p:nvSpPr>
        <p:spPr>
          <a:xfrm flipH="1">
            <a:off x="5741434" y="4838007"/>
            <a:ext cx="3989795" cy="752722"/>
          </a:xfrm>
          <a:prstGeom prst="line">
            <a:avLst/>
          </a:prstGeom>
          <a:ln w="6350">
            <a:solidFill>
              <a:schemeClr val="accent1"/>
            </a:solidFill>
            <a:miter/>
            <a:tailEnd type="triangle"/>
          </a:ln>
        </p:spPr>
        <p:txBody>
          <a:bodyPr lIns="45719" rIns="45719"/>
          <a:lstStyle/>
          <a:p>
            <a:endParaRPr/>
          </a:p>
        </p:txBody>
      </p:sp>
      <p:sp>
        <p:nvSpPr>
          <p:cNvPr id="388" name="TextBox 18"/>
          <p:cNvSpPr txBox="1"/>
          <p:nvPr/>
        </p:nvSpPr>
        <p:spPr>
          <a:xfrm>
            <a:off x="2489405" y="3578757"/>
            <a:ext cx="8827166"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a:solidFill>
                  <a:srgbClr val="415162"/>
                </a:solidFill>
                <a:latin typeface="微软雅黑"/>
                <a:ea typeface="微软雅黑"/>
                <a:cs typeface="微软雅黑"/>
                <a:sym typeface="微软雅黑"/>
              </a:defRPr>
            </a:lvl1pPr>
          </a:lstStyle>
          <a:p>
            <a:r>
              <a:t>case 1             case 2           case 3           case n</a:t>
            </a:r>
          </a:p>
        </p:txBody>
      </p:sp>
      <p:sp>
        <p:nvSpPr>
          <p:cNvPr id="389" name="TextBox 19"/>
          <p:cNvSpPr txBox="1"/>
          <p:nvPr/>
        </p:nvSpPr>
        <p:spPr>
          <a:xfrm>
            <a:off x="6099533" y="2108931"/>
            <a:ext cx="1734394" cy="3556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defRPr sz="2000">
                <a:solidFill>
                  <a:srgbClr val="415162"/>
                </a:solidFill>
                <a:latin typeface="微软雅黑"/>
                <a:ea typeface="微软雅黑"/>
                <a:cs typeface="微软雅黑"/>
                <a:sym typeface="微软雅黑"/>
              </a:defRPr>
            </a:pPr>
            <a:r>
              <a:t>switch（参数）</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switch case</a:t>
            </a:r>
          </a:p>
        </p:txBody>
      </p:sp>
      <p:sp>
        <p:nvSpPr>
          <p:cNvPr id="396" name="文本占位符 2"/>
          <p:cNvSpPr txBox="1"/>
          <p:nvPr/>
        </p:nvSpPr>
        <p:spPr>
          <a:xfrm>
            <a:off x="2461670" y="2146975"/>
            <a:ext cx="2521392" cy="48374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800">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Program</a:t>
            </a:r>
          </a:p>
          <a:p>
            <a:pPr>
              <a:lnSpc>
                <a:spcPct val="90000"/>
              </a:lnSpc>
              <a:spcBef>
                <a:spcPts val="1000"/>
              </a:spcBef>
              <a:defRPr sz="800">
                <a:latin typeface="微软雅黑"/>
                <a:ea typeface="微软雅黑"/>
                <a:cs typeface="微软雅黑"/>
                <a:sym typeface="微软雅黑"/>
              </a:defRPr>
            </a:pP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r>
              <a:rPr>
                <a:solidFill>
                  <a:srgbClr val="0000FF"/>
                </a:solidFill>
              </a:rPr>
              <a:t>string</a:t>
            </a:r>
            <a:r>
              <a:t>[] args)</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DateTime</a:t>
            </a:r>
            <a:r>
              <a:t> now = </a:t>
            </a:r>
            <a:r>
              <a:rPr>
                <a:solidFill>
                  <a:srgbClr val="2B91AF"/>
                </a:solidFill>
              </a:rPr>
              <a:t>DateTime</a:t>
            </a:r>
            <a:r>
              <a:t>.Now;</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DayOfWeek</a:t>
            </a:r>
            <a:r>
              <a:t> week = now.DayOfWeek;</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switch</a:t>
            </a:r>
            <a:r>
              <a:t> (week)</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case</a:t>
            </a:r>
            <a:r>
              <a:t> </a:t>
            </a:r>
            <a:r>
              <a:rPr>
                <a:solidFill>
                  <a:srgbClr val="2B91AF"/>
                </a:solidFill>
              </a:rPr>
              <a:t>DayOfWeek</a:t>
            </a:r>
            <a:r>
              <a:t>.Saturday:</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Console</a:t>
            </a:r>
            <a:r>
              <a:t>.WriteLine(</a:t>
            </a:r>
            <a:r>
              <a:rPr>
                <a:solidFill>
                  <a:srgbClr val="A31515"/>
                </a:solidFill>
              </a:rPr>
              <a:t>"休息"</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break</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case</a:t>
            </a:r>
            <a:r>
              <a:t> </a:t>
            </a:r>
            <a:r>
              <a:rPr>
                <a:solidFill>
                  <a:srgbClr val="2B91AF"/>
                </a:solidFill>
              </a:rPr>
              <a:t>DayOfWeek</a:t>
            </a:r>
            <a:r>
              <a:t>.Sunday:</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Console</a:t>
            </a:r>
            <a:r>
              <a:t>.WriteLine(</a:t>
            </a:r>
            <a:r>
              <a:rPr>
                <a:solidFill>
                  <a:srgbClr val="A31515"/>
                </a:solidFill>
              </a:rPr>
              <a:t>"休息"</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break</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default</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Console</a:t>
            </a:r>
            <a:r>
              <a:t>.WriteLine(</a:t>
            </a:r>
            <a:r>
              <a:rPr>
                <a:solidFill>
                  <a:srgbClr val="A31515"/>
                </a:solidFill>
              </a:rPr>
              <a:t>"上班"</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break</a:t>
            </a:r>
            <a:r>
              <a:t>;</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a:t>
            </a:r>
          </a:p>
        </p:txBody>
      </p:sp>
      <p:sp>
        <p:nvSpPr>
          <p:cNvPr id="397" name="文本占位符 2"/>
          <p:cNvSpPr txBox="1"/>
          <p:nvPr/>
        </p:nvSpPr>
        <p:spPr>
          <a:xfrm>
            <a:off x="6347173" y="2164545"/>
            <a:ext cx="2595493" cy="43434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800">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Program</a:t>
            </a:r>
          </a:p>
          <a:p>
            <a:pPr>
              <a:lnSpc>
                <a:spcPct val="90000"/>
              </a:lnSpc>
              <a:spcBef>
                <a:spcPts val="1000"/>
              </a:spcBef>
              <a:defRPr sz="800">
                <a:latin typeface="微软雅黑"/>
                <a:ea typeface="微软雅黑"/>
                <a:cs typeface="微软雅黑"/>
                <a:sym typeface="微软雅黑"/>
              </a:defRPr>
            </a:pP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r>
              <a:rPr>
                <a:solidFill>
                  <a:srgbClr val="0000FF"/>
                </a:solidFill>
              </a:rPr>
              <a:t>string</a:t>
            </a:r>
            <a:r>
              <a:t>[] args)</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DateTime</a:t>
            </a:r>
            <a:r>
              <a:t> now = </a:t>
            </a:r>
            <a:r>
              <a:rPr>
                <a:solidFill>
                  <a:srgbClr val="2B91AF"/>
                </a:solidFill>
              </a:rPr>
              <a:t>DateTime</a:t>
            </a:r>
            <a:r>
              <a:t>.Now;</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DayOfWeek</a:t>
            </a:r>
            <a:r>
              <a:t> week = now.DayOfWeek;</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switch</a:t>
            </a:r>
            <a:r>
              <a:t> (week)</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case</a:t>
            </a:r>
            <a:r>
              <a:t> </a:t>
            </a:r>
            <a:r>
              <a:rPr>
                <a:solidFill>
                  <a:srgbClr val="2B91AF"/>
                </a:solidFill>
              </a:rPr>
              <a:t>DayOfWeek</a:t>
            </a:r>
            <a:r>
              <a:t>.Saturday:</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case</a:t>
            </a:r>
            <a:r>
              <a:t> </a:t>
            </a:r>
            <a:r>
              <a:rPr>
                <a:solidFill>
                  <a:srgbClr val="2B91AF"/>
                </a:solidFill>
              </a:rPr>
              <a:t>DayOfWeek</a:t>
            </a:r>
            <a:r>
              <a:t>.Sunday:</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Console</a:t>
            </a:r>
            <a:r>
              <a:t>.WriteLine(</a:t>
            </a:r>
            <a:r>
              <a:rPr>
                <a:solidFill>
                  <a:srgbClr val="A31515"/>
                </a:solidFill>
              </a:rPr>
              <a:t>"休息"</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break</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default</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2B91AF"/>
                </a:solidFill>
              </a:rPr>
              <a:t>Console</a:t>
            </a:r>
            <a:r>
              <a:t>.WriteLine(</a:t>
            </a:r>
            <a:r>
              <a:rPr>
                <a:solidFill>
                  <a:srgbClr val="A31515"/>
                </a:solidFill>
              </a:rPr>
              <a:t>"上班"</a:t>
            </a:r>
            <a:r>
              <a:t>);</a:t>
            </a:r>
            <a:endParaRPr sz="2800"/>
          </a:p>
          <a:p>
            <a:pPr>
              <a:lnSpc>
                <a:spcPct val="90000"/>
              </a:lnSpc>
              <a:spcBef>
                <a:spcPts val="1000"/>
              </a:spcBef>
              <a:defRPr sz="800">
                <a:latin typeface="微软雅黑"/>
                <a:ea typeface="微软雅黑"/>
                <a:cs typeface="微软雅黑"/>
                <a:sym typeface="微软雅黑"/>
              </a:defRPr>
            </a:pPr>
            <a:r>
              <a:t>                </a:t>
            </a:r>
            <a:r>
              <a:rPr>
                <a:solidFill>
                  <a:srgbClr val="0000FF"/>
                </a:solidFill>
              </a:rPr>
              <a:t>break</a:t>
            </a:r>
            <a:r>
              <a:t>;</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    }</a:t>
            </a:r>
            <a:endParaRPr sz="2800"/>
          </a:p>
          <a:p>
            <a:pPr>
              <a:lnSpc>
                <a:spcPct val="90000"/>
              </a:lnSpc>
              <a:spcBef>
                <a:spcPts val="1000"/>
              </a:spcBef>
              <a:defRPr sz="800">
                <a:latin typeface="微软雅黑"/>
                <a:ea typeface="微软雅黑"/>
                <a:cs typeface="微软雅黑"/>
                <a:sym typeface="微软雅黑"/>
              </a:defRPr>
            </a:pPr>
            <a:r>
              <a:t>}</a:t>
            </a:r>
          </a:p>
        </p:txBody>
      </p:sp>
      <p:sp>
        <p:nvSpPr>
          <p:cNvPr id="398" name="燕尾形箭头 5"/>
          <p:cNvSpPr/>
          <p:nvPr/>
        </p:nvSpPr>
        <p:spPr>
          <a:xfrm>
            <a:off x="5125673" y="3753798"/>
            <a:ext cx="958408" cy="548641"/>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15418" y="5400"/>
                </a:lnTo>
                <a:lnTo>
                  <a:pt x="15418" y="0"/>
                </a:lnTo>
                <a:lnTo>
                  <a:pt x="21600" y="10800"/>
                </a:lnTo>
                <a:lnTo>
                  <a:pt x="15418" y="21600"/>
                </a:lnTo>
                <a:lnTo>
                  <a:pt x="15418" y="16200"/>
                </a:lnTo>
                <a:lnTo>
                  <a:pt x="0" y="16200"/>
                </a:lnTo>
                <a:lnTo>
                  <a:pt x="3091" y="10800"/>
                </a:lnTo>
                <a:close/>
              </a:path>
            </a:pathLst>
          </a:custGeom>
          <a:solidFill>
            <a:schemeClr val="accent1"/>
          </a:solidFill>
          <a:ln w="12700">
            <a:miter lim="400000"/>
          </a:ln>
        </p:spPr>
        <p:txBody>
          <a:bodyPr lIns="45719" rIns="45719" anchor="ctr"/>
          <a:lstStyle/>
          <a:p>
            <a:pPr algn="ctr" defTabSz="914098">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矩形 62"/>
          <p:cNvSpPr txBox="1"/>
          <p:nvPr/>
        </p:nvSpPr>
        <p:spPr>
          <a:xfrm>
            <a:off x="1226267" y="2216654"/>
            <a:ext cx="9746533" cy="3761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a:solidFill>
                  <a:srgbClr val="415162"/>
                </a:solidFill>
                <a:latin typeface="微软雅黑"/>
                <a:ea typeface="微软雅黑"/>
                <a:cs typeface="微软雅黑"/>
                <a:sym typeface="微软雅黑"/>
              </a:defRPr>
            </a:pPr>
            <a:r>
              <a:t>for 语句用来依据特定条件来多次重复执行某些代码。</a:t>
            </a:r>
          </a:p>
          <a:p>
            <a:pPr>
              <a:defRPr sz="2400">
                <a:solidFill>
                  <a:srgbClr val="415162"/>
                </a:solidFill>
                <a:latin typeface="微软雅黑"/>
                <a:ea typeface="微软雅黑"/>
                <a:cs typeface="微软雅黑"/>
                <a:sym typeface="微软雅黑"/>
              </a:defRPr>
            </a:pPr>
            <a:endParaRPr/>
          </a:p>
          <a:p>
            <a:pPr>
              <a:defRPr sz="2400">
                <a:solidFill>
                  <a:srgbClr val="415162"/>
                </a:solidFill>
                <a:latin typeface="微软雅黑"/>
                <a:ea typeface="微软雅黑"/>
                <a:cs typeface="微软雅黑"/>
                <a:sym typeface="微软雅黑"/>
              </a:defRPr>
            </a:pPr>
            <a:r>
              <a:t>语法如下：</a:t>
            </a:r>
          </a:p>
          <a:p>
            <a:pPr>
              <a:defRPr sz="2400">
                <a:solidFill>
                  <a:srgbClr val="415162"/>
                </a:solidFill>
                <a:latin typeface="微软雅黑"/>
                <a:ea typeface="微软雅黑"/>
                <a:cs typeface="微软雅黑"/>
                <a:sym typeface="微软雅黑"/>
              </a:defRPr>
            </a:pPr>
            <a:endParaRPr/>
          </a:p>
          <a:p>
            <a:pPr>
              <a:defRPr sz="2400">
                <a:solidFill>
                  <a:srgbClr val="415162"/>
                </a:solidFill>
                <a:latin typeface="微软雅黑"/>
                <a:ea typeface="微软雅黑"/>
                <a:cs typeface="微软雅黑"/>
                <a:sym typeface="微软雅黑"/>
              </a:defRPr>
            </a:pPr>
            <a:r>
              <a:t>	for(初始化；条件表达式；结束一次循环的后续操作)</a:t>
            </a:r>
          </a:p>
          <a:p>
            <a:pPr>
              <a:defRPr sz="2400">
                <a:solidFill>
                  <a:srgbClr val="415162"/>
                </a:solidFill>
                <a:latin typeface="微软雅黑"/>
                <a:ea typeface="微软雅黑"/>
                <a:cs typeface="微软雅黑"/>
                <a:sym typeface="微软雅黑"/>
              </a:defRPr>
            </a:pPr>
            <a:r>
              <a:t>	｛</a:t>
            </a:r>
          </a:p>
          <a:p>
            <a:pPr>
              <a:defRPr sz="2400">
                <a:solidFill>
                  <a:srgbClr val="415162"/>
                </a:solidFill>
                <a:latin typeface="微软雅黑"/>
                <a:ea typeface="微软雅黑"/>
                <a:cs typeface="微软雅黑"/>
                <a:sym typeface="微软雅黑"/>
              </a:defRPr>
            </a:pPr>
            <a:r>
              <a:t>		//一些代码</a:t>
            </a:r>
          </a:p>
          <a:p>
            <a:pPr>
              <a:defRPr sz="2400">
                <a:solidFill>
                  <a:srgbClr val="415162"/>
                </a:solidFill>
                <a:latin typeface="微软雅黑"/>
                <a:ea typeface="微软雅黑"/>
                <a:cs typeface="微软雅黑"/>
                <a:sym typeface="微软雅黑"/>
              </a:defRPr>
            </a:pPr>
            <a:r>
              <a:t>	｝</a:t>
            </a:r>
          </a:p>
          <a:p>
            <a:pPr>
              <a:defRPr sz="2400">
                <a:solidFill>
                  <a:srgbClr val="415162"/>
                </a:solidFill>
                <a:latin typeface="微软雅黑"/>
                <a:ea typeface="微软雅黑"/>
                <a:cs typeface="微软雅黑"/>
                <a:sym typeface="微软雅黑"/>
              </a:defRPr>
            </a:pPr>
            <a:r>
              <a:t>	//后续代码</a:t>
            </a:r>
          </a:p>
        </p:txBody>
      </p:sp>
      <p:sp>
        <p:nvSpPr>
          <p:cNvPr id="401"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for</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矩形 62"/>
          <p:cNvSpPr txBox="1"/>
          <p:nvPr/>
        </p:nvSpPr>
        <p:spPr>
          <a:xfrm>
            <a:off x="1226267" y="2216654"/>
            <a:ext cx="9746533" cy="3774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Test</a:t>
            </a:r>
          </a:p>
          <a:p>
            <a:pPr>
              <a:defRPr sz="2400">
                <a:latin typeface="微软雅黑"/>
                <a:ea typeface="微软雅黑"/>
                <a:cs typeface="微软雅黑"/>
                <a:sym typeface="微软雅黑"/>
              </a:defRPr>
            </a:pPr>
            <a:r>
              <a:t>{</a:t>
            </a:r>
          </a:p>
          <a:p>
            <a:pPr>
              <a:defRPr sz="24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p>
          <a:p>
            <a:pPr>
              <a:defRPr sz="2400">
                <a:latin typeface="微软雅黑"/>
                <a:ea typeface="微软雅黑"/>
                <a:cs typeface="微软雅黑"/>
                <a:sym typeface="微软雅黑"/>
              </a:defRPr>
            </a:pPr>
            <a:r>
              <a:t>    {</a:t>
            </a:r>
          </a:p>
          <a:p>
            <a:pPr>
              <a:defRPr sz="2400">
                <a:latin typeface="微软雅黑"/>
                <a:ea typeface="微软雅黑"/>
                <a:cs typeface="微软雅黑"/>
                <a:sym typeface="微软雅黑"/>
              </a:defRPr>
            </a:pPr>
            <a:r>
              <a:t>        </a:t>
            </a:r>
            <a:r>
              <a:rPr>
                <a:solidFill>
                  <a:srgbClr val="0000FF"/>
                </a:solidFill>
              </a:rPr>
              <a:t>for</a:t>
            </a:r>
            <a:r>
              <a:t> (</a:t>
            </a:r>
            <a:r>
              <a:rPr>
                <a:solidFill>
                  <a:srgbClr val="0000FF"/>
                </a:solidFill>
              </a:rPr>
              <a:t>int</a:t>
            </a:r>
            <a:r>
              <a:t> i = 0; i &lt; 100; i++)</a:t>
            </a:r>
          </a:p>
          <a:p>
            <a:pPr>
              <a:defRPr sz="2400">
                <a:latin typeface="微软雅黑"/>
                <a:ea typeface="微软雅黑"/>
                <a:cs typeface="微软雅黑"/>
                <a:sym typeface="微软雅黑"/>
              </a:defRPr>
            </a:pPr>
            <a:r>
              <a:t>        {</a:t>
            </a:r>
          </a:p>
          <a:p>
            <a:pPr>
              <a:defRPr sz="2400">
                <a:latin typeface="微软雅黑"/>
                <a:ea typeface="微软雅黑"/>
                <a:cs typeface="微软雅黑"/>
                <a:sym typeface="微软雅黑"/>
              </a:defRPr>
            </a:pPr>
            <a:r>
              <a:t>            System.</a:t>
            </a:r>
            <a:r>
              <a:rPr>
                <a:solidFill>
                  <a:srgbClr val="2B91AF"/>
                </a:solidFill>
              </a:rPr>
              <a:t>Console</a:t>
            </a:r>
            <a:r>
              <a:t>.WriteLine(i);</a:t>
            </a:r>
          </a:p>
          <a:p>
            <a:pPr>
              <a:defRPr sz="2400">
                <a:latin typeface="微软雅黑"/>
                <a:ea typeface="微软雅黑"/>
                <a:cs typeface="微软雅黑"/>
                <a:sym typeface="微软雅黑"/>
              </a:defRPr>
            </a:pPr>
            <a:r>
              <a:t>        }</a:t>
            </a:r>
          </a:p>
          <a:p>
            <a:pPr>
              <a:defRPr sz="2400">
                <a:latin typeface="微软雅黑"/>
                <a:ea typeface="微软雅黑"/>
                <a:cs typeface="微软雅黑"/>
                <a:sym typeface="微软雅黑"/>
              </a:defRPr>
            </a:pPr>
            <a:r>
              <a:t>    }</a:t>
            </a:r>
          </a:p>
          <a:p>
            <a:pPr>
              <a:defRPr sz="2400">
                <a:latin typeface="微软雅黑"/>
                <a:ea typeface="微软雅黑"/>
                <a:cs typeface="微软雅黑"/>
                <a:sym typeface="微软雅黑"/>
              </a:defRPr>
            </a:pPr>
            <a:r>
              <a:t>}</a:t>
            </a:r>
          </a:p>
        </p:txBody>
      </p:sp>
      <p:sp>
        <p:nvSpPr>
          <p:cNvPr id="404"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for</a:t>
            </a:r>
          </a:p>
        </p:txBody>
      </p:sp>
      <p:sp>
        <p:nvSpPr>
          <p:cNvPr id="405" name="TextBox 10"/>
          <p:cNvSpPr txBox="1"/>
          <p:nvPr/>
        </p:nvSpPr>
        <p:spPr>
          <a:xfrm>
            <a:off x="9295389" y="3824004"/>
            <a:ext cx="368301" cy="5080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800">
                <a:solidFill>
                  <a:srgbClr val="415162"/>
                </a:solidFill>
                <a:latin typeface="微软雅黑"/>
                <a:ea typeface="微软雅黑"/>
                <a:cs typeface="微软雅黑"/>
                <a:sym typeface="微软雅黑"/>
              </a:defRPr>
            </a:lvl1pPr>
          </a:lstStyle>
          <a:p>
            <a:r>
              <a:t>真</a:t>
            </a:r>
          </a:p>
        </p:txBody>
      </p:sp>
      <p:sp>
        <p:nvSpPr>
          <p:cNvPr id="406" name="TextBox 14"/>
          <p:cNvSpPr txBox="1"/>
          <p:nvPr/>
        </p:nvSpPr>
        <p:spPr>
          <a:xfrm>
            <a:off x="7303395" y="4738735"/>
            <a:ext cx="368301" cy="5080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800">
                <a:solidFill>
                  <a:srgbClr val="415162"/>
                </a:solidFill>
                <a:latin typeface="微软雅黑"/>
                <a:ea typeface="微软雅黑"/>
                <a:cs typeface="微软雅黑"/>
                <a:sym typeface="微软雅黑"/>
              </a:defRPr>
            </a:lvl1pPr>
          </a:lstStyle>
          <a:p>
            <a:r>
              <a:t>假</a:t>
            </a:r>
          </a:p>
        </p:txBody>
      </p:sp>
      <p:grpSp>
        <p:nvGrpSpPr>
          <p:cNvPr id="409" name="流程图: 决策 15"/>
          <p:cNvGrpSpPr/>
          <p:nvPr/>
        </p:nvGrpSpPr>
        <p:grpSpPr>
          <a:xfrm>
            <a:off x="7050558" y="3824003"/>
            <a:ext cx="2072858" cy="1139607"/>
            <a:chOff x="0" y="0"/>
            <a:chExt cx="2072857" cy="1139606"/>
          </a:xfrm>
        </p:grpSpPr>
        <p:sp>
          <p:nvSpPr>
            <p:cNvPr id="407" name="形状"/>
            <p:cNvSpPr/>
            <p:nvPr/>
          </p:nvSpPr>
          <p:spPr>
            <a:xfrm>
              <a:off x="0" y="-1"/>
              <a:ext cx="2072858" cy="11396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defTabSz="914098">
                <a:defRPr>
                  <a:solidFill>
                    <a:srgbClr val="415162"/>
                  </a:solidFill>
                </a:defRPr>
              </a:pPr>
              <a:endParaRPr/>
            </a:p>
          </p:txBody>
        </p:sp>
        <p:sp>
          <p:nvSpPr>
            <p:cNvPr id="408" name="i &lt; 100;"/>
            <p:cNvSpPr txBox="1"/>
            <p:nvPr/>
          </p:nvSpPr>
          <p:spPr>
            <a:xfrm>
              <a:off x="518215" y="384383"/>
              <a:ext cx="1036430"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914098">
                <a:defRPr>
                  <a:latin typeface="微软雅黑"/>
                  <a:ea typeface="微软雅黑"/>
                  <a:cs typeface="微软雅黑"/>
                  <a:sym typeface="微软雅黑"/>
                </a:defRPr>
              </a:lvl1pPr>
            </a:lstStyle>
            <a:p>
              <a:r>
                <a:t>i &lt; 100;</a:t>
              </a:r>
            </a:p>
          </p:txBody>
        </p:sp>
      </p:grpSp>
      <p:grpSp>
        <p:nvGrpSpPr>
          <p:cNvPr id="412" name="矩形 22"/>
          <p:cNvGrpSpPr/>
          <p:nvPr/>
        </p:nvGrpSpPr>
        <p:grpSpPr>
          <a:xfrm>
            <a:off x="7482978" y="2156486"/>
            <a:ext cx="1208016" cy="689859"/>
            <a:chOff x="0" y="0"/>
            <a:chExt cx="1208015" cy="689857"/>
          </a:xfrm>
        </p:grpSpPr>
        <p:sp>
          <p:nvSpPr>
            <p:cNvPr id="410" name="矩形"/>
            <p:cNvSpPr/>
            <p:nvPr/>
          </p:nvSpPr>
          <p:spPr>
            <a:xfrm>
              <a:off x="-1" y="0"/>
              <a:ext cx="1208017" cy="689858"/>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415162"/>
                  </a:solidFill>
                </a:defRPr>
              </a:pPr>
              <a:endParaRPr/>
            </a:p>
          </p:txBody>
        </p:sp>
        <p:sp>
          <p:nvSpPr>
            <p:cNvPr id="411" name="int i = 0;"/>
            <p:cNvSpPr txBox="1"/>
            <p:nvPr/>
          </p:nvSpPr>
          <p:spPr>
            <a:xfrm>
              <a:off x="-1" y="159508"/>
              <a:ext cx="1208017"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a:solidFill>
                    <a:srgbClr val="0000FF"/>
                  </a:solidFill>
                  <a:latin typeface="微软雅黑"/>
                  <a:ea typeface="微软雅黑"/>
                  <a:cs typeface="微软雅黑"/>
                  <a:sym typeface="微软雅黑"/>
                </a:defRPr>
              </a:pPr>
              <a:r>
                <a:t>int</a:t>
              </a:r>
              <a:r>
                <a:rPr>
                  <a:solidFill>
                    <a:srgbClr val="000000"/>
                  </a:solidFill>
                </a:rPr>
                <a:t> i = 0;</a:t>
              </a:r>
            </a:p>
          </p:txBody>
        </p:sp>
      </p:grpSp>
      <p:grpSp>
        <p:nvGrpSpPr>
          <p:cNvPr id="415" name="矩形 23"/>
          <p:cNvGrpSpPr/>
          <p:nvPr/>
        </p:nvGrpSpPr>
        <p:grpSpPr>
          <a:xfrm>
            <a:off x="7529118" y="5393454"/>
            <a:ext cx="1115737" cy="545286"/>
            <a:chOff x="0" y="0"/>
            <a:chExt cx="1115736" cy="545284"/>
          </a:xfrm>
        </p:grpSpPr>
        <p:sp>
          <p:nvSpPr>
            <p:cNvPr id="413" name="矩形"/>
            <p:cNvSpPr/>
            <p:nvPr/>
          </p:nvSpPr>
          <p:spPr>
            <a:xfrm>
              <a:off x="-1" y="0"/>
              <a:ext cx="1115738" cy="545285"/>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latin typeface="微软雅黑"/>
                  <a:ea typeface="微软雅黑"/>
                  <a:cs typeface="微软雅黑"/>
                  <a:sym typeface="微软雅黑"/>
                </a:defRPr>
              </a:pPr>
              <a:endParaRPr/>
            </a:p>
          </p:txBody>
        </p:sp>
        <p:sp>
          <p:nvSpPr>
            <p:cNvPr id="414" name="结束"/>
            <p:cNvSpPr txBox="1"/>
            <p:nvPr/>
          </p:nvSpPr>
          <p:spPr>
            <a:xfrm>
              <a:off x="-1" y="68172"/>
              <a:ext cx="1115738" cy="408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latin typeface="微软雅黑"/>
                  <a:ea typeface="微软雅黑"/>
                  <a:cs typeface="微软雅黑"/>
                  <a:sym typeface="微软雅黑"/>
                </a:defRPr>
              </a:lvl1pPr>
            </a:lstStyle>
            <a:p>
              <a:r>
                <a:t>结束</a:t>
              </a:r>
            </a:p>
          </p:txBody>
        </p:sp>
      </p:grpSp>
      <p:grpSp>
        <p:nvGrpSpPr>
          <p:cNvPr id="418" name="矩形 26"/>
          <p:cNvGrpSpPr/>
          <p:nvPr/>
        </p:nvGrpSpPr>
        <p:grpSpPr>
          <a:xfrm>
            <a:off x="10231070" y="2985617"/>
            <a:ext cx="1208016" cy="689859"/>
            <a:chOff x="0" y="0"/>
            <a:chExt cx="1208015" cy="689857"/>
          </a:xfrm>
        </p:grpSpPr>
        <p:sp>
          <p:nvSpPr>
            <p:cNvPr id="416" name="矩形"/>
            <p:cNvSpPr/>
            <p:nvPr/>
          </p:nvSpPr>
          <p:spPr>
            <a:xfrm>
              <a:off x="-1" y="0"/>
              <a:ext cx="1208017" cy="689858"/>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latin typeface="微软雅黑"/>
                  <a:ea typeface="微软雅黑"/>
                  <a:cs typeface="微软雅黑"/>
                  <a:sym typeface="微软雅黑"/>
                </a:defRPr>
              </a:pPr>
              <a:endParaRPr/>
            </a:p>
          </p:txBody>
        </p:sp>
        <p:sp>
          <p:nvSpPr>
            <p:cNvPr id="417" name="i++;"/>
            <p:cNvSpPr txBox="1"/>
            <p:nvPr/>
          </p:nvSpPr>
          <p:spPr>
            <a:xfrm>
              <a:off x="-1" y="159508"/>
              <a:ext cx="1208017"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latin typeface="微软雅黑"/>
                  <a:ea typeface="微软雅黑"/>
                  <a:cs typeface="微软雅黑"/>
                  <a:sym typeface="微软雅黑"/>
                </a:defRPr>
              </a:lvl1pPr>
            </a:lstStyle>
            <a:p>
              <a:r>
                <a:t>i++;</a:t>
              </a:r>
            </a:p>
          </p:txBody>
        </p:sp>
      </p:grpSp>
      <p:sp>
        <p:nvSpPr>
          <p:cNvPr id="427" name="直接箭头连接符 28"/>
          <p:cNvSpPr/>
          <p:nvPr/>
        </p:nvSpPr>
        <p:spPr>
          <a:xfrm>
            <a:off x="8086986" y="2852604"/>
            <a:ext cx="1" cy="9715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chemeClr val="accent1"/>
            </a:solidFill>
            <a:miter/>
            <a:tailEnd type="triangle"/>
          </a:ln>
        </p:spPr>
        <p:txBody>
          <a:bodyPr/>
          <a:lstStyle/>
          <a:p>
            <a:endParaRPr/>
          </a:p>
        </p:txBody>
      </p:sp>
      <p:sp>
        <p:nvSpPr>
          <p:cNvPr id="428" name="直接箭头连接符 31"/>
          <p:cNvSpPr/>
          <p:nvPr/>
        </p:nvSpPr>
        <p:spPr>
          <a:xfrm>
            <a:off x="8086986" y="4963327"/>
            <a:ext cx="1" cy="4237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chemeClr val="accent1"/>
            </a:solidFill>
            <a:miter/>
            <a:tailEnd type="triangle"/>
          </a:ln>
        </p:spPr>
        <p:txBody>
          <a:bodyPr/>
          <a:lstStyle/>
          <a:p>
            <a:endParaRPr/>
          </a:p>
        </p:txBody>
      </p:sp>
      <p:sp>
        <p:nvSpPr>
          <p:cNvPr id="421" name="直接箭头连接符 33"/>
          <p:cNvSpPr/>
          <p:nvPr/>
        </p:nvSpPr>
        <p:spPr>
          <a:xfrm>
            <a:off x="9123415" y="4393805"/>
            <a:ext cx="834318" cy="1"/>
          </a:xfrm>
          <a:prstGeom prst="line">
            <a:avLst/>
          </a:prstGeom>
          <a:ln w="28575">
            <a:solidFill>
              <a:schemeClr val="accent1"/>
            </a:solidFill>
            <a:miter/>
            <a:tailEnd type="triangle"/>
          </a:ln>
        </p:spPr>
        <p:txBody>
          <a:bodyPr lIns="45719" rIns="45719"/>
          <a:lstStyle/>
          <a:p>
            <a:endParaRPr/>
          </a:p>
        </p:txBody>
      </p:sp>
      <p:grpSp>
        <p:nvGrpSpPr>
          <p:cNvPr id="424" name="矩形 43"/>
          <p:cNvGrpSpPr/>
          <p:nvPr/>
        </p:nvGrpSpPr>
        <p:grpSpPr>
          <a:xfrm>
            <a:off x="10110128" y="4066158"/>
            <a:ext cx="1449901" cy="689859"/>
            <a:chOff x="0" y="0"/>
            <a:chExt cx="1449900" cy="689857"/>
          </a:xfrm>
        </p:grpSpPr>
        <p:sp>
          <p:nvSpPr>
            <p:cNvPr id="422" name="矩形"/>
            <p:cNvSpPr/>
            <p:nvPr/>
          </p:nvSpPr>
          <p:spPr>
            <a:xfrm>
              <a:off x="-1" y="0"/>
              <a:ext cx="1449902" cy="689858"/>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latin typeface="微软雅黑"/>
                  <a:ea typeface="微软雅黑"/>
                  <a:cs typeface="微软雅黑"/>
                  <a:sym typeface="微软雅黑"/>
                </a:defRPr>
              </a:pPr>
              <a:endParaRPr/>
            </a:p>
          </p:txBody>
        </p:sp>
        <p:sp>
          <p:nvSpPr>
            <p:cNvPr id="423" name="WriteLine(i);"/>
            <p:cNvSpPr txBox="1"/>
            <p:nvPr/>
          </p:nvSpPr>
          <p:spPr>
            <a:xfrm>
              <a:off x="-1" y="159508"/>
              <a:ext cx="1449902"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latin typeface="微软雅黑"/>
                  <a:ea typeface="微软雅黑"/>
                  <a:cs typeface="微软雅黑"/>
                  <a:sym typeface="微软雅黑"/>
                </a:defRPr>
              </a:lvl1pPr>
            </a:lstStyle>
            <a:p>
              <a:r>
                <a:t>WriteLine(i);</a:t>
              </a:r>
            </a:p>
          </p:txBody>
        </p:sp>
      </p:grpSp>
      <p:sp>
        <p:nvSpPr>
          <p:cNvPr id="429" name="直接箭头连接符 46"/>
          <p:cNvSpPr/>
          <p:nvPr/>
        </p:nvSpPr>
        <p:spPr>
          <a:xfrm>
            <a:off x="10835078" y="3681736"/>
            <a:ext cx="1" cy="3780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28575">
            <a:solidFill>
              <a:schemeClr val="accent1"/>
            </a:solidFill>
            <a:miter/>
            <a:tailEnd type="triangle"/>
          </a:ln>
        </p:spPr>
        <p:txBody>
          <a:bodyPr/>
          <a:lstStyle/>
          <a:p>
            <a:endParaRPr/>
          </a:p>
        </p:txBody>
      </p:sp>
      <p:sp>
        <p:nvSpPr>
          <p:cNvPr id="430" name="肘形连接符 49"/>
          <p:cNvSpPr/>
          <p:nvPr/>
        </p:nvSpPr>
        <p:spPr>
          <a:xfrm>
            <a:off x="8086090" y="3329939"/>
            <a:ext cx="2137410" cy="49403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28575">
            <a:solidFill>
              <a:schemeClr val="accent1"/>
            </a:solidFill>
            <a:miter/>
            <a:tailEnd type="triangle"/>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矩形 62"/>
          <p:cNvSpPr txBox="1"/>
          <p:nvPr/>
        </p:nvSpPr>
        <p:spPr>
          <a:xfrm>
            <a:off x="1226267" y="2216654"/>
            <a:ext cx="9746533" cy="3190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a:solidFill>
                  <a:srgbClr val="415162"/>
                </a:solidFill>
                <a:latin typeface="微软雅黑"/>
                <a:ea typeface="微软雅黑"/>
                <a:cs typeface="微软雅黑"/>
                <a:sym typeface="微软雅黑"/>
              </a:defRPr>
            </a:pPr>
            <a:r>
              <a:t>foreach 语句用于枚举一个集合的元素。与for语句相比有更简洁的语法。</a:t>
            </a:r>
          </a:p>
          <a:p>
            <a:pPr>
              <a:defRPr sz="2000">
                <a:solidFill>
                  <a:srgbClr val="415162"/>
                </a:solidFill>
                <a:latin typeface="微软雅黑"/>
                <a:ea typeface="微软雅黑"/>
                <a:cs typeface="微软雅黑"/>
                <a:sym typeface="微软雅黑"/>
              </a:defRPr>
            </a:pPr>
            <a:endParaRPr/>
          </a:p>
          <a:p>
            <a:pPr>
              <a:defRPr sz="2000">
                <a:solidFill>
                  <a:srgbClr val="415162"/>
                </a:solidFill>
                <a:latin typeface="微软雅黑"/>
                <a:ea typeface="微软雅黑"/>
                <a:cs typeface="微软雅黑"/>
                <a:sym typeface="微软雅黑"/>
              </a:defRPr>
            </a:pPr>
            <a:r>
              <a:t>语法如下：</a:t>
            </a:r>
          </a:p>
          <a:p>
            <a:pPr>
              <a:defRPr sz="2000">
                <a:solidFill>
                  <a:srgbClr val="415162"/>
                </a:solidFill>
                <a:latin typeface="微软雅黑"/>
                <a:ea typeface="微软雅黑"/>
                <a:cs typeface="微软雅黑"/>
                <a:sym typeface="微软雅黑"/>
              </a:defRPr>
            </a:pPr>
            <a:endParaRPr/>
          </a:p>
          <a:p>
            <a:pPr>
              <a:defRPr sz="2000">
                <a:solidFill>
                  <a:srgbClr val="415162"/>
                </a:solidFill>
                <a:latin typeface="微软雅黑"/>
                <a:ea typeface="微软雅黑"/>
                <a:cs typeface="微软雅黑"/>
                <a:sym typeface="微软雅黑"/>
              </a:defRPr>
            </a:pPr>
            <a:r>
              <a:t>	foreach(迭代变量类型 迭代变量名 in 集合)</a:t>
            </a:r>
          </a:p>
          <a:p>
            <a:pPr>
              <a:defRPr sz="2000">
                <a:solidFill>
                  <a:srgbClr val="415162"/>
                </a:solidFill>
                <a:latin typeface="微软雅黑"/>
                <a:ea typeface="微软雅黑"/>
                <a:cs typeface="微软雅黑"/>
                <a:sym typeface="微软雅黑"/>
              </a:defRPr>
            </a:pPr>
            <a:r>
              <a:t>	｛</a:t>
            </a:r>
          </a:p>
          <a:p>
            <a:pPr>
              <a:defRPr sz="2000">
                <a:solidFill>
                  <a:srgbClr val="415162"/>
                </a:solidFill>
                <a:latin typeface="微软雅黑"/>
                <a:ea typeface="微软雅黑"/>
                <a:cs typeface="微软雅黑"/>
                <a:sym typeface="微软雅黑"/>
              </a:defRPr>
            </a:pPr>
            <a:r>
              <a:t>		//一些代码</a:t>
            </a:r>
          </a:p>
          <a:p>
            <a:pPr>
              <a:defRPr sz="2000">
                <a:solidFill>
                  <a:srgbClr val="415162"/>
                </a:solidFill>
                <a:latin typeface="微软雅黑"/>
                <a:ea typeface="微软雅黑"/>
                <a:cs typeface="微软雅黑"/>
                <a:sym typeface="微软雅黑"/>
              </a:defRPr>
            </a:pPr>
            <a:r>
              <a:t>	｝</a:t>
            </a:r>
          </a:p>
          <a:p>
            <a:pPr>
              <a:defRPr sz="2000">
                <a:solidFill>
                  <a:srgbClr val="415162"/>
                </a:solidFill>
                <a:latin typeface="微软雅黑"/>
                <a:ea typeface="微软雅黑"/>
                <a:cs typeface="微软雅黑"/>
                <a:sym typeface="微软雅黑"/>
              </a:defRPr>
            </a:pPr>
            <a:r>
              <a:t>	//后续代码</a:t>
            </a:r>
          </a:p>
        </p:txBody>
      </p:sp>
      <p:sp>
        <p:nvSpPr>
          <p:cNvPr id="433"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foreach</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矩形 62"/>
          <p:cNvSpPr txBox="1"/>
          <p:nvPr/>
        </p:nvSpPr>
        <p:spPr>
          <a:xfrm>
            <a:off x="1226267" y="2216654"/>
            <a:ext cx="9746533" cy="3444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Test</a:t>
            </a:r>
          </a:p>
          <a:p>
            <a:pPr>
              <a:defRPr sz="2000">
                <a:latin typeface="微软雅黑"/>
                <a:ea typeface="微软雅黑"/>
                <a:cs typeface="微软雅黑"/>
                <a:sym typeface="微软雅黑"/>
              </a:defRPr>
            </a:pPr>
            <a:r>
              <a:t>{</a:t>
            </a:r>
          </a:p>
          <a:p>
            <a:pPr>
              <a:defRPr sz="20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a:t>
            </a:r>
            <a:r>
              <a:rPr>
                <a:solidFill>
                  <a:srgbClr val="0000FF"/>
                </a:solidFill>
              </a:rPr>
              <a:t>int</a:t>
            </a:r>
            <a:r>
              <a:t>[] array = </a:t>
            </a:r>
            <a:r>
              <a:rPr>
                <a:solidFill>
                  <a:srgbClr val="0000FF"/>
                </a:solidFill>
              </a:rPr>
              <a:t>new</a:t>
            </a:r>
            <a:r>
              <a:t> </a:t>
            </a:r>
            <a:r>
              <a:rPr>
                <a:solidFill>
                  <a:srgbClr val="0000FF"/>
                </a:solidFill>
              </a:rPr>
              <a:t>int</a:t>
            </a:r>
            <a:r>
              <a:t>[] { 1, 3, 5, 7, 9 };</a:t>
            </a:r>
          </a:p>
          <a:p>
            <a:pPr>
              <a:defRPr sz="2000">
                <a:latin typeface="微软雅黑"/>
                <a:ea typeface="微软雅黑"/>
                <a:cs typeface="微软雅黑"/>
                <a:sym typeface="微软雅黑"/>
              </a:defRPr>
            </a:pPr>
            <a:r>
              <a:t>        </a:t>
            </a:r>
            <a:r>
              <a:rPr>
                <a:solidFill>
                  <a:srgbClr val="0000FF"/>
                </a:solidFill>
              </a:rPr>
              <a:t>foreach</a:t>
            </a:r>
            <a:r>
              <a:t> (</a:t>
            </a:r>
            <a:r>
              <a:rPr>
                <a:solidFill>
                  <a:srgbClr val="0000FF"/>
                </a:solidFill>
              </a:rPr>
              <a:t>int</a:t>
            </a:r>
            <a:r>
              <a:t> item </a:t>
            </a:r>
            <a:r>
              <a:rPr>
                <a:solidFill>
                  <a:srgbClr val="0000FF"/>
                </a:solidFill>
              </a:rPr>
              <a:t>in</a:t>
            </a:r>
            <a:r>
              <a:t> array)</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a:t>
            </a:r>
            <a:r>
              <a:rPr>
                <a:solidFill>
                  <a:srgbClr val="2B91AF"/>
                </a:solidFill>
              </a:rPr>
              <a:t>Console</a:t>
            </a:r>
            <a:r>
              <a:t>.WriteLine(item);</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a:t>
            </a:r>
          </a:p>
        </p:txBody>
      </p:sp>
      <p:sp>
        <p:nvSpPr>
          <p:cNvPr id="436"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foreach</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矩形 62"/>
          <p:cNvSpPr txBox="1"/>
          <p:nvPr/>
        </p:nvSpPr>
        <p:spPr>
          <a:xfrm>
            <a:off x="1226267" y="2216654"/>
            <a:ext cx="9746533" cy="313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Font typeface="Arial"/>
              <a:buChar char="•"/>
              <a:defRPr sz="2000">
                <a:solidFill>
                  <a:srgbClr val="415162"/>
                </a:solidFill>
                <a:latin typeface="微软雅黑"/>
                <a:ea typeface="微软雅黑"/>
                <a:cs typeface="微软雅黑"/>
                <a:sym typeface="微软雅黑"/>
              </a:defRPr>
            </a:pPr>
            <a:r>
              <a:t>while循环的一般形式为:</a:t>
            </a:r>
          </a:p>
          <a:p>
            <a:pPr>
              <a:defRPr sz="2000">
                <a:solidFill>
                  <a:srgbClr val="415162"/>
                </a:solidFill>
                <a:latin typeface="微软雅黑"/>
                <a:ea typeface="微软雅黑"/>
                <a:cs typeface="微软雅黑"/>
                <a:sym typeface="微软雅黑"/>
              </a:defRPr>
            </a:pPr>
            <a:r>
              <a:t>	while(条件)  //这个条件为布尔表达式</a:t>
            </a:r>
          </a:p>
          <a:p>
            <a:pPr>
              <a:defRPr sz="2000">
                <a:solidFill>
                  <a:srgbClr val="415162"/>
                </a:solidFill>
                <a:latin typeface="微软雅黑"/>
                <a:ea typeface="微软雅黑"/>
                <a:cs typeface="微软雅黑"/>
                <a:sym typeface="微软雅黑"/>
              </a:defRPr>
            </a:pPr>
            <a:r>
              <a:t>	{</a:t>
            </a:r>
          </a:p>
          <a:p>
            <a:pPr>
              <a:defRPr sz="2000">
                <a:solidFill>
                  <a:srgbClr val="415162"/>
                </a:solidFill>
                <a:latin typeface="微软雅黑"/>
                <a:ea typeface="微软雅黑"/>
                <a:cs typeface="微软雅黑"/>
                <a:sym typeface="微软雅黑"/>
              </a:defRPr>
            </a:pPr>
            <a:r>
              <a:t>		循环体语句；</a:t>
            </a:r>
          </a:p>
          <a:p>
            <a:pPr>
              <a:defRPr sz="2000">
                <a:solidFill>
                  <a:srgbClr val="415162"/>
                </a:solidFill>
                <a:latin typeface="微软雅黑"/>
                <a:ea typeface="微软雅黑"/>
                <a:cs typeface="微软雅黑"/>
                <a:sym typeface="微软雅黑"/>
              </a:defRPr>
            </a:pPr>
            <a:r>
              <a:t>	}</a:t>
            </a:r>
          </a:p>
          <a:p>
            <a:pPr>
              <a:defRPr sz="2000">
                <a:solidFill>
                  <a:srgbClr val="415162"/>
                </a:solidFill>
                <a:latin typeface="微软雅黑"/>
                <a:ea typeface="微软雅黑"/>
                <a:cs typeface="微软雅黑"/>
                <a:sym typeface="微软雅黑"/>
              </a:defRPr>
            </a:pPr>
            <a:endParaRPr/>
          </a:p>
          <a:p>
            <a:pPr marL="457200" indent="-457200">
              <a:buSzPct val="100000"/>
              <a:buFont typeface="Arial"/>
              <a:buChar char="•"/>
              <a:defRPr sz="2000">
                <a:solidFill>
                  <a:srgbClr val="415162"/>
                </a:solidFill>
                <a:latin typeface="微软雅黑"/>
                <a:ea typeface="微软雅黑"/>
                <a:cs typeface="微软雅黑"/>
                <a:sym typeface="微软雅黑"/>
              </a:defRPr>
            </a:pPr>
            <a:r>
              <a:t>执行流程:</a:t>
            </a:r>
          </a:p>
          <a:p>
            <a:pPr marL="914381" lvl="1" indent="-457200">
              <a:buSzPct val="100000"/>
              <a:buChar char="➢"/>
              <a:defRPr sz="2000">
                <a:solidFill>
                  <a:srgbClr val="415162"/>
                </a:solidFill>
                <a:latin typeface="微软雅黑"/>
                <a:ea typeface="微软雅黑"/>
                <a:cs typeface="微软雅黑"/>
                <a:sym typeface="微软雅黑"/>
              </a:defRPr>
            </a:pPr>
            <a:r>
              <a:t>先判断条件(即布尔表达式的值),如为真便重复执行循环体语句；直到条件为假时才结束循环，并继续执行循环程序外的后续语句。</a:t>
            </a:r>
          </a:p>
        </p:txBody>
      </p:sp>
      <p:sp>
        <p:nvSpPr>
          <p:cNvPr id="439"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while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矩形 62"/>
          <p:cNvSpPr txBox="1"/>
          <p:nvPr/>
        </p:nvSpPr>
        <p:spPr>
          <a:xfrm>
            <a:off x="1226267" y="2216654"/>
            <a:ext cx="9746533" cy="405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Test</a:t>
            </a:r>
          </a:p>
          <a:p>
            <a:pPr>
              <a:defRPr sz="2000">
                <a:latin typeface="微软雅黑"/>
                <a:ea typeface="微软雅黑"/>
                <a:cs typeface="微软雅黑"/>
                <a:sym typeface="微软雅黑"/>
              </a:defRPr>
            </a:pPr>
            <a:r>
              <a:t>{</a:t>
            </a:r>
          </a:p>
          <a:p>
            <a:pPr>
              <a:defRPr sz="20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a:t>
            </a:r>
            <a:r>
              <a:rPr>
                <a:solidFill>
                  <a:srgbClr val="0000FF"/>
                </a:solidFill>
              </a:rPr>
              <a:t>int</a:t>
            </a:r>
            <a:r>
              <a:t> i = 0;</a:t>
            </a:r>
          </a:p>
          <a:p>
            <a:pPr>
              <a:defRPr sz="2000">
                <a:latin typeface="微软雅黑"/>
                <a:ea typeface="微软雅黑"/>
                <a:cs typeface="微软雅黑"/>
                <a:sym typeface="微软雅黑"/>
              </a:defRPr>
            </a:pPr>
            <a:r>
              <a:t>        </a:t>
            </a:r>
            <a:r>
              <a:rPr>
                <a:solidFill>
                  <a:srgbClr val="0000FF"/>
                </a:solidFill>
              </a:rPr>
              <a:t>while</a:t>
            </a:r>
            <a:r>
              <a:t> (i &lt; 10)</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System.</a:t>
            </a:r>
            <a:r>
              <a:rPr>
                <a:solidFill>
                  <a:srgbClr val="2B91AF"/>
                </a:solidFill>
              </a:rPr>
              <a:t>Console</a:t>
            </a:r>
            <a:r>
              <a:t>.WriteLine(i);</a:t>
            </a:r>
          </a:p>
          <a:p>
            <a:pPr>
              <a:defRPr sz="2000">
                <a:latin typeface="微软雅黑"/>
                <a:ea typeface="微软雅黑"/>
                <a:cs typeface="微软雅黑"/>
                <a:sym typeface="微软雅黑"/>
              </a:defRPr>
            </a:pPr>
            <a:r>
              <a:t>            i++;</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a:t>
            </a:r>
          </a:p>
        </p:txBody>
      </p:sp>
      <p:sp>
        <p:nvSpPr>
          <p:cNvPr id="442"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while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p:nvPr/>
        </p:nvSpPr>
        <p:spPr>
          <a:xfrm>
            <a:off x="519111" y="3126347"/>
            <a:ext cx="11149015"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914098">
              <a:lnSpc>
                <a:spcPct val="90000"/>
              </a:lnSpc>
              <a:defRPr sz="8000">
                <a:solidFill>
                  <a:srgbClr val="415162">
                    <a:alpha val="99000"/>
                  </a:srgbClr>
                </a:solidFill>
                <a:latin typeface="微软雅黑"/>
                <a:ea typeface="微软雅黑"/>
                <a:cs typeface="微软雅黑"/>
                <a:sym typeface="微软雅黑"/>
              </a:defRPr>
            </a:lvl1pPr>
          </a:lstStyle>
          <a:p>
            <a:r>
              <a:t>语言基础</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矩形 62"/>
          <p:cNvSpPr txBox="1"/>
          <p:nvPr/>
        </p:nvSpPr>
        <p:spPr>
          <a:xfrm>
            <a:off x="1226267" y="2216654"/>
            <a:ext cx="9746533" cy="313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Font typeface="Arial"/>
              <a:buChar char="•"/>
              <a:defRPr sz="2000">
                <a:solidFill>
                  <a:srgbClr val="415162"/>
                </a:solidFill>
                <a:latin typeface="微软雅黑"/>
                <a:ea typeface="微软雅黑"/>
                <a:cs typeface="微软雅黑"/>
                <a:sym typeface="微软雅黑"/>
              </a:defRPr>
            </a:pPr>
            <a:r>
              <a:t>do-while循环的一般格式为：</a:t>
            </a:r>
          </a:p>
          <a:p>
            <a:pPr>
              <a:defRPr sz="2000">
                <a:solidFill>
                  <a:srgbClr val="415162"/>
                </a:solidFill>
                <a:latin typeface="微软雅黑"/>
                <a:ea typeface="微软雅黑"/>
                <a:cs typeface="微软雅黑"/>
                <a:sym typeface="微软雅黑"/>
              </a:defRPr>
            </a:pPr>
            <a:r>
              <a:t>	do</a:t>
            </a:r>
          </a:p>
          <a:p>
            <a:pPr>
              <a:defRPr sz="2000">
                <a:solidFill>
                  <a:srgbClr val="415162"/>
                </a:solidFill>
                <a:latin typeface="微软雅黑"/>
                <a:ea typeface="微软雅黑"/>
                <a:cs typeface="微软雅黑"/>
                <a:sym typeface="微软雅黑"/>
              </a:defRPr>
            </a:pPr>
            <a:r>
              <a:t>	{</a:t>
            </a:r>
          </a:p>
          <a:p>
            <a:pPr>
              <a:defRPr sz="2000">
                <a:solidFill>
                  <a:srgbClr val="415162"/>
                </a:solidFill>
                <a:latin typeface="微软雅黑"/>
                <a:ea typeface="微软雅黑"/>
                <a:cs typeface="微软雅黑"/>
                <a:sym typeface="微软雅黑"/>
              </a:defRPr>
            </a:pPr>
            <a:r>
              <a:t>		//循环体语句；</a:t>
            </a:r>
          </a:p>
          <a:p>
            <a:pPr>
              <a:defRPr sz="2000">
                <a:solidFill>
                  <a:srgbClr val="415162"/>
                </a:solidFill>
                <a:latin typeface="微软雅黑"/>
                <a:ea typeface="微软雅黑"/>
                <a:cs typeface="微软雅黑"/>
                <a:sym typeface="微软雅黑"/>
              </a:defRPr>
            </a:pPr>
            <a:r>
              <a:t>	}while(测试条件);</a:t>
            </a:r>
          </a:p>
          <a:p>
            <a:pPr>
              <a:defRPr sz="2000">
                <a:solidFill>
                  <a:srgbClr val="415162"/>
                </a:solidFill>
                <a:latin typeface="微软雅黑"/>
                <a:ea typeface="微软雅黑"/>
                <a:cs typeface="微软雅黑"/>
                <a:sym typeface="微软雅黑"/>
              </a:defRPr>
            </a:pPr>
            <a:r>
              <a:t>	</a:t>
            </a:r>
          </a:p>
          <a:p>
            <a:pPr marL="457200" indent="-457200">
              <a:buSzPct val="100000"/>
              <a:buFont typeface="Arial"/>
              <a:buChar char="•"/>
              <a:defRPr sz="2000">
                <a:solidFill>
                  <a:srgbClr val="415162"/>
                </a:solidFill>
                <a:latin typeface="微软雅黑"/>
                <a:ea typeface="微软雅黑"/>
                <a:cs typeface="微软雅黑"/>
                <a:sym typeface="微软雅黑"/>
              </a:defRPr>
            </a:pPr>
            <a:r>
              <a:t>执行流程：</a:t>
            </a:r>
          </a:p>
          <a:p>
            <a:pPr marL="914381" lvl="1" indent="-457200">
              <a:buSzPct val="100000"/>
              <a:buChar char="➢"/>
              <a:defRPr sz="2000">
                <a:solidFill>
                  <a:srgbClr val="415162"/>
                </a:solidFill>
                <a:latin typeface="微软雅黑"/>
                <a:ea typeface="微软雅黑"/>
                <a:cs typeface="微软雅黑"/>
                <a:sym typeface="微软雅黑"/>
              </a:defRPr>
            </a:pPr>
            <a:r>
              <a:t>先执行循环体语句，然后测试while中的条件，如果测试条件为true,就再次执行循环体语句，直到测试结果为false时，就退出循环。</a:t>
            </a:r>
          </a:p>
        </p:txBody>
      </p:sp>
      <p:sp>
        <p:nvSpPr>
          <p:cNvPr id="445"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do while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矩形 62"/>
          <p:cNvSpPr txBox="1"/>
          <p:nvPr/>
        </p:nvSpPr>
        <p:spPr>
          <a:xfrm>
            <a:off x="1226267" y="2216654"/>
            <a:ext cx="9746533" cy="440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Test</a:t>
            </a:r>
          </a:p>
          <a:p>
            <a:pPr>
              <a:defRPr sz="2000">
                <a:latin typeface="微软雅黑"/>
                <a:ea typeface="微软雅黑"/>
                <a:cs typeface="微软雅黑"/>
                <a:sym typeface="微软雅黑"/>
              </a:defRPr>
            </a:pPr>
            <a:r>
              <a:t>{</a:t>
            </a:r>
          </a:p>
          <a:p>
            <a:pPr>
              <a:defRPr sz="20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a:t>
            </a:r>
            <a:r>
              <a:rPr>
                <a:solidFill>
                  <a:srgbClr val="0000FF"/>
                </a:solidFill>
              </a:rPr>
              <a:t>int</a:t>
            </a:r>
            <a:r>
              <a:t> i = 0;</a:t>
            </a:r>
          </a:p>
          <a:p>
            <a:pPr>
              <a:defRPr sz="2000">
                <a:latin typeface="微软雅黑"/>
                <a:ea typeface="微软雅黑"/>
                <a:cs typeface="微软雅黑"/>
                <a:sym typeface="微软雅黑"/>
              </a:defRPr>
            </a:pPr>
            <a:r>
              <a:t>        </a:t>
            </a:r>
            <a:r>
              <a:rPr>
                <a:solidFill>
                  <a:srgbClr val="0000FF"/>
                </a:solidFill>
              </a:rPr>
              <a:t>do</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            System.</a:t>
            </a:r>
            <a:r>
              <a:rPr>
                <a:solidFill>
                  <a:srgbClr val="2B91AF"/>
                </a:solidFill>
              </a:rPr>
              <a:t>Console</a:t>
            </a:r>
            <a:r>
              <a:t>.WriteLine(i);</a:t>
            </a:r>
          </a:p>
          <a:p>
            <a:pPr>
              <a:defRPr sz="2000">
                <a:latin typeface="微软雅黑"/>
                <a:ea typeface="微软雅黑"/>
                <a:cs typeface="微软雅黑"/>
                <a:sym typeface="微软雅黑"/>
              </a:defRPr>
            </a:pPr>
            <a:r>
              <a:t>            i++;</a:t>
            </a:r>
          </a:p>
          <a:p>
            <a:pPr>
              <a:defRPr sz="2000">
                <a:latin typeface="微软雅黑"/>
                <a:ea typeface="微软雅黑"/>
                <a:cs typeface="微软雅黑"/>
                <a:sym typeface="微软雅黑"/>
              </a:defRPr>
            </a:pPr>
            <a:r>
              <a:t>	</a:t>
            </a:r>
            <a:r>
              <a:rPr>
                <a:solidFill>
                  <a:srgbClr val="2F5597"/>
                </a:solidFill>
              </a:rPr>
              <a:t>//这个while条件后面是有分号的,是必须的</a:t>
            </a:r>
          </a:p>
          <a:p>
            <a:pPr>
              <a:defRPr sz="2000">
                <a:latin typeface="微软雅黑"/>
                <a:ea typeface="微软雅黑"/>
                <a:cs typeface="微软雅黑"/>
                <a:sym typeface="微软雅黑"/>
              </a:defRPr>
            </a:pPr>
            <a:r>
              <a:t>        } </a:t>
            </a:r>
            <a:r>
              <a:rPr>
                <a:solidFill>
                  <a:srgbClr val="0000FF"/>
                </a:solidFill>
              </a:rPr>
              <a:t>while</a:t>
            </a:r>
            <a:r>
              <a:t> (i &lt; 10);</a:t>
            </a:r>
          </a:p>
          <a:p>
            <a:pPr>
              <a:defRPr sz="2000">
                <a:latin typeface="微软雅黑"/>
                <a:ea typeface="微软雅黑"/>
                <a:cs typeface="微软雅黑"/>
                <a:sym typeface="微软雅黑"/>
              </a:defRPr>
            </a:pPr>
            <a:r>
              <a:t>    }</a:t>
            </a:r>
          </a:p>
          <a:p>
            <a:pPr>
              <a:defRPr sz="2000">
                <a:latin typeface="微软雅黑"/>
                <a:ea typeface="微软雅黑"/>
                <a:cs typeface="微软雅黑"/>
                <a:sym typeface="微软雅黑"/>
              </a:defRPr>
            </a:pPr>
            <a:r>
              <a:t>}</a:t>
            </a:r>
          </a:p>
        </p:txBody>
      </p:sp>
      <p:sp>
        <p:nvSpPr>
          <p:cNvPr id="448"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do while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矩形 62"/>
          <p:cNvSpPr txBox="1"/>
          <p:nvPr/>
        </p:nvSpPr>
        <p:spPr>
          <a:xfrm>
            <a:off x="1226267" y="2216654"/>
            <a:ext cx="9746533" cy="311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do-while与while的不同之处在于：</a:t>
            </a:r>
          </a:p>
          <a:p>
            <a:pPr marL="914381" lvl="1" indent="-457200">
              <a:lnSpc>
                <a:spcPct val="150000"/>
              </a:lnSpc>
              <a:buSzPct val="100000"/>
              <a:buChar char="➢"/>
              <a:defRPr sz="2000">
                <a:solidFill>
                  <a:srgbClr val="415162"/>
                </a:solidFill>
                <a:latin typeface="微软雅黑"/>
                <a:ea typeface="微软雅黑"/>
                <a:cs typeface="微软雅黑"/>
                <a:sym typeface="微软雅黑"/>
              </a:defRPr>
            </a:pPr>
            <a:r>
              <a:t>do-while它是先执行循环中的语句，然后再判断条件是否为真，如果为真则继续循环，如果为假则终止循环。因此对于do-while语句来说至少要执行一次循环语句。</a:t>
            </a:r>
          </a:p>
          <a:p>
            <a:pPr marL="914381" lvl="1" indent="-457200">
              <a:lnSpc>
                <a:spcPct val="150000"/>
              </a:lnSpc>
              <a:buSzPct val="100000"/>
              <a:buChar char="➢"/>
              <a:defRPr sz="2000">
                <a:solidFill>
                  <a:srgbClr val="415162"/>
                </a:solidFill>
                <a:latin typeface="微软雅黑"/>
                <a:ea typeface="微软雅黑"/>
                <a:cs typeface="微软雅黑"/>
                <a:sym typeface="微软雅黑"/>
              </a:defRPr>
            </a:pPr>
            <a:r>
              <a:t>而while语然是先判断条件是否为真，为真则执行循环语句，若不为真，则终止循环。因此对于while语句来说可能一次也不会执行循环体语句。</a:t>
            </a:r>
          </a:p>
        </p:txBody>
      </p:sp>
      <p:sp>
        <p:nvSpPr>
          <p:cNvPr id="451"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while &amp; do while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矩形 62"/>
          <p:cNvSpPr txBox="1"/>
          <p:nvPr/>
        </p:nvSpPr>
        <p:spPr>
          <a:xfrm>
            <a:off x="1226267" y="2216654"/>
            <a:ext cx="9746533" cy="3647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break 语句退出直接封闭它的switch、while、do while或for语句。</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当多个 switch、while、do while或for语句彼此嵌套时，break语句只应用于最里层的语句。直接跳出当前循环。</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continue 语句开始直接封闭它的 while、do while或for语句的一次新迭代。进入下一次循环。</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当多个 while、do while或for语句互相嵌套时，continue语句只应用于最里层的语句。</a:t>
            </a:r>
          </a:p>
        </p:txBody>
      </p:sp>
      <p:sp>
        <p:nvSpPr>
          <p:cNvPr id="454"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break&amp;continue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矩形 62"/>
          <p:cNvSpPr txBox="1"/>
          <p:nvPr/>
        </p:nvSpPr>
        <p:spPr>
          <a:xfrm>
            <a:off x="1226267" y="2216654"/>
            <a:ext cx="9746533" cy="423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微软雅黑"/>
                <a:ea typeface="微软雅黑"/>
                <a:cs typeface="微软雅黑"/>
                <a:sym typeface="微软雅黑"/>
              </a:defRPr>
            </a:pPr>
            <a:r>
              <a:t>public</a:t>
            </a:r>
            <a:r>
              <a:rPr>
                <a:solidFill>
                  <a:srgbClr val="000000"/>
                </a:solidFill>
              </a:rPr>
              <a:t> </a:t>
            </a:r>
            <a:r>
              <a:t>class</a:t>
            </a:r>
            <a:r>
              <a:rPr>
                <a:solidFill>
                  <a:srgbClr val="000000"/>
                </a:solidFill>
              </a:rPr>
              <a:t> </a:t>
            </a:r>
            <a:r>
              <a:rPr>
                <a:solidFill>
                  <a:srgbClr val="2B91AF"/>
                </a:solidFill>
              </a:rPr>
              <a:t>Test</a:t>
            </a:r>
          </a:p>
          <a:p>
            <a:pPr>
              <a:defRPr sz="1400">
                <a:latin typeface="微软雅黑"/>
                <a:ea typeface="微软雅黑"/>
                <a:cs typeface="微软雅黑"/>
                <a:sym typeface="微软雅黑"/>
              </a:defRPr>
            </a:pPr>
            <a:r>
              <a:t>{</a:t>
            </a:r>
          </a:p>
          <a:p>
            <a:pPr>
              <a:defRPr sz="14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        </a:t>
            </a:r>
            <a:r>
              <a:rPr>
                <a:solidFill>
                  <a:srgbClr val="0000FF"/>
                </a:solidFill>
              </a:rPr>
              <a:t>for</a:t>
            </a:r>
            <a:r>
              <a:t> (</a:t>
            </a:r>
            <a:r>
              <a:rPr>
                <a:solidFill>
                  <a:srgbClr val="0000FF"/>
                </a:solidFill>
              </a:rPr>
              <a:t>int</a:t>
            </a:r>
            <a:r>
              <a:t> i = 0; i &lt; 10; i++)</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            </a:t>
            </a:r>
            <a:r>
              <a:rPr>
                <a:solidFill>
                  <a:srgbClr val="0000FF"/>
                </a:solidFill>
              </a:rPr>
              <a:t>if</a:t>
            </a:r>
            <a:r>
              <a:t> (i==5)</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                </a:t>
            </a:r>
            <a:r>
              <a:rPr>
                <a:solidFill>
                  <a:srgbClr val="0000FF"/>
                </a:solidFill>
              </a:rPr>
              <a:t>continue</a:t>
            </a:r>
            <a:r>
              <a:t>;</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            </a:t>
            </a:r>
            <a:r>
              <a:rPr>
                <a:solidFill>
                  <a:srgbClr val="0000FF"/>
                </a:solidFill>
              </a:rPr>
              <a:t>if</a:t>
            </a:r>
            <a:r>
              <a:t> (i==8)</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                </a:t>
            </a:r>
            <a:r>
              <a:rPr>
                <a:solidFill>
                  <a:srgbClr val="0000FF"/>
                </a:solidFill>
              </a:rPr>
              <a:t>break</a:t>
            </a:r>
            <a:r>
              <a:t>;</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            </a:t>
            </a:r>
            <a:r>
              <a:rPr>
                <a:solidFill>
                  <a:srgbClr val="2B91AF"/>
                </a:solidFill>
              </a:rPr>
              <a:t>Console</a:t>
            </a:r>
            <a:r>
              <a:t>.Write(i);</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        </a:t>
            </a:r>
            <a:r>
              <a:rPr>
                <a:solidFill>
                  <a:srgbClr val="008000"/>
                </a:solidFill>
              </a:rPr>
              <a:t>//输出结果：0123467</a:t>
            </a:r>
          </a:p>
          <a:p>
            <a:pPr>
              <a:defRPr sz="1400">
                <a:latin typeface="微软雅黑"/>
                <a:ea typeface="微软雅黑"/>
                <a:cs typeface="微软雅黑"/>
                <a:sym typeface="微软雅黑"/>
              </a:defRPr>
            </a:pPr>
            <a:r>
              <a:t>    }</a:t>
            </a:r>
          </a:p>
          <a:p>
            <a:pPr>
              <a:defRPr sz="1400">
                <a:latin typeface="微软雅黑"/>
                <a:ea typeface="微软雅黑"/>
                <a:cs typeface="微软雅黑"/>
                <a:sym typeface="微软雅黑"/>
              </a:defRPr>
            </a:pPr>
            <a:r>
              <a:t>}</a:t>
            </a:r>
          </a:p>
        </p:txBody>
      </p:sp>
      <p:sp>
        <p:nvSpPr>
          <p:cNvPr id="457"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break&amp;continue</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矩形 62"/>
          <p:cNvSpPr txBox="1"/>
          <p:nvPr/>
        </p:nvSpPr>
        <p:spPr>
          <a:xfrm>
            <a:off x="1226267" y="2216654"/>
            <a:ext cx="9746533" cy="4663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return 语句将控制返回到出现 return 语句的函数成员的调用方。结束当前方法。跳转回到调用位置。</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不带表达式的return语句只能用在不计算值的函数成员中，即只能用在返回类型为void的方法、属性或索引器的set 访问器、事件的add 和remove 访问器、实例构造函数、静态构造函数或析构函数中。</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带表达式的 return 语句只能用在计算值的函数成员中，即返回类型为非 void 的方法、属性或索引器的get 访问器或用户定义的运算符。必须存在一个隐式转换，使得该表达式兼容于包含它的函数的返回类型。</a:t>
            </a:r>
            <a:r>
              <a:rPr>
                <a:solidFill>
                  <a:srgbClr val="FF2600"/>
                </a:solidFill>
              </a:rPr>
              <a:t>可用var声明返回的变量</a:t>
            </a:r>
            <a:r>
              <a:t>。</a:t>
            </a:r>
          </a:p>
        </p:txBody>
      </p:sp>
      <p:sp>
        <p:nvSpPr>
          <p:cNvPr id="460"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return</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矩形 62"/>
          <p:cNvSpPr txBox="1"/>
          <p:nvPr/>
        </p:nvSpPr>
        <p:spPr>
          <a:xfrm>
            <a:off x="1222733" y="2202830"/>
            <a:ext cx="6087509" cy="4104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600">
                <a:solidFill>
                  <a:srgbClr val="0000FF"/>
                </a:solidFill>
                <a:latin typeface="微软雅黑"/>
                <a:ea typeface="微软雅黑"/>
                <a:cs typeface="微软雅黑"/>
                <a:sym typeface="微软雅黑"/>
              </a:defRPr>
            </a:pPr>
            <a:r>
              <a:t>public</a:t>
            </a:r>
            <a:r>
              <a:rPr>
                <a:solidFill>
                  <a:srgbClr val="000000"/>
                </a:solidFill>
              </a:rPr>
              <a:t> </a:t>
            </a:r>
            <a:r>
              <a:t>class</a:t>
            </a:r>
            <a:r>
              <a:rPr>
                <a:solidFill>
                  <a:srgbClr val="000000"/>
                </a:solidFill>
              </a:rPr>
              <a:t> </a:t>
            </a:r>
            <a:r>
              <a:rPr>
                <a:solidFill>
                  <a:srgbClr val="2B91AF"/>
                </a:solidFill>
              </a:rPr>
              <a:t>Test</a:t>
            </a:r>
          </a:p>
          <a:p>
            <a:pPr>
              <a:defRPr sz="1600">
                <a:latin typeface="微软雅黑"/>
                <a:ea typeface="微软雅黑"/>
                <a:cs typeface="微软雅黑"/>
                <a:sym typeface="微软雅黑"/>
              </a:defRPr>
            </a:pPr>
            <a:r>
              <a:t>{</a:t>
            </a:r>
          </a:p>
          <a:p>
            <a:pPr>
              <a:defRPr sz="1600">
                <a:latin typeface="微软雅黑"/>
                <a:ea typeface="微软雅黑"/>
                <a:cs typeface="微软雅黑"/>
                <a:sym typeface="微软雅黑"/>
              </a:defRPr>
            </a:pPr>
            <a:r>
              <a:t>    </a:t>
            </a:r>
            <a:r>
              <a:rPr>
                <a:solidFill>
                  <a:srgbClr val="0000FF"/>
                </a:solidFill>
              </a:rPr>
              <a:t>void</a:t>
            </a:r>
            <a:r>
              <a:t> NoReturnValue()</a:t>
            </a:r>
          </a:p>
          <a:p>
            <a:pPr>
              <a:defRPr sz="1600">
                <a:latin typeface="微软雅黑"/>
                <a:ea typeface="微软雅黑"/>
                <a:cs typeface="微软雅黑"/>
                <a:sym typeface="微软雅黑"/>
              </a:defRPr>
            </a:pPr>
            <a:r>
              <a:t>    {</a:t>
            </a:r>
          </a:p>
          <a:p>
            <a:pPr>
              <a:defRPr sz="1600">
                <a:latin typeface="微软雅黑"/>
                <a:ea typeface="微软雅黑"/>
                <a:cs typeface="微软雅黑"/>
                <a:sym typeface="微软雅黑"/>
              </a:defRPr>
            </a:pPr>
            <a:r>
              <a:t>        </a:t>
            </a:r>
            <a:r>
              <a:rPr>
                <a:solidFill>
                  <a:srgbClr val="008000"/>
                </a:solidFill>
              </a:rPr>
              <a:t>//return后面不能写表达式,因为此方法返回类型为void</a:t>
            </a:r>
          </a:p>
          <a:p>
            <a:pPr>
              <a:defRPr sz="1600">
                <a:latin typeface="微软雅黑"/>
                <a:ea typeface="微软雅黑"/>
                <a:cs typeface="微软雅黑"/>
                <a:sym typeface="微软雅黑"/>
              </a:defRPr>
            </a:pPr>
            <a:r>
              <a:t>        </a:t>
            </a:r>
            <a:r>
              <a:rPr>
                <a:solidFill>
                  <a:srgbClr val="008000"/>
                </a:solidFill>
              </a:rPr>
              <a:t>//返回void的方法可以不写return语句</a:t>
            </a:r>
          </a:p>
          <a:p>
            <a:pPr>
              <a:defRPr sz="1600">
                <a:latin typeface="微软雅黑"/>
                <a:ea typeface="微软雅黑"/>
                <a:cs typeface="微软雅黑"/>
                <a:sym typeface="微软雅黑"/>
              </a:defRPr>
            </a:pPr>
            <a:r>
              <a:t>        </a:t>
            </a:r>
            <a:r>
              <a:rPr>
                <a:solidFill>
                  <a:srgbClr val="0000FF"/>
                </a:solidFill>
              </a:rPr>
              <a:t>return</a:t>
            </a:r>
            <a:r>
              <a:t>;</a:t>
            </a:r>
          </a:p>
          <a:p>
            <a:pPr>
              <a:defRPr sz="1600">
                <a:latin typeface="微软雅黑"/>
                <a:ea typeface="微软雅黑"/>
                <a:cs typeface="微软雅黑"/>
                <a:sym typeface="微软雅黑"/>
              </a:defRPr>
            </a:pPr>
            <a:r>
              <a:t>    }</a:t>
            </a:r>
          </a:p>
          <a:p>
            <a:pPr>
              <a:defRPr sz="1600">
                <a:latin typeface="微软雅黑"/>
                <a:ea typeface="微软雅黑"/>
                <a:cs typeface="微软雅黑"/>
                <a:sym typeface="微软雅黑"/>
              </a:defRPr>
            </a:pPr>
            <a:r>
              <a:t>    </a:t>
            </a:r>
            <a:r>
              <a:rPr>
                <a:solidFill>
                  <a:srgbClr val="0000FF"/>
                </a:solidFill>
              </a:rPr>
              <a:t>static</a:t>
            </a:r>
            <a:r>
              <a:t> </a:t>
            </a:r>
            <a:r>
              <a:rPr>
                <a:solidFill>
                  <a:srgbClr val="0000FF"/>
                </a:solidFill>
              </a:rPr>
              <a:t>int</a:t>
            </a:r>
            <a:r>
              <a:t> ReturnInt()</a:t>
            </a:r>
          </a:p>
          <a:p>
            <a:pPr>
              <a:defRPr sz="1600">
                <a:latin typeface="微软雅黑"/>
                <a:ea typeface="微软雅黑"/>
                <a:cs typeface="微软雅黑"/>
                <a:sym typeface="微软雅黑"/>
              </a:defRPr>
            </a:pPr>
            <a:r>
              <a:t>    {</a:t>
            </a:r>
          </a:p>
          <a:p>
            <a:pPr>
              <a:defRPr sz="1600">
                <a:latin typeface="微软雅黑"/>
                <a:ea typeface="微软雅黑"/>
                <a:cs typeface="微软雅黑"/>
                <a:sym typeface="微软雅黑"/>
              </a:defRPr>
            </a:pPr>
            <a:r>
              <a:t>        </a:t>
            </a:r>
            <a:r>
              <a:rPr>
                <a:solidFill>
                  <a:srgbClr val="008000"/>
                </a:solidFill>
              </a:rPr>
              <a:t>//123为是int类型，正确的retuen</a:t>
            </a:r>
          </a:p>
          <a:p>
            <a:pPr>
              <a:defRPr sz="1600">
                <a:latin typeface="微软雅黑"/>
                <a:ea typeface="微软雅黑"/>
                <a:cs typeface="微软雅黑"/>
                <a:sym typeface="微软雅黑"/>
              </a:defRPr>
            </a:pPr>
            <a:r>
              <a:t>        </a:t>
            </a:r>
            <a:r>
              <a:rPr>
                <a:solidFill>
                  <a:srgbClr val="0000FF"/>
                </a:solidFill>
              </a:rPr>
              <a:t>return</a:t>
            </a:r>
            <a:r>
              <a:t> 123;</a:t>
            </a:r>
          </a:p>
          <a:p>
            <a:pPr>
              <a:defRPr sz="1600">
                <a:latin typeface="微软雅黑"/>
                <a:ea typeface="微软雅黑"/>
                <a:cs typeface="微软雅黑"/>
                <a:sym typeface="微软雅黑"/>
              </a:defRPr>
            </a:pPr>
            <a:r>
              <a:t>        </a:t>
            </a:r>
            <a:r>
              <a:rPr>
                <a:solidFill>
                  <a:srgbClr val="008000"/>
                </a:solidFill>
              </a:rPr>
              <a:t>//123.00为是double类型,不能隐式转换为int，错误的return</a:t>
            </a:r>
          </a:p>
          <a:p>
            <a:pPr>
              <a:defRPr sz="1600">
                <a:latin typeface="微软雅黑"/>
                <a:ea typeface="微软雅黑"/>
                <a:cs typeface="微软雅黑"/>
                <a:sym typeface="微软雅黑"/>
              </a:defRPr>
            </a:pPr>
            <a:r>
              <a:t>        </a:t>
            </a:r>
            <a:r>
              <a:rPr>
                <a:solidFill>
                  <a:srgbClr val="008000"/>
                </a:solidFill>
              </a:rPr>
              <a:t>//return 123.00;</a:t>
            </a:r>
          </a:p>
          <a:p>
            <a:pPr>
              <a:defRPr sz="1600">
                <a:latin typeface="微软雅黑"/>
                <a:ea typeface="微软雅黑"/>
                <a:cs typeface="微软雅黑"/>
                <a:sym typeface="微软雅黑"/>
              </a:defRPr>
            </a:pPr>
            <a:r>
              <a:t>    }</a:t>
            </a:r>
          </a:p>
          <a:p>
            <a:pPr>
              <a:defRPr sz="1600">
                <a:latin typeface="微软雅黑"/>
                <a:ea typeface="微软雅黑"/>
                <a:cs typeface="微软雅黑"/>
                <a:sym typeface="微软雅黑"/>
              </a:defRPr>
            </a:pPr>
            <a:r>
              <a:t>}</a:t>
            </a:r>
          </a:p>
        </p:txBody>
      </p:sp>
      <p:sp>
        <p:nvSpPr>
          <p:cNvPr id="463"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return</a:t>
            </a:r>
          </a:p>
        </p:txBody>
      </p:sp>
      <p:sp>
        <p:nvSpPr>
          <p:cNvPr id="464" name="矩形 62"/>
          <p:cNvSpPr txBox="1"/>
          <p:nvPr/>
        </p:nvSpPr>
        <p:spPr>
          <a:xfrm>
            <a:off x="8128142" y="2161361"/>
            <a:ext cx="4460321" cy="1463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600">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p>
          <a:p>
            <a:pPr>
              <a:defRPr sz="1400">
                <a:latin typeface="微软雅黑"/>
                <a:ea typeface="微软雅黑"/>
                <a:cs typeface="微软雅黑"/>
                <a:sym typeface="微软雅黑"/>
              </a:defRPr>
            </a:pPr>
            <a:r>
              <a:t>    {</a:t>
            </a:r>
          </a:p>
          <a:p>
            <a:pPr lvl="1">
              <a:defRPr sz="1400">
                <a:latin typeface="微软雅黑"/>
                <a:ea typeface="微软雅黑"/>
                <a:cs typeface="微软雅黑"/>
                <a:sym typeface="微软雅黑"/>
              </a:defRPr>
            </a:pPr>
            <a:r>
              <a:rPr>
                <a:solidFill>
                  <a:srgbClr val="0433FF"/>
                </a:solidFill>
              </a:rPr>
              <a:t>var</a:t>
            </a:r>
            <a:r>
              <a:t> v = Test.ReturnInt();</a:t>
            </a:r>
          </a:p>
          <a:p>
            <a:pPr lvl="1">
              <a:defRPr sz="1400">
                <a:latin typeface="微软雅黑"/>
                <a:ea typeface="微软雅黑"/>
                <a:cs typeface="微软雅黑"/>
                <a:sym typeface="微软雅黑"/>
              </a:defRPr>
            </a:pPr>
            <a:r>
              <a:t>Console.WriteLine(v);</a:t>
            </a:r>
          </a:p>
          <a:p>
            <a:pPr>
              <a:defRPr sz="1600">
                <a:latin typeface="微软雅黑"/>
                <a:ea typeface="微软雅黑"/>
                <a:cs typeface="微软雅黑"/>
                <a:sym typeface="微软雅黑"/>
              </a:defRPr>
            </a:pPr>
            <a:r>
              <a:t>    }</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Title 1"/>
          <p:cNvSpPr txBox="1"/>
          <p:nvPr/>
        </p:nvSpPr>
        <p:spPr>
          <a:xfrm>
            <a:off x="519111" y="3126347"/>
            <a:ext cx="11149015"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8000" b="1">
                <a:solidFill>
                  <a:srgbClr val="415162"/>
                </a:solidFill>
                <a:latin typeface="微软雅黑"/>
                <a:ea typeface="微软雅黑"/>
                <a:cs typeface="微软雅黑"/>
                <a:sym typeface="微软雅黑"/>
              </a:defRPr>
            </a:lvl1pPr>
          </a:lstStyle>
          <a:p>
            <a:r>
              <a:t>面向对象</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矩形 62"/>
          <p:cNvSpPr txBox="1"/>
          <p:nvPr/>
        </p:nvSpPr>
        <p:spPr>
          <a:xfrm>
            <a:off x="1226267" y="2216654"/>
            <a:ext cx="9746533" cy="418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封装</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所谓封装，也就是把客观事物封装成抽象的类，并且类可以把自己的数据和方法只让可信的类或者对象操作，对不可信的进行信息隐藏</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继承</a:t>
            </a:r>
          </a:p>
          <a:p>
            <a:pPr marL="914400" lvl="1" indent="-457200">
              <a:lnSpc>
                <a:spcPct val="150000"/>
              </a:lnSpc>
              <a:buSzPct val="100000"/>
              <a:buChar char="➢"/>
              <a:defRPr sz="2000">
                <a:solidFill>
                  <a:srgbClr val="415162"/>
                </a:solidFill>
                <a:latin typeface="微软雅黑"/>
                <a:ea typeface="微软雅黑"/>
                <a:cs typeface="微软雅黑"/>
                <a:sym typeface="微软雅黑"/>
              </a:defRPr>
            </a:pPr>
            <a:r>
              <a:t>继承是指可以让某个类型的对象获得另一个类型的对象的属性的方法。它支持按级分类的概念</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多态</a:t>
            </a:r>
          </a:p>
          <a:p>
            <a:pPr marL="914400" lvl="1" indent="-457200">
              <a:lnSpc>
                <a:spcPct val="150000"/>
              </a:lnSpc>
              <a:buSzPct val="100000"/>
              <a:buChar char="➢"/>
              <a:defRPr sz="2000">
                <a:solidFill>
                  <a:srgbClr val="415162"/>
                </a:solidFill>
                <a:latin typeface="微软雅黑"/>
                <a:ea typeface="微软雅黑"/>
                <a:cs typeface="微软雅黑"/>
                <a:sym typeface="微软雅黑"/>
              </a:defRPr>
            </a:pPr>
            <a:r>
              <a:t>多态就是指一个类实例的相同方法在不同情形有不同表现形式</a:t>
            </a:r>
          </a:p>
        </p:txBody>
      </p:sp>
      <p:sp>
        <p:nvSpPr>
          <p:cNvPr id="469"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三大特性</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矩形 62"/>
          <p:cNvSpPr txBox="1"/>
          <p:nvPr/>
        </p:nvSpPr>
        <p:spPr>
          <a:xfrm>
            <a:off x="1226267" y="2216654"/>
            <a:ext cx="9746533" cy="451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indent="-285750">
              <a:lnSpc>
                <a:spcPct val="150000"/>
              </a:lnSpc>
              <a:buSzPct val="100000"/>
              <a:buFont typeface="Arial"/>
              <a:buChar char="•"/>
              <a:defRPr sz="1700">
                <a:solidFill>
                  <a:srgbClr val="415162"/>
                </a:solidFill>
                <a:latin typeface="微软雅黑"/>
                <a:ea typeface="微软雅黑"/>
                <a:cs typeface="微软雅黑"/>
                <a:sym typeface="微软雅黑"/>
              </a:defRPr>
            </a:pPr>
            <a:r>
              <a:t>类是对某个对象的定义。它包含有关对象动作方式的信息，包括它的名称、方法、属性和事件。</a:t>
            </a:r>
          </a:p>
          <a:p>
            <a:pPr marL="285750" indent="-285750">
              <a:lnSpc>
                <a:spcPct val="150000"/>
              </a:lnSpc>
              <a:buSzPct val="100000"/>
              <a:buFont typeface="Arial"/>
              <a:buChar char="•"/>
              <a:defRPr sz="1700">
                <a:solidFill>
                  <a:srgbClr val="415162"/>
                </a:solidFill>
                <a:latin typeface="微软雅黑"/>
                <a:ea typeface="微软雅黑"/>
                <a:cs typeface="微软雅黑"/>
                <a:sym typeface="微软雅黑"/>
              </a:defRPr>
            </a:pPr>
            <a:r>
              <a:t>类的定义是以关键字 </a:t>
            </a:r>
            <a:r>
              <a:rPr b="1"/>
              <a:t>class</a:t>
            </a:r>
            <a:r>
              <a:t> 开始，后跟类的名称。类的主体，包含在一对花括号内。</a:t>
            </a:r>
          </a:p>
          <a:p>
            <a:pPr marL="285750" indent="-285750">
              <a:lnSpc>
                <a:spcPct val="150000"/>
              </a:lnSpc>
              <a:buSzPct val="100000"/>
              <a:buFont typeface="Arial"/>
              <a:buChar char="•"/>
              <a:defRPr sz="1700">
                <a:solidFill>
                  <a:srgbClr val="415162"/>
                </a:solidFill>
                <a:latin typeface="微软雅黑"/>
                <a:ea typeface="微软雅黑"/>
                <a:cs typeface="微软雅黑"/>
                <a:sym typeface="微软雅黑"/>
              </a:defRPr>
            </a:pPr>
            <a:r>
              <a:t>类体定义类的成员，它支持两种类型的成员： </a:t>
            </a:r>
          </a:p>
          <a:p>
            <a:pPr marL="742950" lvl="1" indent="-285750">
              <a:lnSpc>
                <a:spcPct val="150000"/>
              </a:lnSpc>
              <a:buSzPct val="100000"/>
              <a:buChar char="➢"/>
              <a:defRPr sz="1700">
                <a:solidFill>
                  <a:srgbClr val="415162"/>
                </a:solidFill>
                <a:latin typeface="微软雅黑"/>
                <a:ea typeface="微软雅黑"/>
                <a:cs typeface="微软雅黑"/>
                <a:sym typeface="微软雅黑"/>
              </a:defRPr>
            </a:pPr>
            <a:r>
              <a:t>数据成员，它们指定了该类对象的内部表示。 </a:t>
            </a:r>
          </a:p>
          <a:p>
            <a:pPr marL="742950" lvl="1" indent="-285750">
              <a:lnSpc>
                <a:spcPct val="150000"/>
              </a:lnSpc>
              <a:buSzPct val="100000"/>
              <a:buChar char="➢"/>
              <a:defRPr sz="1700">
                <a:solidFill>
                  <a:srgbClr val="415162"/>
                </a:solidFill>
                <a:latin typeface="微软雅黑"/>
                <a:ea typeface="微软雅黑"/>
                <a:cs typeface="微软雅黑"/>
                <a:sym typeface="微软雅黑"/>
              </a:defRPr>
            </a:pPr>
            <a:r>
              <a:t>成员函数，他们指定了该类的操作。 </a:t>
            </a:r>
          </a:p>
          <a:p>
            <a:pPr marL="285750" indent="-285750">
              <a:lnSpc>
                <a:spcPct val="150000"/>
              </a:lnSpc>
              <a:buSzPct val="100000"/>
              <a:buFont typeface="Arial"/>
              <a:buChar char="•"/>
              <a:defRPr sz="1700">
                <a:solidFill>
                  <a:srgbClr val="415162"/>
                </a:solidFill>
                <a:latin typeface="微软雅黑"/>
                <a:ea typeface="微软雅黑"/>
                <a:cs typeface="微软雅黑"/>
                <a:sym typeface="微软雅黑"/>
              </a:defRPr>
            </a:pPr>
            <a:r>
              <a:t>类成员有3种不同的访问权限： </a:t>
            </a:r>
          </a:p>
          <a:p>
            <a:pPr marL="742950" lvl="1" indent="-285750">
              <a:lnSpc>
                <a:spcPct val="150000"/>
              </a:lnSpc>
              <a:buSzPct val="100000"/>
              <a:buChar char="➢"/>
              <a:defRPr sz="1700">
                <a:solidFill>
                  <a:srgbClr val="415162"/>
                </a:solidFill>
                <a:latin typeface="微软雅黑"/>
                <a:ea typeface="微软雅黑"/>
                <a:cs typeface="微软雅黑"/>
                <a:sym typeface="微软雅黑"/>
              </a:defRPr>
            </a:pPr>
            <a:r>
              <a:t>公有（ public ）成员可以在类外访问。 </a:t>
            </a:r>
          </a:p>
          <a:p>
            <a:pPr marL="742950" lvl="1" indent="-285750">
              <a:lnSpc>
                <a:spcPct val="150000"/>
              </a:lnSpc>
              <a:buSzPct val="100000"/>
              <a:buChar char="➢"/>
              <a:defRPr sz="1700">
                <a:solidFill>
                  <a:srgbClr val="415162"/>
                </a:solidFill>
                <a:latin typeface="微软雅黑"/>
                <a:ea typeface="微软雅黑"/>
                <a:cs typeface="微软雅黑"/>
                <a:sym typeface="微软雅黑"/>
              </a:defRPr>
            </a:pPr>
            <a:r>
              <a:t>私有（ private ）成员只能被该类的成员函数访问。 </a:t>
            </a:r>
          </a:p>
          <a:p>
            <a:pPr marL="742950" lvl="1" indent="-285750">
              <a:lnSpc>
                <a:spcPct val="150000"/>
              </a:lnSpc>
              <a:buSzPct val="100000"/>
              <a:buChar char="➢"/>
              <a:defRPr sz="1700">
                <a:solidFill>
                  <a:srgbClr val="415162"/>
                </a:solidFill>
                <a:latin typeface="微软雅黑"/>
                <a:ea typeface="微软雅黑"/>
                <a:cs typeface="微软雅黑"/>
                <a:sym typeface="微软雅黑"/>
              </a:defRPr>
            </a:pPr>
            <a:r>
              <a:t>保护（ protected ）成员只能被该类的成员函数或派生类的成员函数访问。</a:t>
            </a:r>
          </a:p>
          <a:p>
            <a:pPr marL="742950" lvl="1" indent="-285750">
              <a:lnSpc>
                <a:spcPct val="150000"/>
              </a:lnSpc>
              <a:buSzPct val="100000"/>
              <a:buChar char="➢"/>
              <a:defRPr sz="1700">
                <a:solidFill>
                  <a:srgbClr val="415162"/>
                </a:solidFill>
                <a:latin typeface="微软雅黑"/>
                <a:ea typeface="微软雅黑"/>
                <a:cs typeface="微软雅黑"/>
                <a:sym typeface="微软雅黑"/>
              </a:defRPr>
            </a:pPr>
            <a:r>
              <a:t>当前的程序集（ internal ）访问权限是当前的程序集，也就是exe或者dll文件。</a:t>
            </a:r>
          </a:p>
        </p:txBody>
      </p:sp>
      <p:sp>
        <p:nvSpPr>
          <p:cNvPr id="47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类</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200">
                <a:solidFill>
                  <a:srgbClr val="333F50"/>
                </a:solidFill>
                <a:latin typeface="微软雅黑"/>
                <a:ea typeface="微软雅黑"/>
                <a:cs typeface="微软雅黑"/>
                <a:sym typeface="微软雅黑"/>
              </a:defRPr>
            </a:pPr>
            <a:r>
              <a:t>Hello World 程序</a:t>
            </a:r>
          </a:p>
        </p:txBody>
      </p:sp>
      <p:sp>
        <p:nvSpPr>
          <p:cNvPr id="213" name="Text Placeholder 2"/>
          <p:cNvSpPr txBox="1"/>
          <p:nvPr/>
        </p:nvSpPr>
        <p:spPr>
          <a:xfrm>
            <a:off x="1325461" y="2099310"/>
            <a:ext cx="10348085" cy="453009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a:latin typeface="微软雅黑"/>
                <a:ea typeface="微软雅黑"/>
                <a:cs typeface="微软雅黑"/>
                <a:sym typeface="微软雅黑"/>
              </a:defRPr>
            </a:pPr>
            <a:r>
              <a:t>using System;</a:t>
            </a:r>
            <a:endParaRPr sz="2800"/>
          </a:p>
          <a:p>
            <a:pPr>
              <a:lnSpc>
                <a:spcPct val="90000"/>
              </a:lnSpc>
              <a:spcBef>
                <a:spcPts val="1000"/>
              </a:spcBef>
              <a:defRPr>
                <a:latin typeface="微软雅黑"/>
                <a:ea typeface="微软雅黑"/>
                <a:cs typeface="微软雅黑"/>
                <a:sym typeface="微软雅黑"/>
              </a:defRPr>
            </a:pPr>
            <a:r>
              <a:t>namespace Notepad</a:t>
            </a:r>
            <a:endParaRPr sz="2800"/>
          </a:p>
          <a:p>
            <a:pPr>
              <a:lnSpc>
                <a:spcPct val="90000"/>
              </a:lnSpc>
              <a:spcBef>
                <a:spcPts val="1000"/>
              </a:spcBef>
              <a:defRPr>
                <a:latin typeface="微软雅黑"/>
                <a:ea typeface="微软雅黑"/>
                <a:cs typeface="微软雅黑"/>
                <a:sym typeface="微软雅黑"/>
              </a:defRPr>
            </a:pPr>
            <a:r>
              <a:t>{</a:t>
            </a:r>
            <a:endParaRPr sz="2800"/>
          </a:p>
          <a:p>
            <a:pPr>
              <a:lnSpc>
                <a:spcPct val="90000"/>
              </a:lnSpc>
              <a:spcBef>
                <a:spcPts val="1000"/>
              </a:spcBef>
              <a:defRPr>
                <a:latin typeface="微软雅黑"/>
                <a:ea typeface="微软雅黑"/>
                <a:cs typeface="微软雅黑"/>
                <a:sym typeface="微软雅黑"/>
              </a:defRPr>
            </a:pPr>
            <a:r>
              <a:t>	class HelloWorld</a:t>
            </a:r>
          </a:p>
          <a:p>
            <a:pPr>
              <a:lnSpc>
                <a:spcPct val="90000"/>
              </a:lnSpc>
              <a:spcBef>
                <a:spcPts val="1000"/>
              </a:spcBef>
              <a:defRPr>
                <a:latin typeface="微软雅黑"/>
                <a:ea typeface="微软雅黑"/>
                <a:cs typeface="微软雅黑"/>
                <a:sym typeface="微软雅黑"/>
              </a:defRPr>
            </a:pPr>
            <a:r>
              <a:t>	{</a:t>
            </a:r>
            <a:endParaRPr sz="2800"/>
          </a:p>
          <a:p>
            <a:pPr>
              <a:lnSpc>
                <a:spcPct val="90000"/>
              </a:lnSpc>
              <a:spcBef>
                <a:spcPts val="1000"/>
              </a:spcBef>
              <a:defRPr>
                <a:latin typeface="微软雅黑"/>
                <a:ea typeface="微软雅黑"/>
                <a:cs typeface="微软雅黑"/>
                <a:sym typeface="微软雅黑"/>
              </a:defRPr>
            </a:pPr>
            <a:r>
              <a:t>		public static void Main()</a:t>
            </a:r>
            <a:endParaRPr sz="2800"/>
          </a:p>
          <a:p>
            <a:pPr>
              <a:lnSpc>
                <a:spcPct val="90000"/>
              </a:lnSpc>
              <a:spcBef>
                <a:spcPts val="1000"/>
              </a:spcBef>
              <a:defRPr>
                <a:latin typeface="微软雅黑"/>
                <a:ea typeface="微软雅黑"/>
                <a:cs typeface="微软雅黑"/>
                <a:sym typeface="微软雅黑"/>
              </a:defRPr>
            </a:pPr>
            <a:r>
              <a:t>		{</a:t>
            </a:r>
            <a:endParaRPr sz="2800"/>
          </a:p>
          <a:p>
            <a:pPr>
              <a:lnSpc>
                <a:spcPct val="90000"/>
              </a:lnSpc>
              <a:spcBef>
                <a:spcPts val="1000"/>
              </a:spcBef>
              <a:defRPr>
                <a:latin typeface="微软雅黑"/>
                <a:ea typeface="微软雅黑"/>
                <a:cs typeface="微软雅黑"/>
                <a:sym typeface="微软雅黑"/>
              </a:defRPr>
            </a:pPr>
            <a:r>
              <a:t>			Console.WriteLine("Hello World");</a:t>
            </a:r>
            <a:endParaRPr sz="2800"/>
          </a:p>
          <a:p>
            <a:pPr>
              <a:lnSpc>
                <a:spcPct val="90000"/>
              </a:lnSpc>
              <a:spcBef>
                <a:spcPts val="1000"/>
              </a:spcBef>
              <a:defRPr>
                <a:latin typeface="微软雅黑"/>
                <a:ea typeface="微软雅黑"/>
                <a:cs typeface="微软雅黑"/>
                <a:sym typeface="微软雅黑"/>
              </a:defRPr>
            </a:pPr>
            <a:r>
              <a:t>		}</a:t>
            </a:r>
            <a:endParaRPr sz="2800"/>
          </a:p>
          <a:p>
            <a:pPr>
              <a:lnSpc>
                <a:spcPct val="90000"/>
              </a:lnSpc>
              <a:spcBef>
                <a:spcPts val="1000"/>
              </a:spcBef>
              <a:defRPr>
                <a:latin typeface="微软雅黑"/>
                <a:ea typeface="微软雅黑"/>
                <a:cs typeface="微软雅黑"/>
                <a:sym typeface="微软雅黑"/>
              </a:defRPr>
            </a:pPr>
            <a:r>
              <a:t>	}</a:t>
            </a:r>
            <a:endParaRPr sz="2800"/>
          </a:p>
          <a:p>
            <a:pPr>
              <a:lnSpc>
                <a:spcPct val="90000"/>
              </a:lnSpc>
              <a:spcBef>
                <a:spcPts val="1000"/>
              </a:spcBef>
              <a:defRPr>
                <a:latin typeface="微软雅黑"/>
                <a:ea typeface="微软雅黑"/>
                <a:cs typeface="微软雅黑"/>
                <a:sym typeface="微软雅黑"/>
              </a:defRPr>
            </a:pPr>
            <a:r>
              <a:t>}</a:t>
            </a:r>
          </a:p>
        </p:txBody>
      </p:sp>
      <p:grpSp>
        <p:nvGrpSpPr>
          <p:cNvPr id="216" name="AutoShape 3"/>
          <p:cNvGrpSpPr/>
          <p:nvPr/>
        </p:nvGrpSpPr>
        <p:grpSpPr>
          <a:xfrm>
            <a:off x="5296989" y="3176588"/>
            <a:ext cx="4718298" cy="345587"/>
            <a:chOff x="0" y="0"/>
            <a:chExt cx="4718296" cy="345586"/>
          </a:xfrm>
        </p:grpSpPr>
        <p:sp>
          <p:nvSpPr>
            <p:cNvPr id="214" name="形状"/>
            <p:cNvSpPr/>
            <p:nvPr/>
          </p:nvSpPr>
          <p:spPr>
            <a:xfrm>
              <a:off x="0" y="-1"/>
              <a:ext cx="4718297" cy="34558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18" y="0"/>
                    <a:pt x="264" y="0"/>
                  </a:cubicBezTo>
                  <a:lnTo>
                    <a:pt x="21336" y="0"/>
                  </a:lnTo>
                  <a:cubicBezTo>
                    <a:pt x="21482" y="0"/>
                    <a:pt x="21600" y="1612"/>
                    <a:pt x="21600" y="3600"/>
                  </a:cubicBezTo>
                  <a:lnTo>
                    <a:pt x="21600" y="18000"/>
                  </a:lnTo>
                  <a:cubicBezTo>
                    <a:pt x="21600" y="19988"/>
                    <a:pt x="21482" y="21600"/>
                    <a:pt x="21336" y="21600"/>
                  </a:cubicBezTo>
                  <a:lnTo>
                    <a:pt x="264" y="21600"/>
                  </a:lnTo>
                  <a:cubicBezTo>
                    <a:pt x="118"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pPr>
                <a:defRPr sz="1200">
                  <a:solidFill>
                    <a:srgbClr val="415162"/>
                  </a:solidFill>
                  <a:latin typeface="微软雅黑"/>
                  <a:ea typeface="微软雅黑"/>
                  <a:cs typeface="微软雅黑"/>
                  <a:sym typeface="微软雅黑"/>
                </a:defRPr>
              </a:pPr>
              <a:endParaRPr/>
            </a:p>
          </p:txBody>
        </p:sp>
        <p:sp>
          <p:nvSpPr>
            <p:cNvPr id="215" name="声明 HelloWorld 类"/>
            <p:cNvSpPr txBox="1"/>
            <p:nvPr/>
          </p:nvSpPr>
          <p:spPr>
            <a:xfrm>
              <a:off x="28798" y="19123"/>
              <a:ext cx="1388603" cy="307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sz="1200">
                  <a:solidFill>
                    <a:srgbClr val="415162"/>
                  </a:solidFill>
                  <a:latin typeface="微软雅黑"/>
                  <a:ea typeface="微软雅黑"/>
                  <a:cs typeface="微软雅黑"/>
                  <a:sym typeface="微软雅黑"/>
                </a:defRPr>
              </a:pPr>
              <a:r>
                <a:t>声明 HelloWorld 类</a:t>
              </a:r>
            </a:p>
          </p:txBody>
        </p:sp>
      </p:grpSp>
      <p:grpSp>
        <p:nvGrpSpPr>
          <p:cNvPr id="219" name="AutoShape 6"/>
          <p:cNvGrpSpPr/>
          <p:nvPr/>
        </p:nvGrpSpPr>
        <p:grpSpPr>
          <a:xfrm>
            <a:off x="5296991" y="4309371"/>
            <a:ext cx="4718297" cy="345587"/>
            <a:chOff x="0" y="0"/>
            <a:chExt cx="4718296" cy="345586"/>
          </a:xfrm>
        </p:grpSpPr>
        <p:sp>
          <p:nvSpPr>
            <p:cNvPr id="217" name="形状"/>
            <p:cNvSpPr/>
            <p:nvPr/>
          </p:nvSpPr>
          <p:spPr>
            <a:xfrm>
              <a:off x="0" y="-1"/>
              <a:ext cx="4718297" cy="34558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18" y="0"/>
                    <a:pt x="264" y="0"/>
                  </a:cubicBezTo>
                  <a:lnTo>
                    <a:pt x="21336" y="0"/>
                  </a:lnTo>
                  <a:cubicBezTo>
                    <a:pt x="21482" y="0"/>
                    <a:pt x="21600" y="1612"/>
                    <a:pt x="21600" y="3600"/>
                  </a:cubicBezTo>
                  <a:lnTo>
                    <a:pt x="21600" y="18000"/>
                  </a:lnTo>
                  <a:cubicBezTo>
                    <a:pt x="21600" y="19988"/>
                    <a:pt x="21482" y="21600"/>
                    <a:pt x="21336" y="21600"/>
                  </a:cubicBezTo>
                  <a:lnTo>
                    <a:pt x="264" y="21600"/>
                  </a:lnTo>
                  <a:cubicBezTo>
                    <a:pt x="118"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endParaRPr/>
            </a:p>
          </p:txBody>
        </p:sp>
        <p:sp>
          <p:nvSpPr>
            <p:cNvPr id="218" name="程序入口点， Main 的返回类型为 void"/>
            <p:cNvSpPr txBox="1"/>
            <p:nvPr/>
          </p:nvSpPr>
          <p:spPr>
            <a:xfrm>
              <a:off x="28798" y="19123"/>
              <a:ext cx="2669864" cy="307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sz="1200">
                  <a:solidFill>
                    <a:srgbClr val="415162"/>
                  </a:solidFill>
                  <a:latin typeface="微软雅黑"/>
                  <a:ea typeface="微软雅黑"/>
                  <a:cs typeface="微软雅黑"/>
                  <a:sym typeface="微软雅黑"/>
                </a:defRPr>
              </a:pPr>
              <a:r>
                <a:t>程序入口点， Main 的返回类型为 void</a:t>
              </a:r>
            </a:p>
          </p:txBody>
        </p:sp>
      </p:grpSp>
      <p:grpSp>
        <p:nvGrpSpPr>
          <p:cNvPr id="222" name="AutoShape 7"/>
          <p:cNvGrpSpPr/>
          <p:nvPr/>
        </p:nvGrpSpPr>
        <p:grpSpPr>
          <a:xfrm>
            <a:off x="5296991" y="5120594"/>
            <a:ext cx="4718297" cy="345587"/>
            <a:chOff x="0" y="0"/>
            <a:chExt cx="4718296" cy="345586"/>
          </a:xfrm>
        </p:grpSpPr>
        <p:sp>
          <p:nvSpPr>
            <p:cNvPr id="220" name="形状"/>
            <p:cNvSpPr/>
            <p:nvPr/>
          </p:nvSpPr>
          <p:spPr>
            <a:xfrm>
              <a:off x="0" y="-1"/>
              <a:ext cx="4718297" cy="34558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18" y="0"/>
                    <a:pt x="264" y="0"/>
                  </a:cubicBezTo>
                  <a:lnTo>
                    <a:pt x="21336" y="0"/>
                  </a:lnTo>
                  <a:cubicBezTo>
                    <a:pt x="21482" y="0"/>
                    <a:pt x="21600" y="1612"/>
                    <a:pt x="21600" y="3600"/>
                  </a:cubicBezTo>
                  <a:lnTo>
                    <a:pt x="21600" y="18000"/>
                  </a:lnTo>
                  <a:cubicBezTo>
                    <a:pt x="21600" y="19988"/>
                    <a:pt x="21482" y="21600"/>
                    <a:pt x="21336" y="21600"/>
                  </a:cubicBezTo>
                  <a:lnTo>
                    <a:pt x="264" y="21600"/>
                  </a:lnTo>
                  <a:cubicBezTo>
                    <a:pt x="118"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pPr>
                <a:defRPr sz="1200">
                  <a:solidFill>
                    <a:srgbClr val="415162"/>
                  </a:solidFill>
                  <a:latin typeface="微软雅黑"/>
                  <a:ea typeface="微软雅黑"/>
                  <a:cs typeface="微软雅黑"/>
                  <a:sym typeface="微软雅黑"/>
                </a:defRPr>
              </a:pPr>
              <a:endParaRPr/>
            </a:p>
          </p:txBody>
        </p:sp>
        <p:sp>
          <p:nvSpPr>
            <p:cNvPr id="221" name="控制台类的 WriteLine() 方法用于显示输出结果"/>
            <p:cNvSpPr txBox="1"/>
            <p:nvPr/>
          </p:nvSpPr>
          <p:spPr>
            <a:xfrm>
              <a:off x="28798" y="19123"/>
              <a:ext cx="3217328" cy="307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sz="1200">
                  <a:solidFill>
                    <a:srgbClr val="415162"/>
                  </a:solidFill>
                  <a:latin typeface="微软雅黑"/>
                  <a:ea typeface="微软雅黑"/>
                  <a:cs typeface="微软雅黑"/>
                  <a:sym typeface="微软雅黑"/>
                </a:defRPr>
              </a:pPr>
              <a:r>
                <a:t>控制台类的 WriteLine() 方法用于显示输出结果</a:t>
              </a:r>
            </a:p>
          </p:txBody>
        </p:sp>
      </p:grpSp>
      <p:grpSp>
        <p:nvGrpSpPr>
          <p:cNvPr id="225" name="AutoShape 8"/>
          <p:cNvGrpSpPr/>
          <p:nvPr/>
        </p:nvGrpSpPr>
        <p:grpSpPr>
          <a:xfrm>
            <a:off x="5296989" y="2082764"/>
            <a:ext cx="4718298" cy="321119"/>
            <a:chOff x="0" y="0"/>
            <a:chExt cx="4718296" cy="321117"/>
          </a:xfrm>
        </p:grpSpPr>
        <p:sp>
          <p:nvSpPr>
            <p:cNvPr id="223" name="形状"/>
            <p:cNvSpPr/>
            <p:nvPr/>
          </p:nvSpPr>
          <p:spPr>
            <a:xfrm>
              <a:off x="0" y="0"/>
              <a:ext cx="4718297" cy="32111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10" y="0"/>
                    <a:pt x="245" y="0"/>
                  </a:cubicBezTo>
                  <a:lnTo>
                    <a:pt x="21355" y="0"/>
                  </a:lnTo>
                  <a:cubicBezTo>
                    <a:pt x="21490" y="0"/>
                    <a:pt x="21600" y="1612"/>
                    <a:pt x="21600" y="3600"/>
                  </a:cubicBezTo>
                  <a:lnTo>
                    <a:pt x="21600" y="18000"/>
                  </a:lnTo>
                  <a:cubicBezTo>
                    <a:pt x="21600" y="19988"/>
                    <a:pt x="21490" y="21600"/>
                    <a:pt x="21355" y="21600"/>
                  </a:cubicBezTo>
                  <a:lnTo>
                    <a:pt x="245" y="21600"/>
                  </a:lnTo>
                  <a:cubicBezTo>
                    <a:pt x="110"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pPr>
                <a:defRPr sz="1200">
                  <a:solidFill>
                    <a:srgbClr val="415162"/>
                  </a:solidFill>
                  <a:latin typeface="微软雅黑"/>
                  <a:ea typeface="微软雅黑"/>
                  <a:cs typeface="微软雅黑"/>
                  <a:sym typeface="微软雅黑"/>
                </a:defRPr>
              </a:pPr>
              <a:endParaRPr/>
            </a:p>
          </p:txBody>
        </p:sp>
        <p:sp>
          <p:nvSpPr>
            <p:cNvPr id="224" name="导入 System 命名空间"/>
            <p:cNvSpPr txBox="1"/>
            <p:nvPr/>
          </p:nvSpPr>
          <p:spPr>
            <a:xfrm>
              <a:off x="26759" y="6888"/>
              <a:ext cx="1611324" cy="307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sz="1200">
                  <a:solidFill>
                    <a:srgbClr val="415162"/>
                  </a:solidFill>
                  <a:latin typeface="微软雅黑"/>
                  <a:ea typeface="微软雅黑"/>
                  <a:cs typeface="微软雅黑"/>
                  <a:sym typeface="微软雅黑"/>
                </a:defRPr>
              </a:pPr>
              <a:r>
                <a:t>导入 System 命名空间</a:t>
              </a:r>
            </a:p>
          </p:txBody>
        </p:sp>
      </p:grpSp>
      <p:grpSp>
        <p:nvGrpSpPr>
          <p:cNvPr id="228" name="AutoShape 9"/>
          <p:cNvGrpSpPr/>
          <p:nvPr/>
        </p:nvGrpSpPr>
        <p:grpSpPr>
          <a:xfrm>
            <a:off x="5296989" y="2479874"/>
            <a:ext cx="4718298" cy="345587"/>
            <a:chOff x="0" y="0"/>
            <a:chExt cx="4718296" cy="345586"/>
          </a:xfrm>
        </p:grpSpPr>
        <p:sp>
          <p:nvSpPr>
            <p:cNvPr id="226" name="形状"/>
            <p:cNvSpPr/>
            <p:nvPr/>
          </p:nvSpPr>
          <p:spPr>
            <a:xfrm>
              <a:off x="0" y="-1"/>
              <a:ext cx="4718297" cy="34558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18" y="0"/>
                    <a:pt x="264" y="0"/>
                  </a:cubicBezTo>
                  <a:lnTo>
                    <a:pt x="21336" y="0"/>
                  </a:lnTo>
                  <a:cubicBezTo>
                    <a:pt x="21482" y="0"/>
                    <a:pt x="21600" y="1612"/>
                    <a:pt x="21600" y="3600"/>
                  </a:cubicBezTo>
                  <a:lnTo>
                    <a:pt x="21600" y="18000"/>
                  </a:lnTo>
                  <a:cubicBezTo>
                    <a:pt x="21600" y="19988"/>
                    <a:pt x="21482" y="21600"/>
                    <a:pt x="21336" y="21600"/>
                  </a:cubicBezTo>
                  <a:lnTo>
                    <a:pt x="264" y="21600"/>
                  </a:lnTo>
                  <a:cubicBezTo>
                    <a:pt x="118"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endParaRPr/>
            </a:p>
          </p:txBody>
        </p:sp>
        <p:sp>
          <p:nvSpPr>
            <p:cNvPr id="227" name="声明命名空间 Notepad"/>
            <p:cNvSpPr txBox="1"/>
            <p:nvPr/>
          </p:nvSpPr>
          <p:spPr>
            <a:xfrm>
              <a:off x="28798" y="19123"/>
              <a:ext cx="1637071" cy="307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sz="1200">
                  <a:solidFill>
                    <a:srgbClr val="415162"/>
                  </a:solidFill>
                  <a:latin typeface="微软雅黑"/>
                  <a:ea typeface="微软雅黑"/>
                  <a:cs typeface="微软雅黑"/>
                  <a:sym typeface="微软雅黑"/>
                </a:defRPr>
              </a:pPr>
              <a:r>
                <a:t>声明命名空间 Notepad</a:t>
              </a:r>
            </a:p>
          </p:txBody>
        </p:sp>
      </p:grpSp>
      <p:grpSp>
        <p:nvGrpSpPr>
          <p:cNvPr id="231" name="AutoShape 10"/>
          <p:cNvGrpSpPr/>
          <p:nvPr/>
        </p:nvGrpSpPr>
        <p:grpSpPr>
          <a:xfrm>
            <a:off x="5296993" y="6007318"/>
            <a:ext cx="4718297" cy="345587"/>
            <a:chOff x="0" y="0"/>
            <a:chExt cx="4718296" cy="345586"/>
          </a:xfrm>
        </p:grpSpPr>
        <p:sp>
          <p:nvSpPr>
            <p:cNvPr id="229" name="形状"/>
            <p:cNvSpPr/>
            <p:nvPr/>
          </p:nvSpPr>
          <p:spPr>
            <a:xfrm>
              <a:off x="0" y="-1"/>
              <a:ext cx="4718297" cy="34558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18" y="0"/>
                    <a:pt x="264" y="0"/>
                  </a:cubicBezTo>
                  <a:lnTo>
                    <a:pt x="21336" y="0"/>
                  </a:lnTo>
                  <a:cubicBezTo>
                    <a:pt x="21482" y="0"/>
                    <a:pt x="21600" y="1612"/>
                    <a:pt x="21600" y="3600"/>
                  </a:cubicBezTo>
                  <a:lnTo>
                    <a:pt x="21600" y="18000"/>
                  </a:lnTo>
                  <a:cubicBezTo>
                    <a:pt x="21600" y="19988"/>
                    <a:pt x="21482" y="21600"/>
                    <a:pt x="21336" y="21600"/>
                  </a:cubicBezTo>
                  <a:lnTo>
                    <a:pt x="264" y="21600"/>
                  </a:lnTo>
                  <a:cubicBezTo>
                    <a:pt x="118"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pPr>
                <a:defRPr sz="1200">
                  <a:solidFill>
                    <a:srgbClr val="415162"/>
                  </a:solidFill>
                  <a:latin typeface="微软雅黑"/>
                  <a:ea typeface="微软雅黑"/>
                  <a:cs typeface="微软雅黑"/>
                  <a:sym typeface="微软雅黑"/>
                </a:defRPr>
              </a:pPr>
              <a:endParaRPr/>
            </a:p>
          </p:txBody>
        </p:sp>
        <p:sp>
          <p:nvSpPr>
            <p:cNvPr id="230" name="将文件保存为 HelloWorld.cs"/>
            <p:cNvSpPr txBox="1"/>
            <p:nvPr/>
          </p:nvSpPr>
          <p:spPr>
            <a:xfrm>
              <a:off x="28798" y="19122"/>
              <a:ext cx="1998203" cy="307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sz="1200">
                  <a:solidFill>
                    <a:srgbClr val="415162"/>
                  </a:solidFill>
                  <a:latin typeface="微软雅黑"/>
                  <a:ea typeface="微软雅黑"/>
                  <a:cs typeface="微软雅黑"/>
                  <a:sym typeface="微软雅黑"/>
                </a:defRPr>
              </a:pPr>
              <a:r>
                <a:t>将文件保存为 HelloWorld.cs</a:t>
              </a:r>
            </a:p>
          </p:txBody>
        </p:sp>
      </p:gr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类</a:t>
            </a:r>
          </a:p>
        </p:txBody>
      </p:sp>
      <p:sp>
        <p:nvSpPr>
          <p:cNvPr id="475" name="矩形 4"/>
          <p:cNvSpPr txBox="1"/>
          <p:nvPr/>
        </p:nvSpPr>
        <p:spPr>
          <a:xfrm>
            <a:off x="3014614" y="1928101"/>
            <a:ext cx="6096001" cy="5069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Animal</a:t>
            </a:r>
          </a:p>
          <a:p>
            <a:pPr>
              <a:defRPr sz="1400">
                <a:latin typeface="Consolas"/>
                <a:ea typeface="Consolas"/>
                <a:cs typeface="Consolas"/>
                <a:sym typeface="Consolas"/>
              </a:defRPr>
            </a:pPr>
            <a:r>
              <a:t>{</a:t>
            </a:r>
          </a:p>
          <a:p>
            <a:pPr>
              <a:defRPr sz="1400">
                <a:latin typeface="Consolas"/>
                <a:ea typeface="Consolas"/>
                <a:cs typeface="Consolas"/>
                <a:sym typeface="Consolas"/>
              </a:defRPr>
            </a:pPr>
            <a:r>
              <a:t>    </a:t>
            </a:r>
            <a:r>
              <a:rPr>
                <a:solidFill>
                  <a:srgbClr val="0000FF"/>
                </a:solidFill>
              </a:rPr>
              <a:t>public</a:t>
            </a:r>
            <a:r>
              <a:t> Animal() { }    </a:t>
            </a:r>
            <a:r>
              <a:rPr>
                <a:solidFill>
                  <a:srgbClr val="008000"/>
                </a:solidFill>
              </a:rPr>
              <a:t>//构造函数  可省略</a:t>
            </a:r>
          </a:p>
          <a:p>
            <a:pPr>
              <a:defRPr sz="1400">
                <a:latin typeface="Consolas"/>
                <a:ea typeface="Consolas"/>
                <a:cs typeface="Consolas"/>
                <a:sym typeface="Consolas"/>
              </a:defRPr>
            </a:pPr>
            <a:r>
              <a:t>    </a:t>
            </a:r>
            <a:r>
              <a:rPr>
                <a:solidFill>
                  <a:srgbClr val="0000FF"/>
                </a:solidFill>
              </a:rPr>
              <a:t>public</a:t>
            </a:r>
            <a:r>
              <a:t> Animal(</a:t>
            </a:r>
            <a:r>
              <a:rPr>
                <a:solidFill>
                  <a:srgbClr val="0000FF"/>
                </a:solidFill>
              </a:rPr>
              <a:t>string</a:t>
            </a:r>
            <a:r>
              <a:t> sName) </a:t>
            </a:r>
            <a:r>
              <a:rPr>
                <a:solidFill>
                  <a:srgbClr val="008000"/>
                </a:solidFill>
              </a:rPr>
              <a:t>//构造函数</a:t>
            </a:r>
          </a:p>
          <a:p>
            <a:pPr>
              <a:defRPr sz="1400">
                <a:latin typeface="Consolas"/>
                <a:ea typeface="Consolas"/>
                <a:cs typeface="Consolas"/>
                <a:sym typeface="Consolas"/>
              </a:defRPr>
            </a:pPr>
            <a:r>
              <a:t>    {</a:t>
            </a:r>
          </a:p>
          <a:p>
            <a:pPr>
              <a:defRPr sz="1400">
                <a:latin typeface="Consolas"/>
                <a:ea typeface="Consolas"/>
                <a:cs typeface="Consolas"/>
                <a:sym typeface="Consolas"/>
              </a:defRPr>
            </a:pPr>
            <a:r>
              <a:t>        m_sName = sName;</a:t>
            </a:r>
          </a:p>
          <a:p>
            <a:pPr>
              <a:defRPr sz="1400">
                <a:latin typeface="Consolas"/>
                <a:ea typeface="Consolas"/>
                <a:cs typeface="Consolas"/>
                <a:sym typeface="Consolas"/>
              </a:defRPr>
            </a:pPr>
            <a:r>
              <a:t>    }</a:t>
            </a:r>
          </a:p>
          <a:p>
            <a:pPr>
              <a:defRPr sz="1400">
                <a:latin typeface="Consolas"/>
                <a:ea typeface="Consolas"/>
                <a:cs typeface="Consolas"/>
                <a:sym typeface="Consolas"/>
              </a:defRPr>
            </a:pPr>
            <a:r>
              <a:t>    ~Animal() { }            </a:t>
            </a:r>
            <a:r>
              <a:rPr>
                <a:solidFill>
                  <a:srgbClr val="008000"/>
                </a:solidFill>
              </a:rPr>
              <a:t>//析构函数 可省略</a:t>
            </a:r>
          </a:p>
          <a:p>
            <a:pPr>
              <a:defRPr sz="1400">
                <a:latin typeface="Consolas"/>
                <a:ea typeface="Consolas"/>
                <a:cs typeface="Consolas"/>
                <a:sym typeface="Consolas"/>
              </a:defRPr>
            </a:pPr>
            <a:r>
              <a:t>    </a:t>
            </a:r>
            <a:r>
              <a:rPr>
                <a:solidFill>
                  <a:srgbClr val="0000FF"/>
                </a:solidFill>
              </a:rPr>
              <a:t>string</a:t>
            </a:r>
            <a:r>
              <a:t> m_sName;    </a:t>
            </a:r>
            <a:r>
              <a:rPr>
                <a:solidFill>
                  <a:srgbClr val="008000"/>
                </a:solidFill>
              </a:rPr>
              <a:t>//成员变量</a:t>
            </a:r>
          </a:p>
          <a:p>
            <a:pPr>
              <a:defRPr sz="1400">
                <a:latin typeface="Consolas"/>
                <a:ea typeface="Consolas"/>
                <a:cs typeface="Consolas"/>
                <a:sym typeface="Consolas"/>
              </a:defRPr>
            </a:pPr>
            <a:r>
              <a:t>    </a:t>
            </a:r>
            <a:r>
              <a:rPr>
                <a:solidFill>
                  <a:srgbClr val="0000FF"/>
                </a:solidFill>
              </a:rPr>
              <a:t>public</a:t>
            </a:r>
            <a:r>
              <a:t> </a:t>
            </a:r>
            <a:r>
              <a:rPr>
                <a:solidFill>
                  <a:srgbClr val="0000FF"/>
                </a:solidFill>
              </a:rPr>
              <a:t>string</a:t>
            </a:r>
            <a:r>
              <a:t> GetName()    </a:t>
            </a:r>
            <a:r>
              <a:rPr>
                <a:solidFill>
                  <a:srgbClr val="008000"/>
                </a:solidFill>
              </a:rPr>
              <a:t>//成员函数</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return</a:t>
            </a:r>
            <a:r>
              <a:t> m_sName;</a:t>
            </a:r>
          </a:p>
          <a:p>
            <a:pPr>
              <a:defRPr sz="1400">
                <a:latin typeface="Consolas"/>
                <a:ea typeface="Consolas"/>
                <a:cs typeface="Consolas"/>
                <a:sym typeface="Consolas"/>
              </a:defRPr>
            </a:pPr>
            <a:r>
              <a:t>    }</a:t>
            </a:r>
          </a:p>
          <a:p>
            <a:pPr>
              <a:defRPr sz="1400">
                <a:latin typeface="Consolas"/>
                <a:ea typeface="Consolas"/>
                <a:cs typeface="Consolas"/>
                <a:sym typeface="Consolas"/>
              </a:defRPr>
            </a:pPr>
            <a:r>
              <a:t>}</a:t>
            </a:r>
          </a:p>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400">
                <a:latin typeface="Consolas"/>
                <a:ea typeface="Consolas"/>
                <a:cs typeface="Consolas"/>
                <a:sym typeface="Consolas"/>
              </a:defRPr>
            </a:pPr>
            <a:r>
              <a:t>{</a:t>
            </a:r>
          </a:p>
          <a:p>
            <a:pPr>
              <a:defRPr sz="14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2B91AF"/>
                </a:solidFill>
              </a:rPr>
              <a:t>Animal</a:t>
            </a:r>
            <a:r>
              <a:t> animal = </a:t>
            </a:r>
            <a:r>
              <a:rPr>
                <a:solidFill>
                  <a:srgbClr val="0000FF"/>
                </a:solidFill>
              </a:rPr>
              <a:t>new</a:t>
            </a:r>
            <a:r>
              <a:t> </a:t>
            </a:r>
            <a:r>
              <a:rPr>
                <a:solidFill>
                  <a:srgbClr val="2B91AF"/>
                </a:solidFill>
              </a:rPr>
              <a:t>Animal</a:t>
            </a:r>
            <a:r>
              <a:t>(</a:t>
            </a:r>
            <a:r>
              <a:rPr>
                <a:solidFill>
                  <a:srgbClr val="A31515"/>
                </a:solidFill>
              </a:rPr>
              <a:t>"动物"</a:t>
            </a:r>
            <a:r>
              <a:t>);</a:t>
            </a:r>
          </a:p>
          <a:p>
            <a:pPr>
              <a:defRPr sz="1400">
                <a:latin typeface="Consolas"/>
                <a:ea typeface="Consolas"/>
                <a:cs typeface="Consolas"/>
                <a:sym typeface="Consolas"/>
              </a:defRPr>
            </a:pPr>
            <a:r>
              <a:t>        </a:t>
            </a:r>
            <a:r>
              <a:rPr>
                <a:solidFill>
                  <a:srgbClr val="2B91AF"/>
                </a:solidFill>
              </a:rPr>
              <a:t>Console</a:t>
            </a:r>
            <a:r>
              <a:t>.WriteLine(animal.GetName());</a:t>
            </a:r>
          </a:p>
          <a:p>
            <a:pPr>
              <a:defRPr sz="1400">
                <a:latin typeface="Consolas"/>
                <a:ea typeface="Consolas"/>
                <a:cs typeface="Consolas"/>
                <a:sym typeface="Consolas"/>
              </a:defRPr>
            </a:pPr>
            <a:r>
              <a:t>    }</a:t>
            </a:r>
          </a:p>
          <a:p>
            <a:pPr>
              <a:defRPr sz="14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矩形 62"/>
          <p:cNvSpPr txBox="1"/>
          <p:nvPr/>
        </p:nvSpPr>
        <p:spPr>
          <a:xfrm>
            <a:off x="1226267" y="2216654"/>
            <a:ext cx="9746533" cy="98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50000"/>
              </a:lnSpc>
              <a:defRPr sz="2000">
                <a:solidFill>
                  <a:srgbClr val="415162"/>
                </a:solidFill>
                <a:latin typeface="微软雅黑"/>
                <a:ea typeface="微软雅黑"/>
                <a:cs typeface="微软雅黑"/>
                <a:sym typeface="微软雅黑"/>
              </a:defRPr>
            </a:pPr>
            <a:r>
              <a:t>用于访问对象的特殊的成员，以get和set访问器方法实现对可读可写属性的操作类的定义</a:t>
            </a:r>
          </a:p>
        </p:txBody>
      </p:sp>
      <p:sp>
        <p:nvSpPr>
          <p:cNvPr id="47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属性</a:t>
            </a:r>
          </a:p>
        </p:txBody>
      </p:sp>
      <p:sp>
        <p:nvSpPr>
          <p:cNvPr id="479" name="矩形 5"/>
          <p:cNvSpPr/>
          <p:nvPr/>
        </p:nvSpPr>
        <p:spPr>
          <a:xfrm>
            <a:off x="1420534" y="3232317"/>
            <a:ext cx="3612860" cy="334264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Animal</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string</a:t>
            </a:r>
            <a:r>
              <a:t> m_sName; </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public</a:t>
            </a:r>
            <a:r>
              <a:t> </a:t>
            </a:r>
            <a:r>
              <a:rPr>
                <a:solidFill>
                  <a:srgbClr val="0000FF"/>
                </a:solidFill>
              </a:rPr>
              <a:t>string</a:t>
            </a:r>
            <a:r>
              <a:t> Name</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get</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return</a:t>
            </a:r>
            <a:r>
              <a:t> m_sName;</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set</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latin typeface="Consolas"/>
                <a:ea typeface="Consolas"/>
                <a:cs typeface="Consolas"/>
                <a:sym typeface="Consolas"/>
              </a:defRPr>
            </a:pPr>
            <a:r>
              <a:t>            m_sName = </a:t>
            </a:r>
            <a:r>
              <a:rPr>
                <a:solidFill>
                  <a:srgbClr val="0000FF"/>
                </a:solidFill>
              </a:rPr>
              <a:t>value</a:t>
            </a:r>
            <a:r>
              <a:t>;</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lgn="just">
              <a:defRPr sz="1400">
                <a:latin typeface="Consolas"/>
                <a:ea typeface="Consolas"/>
                <a:cs typeface="Consolas"/>
                <a:sym typeface="Consolas"/>
              </a:defRPr>
            </a:pPr>
            <a:r>
              <a:t>}</a:t>
            </a:r>
          </a:p>
        </p:txBody>
      </p:sp>
      <p:sp>
        <p:nvSpPr>
          <p:cNvPr id="480" name="矩形 6"/>
          <p:cNvSpPr/>
          <p:nvPr/>
        </p:nvSpPr>
        <p:spPr>
          <a:xfrm>
            <a:off x="6705600" y="3272825"/>
            <a:ext cx="4451759" cy="96774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Animal</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public</a:t>
            </a:r>
            <a:r>
              <a:t> </a:t>
            </a:r>
            <a:r>
              <a:rPr>
                <a:solidFill>
                  <a:srgbClr val="0000FF"/>
                </a:solidFill>
              </a:rPr>
              <a:t>string</a:t>
            </a:r>
            <a:r>
              <a:t> Name { </a:t>
            </a:r>
            <a:r>
              <a:rPr>
                <a:solidFill>
                  <a:srgbClr val="0000FF"/>
                </a:solidFill>
              </a:rPr>
              <a:t>get</a:t>
            </a:r>
            <a:r>
              <a:t>; </a:t>
            </a:r>
            <a:r>
              <a:rPr>
                <a:solidFill>
                  <a:srgbClr val="0000FF"/>
                </a:solidFill>
              </a:rPr>
              <a:t>set</a:t>
            </a:r>
            <a:r>
              <a:t>; }</a:t>
            </a:r>
            <a:endParaRPr>
              <a:latin typeface="Calibri"/>
              <a:ea typeface="Calibri"/>
              <a:cs typeface="Calibri"/>
              <a:sym typeface="Calibri"/>
            </a:endParaRPr>
          </a:p>
          <a:p>
            <a:pPr algn="just">
              <a:defRPr sz="1400">
                <a:latin typeface="Consolas"/>
                <a:ea typeface="Consolas"/>
                <a:cs typeface="Consolas"/>
                <a:sym typeface="Consolas"/>
              </a:defRPr>
            </a:pPr>
            <a:r>
              <a:t>}</a:t>
            </a:r>
          </a:p>
        </p:txBody>
      </p:sp>
      <p:sp>
        <p:nvSpPr>
          <p:cNvPr id="481" name="右箭头 7"/>
          <p:cNvSpPr/>
          <p:nvPr/>
        </p:nvSpPr>
        <p:spPr>
          <a:xfrm>
            <a:off x="5352176" y="3565321"/>
            <a:ext cx="1073792" cy="30200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sp>
        <p:nvSpPr>
          <p:cNvPr id="482" name="矩形 8"/>
          <p:cNvSpPr txBox="1"/>
          <p:nvPr/>
        </p:nvSpPr>
        <p:spPr>
          <a:xfrm>
            <a:off x="6705600" y="4514698"/>
            <a:ext cx="4810155" cy="2072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2B91AF"/>
                </a:solidFill>
              </a:rPr>
              <a:t>Animal</a:t>
            </a:r>
            <a:r>
              <a:t> animal = </a:t>
            </a:r>
            <a:r>
              <a:rPr>
                <a:solidFill>
                  <a:srgbClr val="0000FF"/>
                </a:solidFill>
              </a:rPr>
              <a:t>new</a:t>
            </a:r>
            <a:r>
              <a:t> </a:t>
            </a:r>
            <a:r>
              <a:rPr>
                <a:solidFill>
                  <a:srgbClr val="2B91AF"/>
                </a:solidFill>
              </a:rPr>
              <a:t>Animal</a:t>
            </a:r>
            <a:r>
              <a:t>();</a:t>
            </a:r>
            <a:endParaRPr>
              <a:latin typeface="Calibri"/>
              <a:ea typeface="Calibri"/>
              <a:cs typeface="Calibri"/>
              <a:sym typeface="Calibri"/>
            </a:endParaRPr>
          </a:p>
          <a:p>
            <a:pPr>
              <a:defRPr sz="1400">
                <a:latin typeface="Consolas"/>
                <a:ea typeface="Consolas"/>
                <a:cs typeface="Consolas"/>
                <a:sym typeface="Consolas"/>
              </a:defRPr>
            </a:pPr>
            <a:r>
              <a:t>        animal.Name = </a:t>
            </a:r>
            <a:r>
              <a:rPr>
                <a:solidFill>
                  <a:srgbClr val="A31515"/>
                </a:solidFill>
              </a:rPr>
              <a:t>"</a:t>
            </a:r>
            <a:r>
              <a:rPr>
                <a:solidFill>
                  <a:srgbClr val="A31515"/>
                </a:solidFill>
                <a:latin typeface="宋体"/>
                <a:ea typeface="宋体"/>
                <a:cs typeface="宋体"/>
                <a:sym typeface="宋体"/>
              </a:rPr>
              <a:t>动物</a:t>
            </a:r>
            <a:r>
              <a:rPr>
                <a:solidFill>
                  <a:srgbClr val="A31515"/>
                </a:solidFill>
              </a:rPr>
              <a:t>"</a:t>
            </a:r>
            <a:r>
              <a:t>;</a:t>
            </a:r>
            <a:r>
              <a:rPr>
                <a:solidFill>
                  <a:srgbClr val="2B91AF"/>
                </a:solidFill>
              </a:rPr>
              <a:t> </a:t>
            </a:r>
          </a:p>
          <a:p>
            <a:pPr>
              <a:defRPr sz="1400">
                <a:latin typeface="Consolas"/>
                <a:ea typeface="Consolas"/>
                <a:cs typeface="Consolas"/>
                <a:sym typeface="Consolas"/>
              </a:defRPr>
            </a:pPr>
            <a:r>
              <a:t>        </a:t>
            </a:r>
            <a:r>
              <a:rPr>
                <a:solidFill>
                  <a:srgbClr val="2B91AF"/>
                </a:solidFill>
              </a:rPr>
              <a:t>Console</a:t>
            </a:r>
            <a:r>
              <a:t>.WriteLine(animal.Name);</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lgn="just">
              <a:defRPr sz="14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反射</a:t>
            </a:r>
          </a:p>
        </p:txBody>
      </p:sp>
      <p:sp>
        <p:nvSpPr>
          <p:cNvPr id="485" name="矩形 5"/>
          <p:cNvSpPr txBox="1"/>
          <p:nvPr/>
        </p:nvSpPr>
        <p:spPr>
          <a:xfrm>
            <a:off x="1226267" y="2216654"/>
            <a:ext cx="9746533"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反射提供了封装程序集、模块和类型的对象（Type 类型）。可以使用反射动态创建类型的实例，将类型绑定到现有对象，或从现有对象获取类型并调用其方法或访问其字段和属性。如果代码中使用了属性，可以利用反射对它们进行访问。</a:t>
            </a:r>
          </a:p>
        </p:txBody>
      </p:sp>
      <p:sp>
        <p:nvSpPr>
          <p:cNvPr id="486" name="矩形 1"/>
          <p:cNvSpPr txBox="1"/>
          <p:nvPr/>
        </p:nvSpPr>
        <p:spPr>
          <a:xfrm>
            <a:off x="1286310" y="4418143"/>
            <a:ext cx="5408105" cy="1018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Test</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private</a:t>
            </a:r>
            <a:r>
              <a:t> </a:t>
            </a:r>
            <a:r>
              <a:rPr>
                <a:solidFill>
                  <a:srgbClr val="0000FF"/>
                </a:solidFill>
              </a:rPr>
              <a:t>void</a:t>
            </a:r>
            <a:r>
              <a:t> NonPublic() </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"私有方法"</a:t>
            </a:r>
            <a:r>
              <a:t>); }</a:t>
            </a:r>
          </a:p>
          <a:p>
            <a:pPr>
              <a:defRPr sz="1200">
                <a:latin typeface="Consolas"/>
                <a:ea typeface="Consolas"/>
                <a:cs typeface="Consolas"/>
                <a:sym typeface="Consolas"/>
              </a:defRPr>
            </a:pPr>
            <a:r>
              <a:t>}</a:t>
            </a:r>
          </a:p>
        </p:txBody>
      </p:sp>
      <p:sp>
        <p:nvSpPr>
          <p:cNvPr id="487" name="矩形 2"/>
          <p:cNvSpPr txBox="1"/>
          <p:nvPr/>
        </p:nvSpPr>
        <p:spPr>
          <a:xfrm>
            <a:off x="5922626" y="3996235"/>
            <a:ext cx="5788405"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Test</a:t>
            </a:r>
            <a:r>
              <a:t> test = </a:t>
            </a:r>
            <a:r>
              <a:rPr>
                <a:solidFill>
                  <a:srgbClr val="0000FF"/>
                </a:solidFill>
              </a:rPr>
              <a:t>new</a:t>
            </a:r>
            <a:r>
              <a:t> </a:t>
            </a:r>
            <a:r>
              <a:rPr>
                <a:solidFill>
                  <a:srgbClr val="2B91AF"/>
                </a:solidFill>
              </a:rPr>
              <a:t>Test</a:t>
            </a:r>
            <a:r>
              <a:t>();</a:t>
            </a:r>
          </a:p>
          <a:p>
            <a:pPr>
              <a:defRPr sz="1200">
                <a:latin typeface="Consolas"/>
                <a:ea typeface="Consolas"/>
                <a:cs typeface="Consolas"/>
                <a:sym typeface="Consolas"/>
              </a:defRPr>
            </a:pPr>
            <a:r>
              <a:t>        </a:t>
            </a:r>
            <a:r>
              <a:rPr>
                <a:solidFill>
                  <a:srgbClr val="2B91AF"/>
                </a:solidFill>
              </a:rPr>
              <a:t>Type</a:t>
            </a:r>
            <a:r>
              <a:t> type = </a:t>
            </a:r>
            <a:r>
              <a:rPr>
                <a:solidFill>
                  <a:srgbClr val="0000FF"/>
                </a:solidFill>
              </a:rPr>
              <a:t>typeof</a:t>
            </a:r>
            <a:r>
              <a:t>(</a:t>
            </a:r>
            <a:r>
              <a:rPr>
                <a:solidFill>
                  <a:srgbClr val="2B91AF"/>
                </a:solidFill>
              </a:rPr>
              <a:t>Test</a:t>
            </a:r>
            <a:r>
              <a:t>);</a:t>
            </a:r>
          </a:p>
          <a:p>
            <a:pPr>
              <a:defRPr sz="1200">
                <a:latin typeface="Consolas"/>
                <a:ea typeface="Consolas"/>
                <a:cs typeface="Consolas"/>
                <a:sym typeface="Consolas"/>
              </a:defRPr>
            </a:pPr>
            <a:r>
              <a:t>        </a:t>
            </a:r>
            <a:r>
              <a:rPr>
                <a:solidFill>
                  <a:srgbClr val="2B91AF"/>
                </a:solidFill>
              </a:rPr>
              <a:t>MethodInfo</a:t>
            </a:r>
            <a:r>
              <a:t> methodInfo = type.GetMethod</a:t>
            </a:r>
          </a:p>
          <a:p>
            <a:pPr>
              <a:defRPr sz="1200">
                <a:latin typeface="Consolas"/>
                <a:ea typeface="Consolas"/>
                <a:cs typeface="Consolas"/>
                <a:sym typeface="Consolas"/>
              </a:defRPr>
            </a:pPr>
            <a:r>
              <a:t>(</a:t>
            </a:r>
            <a:r>
              <a:rPr>
                <a:solidFill>
                  <a:srgbClr val="A31515"/>
                </a:solidFill>
              </a:rPr>
              <a:t>"NonPublic"</a:t>
            </a:r>
            <a:r>
              <a:t>, </a:t>
            </a:r>
            <a:r>
              <a:rPr>
                <a:solidFill>
                  <a:srgbClr val="2B91AF"/>
                </a:solidFill>
              </a:rPr>
              <a:t>BindingFlags</a:t>
            </a:r>
            <a:r>
              <a:t>.NonPublic | </a:t>
            </a:r>
            <a:r>
              <a:rPr>
                <a:solidFill>
                  <a:srgbClr val="2B91AF"/>
                </a:solidFill>
              </a:rPr>
              <a:t>BindingFlags</a:t>
            </a:r>
            <a:r>
              <a:t>.Instance);</a:t>
            </a:r>
          </a:p>
          <a:p>
            <a:pPr>
              <a:defRPr sz="1200">
                <a:latin typeface="Consolas"/>
                <a:ea typeface="Consolas"/>
                <a:cs typeface="Consolas"/>
                <a:sym typeface="Consolas"/>
              </a:defRPr>
            </a:pPr>
            <a:r>
              <a:t>        </a:t>
            </a:r>
            <a:r>
              <a:rPr>
                <a:solidFill>
                  <a:srgbClr val="0000FF"/>
                </a:solidFill>
              </a:rPr>
              <a:t>if</a:t>
            </a:r>
            <a:r>
              <a:t> (methodInfo != </a:t>
            </a:r>
            <a:r>
              <a:rPr>
                <a:solidFill>
                  <a:srgbClr val="0000FF"/>
                </a:solidFill>
              </a:rPr>
              <a:t>null</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methodInfo.Invoke(test, </a:t>
            </a:r>
            <a:r>
              <a:rPr>
                <a:solidFill>
                  <a:srgbClr val="0000FF"/>
                </a:solidFill>
              </a:rPr>
              <a:t>null</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pic>
        <p:nvPicPr>
          <p:cNvPr id="488" name="Picture 2" descr="Picture 2"/>
          <p:cNvPicPr>
            <a:picLocks noChangeAspect="1"/>
          </p:cNvPicPr>
          <p:nvPr/>
        </p:nvPicPr>
        <p:blipFill>
          <a:blip r:embed="rId2">
            <a:extLst/>
          </a:blip>
          <a:stretch>
            <a:fillRect/>
          </a:stretch>
        </p:blipFill>
        <p:spPr>
          <a:xfrm>
            <a:off x="10192185" y="6165951"/>
            <a:ext cx="847726" cy="5143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矩形 62"/>
          <p:cNvSpPr txBox="1"/>
          <p:nvPr/>
        </p:nvSpPr>
        <p:spPr>
          <a:xfrm>
            <a:off x="1226267" y="2039022"/>
            <a:ext cx="9746533" cy="2009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50000"/>
              </a:lnSpc>
              <a:defRPr sz="2000">
                <a:solidFill>
                  <a:srgbClr val="415162"/>
                </a:solidFill>
                <a:latin typeface="微软雅黑"/>
                <a:ea typeface="微软雅黑"/>
                <a:cs typeface="微软雅黑"/>
                <a:sym typeface="微软雅黑"/>
              </a:defRPr>
            </a:pPr>
            <a:r>
              <a:t>用于在运行时传递程序中各种元素（比如类、方法、结构、枚举、组件等）的行为信息的声明性标签。</a:t>
            </a:r>
          </a:p>
          <a:p>
            <a:pPr>
              <a:lnSpc>
                <a:spcPct val="150000"/>
              </a:lnSpc>
              <a:defRPr sz="2000">
                <a:solidFill>
                  <a:srgbClr val="415162"/>
                </a:solidFill>
                <a:latin typeface="微软雅黑"/>
                <a:ea typeface="微软雅黑"/>
                <a:cs typeface="微软雅黑"/>
                <a:sym typeface="微软雅黑"/>
              </a:defRPr>
            </a:pPr>
            <a:r>
              <a:t>一个声明性标签是通过放置在它所应用的元素前面的方括号（[ ]）来描述的。</a:t>
            </a:r>
          </a:p>
          <a:p>
            <a:pPr>
              <a:defRPr>
                <a:solidFill>
                  <a:srgbClr val="415162"/>
                </a:solidFill>
              </a:defRPr>
            </a:pPr>
            <a:r>
              <a:t>预定义特性 AttributeUsage 描述了如何使用一个自定义特性类，帮助我们控制定制特性的使用。</a:t>
            </a:r>
          </a:p>
        </p:txBody>
      </p:sp>
      <p:sp>
        <p:nvSpPr>
          <p:cNvPr id="491"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特性</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特性</a:t>
            </a:r>
          </a:p>
        </p:txBody>
      </p:sp>
      <p:sp>
        <p:nvSpPr>
          <p:cNvPr id="494" name="[AttributeUsage(AttributeTargets.Class)] class AnimalKindAttr: System.Attribute {     public AnimalKindAttr(string sKind)     {         Name = sKind;     }     public string Name{get;protected set;} }"/>
          <p:cNvSpPr txBox="1"/>
          <p:nvPr/>
        </p:nvSpPr>
        <p:spPr>
          <a:xfrm>
            <a:off x="1196126" y="2214880"/>
            <a:ext cx="4780928" cy="136144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spAutoFit/>
          </a:bodyPr>
          <a:lstStyle/>
          <a:p>
            <a:pPr defTabSz="457200">
              <a:defRPr sz="1300">
                <a:solidFill>
                  <a:srgbClr val="4178B3"/>
                </a:solidFill>
                <a:latin typeface="Menlo"/>
                <a:ea typeface="Menlo"/>
                <a:cs typeface="Menlo"/>
                <a:sym typeface="Menlo"/>
              </a:defRPr>
            </a:pPr>
            <a:r>
              <a:rPr sz="1000">
                <a:solidFill>
                  <a:srgbClr val="2D2D2D"/>
                </a:solidFill>
              </a:rPr>
              <a:t>[</a:t>
            </a:r>
            <a:r>
              <a:rPr sz="1000"/>
              <a:t>AttributeUsage</a:t>
            </a:r>
            <a:r>
              <a:rPr sz="1000">
                <a:solidFill>
                  <a:srgbClr val="2D2D2D"/>
                </a:solidFill>
              </a:rPr>
              <a:t>(</a:t>
            </a:r>
            <a:r>
              <a:rPr sz="1000"/>
              <a:t>AttributeTargets</a:t>
            </a:r>
            <a:r>
              <a:rPr sz="1000">
                <a:solidFill>
                  <a:srgbClr val="2D2D2D"/>
                </a:solidFill>
              </a:rPr>
              <a:t>.Class)]</a:t>
            </a:r>
            <a:br>
              <a:rPr sz="1000">
                <a:solidFill>
                  <a:srgbClr val="2D2D2D"/>
                </a:solidFill>
              </a:rPr>
            </a:br>
            <a:r>
              <a:rPr sz="1000">
                <a:solidFill>
                  <a:srgbClr val="00A5A6"/>
                </a:solidFill>
              </a:rPr>
              <a:t>class</a:t>
            </a:r>
            <a:r>
              <a:rPr sz="1000"/>
              <a:t> AnimalKindAttr</a:t>
            </a:r>
            <a:r>
              <a:rPr sz="1000">
                <a:solidFill>
                  <a:srgbClr val="2D2D2D"/>
                </a:solidFill>
              </a:rPr>
              <a:t>:</a:t>
            </a:r>
            <a:r>
              <a:rPr sz="1000"/>
              <a:t> </a:t>
            </a:r>
            <a:r>
              <a:rPr sz="1000">
                <a:solidFill>
                  <a:srgbClr val="2D2D2D"/>
                </a:solidFill>
              </a:rPr>
              <a:t>System.</a:t>
            </a:r>
            <a:r>
              <a:rPr sz="1000"/>
              <a:t>Attribute</a:t>
            </a:r>
            <a:br>
              <a:rPr sz="1000"/>
            </a:br>
            <a:r>
              <a:rPr sz="1000">
                <a:solidFill>
                  <a:srgbClr val="2D2D2D"/>
                </a:solidFill>
              </a:rPr>
              <a:t>{</a:t>
            </a:r>
            <a:br>
              <a:rPr sz="1000">
                <a:solidFill>
                  <a:srgbClr val="2D2D2D"/>
                </a:solidFill>
              </a:rPr>
            </a:br>
            <a:r>
              <a:rPr sz="1000"/>
              <a:t>    </a:t>
            </a:r>
            <a:r>
              <a:rPr sz="1000">
                <a:solidFill>
                  <a:srgbClr val="00A5A6"/>
                </a:solidFill>
              </a:rPr>
              <a:t>public</a:t>
            </a:r>
            <a:r>
              <a:rPr sz="1000"/>
              <a:t> </a:t>
            </a:r>
            <a:r>
              <a:rPr sz="1000">
                <a:solidFill>
                  <a:srgbClr val="2D2D2D"/>
                </a:solidFill>
              </a:rPr>
              <a:t>AnimalKindAttr(</a:t>
            </a:r>
            <a:r>
              <a:rPr sz="1000">
                <a:solidFill>
                  <a:srgbClr val="00A5A6"/>
                </a:solidFill>
              </a:rPr>
              <a:t>string</a:t>
            </a:r>
            <a:r>
              <a:rPr sz="1000"/>
              <a:t> </a:t>
            </a:r>
            <a:r>
              <a:rPr sz="1000">
                <a:solidFill>
                  <a:srgbClr val="2D2D2D"/>
                </a:solidFill>
              </a:rPr>
              <a:t>sKind)</a:t>
            </a:r>
            <a:br>
              <a:rPr sz="1000">
                <a:solidFill>
                  <a:srgbClr val="2D2D2D"/>
                </a:solidFill>
              </a:rPr>
            </a:br>
            <a:r>
              <a:rPr sz="1000"/>
              <a:t>    </a:t>
            </a:r>
            <a:r>
              <a:rPr sz="1000">
                <a:solidFill>
                  <a:srgbClr val="2D2D2D"/>
                </a:solidFill>
              </a:rPr>
              <a:t>{</a:t>
            </a:r>
            <a:br>
              <a:rPr sz="1000">
                <a:solidFill>
                  <a:srgbClr val="2D2D2D"/>
                </a:solidFill>
              </a:rPr>
            </a:br>
            <a:r>
              <a:rPr sz="1000"/>
              <a:t>        </a:t>
            </a:r>
            <a:r>
              <a:rPr sz="1000">
                <a:solidFill>
                  <a:srgbClr val="2D2D2D"/>
                </a:solidFill>
              </a:rPr>
              <a:t>Name</a:t>
            </a:r>
            <a:r>
              <a:rPr sz="1000"/>
              <a:t> </a:t>
            </a:r>
            <a:r>
              <a:rPr sz="1000">
                <a:solidFill>
                  <a:srgbClr val="2D2D2D"/>
                </a:solidFill>
              </a:rPr>
              <a:t>=</a:t>
            </a:r>
            <a:r>
              <a:rPr sz="1000"/>
              <a:t> </a:t>
            </a:r>
            <a:r>
              <a:rPr sz="1000">
                <a:solidFill>
                  <a:srgbClr val="2D2D2D"/>
                </a:solidFill>
              </a:rPr>
              <a:t>sKind;</a:t>
            </a:r>
            <a:br>
              <a:rPr sz="1000">
                <a:solidFill>
                  <a:srgbClr val="2D2D2D"/>
                </a:solidFill>
              </a:rPr>
            </a:br>
            <a:r>
              <a:rPr sz="1000"/>
              <a:t>    </a:t>
            </a:r>
            <a:r>
              <a:rPr sz="1000">
                <a:solidFill>
                  <a:srgbClr val="2D2D2D"/>
                </a:solidFill>
              </a:rPr>
              <a:t>}</a:t>
            </a:r>
            <a:br>
              <a:rPr sz="1000">
                <a:solidFill>
                  <a:srgbClr val="2D2D2D"/>
                </a:solidFill>
              </a:rPr>
            </a:br>
            <a:r>
              <a:rPr sz="1000"/>
              <a:t>    </a:t>
            </a:r>
            <a:r>
              <a:rPr sz="1000">
                <a:solidFill>
                  <a:srgbClr val="00A5A6"/>
                </a:solidFill>
              </a:rPr>
              <a:t>public</a:t>
            </a:r>
            <a:r>
              <a:rPr sz="1000"/>
              <a:t> </a:t>
            </a:r>
            <a:r>
              <a:rPr sz="1000">
                <a:solidFill>
                  <a:srgbClr val="00A5A6"/>
                </a:solidFill>
              </a:rPr>
              <a:t>string</a:t>
            </a:r>
            <a:r>
              <a:rPr sz="1000"/>
              <a:t> </a:t>
            </a:r>
            <a:r>
              <a:rPr sz="1000">
                <a:solidFill>
                  <a:srgbClr val="2D2D2D"/>
                </a:solidFill>
              </a:rPr>
              <a:t>Name{</a:t>
            </a:r>
            <a:r>
              <a:rPr sz="1000">
                <a:solidFill>
                  <a:srgbClr val="00A5A6"/>
                </a:solidFill>
              </a:rPr>
              <a:t>get</a:t>
            </a:r>
            <a:r>
              <a:rPr sz="1000">
                <a:solidFill>
                  <a:srgbClr val="2D2D2D"/>
                </a:solidFill>
              </a:rPr>
              <a:t>;</a:t>
            </a:r>
            <a:r>
              <a:rPr sz="1000">
                <a:solidFill>
                  <a:srgbClr val="00A5A6"/>
                </a:solidFill>
              </a:rPr>
              <a:t>protected</a:t>
            </a:r>
            <a:r>
              <a:rPr sz="1000"/>
              <a:t> </a:t>
            </a:r>
            <a:r>
              <a:rPr sz="1000">
                <a:solidFill>
                  <a:srgbClr val="00A5A6"/>
                </a:solidFill>
              </a:rPr>
              <a:t>set</a:t>
            </a:r>
            <a:r>
              <a:rPr sz="1000">
                <a:solidFill>
                  <a:srgbClr val="2D2D2D"/>
                </a:solidFill>
              </a:rPr>
              <a:t>;}</a:t>
            </a:r>
            <a:br>
              <a:rPr sz="1000">
                <a:solidFill>
                  <a:srgbClr val="2D2D2D"/>
                </a:solidFill>
              </a:rPr>
            </a:br>
            <a:r>
              <a:rPr sz="1000">
                <a:solidFill>
                  <a:srgbClr val="2D2D2D"/>
                </a:solidFill>
              </a:rPr>
              <a:t>}</a:t>
            </a:r>
          </a:p>
        </p:txBody>
      </p:sp>
      <p:sp>
        <p:nvSpPr>
          <p:cNvPr id="495" name="public abstract class Animal {     public Animal()     {         object[] attrs = GetType().GetCustomAttributes(true);         foreach(var attr in attrs )         {             if(attr is AnimalKindAttr)             {                 var kindAttr = attr as AnimalKindAttr;                 if(kindAttr!=null)                     Kind = kindAttr.Name;              }         }     }     public string Kind{get;protected set;} }"/>
          <p:cNvSpPr txBox="1"/>
          <p:nvPr/>
        </p:nvSpPr>
        <p:spPr>
          <a:xfrm>
            <a:off x="1188077" y="3700779"/>
            <a:ext cx="4780928" cy="286004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45719" rIns="45719">
            <a:spAutoFit/>
          </a:bodyPr>
          <a:lstStyle/>
          <a:p>
            <a:pPr defTabSz="457200">
              <a:defRPr sz="1300">
                <a:solidFill>
                  <a:srgbClr val="2D2D2D"/>
                </a:solidFill>
                <a:latin typeface="Menlo"/>
                <a:ea typeface="Menlo"/>
                <a:cs typeface="Menlo"/>
                <a:sym typeface="Menlo"/>
              </a:defRPr>
            </a:pPr>
            <a:r>
              <a:rPr sz="1000">
                <a:solidFill>
                  <a:srgbClr val="00A5A6"/>
                </a:solidFill>
              </a:rPr>
              <a:t>public</a:t>
            </a:r>
            <a:r>
              <a:rPr sz="1000">
                <a:solidFill>
                  <a:srgbClr val="4178B3"/>
                </a:solidFill>
              </a:rPr>
              <a:t> </a:t>
            </a:r>
            <a:r>
              <a:rPr sz="1000">
                <a:solidFill>
                  <a:srgbClr val="00A5A6"/>
                </a:solidFill>
              </a:rPr>
              <a:t>abstract</a:t>
            </a:r>
            <a:r>
              <a:rPr sz="1000">
                <a:solidFill>
                  <a:srgbClr val="4178B3"/>
                </a:solidFill>
              </a:rPr>
              <a:t> </a:t>
            </a:r>
            <a:r>
              <a:rPr sz="1000">
                <a:solidFill>
                  <a:srgbClr val="00A5A6"/>
                </a:solidFill>
              </a:rPr>
              <a:t>class</a:t>
            </a:r>
            <a:r>
              <a:rPr sz="1000">
                <a:solidFill>
                  <a:srgbClr val="4178B3"/>
                </a:solidFill>
              </a:rPr>
              <a:t> Animal</a:t>
            </a:r>
            <a:br>
              <a:rPr sz="1000">
                <a:solidFill>
                  <a:srgbClr val="4178B3"/>
                </a:solidFill>
              </a:rPr>
            </a:br>
            <a:r>
              <a:rPr sz="1000"/>
              <a:t>{</a:t>
            </a:r>
            <a:br>
              <a:rPr sz="1000"/>
            </a:br>
            <a:r>
              <a:rPr sz="1000">
                <a:solidFill>
                  <a:srgbClr val="4178B3"/>
                </a:solidFill>
              </a:rPr>
              <a:t>    </a:t>
            </a:r>
            <a:r>
              <a:rPr sz="1000">
                <a:solidFill>
                  <a:srgbClr val="00A5A6"/>
                </a:solidFill>
              </a:rPr>
              <a:t>public</a:t>
            </a:r>
            <a:r>
              <a:rPr sz="1000">
                <a:solidFill>
                  <a:srgbClr val="4178B3"/>
                </a:solidFill>
              </a:rPr>
              <a:t> </a:t>
            </a:r>
            <a:r>
              <a:rPr sz="1000"/>
              <a:t>Animal()</a:t>
            </a:r>
            <a:br>
              <a:rPr sz="1000"/>
            </a:br>
            <a:r>
              <a:rPr sz="1000">
                <a:solidFill>
                  <a:srgbClr val="4178B3"/>
                </a:solidFill>
              </a:rPr>
              <a:t>    </a:t>
            </a:r>
            <a:r>
              <a:rPr sz="1000"/>
              <a:t>{</a:t>
            </a:r>
            <a:br>
              <a:rPr sz="1000"/>
            </a:br>
            <a:r>
              <a:rPr sz="1000">
                <a:solidFill>
                  <a:srgbClr val="4178B3"/>
                </a:solidFill>
              </a:rPr>
              <a:t>        </a:t>
            </a:r>
            <a:r>
              <a:rPr sz="1000">
                <a:solidFill>
                  <a:srgbClr val="00A5A6"/>
                </a:solidFill>
              </a:rPr>
              <a:t>object</a:t>
            </a:r>
            <a:r>
              <a:rPr sz="1000"/>
              <a:t>[]</a:t>
            </a:r>
            <a:r>
              <a:rPr sz="1000">
                <a:solidFill>
                  <a:srgbClr val="4178B3"/>
                </a:solidFill>
              </a:rPr>
              <a:t> </a:t>
            </a:r>
            <a:r>
              <a:rPr sz="1000"/>
              <a:t>attrs</a:t>
            </a:r>
            <a:r>
              <a:rPr sz="1000">
                <a:solidFill>
                  <a:srgbClr val="4178B3"/>
                </a:solidFill>
              </a:rPr>
              <a:t> </a:t>
            </a:r>
            <a:r>
              <a:rPr sz="1000"/>
              <a:t>=</a:t>
            </a:r>
            <a:r>
              <a:rPr sz="1000">
                <a:solidFill>
                  <a:srgbClr val="4178B3"/>
                </a:solidFill>
              </a:rPr>
              <a:t> </a:t>
            </a:r>
            <a:r>
              <a:rPr sz="1000"/>
              <a:t>GetType().GetCustomAttributes(</a:t>
            </a:r>
            <a:r>
              <a:rPr sz="1000">
                <a:solidFill>
                  <a:srgbClr val="00A5A6"/>
                </a:solidFill>
              </a:rPr>
              <a:t>true</a:t>
            </a:r>
            <a:r>
              <a:rPr sz="1000"/>
              <a:t>);</a:t>
            </a:r>
            <a:br>
              <a:rPr sz="1000"/>
            </a:br>
            <a:r>
              <a:rPr sz="1000">
                <a:solidFill>
                  <a:srgbClr val="4178B3"/>
                </a:solidFill>
              </a:rPr>
              <a:t>        </a:t>
            </a:r>
            <a:r>
              <a:rPr sz="1000">
                <a:solidFill>
                  <a:srgbClr val="00A5A6"/>
                </a:solidFill>
              </a:rPr>
              <a:t>foreach</a:t>
            </a:r>
            <a:r>
              <a:rPr sz="1000"/>
              <a:t>(</a:t>
            </a:r>
            <a:r>
              <a:rPr sz="1000">
                <a:solidFill>
                  <a:srgbClr val="00A5A6"/>
                </a:solidFill>
              </a:rPr>
              <a:t>var</a:t>
            </a:r>
            <a:r>
              <a:rPr sz="1000">
                <a:solidFill>
                  <a:srgbClr val="4178B3"/>
                </a:solidFill>
              </a:rPr>
              <a:t> </a:t>
            </a:r>
            <a:r>
              <a:rPr sz="1000"/>
              <a:t>attr</a:t>
            </a:r>
            <a:r>
              <a:rPr sz="1000">
                <a:solidFill>
                  <a:srgbClr val="4178B3"/>
                </a:solidFill>
              </a:rPr>
              <a:t> </a:t>
            </a:r>
            <a:r>
              <a:rPr sz="1000">
                <a:solidFill>
                  <a:srgbClr val="00A5A6"/>
                </a:solidFill>
              </a:rPr>
              <a:t>in</a:t>
            </a:r>
            <a:r>
              <a:rPr sz="1000">
                <a:solidFill>
                  <a:srgbClr val="4178B3"/>
                </a:solidFill>
              </a:rPr>
              <a:t> </a:t>
            </a:r>
            <a:r>
              <a:rPr sz="1000"/>
              <a:t>attrs</a:t>
            </a:r>
            <a:r>
              <a:rPr sz="1000">
                <a:solidFill>
                  <a:srgbClr val="4178B3"/>
                </a:solidFill>
              </a:rPr>
              <a:t> </a:t>
            </a:r>
            <a:r>
              <a:rPr sz="1000"/>
              <a:t>)</a:t>
            </a:r>
            <a:br>
              <a:rPr sz="1000"/>
            </a:br>
            <a:r>
              <a:rPr sz="1000">
                <a:solidFill>
                  <a:srgbClr val="4178B3"/>
                </a:solidFill>
              </a:rPr>
              <a:t>        </a:t>
            </a:r>
            <a:r>
              <a:rPr sz="1000"/>
              <a:t>{</a:t>
            </a:r>
            <a:br>
              <a:rPr sz="1000"/>
            </a:br>
            <a:r>
              <a:rPr sz="1000">
                <a:solidFill>
                  <a:srgbClr val="4178B3"/>
                </a:solidFill>
              </a:rPr>
              <a:t>            </a:t>
            </a:r>
            <a:r>
              <a:rPr sz="1000">
                <a:solidFill>
                  <a:srgbClr val="00A5A6"/>
                </a:solidFill>
              </a:rPr>
              <a:t>if</a:t>
            </a:r>
            <a:r>
              <a:rPr sz="1000"/>
              <a:t>(attr</a:t>
            </a:r>
            <a:r>
              <a:rPr sz="1000">
                <a:solidFill>
                  <a:srgbClr val="4178B3"/>
                </a:solidFill>
              </a:rPr>
              <a:t> </a:t>
            </a:r>
            <a:r>
              <a:rPr sz="1000">
                <a:solidFill>
                  <a:srgbClr val="00A5A6"/>
                </a:solidFill>
              </a:rPr>
              <a:t>is</a:t>
            </a:r>
            <a:r>
              <a:rPr sz="1000">
                <a:solidFill>
                  <a:srgbClr val="4178B3"/>
                </a:solidFill>
              </a:rPr>
              <a:t> AnimalKindAttr</a:t>
            </a:r>
            <a:r>
              <a:rPr sz="1000"/>
              <a:t>)</a:t>
            </a:r>
            <a:br>
              <a:rPr sz="1000"/>
            </a:br>
            <a:r>
              <a:rPr sz="1000">
                <a:solidFill>
                  <a:srgbClr val="4178B3"/>
                </a:solidFill>
              </a:rPr>
              <a:t>            </a:t>
            </a:r>
            <a:r>
              <a:rPr sz="1000"/>
              <a:t>{</a:t>
            </a:r>
            <a:br>
              <a:rPr sz="1000"/>
            </a:br>
            <a:r>
              <a:rPr sz="1000">
                <a:solidFill>
                  <a:srgbClr val="4178B3"/>
                </a:solidFill>
              </a:rPr>
              <a:t>                </a:t>
            </a:r>
            <a:r>
              <a:rPr sz="1000">
                <a:solidFill>
                  <a:srgbClr val="00A5A6"/>
                </a:solidFill>
              </a:rPr>
              <a:t>var</a:t>
            </a:r>
            <a:r>
              <a:rPr sz="1000">
                <a:solidFill>
                  <a:srgbClr val="4178B3"/>
                </a:solidFill>
              </a:rPr>
              <a:t> </a:t>
            </a:r>
            <a:r>
              <a:rPr sz="1000"/>
              <a:t>kindAttr</a:t>
            </a:r>
            <a:r>
              <a:rPr sz="1000">
                <a:solidFill>
                  <a:srgbClr val="4178B3"/>
                </a:solidFill>
              </a:rPr>
              <a:t> </a:t>
            </a:r>
            <a:r>
              <a:rPr sz="1000"/>
              <a:t>=</a:t>
            </a:r>
            <a:r>
              <a:rPr sz="1000">
                <a:solidFill>
                  <a:srgbClr val="4178B3"/>
                </a:solidFill>
              </a:rPr>
              <a:t> </a:t>
            </a:r>
            <a:r>
              <a:rPr sz="1000"/>
              <a:t>attr</a:t>
            </a:r>
            <a:r>
              <a:rPr sz="1000">
                <a:solidFill>
                  <a:srgbClr val="4178B3"/>
                </a:solidFill>
              </a:rPr>
              <a:t> </a:t>
            </a:r>
            <a:r>
              <a:rPr sz="1000">
                <a:solidFill>
                  <a:srgbClr val="00A5A6"/>
                </a:solidFill>
              </a:rPr>
              <a:t>as</a:t>
            </a:r>
            <a:r>
              <a:rPr sz="1000">
                <a:solidFill>
                  <a:srgbClr val="4178B3"/>
                </a:solidFill>
              </a:rPr>
              <a:t> AnimalKindAttr</a:t>
            </a:r>
            <a:r>
              <a:rPr sz="1000"/>
              <a:t>;</a:t>
            </a:r>
            <a:br>
              <a:rPr sz="1000"/>
            </a:br>
            <a:r>
              <a:rPr sz="1000">
                <a:solidFill>
                  <a:srgbClr val="4178B3"/>
                </a:solidFill>
              </a:rPr>
              <a:t>                </a:t>
            </a:r>
            <a:r>
              <a:rPr sz="1000">
                <a:solidFill>
                  <a:srgbClr val="00A5A6"/>
                </a:solidFill>
              </a:rPr>
              <a:t>if</a:t>
            </a:r>
            <a:r>
              <a:rPr sz="1000"/>
              <a:t>(kindAttr!=</a:t>
            </a:r>
            <a:r>
              <a:rPr sz="1000">
                <a:solidFill>
                  <a:srgbClr val="00A5A6"/>
                </a:solidFill>
              </a:rPr>
              <a:t>null</a:t>
            </a:r>
            <a:r>
              <a:rPr sz="1000"/>
              <a:t>)</a:t>
            </a:r>
            <a:br>
              <a:rPr sz="1000"/>
            </a:br>
            <a:r>
              <a:rPr sz="1000">
                <a:solidFill>
                  <a:srgbClr val="4178B3"/>
                </a:solidFill>
              </a:rPr>
              <a:t>                    </a:t>
            </a:r>
            <a:r>
              <a:rPr sz="1000"/>
              <a:t>Kind</a:t>
            </a:r>
            <a:r>
              <a:rPr sz="1000">
                <a:solidFill>
                  <a:srgbClr val="4178B3"/>
                </a:solidFill>
              </a:rPr>
              <a:t> </a:t>
            </a:r>
            <a:r>
              <a:rPr sz="1000"/>
              <a:t>=</a:t>
            </a:r>
            <a:r>
              <a:rPr sz="1000">
                <a:solidFill>
                  <a:srgbClr val="4178B3"/>
                </a:solidFill>
              </a:rPr>
              <a:t> </a:t>
            </a:r>
            <a:r>
              <a:rPr sz="1000"/>
              <a:t>kindAttr.Name;</a:t>
            </a:r>
            <a:br>
              <a:rPr sz="1000"/>
            </a:br>
            <a:r>
              <a:rPr sz="1000"/>
              <a:t/>
            </a:r>
            <a:br>
              <a:rPr sz="1000"/>
            </a:br>
            <a:r>
              <a:rPr sz="1000">
                <a:solidFill>
                  <a:srgbClr val="4178B3"/>
                </a:solidFill>
              </a:rPr>
              <a:t>            </a:t>
            </a:r>
            <a:r>
              <a:rPr sz="1000"/>
              <a:t>}</a:t>
            </a:r>
            <a:br>
              <a:rPr sz="1000"/>
            </a:br>
            <a:r>
              <a:rPr sz="1000">
                <a:solidFill>
                  <a:srgbClr val="4178B3"/>
                </a:solidFill>
              </a:rPr>
              <a:t>        </a:t>
            </a:r>
            <a:r>
              <a:rPr sz="1000"/>
              <a:t>}</a:t>
            </a:r>
            <a:br>
              <a:rPr sz="1000"/>
            </a:br>
            <a:r>
              <a:rPr sz="1000">
                <a:solidFill>
                  <a:srgbClr val="4178B3"/>
                </a:solidFill>
              </a:rPr>
              <a:t>    </a:t>
            </a:r>
            <a:r>
              <a:rPr sz="1000"/>
              <a:t>}</a:t>
            </a:r>
            <a:br>
              <a:rPr sz="1000"/>
            </a:br>
            <a:r>
              <a:rPr sz="1000">
                <a:solidFill>
                  <a:srgbClr val="4178B3"/>
                </a:solidFill>
              </a:rPr>
              <a:t>    </a:t>
            </a:r>
            <a:r>
              <a:rPr sz="1000">
                <a:solidFill>
                  <a:srgbClr val="00A5A6"/>
                </a:solidFill>
              </a:rPr>
              <a:t>public</a:t>
            </a:r>
            <a:r>
              <a:rPr sz="1000">
                <a:solidFill>
                  <a:srgbClr val="4178B3"/>
                </a:solidFill>
              </a:rPr>
              <a:t> </a:t>
            </a:r>
            <a:r>
              <a:rPr sz="1000">
                <a:solidFill>
                  <a:srgbClr val="00A5A6"/>
                </a:solidFill>
              </a:rPr>
              <a:t>string</a:t>
            </a:r>
            <a:r>
              <a:rPr sz="1000">
                <a:solidFill>
                  <a:srgbClr val="4178B3"/>
                </a:solidFill>
              </a:rPr>
              <a:t> </a:t>
            </a:r>
            <a:r>
              <a:rPr sz="1000"/>
              <a:t>Kind{</a:t>
            </a:r>
            <a:r>
              <a:rPr sz="1000">
                <a:solidFill>
                  <a:srgbClr val="00A5A6"/>
                </a:solidFill>
              </a:rPr>
              <a:t>get</a:t>
            </a:r>
            <a:r>
              <a:rPr sz="1000"/>
              <a:t>;</a:t>
            </a:r>
            <a:r>
              <a:rPr sz="1000">
                <a:solidFill>
                  <a:srgbClr val="00A5A6"/>
                </a:solidFill>
              </a:rPr>
              <a:t>protected</a:t>
            </a:r>
            <a:r>
              <a:rPr sz="1000">
                <a:solidFill>
                  <a:srgbClr val="4178B3"/>
                </a:solidFill>
              </a:rPr>
              <a:t> </a:t>
            </a:r>
            <a:r>
              <a:rPr sz="1000">
                <a:solidFill>
                  <a:srgbClr val="00A5A6"/>
                </a:solidFill>
              </a:rPr>
              <a:t>set</a:t>
            </a:r>
            <a:r>
              <a:rPr sz="1000"/>
              <a:t>;}</a:t>
            </a:r>
            <a:br>
              <a:rPr sz="1000"/>
            </a:br>
            <a:r>
              <a:rPr sz="1000"/>
              <a:t>}</a:t>
            </a:r>
            <a:r>
              <a:t/>
            </a:r>
            <a:br/>
            <a:endParaRPr/>
          </a:p>
        </p:txBody>
      </p:sp>
      <p:sp>
        <p:nvSpPr>
          <p:cNvPr id="496" name="static void AttributeTest() {     Animal[] animals = {new Cat(),new Dog()};     foreach(var animal in animals)     {         Console.WriteLine(animal.Kind);     } }"/>
          <p:cNvSpPr txBox="1"/>
          <p:nvPr/>
        </p:nvSpPr>
        <p:spPr>
          <a:xfrm>
            <a:off x="6761969" y="3976461"/>
            <a:ext cx="3623989" cy="136144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spAutoFit/>
          </a:bodyPr>
          <a:lstStyle/>
          <a:p>
            <a:pPr defTabSz="457200">
              <a:defRPr sz="1000">
                <a:solidFill>
                  <a:srgbClr val="2D2D2D"/>
                </a:solidFill>
                <a:latin typeface="Menlo"/>
                <a:ea typeface="Menlo"/>
                <a:cs typeface="Menlo"/>
                <a:sym typeface="Menlo"/>
              </a:defRPr>
            </a:pPr>
            <a:r>
              <a:rPr>
                <a:solidFill>
                  <a:srgbClr val="00A5A6"/>
                </a:solidFill>
              </a:rPr>
              <a:t>static</a:t>
            </a:r>
            <a:r>
              <a:rPr>
                <a:solidFill>
                  <a:srgbClr val="4178B3"/>
                </a:solidFill>
              </a:rPr>
              <a:t> </a:t>
            </a:r>
            <a:r>
              <a:rPr>
                <a:solidFill>
                  <a:srgbClr val="00A5A6"/>
                </a:solidFill>
              </a:rPr>
              <a:t>void</a:t>
            </a:r>
            <a:r>
              <a:rPr>
                <a:solidFill>
                  <a:srgbClr val="4178B3"/>
                </a:solidFill>
              </a:rPr>
              <a:t> </a:t>
            </a:r>
            <a:r>
              <a:t>AttributeTest()</a:t>
            </a:r>
            <a:br/>
            <a:r>
              <a:t>{</a:t>
            </a:r>
            <a:br/>
            <a:r>
              <a:rPr>
                <a:solidFill>
                  <a:srgbClr val="4178B3"/>
                </a:solidFill>
              </a:rPr>
              <a:t>    Animal</a:t>
            </a:r>
            <a:r>
              <a:t>[]</a:t>
            </a:r>
            <a:r>
              <a:rPr>
                <a:solidFill>
                  <a:srgbClr val="4178B3"/>
                </a:solidFill>
              </a:rPr>
              <a:t> </a:t>
            </a:r>
            <a:r>
              <a:t>animals</a:t>
            </a:r>
            <a:r>
              <a:rPr>
                <a:solidFill>
                  <a:srgbClr val="4178B3"/>
                </a:solidFill>
              </a:rPr>
              <a:t> </a:t>
            </a:r>
            <a:r>
              <a:t>=</a:t>
            </a:r>
            <a:r>
              <a:rPr>
                <a:solidFill>
                  <a:srgbClr val="4178B3"/>
                </a:solidFill>
              </a:rPr>
              <a:t> </a:t>
            </a:r>
            <a:r>
              <a:t>{</a:t>
            </a:r>
            <a:r>
              <a:rPr>
                <a:solidFill>
                  <a:srgbClr val="00A5A6"/>
                </a:solidFill>
              </a:rPr>
              <a:t>new</a:t>
            </a:r>
            <a:r>
              <a:rPr>
                <a:solidFill>
                  <a:srgbClr val="4178B3"/>
                </a:solidFill>
              </a:rPr>
              <a:t> Cat</a:t>
            </a:r>
            <a:r>
              <a:t>(),</a:t>
            </a:r>
            <a:r>
              <a:rPr>
                <a:solidFill>
                  <a:srgbClr val="00A5A6"/>
                </a:solidFill>
              </a:rPr>
              <a:t>new</a:t>
            </a:r>
            <a:r>
              <a:rPr>
                <a:solidFill>
                  <a:srgbClr val="4178B3"/>
                </a:solidFill>
              </a:rPr>
              <a:t> Dog</a:t>
            </a:r>
            <a:r>
              <a:t>()};</a:t>
            </a:r>
            <a:br/>
            <a:r>
              <a:rPr>
                <a:solidFill>
                  <a:srgbClr val="4178B3"/>
                </a:solidFill>
              </a:rPr>
              <a:t>    </a:t>
            </a:r>
            <a:r>
              <a:rPr>
                <a:solidFill>
                  <a:srgbClr val="00A5A6"/>
                </a:solidFill>
              </a:rPr>
              <a:t>foreach</a:t>
            </a:r>
            <a:r>
              <a:t>(</a:t>
            </a:r>
            <a:r>
              <a:rPr>
                <a:solidFill>
                  <a:srgbClr val="00A5A6"/>
                </a:solidFill>
              </a:rPr>
              <a:t>var</a:t>
            </a:r>
            <a:r>
              <a:rPr>
                <a:solidFill>
                  <a:srgbClr val="4178B3"/>
                </a:solidFill>
              </a:rPr>
              <a:t> </a:t>
            </a:r>
            <a:r>
              <a:t>animal</a:t>
            </a:r>
            <a:r>
              <a:rPr>
                <a:solidFill>
                  <a:srgbClr val="4178B3"/>
                </a:solidFill>
              </a:rPr>
              <a:t> </a:t>
            </a:r>
            <a:r>
              <a:rPr>
                <a:solidFill>
                  <a:srgbClr val="00A5A6"/>
                </a:solidFill>
              </a:rPr>
              <a:t>in</a:t>
            </a:r>
            <a:r>
              <a:rPr>
                <a:solidFill>
                  <a:srgbClr val="4178B3"/>
                </a:solidFill>
              </a:rPr>
              <a:t> </a:t>
            </a:r>
            <a:r>
              <a:t>animals)</a:t>
            </a:r>
            <a:br/>
            <a:r>
              <a:rPr>
                <a:solidFill>
                  <a:srgbClr val="4178B3"/>
                </a:solidFill>
              </a:rPr>
              <a:t>    </a:t>
            </a:r>
            <a:r>
              <a:t>{</a:t>
            </a:r>
            <a:br/>
            <a:r>
              <a:rPr>
                <a:solidFill>
                  <a:srgbClr val="4178B3"/>
                </a:solidFill>
              </a:rPr>
              <a:t>        Console</a:t>
            </a:r>
            <a:r>
              <a:t>.WriteLine(animal.Kind);</a:t>
            </a:r>
            <a:br/>
            <a:r>
              <a:rPr>
                <a:solidFill>
                  <a:srgbClr val="4178B3"/>
                </a:solidFill>
              </a:rPr>
              <a:t>    </a:t>
            </a:r>
            <a:r>
              <a:t>}</a:t>
            </a:r>
            <a:br/>
            <a:r>
              <a:t>}</a:t>
            </a:r>
            <a:br/>
            <a:endParaRPr/>
          </a:p>
        </p:txBody>
      </p:sp>
      <p:sp>
        <p:nvSpPr>
          <p:cNvPr id="497" name="[AnimalKindAttr(&quot;猫&quot;)] public class Cat:Animal {  } [AnimalKindAttr(&quot;狗&quot;)] public class Dog:Animal {  }"/>
          <p:cNvSpPr txBox="1"/>
          <p:nvPr/>
        </p:nvSpPr>
        <p:spPr>
          <a:xfrm>
            <a:off x="6764835" y="2214880"/>
            <a:ext cx="3618258" cy="157734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spAutoFit/>
          </a:bodyPr>
          <a:lstStyle/>
          <a:p>
            <a:pPr defTabSz="457200">
              <a:defRPr sz="1300">
                <a:solidFill>
                  <a:srgbClr val="2D2D2D"/>
                </a:solidFill>
                <a:latin typeface="Menlo"/>
                <a:ea typeface="Menlo"/>
                <a:cs typeface="Menlo"/>
                <a:sym typeface="Menlo"/>
              </a:defRPr>
            </a:pPr>
            <a:r>
              <a:rPr sz="1000"/>
              <a:t>[</a:t>
            </a:r>
            <a:r>
              <a:rPr sz="1000">
                <a:solidFill>
                  <a:srgbClr val="4178B3"/>
                </a:solidFill>
              </a:rPr>
              <a:t>AnimalKindAttr</a:t>
            </a:r>
            <a:r>
              <a:rPr sz="1000"/>
              <a:t>(</a:t>
            </a:r>
            <a:r>
              <a:rPr sz="1000">
                <a:solidFill>
                  <a:srgbClr val="E48500"/>
                </a:solidFill>
              </a:rPr>
              <a:t>"猫"</a:t>
            </a:r>
            <a:r>
              <a:rPr sz="1000"/>
              <a:t>)]</a:t>
            </a:r>
            <a:br>
              <a:rPr sz="1000"/>
            </a:br>
            <a:r>
              <a:rPr sz="1000">
                <a:solidFill>
                  <a:srgbClr val="00A5A6"/>
                </a:solidFill>
              </a:rPr>
              <a:t>public</a:t>
            </a:r>
            <a:r>
              <a:rPr sz="1000">
                <a:solidFill>
                  <a:srgbClr val="4178B3"/>
                </a:solidFill>
              </a:rPr>
              <a:t> </a:t>
            </a:r>
            <a:r>
              <a:rPr sz="1000">
                <a:solidFill>
                  <a:srgbClr val="00A5A6"/>
                </a:solidFill>
              </a:rPr>
              <a:t>class</a:t>
            </a:r>
            <a:r>
              <a:rPr sz="1000">
                <a:solidFill>
                  <a:srgbClr val="4178B3"/>
                </a:solidFill>
              </a:rPr>
              <a:t> Cat</a:t>
            </a:r>
            <a:r>
              <a:rPr sz="1000"/>
              <a:t>:</a:t>
            </a:r>
            <a:r>
              <a:rPr sz="1000">
                <a:solidFill>
                  <a:srgbClr val="4178B3"/>
                </a:solidFill>
              </a:rPr>
              <a:t>Animal</a:t>
            </a:r>
            <a:br>
              <a:rPr sz="1000">
                <a:solidFill>
                  <a:srgbClr val="4178B3"/>
                </a:solidFill>
              </a:rPr>
            </a:br>
            <a:r>
              <a:rPr sz="1000"/>
              <a:t>{</a:t>
            </a:r>
            <a:br>
              <a:rPr sz="1000"/>
            </a:br>
            <a:r>
              <a:rPr sz="1000"/>
              <a:t/>
            </a:r>
            <a:br>
              <a:rPr sz="1000"/>
            </a:br>
            <a:r>
              <a:rPr sz="1000"/>
              <a:t>}</a:t>
            </a:r>
            <a:br>
              <a:rPr sz="1000"/>
            </a:br>
            <a:r>
              <a:rPr sz="1000"/>
              <a:t>[</a:t>
            </a:r>
            <a:r>
              <a:rPr sz="1000">
                <a:solidFill>
                  <a:srgbClr val="4178B3"/>
                </a:solidFill>
              </a:rPr>
              <a:t>AnimalKindAttr</a:t>
            </a:r>
            <a:r>
              <a:rPr sz="1000"/>
              <a:t>(</a:t>
            </a:r>
            <a:r>
              <a:rPr sz="1000">
                <a:solidFill>
                  <a:srgbClr val="E48500"/>
                </a:solidFill>
              </a:rPr>
              <a:t>"狗"</a:t>
            </a:r>
            <a:r>
              <a:rPr sz="1000"/>
              <a:t>)]</a:t>
            </a:r>
            <a:br>
              <a:rPr sz="1000"/>
            </a:br>
            <a:r>
              <a:rPr sz="1000">
                <a:solidFill>
                  <a:srgbClr val="00A5A6"/>
                </a:solidFill>
              </a:rPr>
              <a:t>public</a:t>
            </a:r>
            <a:r>
              <a:rPr sz="1000">
                <a:solidFill>
                  <a:srgbClr val="4178B3"/>
                </a:solidFill>
              </a:rPr>
              <a:t> </a:t>
            </a:r>
            <a:r>
              <a:rPr sz="1000">
                <a:solidFill>
                  <a:srgbClr val="00A5A6"/>
                </a:solidFill>
              </a:rPr>
              <a:t>class</a:t>
            </a:r>
            <a:r>
              <a:rPr sz="1000">
                <a:solidFill>
                  <a:srgbClr val="4178B3"/>
                </a:solidFill>
              </a:rPr>
              <a:t> Dog</a:t>
            </a:r>
            <a:r>
              <a:rPr sz="1000"/>
              <a:t>:</a:t>
            </a:r>
            <a:r>
              <a:rPr sz="1000">
                <a:solidFill>
                  <a:srgbClr val="4178B3"/>
                </a:solidFill>
              </a:rPr>
              <a:t>Animal</a:t>
            </a:r>
            <a:br>
              <a:rPr sz="1000">
                <a:solidFill>
                  <a:srgbClr val="4178B3"/>
                </a:solidFill>
              </a:rPr>
            </a:br>
            <a:r>
              <a:rPr sz="1000"/>
              <a:t>{</a:t>
            </a:r>
            <a:br>
              <a:rPr sz="1000"/>
            </a:br>
            <a:r>
              <a:rPr sz="1000"/>
              <a:t/>
            </a:r>
            <a:br>
              <a:rPr sz="1000"/>
            </a:br>
            <a:r>
              <a:rPr sz="1000"/>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索引器</a:t>
            </a:r>
          </a:p>
        </p:txBody>
      </p:sp>
      <p:sp>
        <p:nvSpPr>
          <p:cNvPr id="500" name="矩形 5"/>
          <p:cNvSpPr txBox="1"/>
          <p:nvPr/>
        </p:nvSpPr>
        <p:spPr>
          <a:xfrm>
            <a:off x="1226267" y="2216654"/>
            <a:ext cx="9746533"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允许一个对象可以像数组一样被索引。</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当类定义一个索引器时，该类的行为就会像一个 虚拟数组一样。</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可以使用数组访问运算符（[ ]）来访问该类的实例。</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索引器</a:t>
            </a:r>
          </a:p>
        </p:txBody>
      </p:sp>
      <p:pic>
        <p:nvPicPr>
          <p:cNvPr id="503" name="Picture 2" descr="Picture 2"/>
          <p:cNvPicPr>
            <a:picLocks noChangeAspect="1"/>
          </p:cNvPicPr>
          <p:nvPr/>
        </p:nvPicPr>
        <p:blipFill>
          <a:blip r:embed="rId2">
            <a:extLst/>
          </a:blip>
          <a:stretch>
            <a:fillRect/>
          </a:stretch>
        </p:blipFill>
        <p:spPr>
          <a:xfrm>
            <a:off x="9835349" y="5328203"/>
            <a:ext cx="1419226" cy="1257301"/>
          </a:xfrm>
          <a:prstGeom prst="rect">
            <a:avLst/>
          </a:prstGeom>
          <a:ln w="12700">
            <a:miter lim="400000"/>
          </a:ln>
        </p:spPr>
      </p:pic>
      <p:sp>
        <p:nvSpPr>
          <p:cNvPr id="504" name="矩形 3"/>
          <p:cNvSpPr txBox="1"/>
          <p:nvPr/>
        </p:nvSpPr>
        <p:spPr>
          <a:xfrm>
            <a:off x="3182223" y="2028673"/>
            <a:ext cx="7908023" cy="428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WeekWorkState</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const</a:t>
            </a:r>
            <a:r>
              <a:t> </a:t>
            </a:r>
            <a:r>
              <a:rPr>
                <a:solidFill>
                  <a:srgbClr val="0000FF"/>
                </a:solidFill>
              </a:rPr>
              <a:t>string</a:t>
            </a:r>
            <a:r>
              <a:t> sDefault = </a:t>
            </a:r>
            <a:r>
              <a:rPr>
                <a:solidFill>
                  <a:srgbClr val="A31515"/>
                </a:solidFill>
              </a:rPr>
              <a:t>"上班"</a:t>
            </a:r>
            <a:r>
              <a:t>;</a:t>
            </a:r>
          </a:p>
          <a:p>
            <a:pPr>
              <a:defRPr sz="1000">
                <a:latin typeface="Consolas"/>
                <a:ea typeface="Consolas"/>
                <a:cs typeface="Consolas"/>
                <a:sym typeface="Consolas"/>
              </a:defRPr>
            </a:pPr>
            <a:r>
              <a:t>    </a:t>
            </a:r>
            <a:r>
              <a:rPr>
                <a:solidFill>
                  <a:srgbClr val="0000FF"/>
                </a:solidFill>
              </a:rPr>
              <a:t>string</a:t>
            </a:r>
            <a:r>
              <a:t>[] sArray = </a:t>
            </a:r>
            <a:r>
              <a:rPr>
                <a:solidFill>
                  <a:srgbClr val="0000FF"/>
                </a:solidFill>
              </a:rPr>
              <a:t>new</a:t>
            </a:r>
            <a:r>
              <a:t> </a:t>
            </a:r>
            <a:r>
              <a:rPr>
                <a:solidFill>
                  <a:srgbClr val="0000FF"/>
                </a:solidFill>
              </a:rPr>
              <a:t>string</a:t>
            </a:r>
            <a:r>
              <a:t>[7];</a:t>
            </a:r>
          </a:p>
          <a:p>
            <a:pPr>
              <a:defRPr sz="1000">
                <a:latin typeface="Consolas"/>
                <a:ea typeface="Consolas"/>
                <a:cs typeface="Consolas"/>
                <a:sym typeface="Consolas"/>
              </a:defRPr>
            </a:pPr>
            <a:r>
              <a:t>    </a:t>
            </a:r>
            <a:r>
              <a:rPr>
                <a:solidFill>
                  <a:srgbClr val="0000FF"/>
                </a:solidFill>
              </a:rPr>
              <a:t>public</a:t>
            </a:r>
            <a:r>
              <a:t> </a:t>
            </a:r>
            <a:r>
              <a:rPr>
                <a:solidFill>
                  <a:srgbClr val="0000FF"/>
                </a:solidFill>
              </a:rPr>
              <a:t>string</a:t>
            </a:r>
            <a:r>
              <a:t> </a:t>
            </a:r>
            <a:r>
              <a:rPr>
                <a:solidFill>
                  <a:srgbClr val="0000FF"/>
                </a:solidFill>
              </a:rPr>
              <a:t>this</a:t>
            </a:r>
            <a:r>
              <a:t>[</a:t>
            </a:r>
            <a:r>
              <a:rPr>
                <a:solidFill>
                  <a:srgbClr val="2B91AF"/>
                </a:solidFill>
              </a:rPr>
              <a:t>DayOfWeek</a:t>
            </a:r>
            <a:r>
              <a:t> eDayOfWeek]</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get</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string</a:t>
            </a:r>
            <a:r>
              <a:t> sState = sArray[(</a:t>
            </a:r>
            <a:r>
              <a:rPr>
                <a:solidFill>
                  <a:srgbClr val="0000FF"/>
                </a:solidFill>
              </a:rPr>
              <a:t>int</a:t>
            </a:r>
            <a:r>
              <a:t>)eDayOfWeek];</a:t>
            </a:r>
          </a:p>
          <a:p>
            <a:pPr>
              <a:defRPr sz="1000">
                <a:latin typeface="Consolas"/>
                <a:ea typeface="Consolas"/>
                <a:cs typeface="Consolas"/>
                <a:sym typeface="Consolas"/>
              </a:defRPr>
            </a:pPr>
            <a:r>
              <a:t>            </a:t>
            </a:r>
            <a:r>
              <a:rPr>
                <a:solidFill>
                  <a:srgbClr val="0000FF"/>
                </a:solidFill>
              </a:rPr>
              <a:t>return</a:t>
            </a:r>
            <a:r>
              <a:t> </a:t>
            </a:r>
            <a:r>
              <a:rPr>
                <a:solidFill>
                  <a:srgbClr val="0000FF"/>
                </a:solidFill>
              </a:rPr>
              <a:t>string</a:t>
            </a:r>
            <a:r>
              <a:t>.IsNullOrEmpty(sState) ? sDefault : sState;</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set</a:t>
            </a:r>
            <a:r>
              <a:t> { sArray[(</a:t>
            </a:r>
            <a:r>
              <a:rPr>
                <a:solidFill>
                  <a:srgbClr val="0000FF"/>
                </a:solidFill>
              </a:rPr>
              <a:t>int</a:t>
            </a:r>
            <a:r>
              <a:t>)eDayOfWeek] = </a:t>
            </a:r>
            <a:r>
              <a:rPr>
                <a:solidFill>
                  <a:srgbClr val="0000FF"/>
                </a:solidFill>
              </a:rPr>
              <a:t>value</a:t>
            </a:r>
            <a:r>
              <a:t>; }</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000">
                <a:latin typeface="Consolas"/>
                <a:ea typeface="Consolas"/>
                <a:cs typeface="Consolas"/>
                <a:sym typeface="Consolas"/>
              </a:defRPr>
            </a:pPr>
            <a:r>
              <a:t>    {      </a:t>
            </a:r>
          </a:p>
          <a:p>
            <a:pPr>
              <a:defRPr sz="1000">
                <a:latin typeface="Consolas"/>
                <a:ea typeface="Consolas"/>
                <a:cs typeface="Consolas"/>
                <a:sym typeface="Consolas"/>
              </a:defRPr>
            </a:pPr>
            <a:r>
              <a:t>        </a:t>
            </a:r>
            <a:r>
              <a:rPr>
                <a:solidFill>
                  <a:srgbClr val="2B91AF"/>
                </a:solidFill>
              </a:rPr>
              <a:t>WeekWorkState</a:t>
            </a:r>
            <a:r>
              <a:t> workstate = </a:t>
            </a:r>
            <a:r>
              <a:rPr>
                <a:solidFill>
                  <a:srgbClr val="0000FF"/>
                </a:solidFill>
              </a:rPr>
              <a:t>new</a:t>
            </a:r>
            <a:r>
              <a:t> </a:t>
            </a:r>
            <a:r>
              <a:rPr>
                <a:solidFill>
                  <a:srgbClr val="2B91AF"/>
                </a:solidFill>
              </a:rPr>
              <a:t>WeekWorkState</a:t>
            </a:r>
            <a:r>
              <a:t>();</a:t>
            </a:r>
          </a:p>
          <a:p>
            <a:pPr>
              <a:defRPr sz="1000">
                <a:latin typeface="Consolas"/>
                <a:ea typeface="Consolas"/>
                <a:cs typeface="Consolas"/>
                <a:sym typeface="Consolas"/>
              </a:defRPr>
            </a:pPr>
            <a:r>
              <a:t>        workstate[</a:t>
            </a:r>
            <a:r>
              <a:rPr>
                <a:solidFill>
                  <a:srgbClr val="2B91AF"/>
                </a:solidFill>
              </a:rPr>
              <a:t>DayOfWeek</a:t>
            </a:r>
            <a:r>
              <a:t>.Saturday] = </a:t>
            </a:r>
            <a:r>
              <a:rPr>
                <a:solidFill>
                  <a:srgbClr val="A31515"/>
                </a:solidFill>
              </a:rPr>
              <a:t>"休息"</a:t>
            </a:r>
            <a:r>
              <a:t>;</a:t>
            </a:r>
          </a:p>
          <a:p>
            <a:pPr>
              <a:defRPr sz="1000">
                <a:latin typeface="Consolas"/>
                <a:ea typeface="Consolas"/>
                <a:cs typeface="Consolas"/>
                <a:sym typeface="Consolas"/>
              </a:defRPr>
            </a:pPr>
            <a:r>
              <a:t>        workstate[</a:t>
            </a:r>
            <a:r>
              <a:rPr>
                <a:solidFill>
                  <a:srgbClr val="2B91AF"/>
                </a:solidFill>
              </a:rPr>
              <a:t>DayOfWeek</a:t>
            </a:r>
            <a:r>
              <a:t>.Sunday] = </a:t>
            </a:r>
            <a:r>
              <a:rPr>
                <a:solidFill>
                  <a:srgbClr val="A31515"/>
                </a:solidFill>
              </a:rPr>
              <a:t>"休息"</a:t>
            </a:r>
            <a:r>
              <a:t>;</a:t>
            </a:r>
          </a:p>
          <a:p>
            <a:pPr>
              <a:defRPr sz="1000">
                <a:latin typeface="Consolas"/>
                <a:ea typeface="Consolas"/>
                <a:cs typeface="Consolas"/>
                <a:sym typeface="Consolas"/>
              </a:defRPr>
            </a:pPr>
            <a:r>
              <a:t>        </a:t>
            </a:r>
            <a:r>
              <a:rPr>
                <a:solidFill>
                  <a:srgbClr val="0000FF"/>
                </a:solidFill>
              </a:rPr>
              <a:t>foreach</a:t>
            </a:r>
            <a:r>
              <a:t> (</a:t>
            </a:r>
            <a:r>
              <a:rPr>
                <a:solidFill>
                  <a:srgbClr val="2B91AF"/>
                </a:solidFill>
              </a:rPr>
              <a:t>DayOfWeek</a:t>
            </a:r>
            <a:r>
              <a:t> eDayofWeek </a:t>
            </a:r>
            <a:r>
              <a:rPr>
                <a:solidFill>
                  <a:srgbClr val="0000FF"/>
                </a:solidFill>
              </a:rPr>
              <a:t>in</a:t>
            </a:r>
            <a:r>
              <a:t> </a:t>
            </a:r>
            <a:r>
              <a:rPr>
                <a:solidFill>
                  <a:srgbClr val="2B91AF"/>
                </a:solidFill>
              </a:rPr>
              <a:t>Enum</a:t>
            </a:r>
            <a:r>
              <a:t>.GetValues(</a:t>
            </a:r>
            <a:r>
              <a:rPr>
                <a:solidFill>
                  <a:srgbClr val="0000FF"/>
                </a:solidFill>
              </a:rPr>
              <a:t>typeof</a:t>
            </a:r>
            <a:r>
              <a:t>(</a:t>
            </a:r>
            <a:r>
              <a:rPr>
                <a:solidFill>
                  <a:srgbClr val="2B91AF"/>
                </a:solidFill>
              </a:rPr>
              <a:t>DayOfWeek</a:t>
            </a:r>
            <a:r>
              <a:t>)))</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2B91AF"/>
                </a:solidFill>
              </a:rPr>
              <a:t>Console</a:t>
            </a:r>
            <a:r>
              <a:t>.WriteLine(</a:t>
            </a:r>
            <a:r>
              <a:rPr>
                <a:solidFill>
                  <a:srgbClr val="A31515"/>
                </a:solidFill>
              </a:rPr>
              <a:t>"{0}{1}"</a:t>
            </a:r>
            <a:r>
              <a:t>, eDayofWeek.ToString(), workstate[eDayofWeek]);</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矩形 62"/>
          <p:cNvSpPr txBox="1"/>
          <p:nvPr/>
        </p:nvSpPr>
        <p:spPr>
          <a:xfrm>
            <a:off x="1226267" y="2216654"/>
            <a:ext cx="9746533" cy="204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使用了static 修饰符的成员为静态成员</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静态成员属于类所有，非静态成员属于类的实例所有。</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静态成员属于类所有，为各个类的实例所公用，无论类创建了多少实例，类的静态成员在内存中只占同一块区域</a:t>
            </a:r>
          </a:p>
        </p:txBody>
      </p:sp>
      <p:sp>
        <p:nvSpPr>
          <p:cNvPr id="507"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静态成员</a:t>
            </a:r>
          </a:p>
        </p:txBody>
      </p:sp>
      <p:sp>
        <p:nvSpPr>
          <p:cNvPr id="508" name="矩形 1"/>
          <p:cNvSpPr txBox="1"/>
          <p:nvPr/>
        </p:nvSpPr>
        <p:spPr>
          <a:xfrm>
            <a:off x="3131890" y="4858972"/>
            <a:ext cx="6096001"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Tool</a:t>
            </a:r>
          </a:p>
          <a:p>
            <a:pPr>
              <a:defRPr sz="1400">
                <a:latin typeface="Consolas"/>
                <a:ea typeface="Consolas"/>
                <a:cs typeface="Consolas"/>
                <a:sym typeface="Consolas"/>
              </a:defRPr>
            </a:pPr>
            <a:r>
              <a:t>{</a:t>
            </a:r>
          </a:p>
          <a:p>
            <a:pPr>
              <a:defRPr sz="1400">
                <a:latin typeface="Consolas"/>
                <a:ea typeface="Consolas"/>
                <a:cs typeface="Consolas"/>
                <a:sym typeface="Consolas"/>
              </a:defRPr>
            </a:pPr>
            <a:r>
              <a:t>    </a:t>
            </a:r>
            <a:r>
              <a:rPr>
                <a:solidFill>
                  <a:srgbClr val="0000FF"/>
                </a:solidFill>
              </a:rPr>
              <a:t>static readonly</a:t>
            </a:r>
            <a:r>
              <a:t> </a:t>
            </a:r>
            <a:r>
              <a:rPr>
                <a:solidFill>
                  <a:srgbClr val="0000FF"/>
                </a:solidFill>
              </a:rPr>
              <a:t>float</a:t>
            </a:r>
            <a:r>
              <a:t> PI = 3.1415926f;</a:t>
            </a:r>
          </a:p>
          <a:p>
            <a:pPr>
              <a:defRPr sz="14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矩形 62"/>
          <p:cNvSpPr txBox="1"/>
          <p:nvPr/>
        </p:nvSpPr>
        <p:spPr>
          <a:xfrm>
            <a:off x="1226267" y="2216654"/>
            <a:ext cx="9746533" cy="204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使用了static 修饰符的方法为静态方法</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静态方法属于类所有，类实例化前即可使用。</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非静态方法可以访问类中的任何成员，静态方法只能访问类中的静态成员。</a:t>
            </a:r>
          </a:p>
          <a:p>
            <a:pPr marL="342900" indent="-342900">
              <a:lnSpc>
                <a:spcPct val="150000"/>
              </a:lnSpc>
              <a:buSzPct val="100000"/>
              <a:buFont typeface="Arial"/>
              <a:buChar char="•"/>
              <a:defRPr sz="2000">
                <a:solidFill>
                  <a:srgbClr val="FF2600"/>
                </a:solidFill>
                <a:latin typeface="微软雅黑"/>
                <a:ea typeface="微软雅黑"/>
                <a:cs typeface="微软雅黑"/>
                <a:sym typeface="微软雅黑"/>
              </a:defRPr>
            </a:pPr>
            <a:r>
              <a:t>静态构造函数在对象实例化时执行，并只执行一次。</a:t>
            </a:r>
          </a:p>
        </p:txBody>
      </p:sp>
      <p:sp>
        <p:nvSpPr>
          <p:cNvPr id="511"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静态函数</a:t>
            </a:r>
          </a:p>
        </p:txBody>
      </p:sp>
      <p:sp>
        <p:nvSpPr>
          <p:cNvPr id="512" name="矩形 1"/>
          <p:cNvSpPr txBox="1"/>
          <p:nvPr/>
        </p:nvSpPr>
        <p:spPr>
          <a:xfrm>
            <a:off x="1433234" y="4373710"/>
            <a:ext cx="4536387"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Tool</a:t>
            </a:r>
            <a:endParaRPr>
              <a:latin typeface="Calibri"/>
              <a:ea typeface="Calibri"/>
              <a:cs typeface="Calibri"/>
              <a:sym typeface="Calibri"/>
            </a:endParaRPr>
          </a:p>
          <a:p>
            <a:pPr>
              <a:defRPr sz="1200">
                <a:latin typeface="Consolas"/>
                <a:ea typeface="Consolas"/>
                <a:cs typeface="Consolas"/>
                <a:sym typeface="Consolas"/>
              </a:defRPr>
            </a:pPr>
            <a:r>
              <a:t>{</a:t>
            </a:r>
            <a:endParaRPr>
              <a:latin typeface="Calibri"/>
              <a:ea typeface="Calibri"/>
              <a:cs typeface="Calibri"/>
              <a:sym typeface="Calibri"/>
            </a:endParaRPr>
          </a:p>
          <a:p>
            <a:pPr>
              <a:defRPr sz="1200">
                <a:latin typeface="Consolas"/>
                <a:ea typeface="Consolas"/>
                <a:cs typeface="Consolas"/>
                <a:sym typeface="Consolas"/>
              </a:defRPr>
            </a:pPr>
            <a:r>
              <a:t>    </a:t>
            </a:r>
            <a:r>
              <a:rPr>
                <a:solidFill>
                  <a:srgbClr val="0000FF"/>
                </a:solidFill>
              </a:rPr>
              <a:t>static</a:t>
            </a:r>
            <a:r>
              <a:t> </a:t>
            </a:r>
            <a:r>
              <a:rPr>
                <a:solidFill>
                  <a:srgbClr val="0000FF"/>
                </a:solidFill>
              </a:rPr>
              <a:t>float</a:t>
            </a:r>
            <a:r>
              <a:t> PI = 3.1415926f;</a:t>
            </a:r>
            <a:endParaRPr>
              <a:latin typeface="Calibri"/>
              <a:ea typeface="Calibri"/>
              <a:cs typeface="Calibri"/>
              <a:sym typeface="Calibri"/>
            </a:endParaRPr>
          </a:p>
          <a:p>
            <a:pPr>
              <a:defRPr sz="1200">
                <a:latin typeface="Consolas"/>
                <a:ea typeface="Consolas"/>
                <a:cs typeface="Consolas"/>
                <a:sym typeface="Consolas"/>
              </a:defRPr>
            </a:pPr>
            <a:r>
              <a:t>    </a:t>
            </a:r>
            <a:r>
              <a:rPr>
                <a:solidFill>
                  <a:srgbClr val="0000FF"/>
                </a:solidFill>
              </a:rPr>
              <a:t>public</a:t>
            </a:r>
            <a:r>
              <a:t> </a:t>
            </a:r>
            <a:r>
              <a:rPr>
                <a:solidFill>
                  <a:srgbClr val="0000FF"/>
                </a:solidFill>
              </a:rPr>
              <a:t>static</a:t>
            </a:r>
            <a:r>
              <a:t> </a:t>
            </a:r>
            <a:r>
              <a:rPr>
                <a:solidFill>
                  <a:srgbClr val="0000FF"/>
                </a:solidFill>
              </a:rPr>
              <a:t>float</a:t>
            </a:r>
            <a:r>
              <a:t> CalcArea(</a:t>
            </a:r>
            <a:r>
              <a:rPr>
                <a:solidFill>
                  <a:srgbClr val="0000FF"/>
                </a:solidFill>
              </a:rPr>
              <a:t>float</a:t>
            </a:r>
            <a:r>
              <a:t> r)</a:t>
            </a:r>
            <a:endParaRPr>
              <a:latin typeface="Calibri"/>
              <a:ea typeface="Calibri"/>
              <a:cs typeface="Calibri"/>
              <a:sym typeface="Calibri"/>
            </a:endParaRPr>
          </a:p>
          <a:p>
            <a:pPr>
              <a:defRPr sz="1200">
                <a:latin typeface="Consolas"/>
                <a:ea typeface="Consolas"/>
                <a:cs typeface="Consolas"/>
                <a:sym typeface="Consolas"/>
              </a:defRPr>
            </a:pPr>
            <a:r>
              <a:t>    {</a:t>
            </a:r>
            <a:endParaRPr>
              <a:latin typeface="Calibri"/>
              <a:ea typeface="Calibri"/>
              <a:cs typeface="Calibri"/>
              <a:sym typeface="Calibri"/>
            </a:endParaRPr>
          </a:p>
          <a:p>
            <a:pPr>
              <a:defRPr sz="1200">
                <a:latin typeface="Consolas"/>
                <a:ea typeface="Consolas"/>
                <a:cs typeface="Consolas"/>
                <a:sym typeface="Consolas"/>
              </a:defRPr>
            </a:pPr>
            <a:r>
              <a:t>        </a:t>
            </a:r>
            <a:r>
              <a:rPr>
                <a:solidFill>
                  <a:srgbClr val="0000FF"/>
                </a:solidFill>
              </a:rPr>
              <a:t>return</a:t>
            </a:r>
            <a:r>
              <a:t> PI * r * r;</a:t>
            </a:r>
            <a:endParaRPr>
              <a:latin typeface="Calibri"/>
              <a:ea typeface="Calibri"/>
              <a:cs typeface="Calibri"/>
              <a:sym typeface="Calibri"/>
            </a:endParaRPr>
          </a:p>
          <a:p>
            <a:pPr>
              <a:defRPr sz="1200">
                <a:latin typeface="Consolas"/>
                <a:ea typeface="Consolas"/>
                <a:cs typeface="Consolas"/>
                <a:sym typeface="Consolas"/>
              </a:defRPr>
            </a:pPr>
            <a:r>
              <a:t>    }</a:t>
            </a:r>
            <a:endParaRPr>
              <a:latin typeface="Calibri"/>
              <a:ea typeface="Calibri"/>
              <a:cs typeface="Calibri"/>
              <a:sym typeface="Calibri"/>
            </a:endParaRPr>
          </a:p>
          <a:p>
            <a:pPr>
              <a:defRPr sz="1200">
                <a:latin typeface="Consolas"/>
                <a:ea typeface="Consolas"/>
                <a:cs typeface="Consolas"/>
                <a:sym typeface="Consolas"/>
              </a:defRPr>
            </a:pPr>
            <a:r>
              <a:t>}</a:t>
            </a:r>
          </a:p>
        </p:txBody>
      </p:sp>
      <p:sp>
        <p:nvSpPr>
          <p:cNvPr id="513" name="矩形 2"/>
          <p:cNvSpPr txBox="1"/>
          <p:nvPr/>
        </p:nvSpPr>
        <p:spPr>
          <a:xfrm>
            <a:off x="6222491" y="4373710"/>
            <a:ext cx="3891020"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endParaRPr>
              <a:latin typeface="Calibri"/>
              <a:ea typeface="Calibri"/>
              <a:cs typeface="Calibri"/>
              <a:sym typeface="Calibri"/>
            </a:endParaRPr>
          </a:p>
          <a:p>
            <a:pPr>
              <a:defRPr sz="1200">
                <a:latin typeface="Consolas"/>
                <a:ea typeface="Consolas"/>
                <a:cs typeface="Consolas"/>
                <a:sym typeface="Consolas"/>
              </a:defRPr>
            </a:pPr>
            <a:r>
              <a:t>{</a:t>
            </a:r>
            <a:endParaRPr>
              <a:latin typeface="Calibri"/>
              <a:ea typeface="Calibri"/>
              <a:cs typeface="Calibri"/>
              <a:sym typeface="Calibri"/>
            </a:endParaRP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endParaRPr>
              <a:latin typeface="Calibri"/>
              <a:ea typeface="Calibri"/>
              <a:cs typeface="Calibri"/>
              <a:sym typeface="Calibri"/>
            </a:endParaRPr>
          </a:p>
          <a:p>
            <a:pPr>
              <a:defRPr sz="1200">
                <a:latin typeface="Consolas"/>
                <a:ea typeface="Consolas"/>
                <a:cs typeface="Consolas"/>
                <a:sym typeface="Consolas"/>
              </a:defRPr>
            </a:pPr>
            <a:r>
              <a:t>    {</a:t>
            </a:r>
            <a:endParaRPr>
              <a:latin typeface="Calibri"/>
              <a:ea typeface="Calibri"/>
              <a:cs typeface="Calibri"/>
              <a:sym typeface="Calibri"/>
            </a:endParaRPr>
          </a:p>
          <a:p>
            <a:pPr>
              <a:defRPr sz="1200">
                <a:latin typeface="Consolas"/>
                <a:ea typeface="Consolas"/>
                <a:cs typeface="Consolas"/>
                <a:sym typeface="Consolas"/>
              </a:defRPr>
            </a:pPr>
            <a:r>
              <a:t>        </a:t>
            </a:r>
            <a:r>
              <a:rPr>
                <a:solidFill>
                  <a:srgbClr val="0000FF"/>
                </a:solidFill>
              </a:rPr>
              <a:t>float</a:t>
            </a:r>
            <a:r>
              <a:t> r = 2.4f;</a:t>
            </a:r>
            <a:endParaRPr>
              <a:latin typeface="Calibri"/>
              <a:ea typeface="Calibri"/>
              <a:cs typeface="Calibri"/>
              <a:sym typeface="Calibri"/>
            </a:endParaRPr>
          </a:p>
          <a:p>
            <a:pPr>
              <a:defRPr sz="1200">
                <a:latin typeface="Consolas"/>
                <a:ea typeface="Consolas"/>
                <a:cs typeface="Consolas"/>
                <a:sym typeface="Consolas"/>
              </a:defRPr>
            </a:pPr>
            <a:r>
              <a:t>        </a:t>
            </a:r>
            <a:r>
              <a:rPr>
                <a:solidFill>
                  <a:srgbClr val="0000FF"/>
                </a:solidFill>
              </a:rPr>
              <a:t>float</a:t>
            </a:r>
            <a:r>
              <a:t> fArea = </a:t>
            </a:r>
            <a:r>
              <a:rPr>
                <a:solidFill>
                  <a:srgbClr val="2B91AF"/>
                </a:solidFill>
              </a:rPr>
              <a:t>Tool</a:t>
            </a:r>
            <a:r>
              <a:t>.CalcArea(r);</a:t>
            </a:r>
            <a:endParaRPr>
              <a:latin typeface="Calibri"/>
              <a:ea typeface="Calibri"/>
              <a:cs typeface="Calibri"/>
              <a:sym typeface="Calibri"/>
            </a:endParaRPr>
          </a:p>
          <a:p>
            <a:pPr>
              <a:defRPr sz="1200">
                <a:latin typeface="Consolas"/>
                <a:ea typeface="Consolas"/>
                <a:cs typeface="Consolas"/>
                <a:sym typeface="Consolas"/>
              </a:defRPr>
            </a:pPr>
            <a:r>
              <a:t>    }</a:t>
            </a:r>
            <a:endParaRPr>
              <a:latin typeface="Calibri"/>
              <a:ea typeface="Calibri"/>
              <a:cs typeface="Calibri"/>
              <a:sym typeface="Calibri"/>
            </a:endParaRPr>
          </a:p>
          <a:p>
            <a:pPr algn="just">
              <a:defRPr sz="12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矩形 62"/>
          <p:cNvSpPr txBox="1"/>
          <p:nvPr/>
        </p:nvSpPr>
        <p:spPr>
          <a:xfrm>
            <a:off x="1226267" y="2216654"/>
            <a:ext cx="9746533" cy="204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C#有两种参数传递方式：</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传值和引用，传值就是变量的值，而引用则是传递的变量的地址。</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ref与out都是传递引用，对参数的修改退出函数后也生效。</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out用于解决多个返回值问题，值不会传入函数中。</a:t>
            </a:r>
          </a:p>
        </p:txBody>
      </p:sp>
      <p:sp>
        <p:nvSpPr>
          <p:cNvPr id="516"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ref&amp;out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矩形 62"/>
          <p:cNvSpPr txBox="1"/>
          <p:nvPr/>
        </p:nvSpPr>
        <p:spPr>
          <a:xfrm>
            <a:off x="1226267" y="2216654"/>
            <a:ext cx="9746533" cy="418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注释就是写在源代码中的描述信息，用来帮助开发人员阅读源代码的。</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注释信息会在编译过程中自动过滤掉，不会出现在程序集中。</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C#支持三种注释格式：</a:t>
            </a:r>
          </a:p>
          <a:p>
            <a:pPr marL="914381" lvl="1" indent="-457200">
              <a:lnSpc>
                <a:spcPct val="150000"/>
              </a:lnSpc>
              <a:buSzPct val="100000"/>
              <a:buChar char="➢"/>
              <a:defRPr sz="2000">
                <a:solidFill>
                  <a:srgbClr val="415162"/>
                </a:solidFill>
                <a:latin typeface="微软雅黑"/>
                <a:ea typeface="微软雅黑"/>
                <a:cs typeface="微软雅黑"/>
                <a:sym typeface="微软雅黑"/>
              </a:defRPr>
            </a:pPr>
            <a:r>
              <a:t>单行注释：以“//”开始，此行后续任何文本都作为注释内容。</a:t>
            </a:r>
          </a:p>
          <a:p>
            <a:pPr marL="914381" lvl="1" indent="-457200">
              <a:lnSpc>
                <a:spcPct val="150000"/>
              </a:lnSpc>
              <a:buSzPct val="100000"/>
              <a:buChar char="➢"/>
              <a:defRPr sz="2000">
                <a:solidFill>
                  <a:srgbClr val="415162"/>
                </a:solidFill>
                <a:latin typeface="微软雅黑"/>
                <a:ea typeface="微软雅黑"/>
                <a:cs typeface="微软雅黑"/>
                <a:sym typeface="微软雅黑"/>
              </a:defRPr>
            </a:pPr>
            <a:r>
              <a:t>多行注释：以“/*”开始，“*/”结束。可跨越多行。</a:t>
            </a:r>
          </a:p>
          <a:p>
            <a:pPr marL="914381" lvl="1" indent="-457200">
              <a:lnSpc>
                <a:spcPct val="150000"/>
              </a:lnSpc>
              <a:buSzPct val="100000"/>
              <a:buChar char="➢"/>
              <a:defRPr sz="2000">
                <a:solidFill>
                  <a:srgbClr val="FF0000"/>
                </a:solidFill>
                <a:latin typeface="微软雅黑"/>
                <a:ea typeface="微软雅黑"/>
                <a:cs typeface="微软雅黑"/>
                <a:sym typeface="微软雅黑"/>
              </a:defRPr>
            </a:pPr>
            <a:r>
              <a:t>XML注释：以“///”开始，后面紧跟XML样式元素，用来描述类型方法，属性，事件，索引器等等信息， Visual Studio中智能提示的描述信息依赖此注释，也可在编译时期导出这些XML格式的注释到一个XML文档</a:t>
            </a:r>
          </a:p>
        </p:txBody>
      </p:sp>
      <p:sp>
        <p:nvSpPr>
          <p:cNvPr id="234"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注释</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ref</a:t>
            </a:r>
          </a:p>
        </p:txBody>
      </p:sp>
      <p:sp>
        <p:nvSpPr>
          <p:cNvPr id="519" name="矩形 1"/>
          <p:cNvSpPr txBox="1"/>
          <p:nvPr/>
        </p:nvSpPr>
        <p:spPr>
          <a:xfrm>
            <a:off x="3106722" y="2041062"/>
            <a:ext cx="6096001" cy="4625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static</a:t>
            </a:r>
            <a:r>
              <a:rPr>
                <a:solidFill>
                  <a:srgbClr val="000000"/>
                </a:solidFill>
              </a:rPr>
              <a:t> </a:t>
            </a:r>
            <a:r>
              <a:t>void</a:t>
            </a:r>
            <a:r>
              <a:rPr>
                <a:solidFill>
                  <a:srgbClr val="000000"/>
                </a:solidFill>
              </a:rPr>
              <a:t> Swap(</a:t>
            </a:r>
            <a:r>
              <a:t>int</a:t>
            </a:r>
            <a:r>
              <a:rPr>
                <a:solidFill>
                  <a:srgbClr val="000000"/>
                </a:solidFill>
              </a:rPr>
              <a:t> a, </a:t>
            </a:r>
            <a:r>
              <a:t>int</a:t>
            </a:r>
            <a:r>
              <a:rPr>
                <a:solidFill>
                  <a:srgbClr val="000000"/>
                </a:solidFill>
              </a:rPr>
              <a:t> b)</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int</a:t>
            </a:r>
            <a:r>
              <a:t> iTemp = a;</a:t>
            </a:r>
            <a:endParaRPr>
              <a:latin typeface="Calibri"/>
              <a:ea typeface="Calibri"/>
              <a:cs typeface="Calibri"/>
              <a:sym typeface="Calibri"/>
            </a:endParaRPr>
          </a:p>
          <a:p>
            <a:pPr>
              <a:defRPr sz="1400">
                <a:latin typeface="Consolas"/>
                <a:ea typeface="Consolas"/>
                <a:cs typeface="Consolas"/>
                <a:sym typeface="Consolas"/>
              </a:defRPr>
            </a:pPr>
            <a:r>
              <a:t>    a = b;</a:t>
            </a:r>
            <a:endParaRPr>
              <a:latin typeface="Calibri"/>
              <a:ea typeface="Calibri"/>
              <a:cs typeface="Calibri"/>
              <a:sym typeface="Calibri"/>
            </a:endParaRPr>
          </a:p>
          <a:p>
            <a:pPr>
              <a:defRPr sz="1400">
                <a:latin typeface="Consolas"/>
                <a:ea typeface="Consolas"/>
                <a:cs typeface="Consolas"/>
                <a:sym typeface="Consolas"/>
              </a:defRPr>
            </a:pPr>
            <a:r>
              <a:t>    b = iTemp;</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solidFill>
                  <a:srgbClr val="0000FF"/>
                </a:solidFill>
                <a:latin typeface="Consolas"/>
                <a:ea typeface="Consolas"/>
                <a:cs typeface="Consolas"/>
                <a:sym typeface="Consolas"/>
              </a:defRPr>
            </a:pPr>
            <a:r>
              <a:t>static</a:t>
            </a:r>
            <a:r>
              <a:rPr>
                <a:solidFill>
                  <a:srgbClr val="000000"/>
                </a:solidFill>
              </a:rPr>
              <a:t> </a:t>
            </a:r>
            <a:r>
              <a:t>void</a:t>
            </a:r>
            <a:r>
              <a:rPr>
                <a:solidFill>
                  <a:srgbClr val="000000"/>
                </a:solidFill>
              </a:rPr>
              <a:t> Swap(</a:t>
            </a:r>
            <a:r>
              <a:t>ref</a:t>
            </a:r>
            <a:r>
              <a:rPr>
                <a:solidFill>
                  <a:srgbClr val="000000"/>
                </a:solidFill>
              </a:rPr>
              <a:t> </a:t>
            </a:r>
            <a:r>
              <a:t>int</a:t>
            </a:r>
            <a:r>
              <a:rPr>
                <a:solidFill>
                  <a:srgbClr val="000000"/>
                </a:solidFill>
              </a:rPr>
              <a:t> a,</a:t>
            </a:r>
            <a:r>
              <a:t>ref</a:t>
            </a:r>
            <a:r>
              <a:rPr>
                <a:solidFill>
                  <a:srgbClr val="000000"/>
                </a:solidFill>
              </a:rPr>
              <a:t> </a:t>
            </a:r>
            <a:r>
              <a:t>int</a:t>
            </a:r>
            <a:r>
              <a:rPr>
                <a:solidFill>
                  <a:srgbClr val="000000"/>
                </a:solidFill>
              </a:rPr>
              <a:t> b)</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int</a:t>
            </a:r>
            <a:r>
              <a:t> iTemp = a;</a:t>
            </a:r>
            <a:endParaRPr>
              <a:latin typeface="Calibri"/>
              <a:ea typeface="Calibri"/>
              <a:cs typeface="Calibri"/>
              <a:sym typeface="Calibri"/>
            </a:endParaRPr>
          </a:p>
          <a:p>
            <a:pPr>
              <a:defRPr sz="1400">
                <a:latin typeface="Consolas"/>
                <a:ea typeface="Consolas"/>
                <a:cs typeface="Consolas"/>
                <a:sym typeface="Consolas"/>
              </a:defRPr>
            </a:pPr>
            <a:r>
              <a:t>    a = b;</a:t>
            </a:r>
            <a:endParaRPr>
              <a:latin typeface="Calibri"/>
              <a:ea typeface="Calibri"/>
              <a:cs typeface="Calibri"/>
              <a:sym typeface="Calibri"/>
            </a:endParaRPr>
          </a:p>
          <a:p>
            <a:pPr>
              <a:defRPr sz="1400">
                <a:latin typeface="Consolas"/>
                <a:ea typeface="Consolas"/>
                <a:cs typeface="Consolas"/>
                <a:sym typeface="Consolas"/>
              </a:defRPr>
            </a:pPr>
            <a:r>
              <a:t>    b = iTemp;</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solidFill>
                  <a:srgbClr val="0000FF"/>
                </a:solidFill>
                <a:latin typeface="Consolas"/>
                <a:ea typeface="Consolas"/>
                <a:cs typeface="Consolas"/>
                <a:sym typeface="Consolas"/>
              </a:defRPr>
            </a:pPr>
            <a:r>
              <a:t>static</a:t>
            </a:r>
            <a:r>
              <a:rPr>
                <a:solidFill>
                  <a:srgbClr val="000000"/>
                </a:solidFill>
              </a:rPr>
              <a:t> </a:t>
            </a:r>
            <a:r>
              <a:t>void</a:t>
            </a:r>
            <a:r>
              <a:rPr>
                <a:solidFill>
                  <a:srgbClr val="000000"/>
                </a:solidFill>
              </a:rPr>
              <a:t> Main(</a:t>
            </a:r>
            <a:r>
              <a:t>string</a:t>
            </a:r>
            <a:r>
              <a:rPr>
                <a:solidFill>
                  <a:srgbClr val="000000"/>
                </a:solidFill>
              </a:rPr>
              <a:t>[] args)</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int</a:t>
            </a:r>
            <a:r>
              <a:t> a = 1, b = 2;</a:t>
            </a:r>
            <a:endParaRPr>
              <a:latin typeface="Calibri"/>
              <a:ea typeface="Calibri"/>
              <a:cs typeface="Calibri"/>
              <a:sym typeface="Calibri"/>
            </a:endParaRPr>
          </a:p>
          <a:p>
            <a:pPr>
              <a:defRPr sz="1400">
                <a:latin typeface="Consolas"/>
                <a:ea typeface="Consolas"/>
                <a:cs typeface="Consolas"/>
                <a:sym typeface="Consolas"/>
              </a:defRPr>
            </a:pPr>
            <a:r>
              <a:t>    Swap(a, b);</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2B91AF"/>
                </a:solidFill>
              </a:rPr>
              <a:t>Console</a:t>
            </a:r>
            <a:r>
              <a:t>.WriteLine(</a:t>
            </a:r>
            <a:r>
              <a:rPr>
                <a:solidFill>
                  <a:srgbClr val="A31515"/>
                </a:solidFill>
              </a:rPr>
              <a:t>"a:{0},b:{1}"</a:t>
            </a:r>
            <a:r>
              <a:t>,a,b);   </a:t>
            </a:r>
            <a:r>
              <a:rPr>
                <a:solidFill>
                  <a:srgbClr val="008000"/>
                </a:solidFill>
              </a:rPr>
              <a:t>//a:1,b:2</a:t>
            </a:r>
            <a:endParaRPr>
              <a:latin typeface="Calibri"/>
              <a:ea typeface="Calibri"/>
              <a:cs typeface="Calibri"/>
              <a:sym typeface="Calibri"/>
            </a:endParaRPr>
          </a:p>
          <a:p>
            <a:pPr>
              <a:defRPr sz="1400">
                <a:latin typeface="Consolas"/>
                <a:ea typeface="Consolas"/>
                <a:cs typeface="Consolas"/>
                <a:sym typeface="Consolas"/>
              </a:defRPr>
            </a:pPr>
            <a:r>
              <a:t>    Swap(</a:t>
            </a:r>
            <a:r>
              <a:rPr>
                <a:solidFill>
                  <a:srgbClr val="0000FF"/>
                </a:solidFill>
              </a:rPr>
              <a:t>ref</a:t>
            </a:r>
            <a:r>
              <a:t> a,</a:t>
            </a:r>
            <a:r>
              <a:rPr>
                <a:solidFill>
                  <a:srgbClr val="0000FF"/>
                </a:solidFill>
              </a:rPr>
              <a:t>ref</a:t>
            </a:r>
            <a:r>
              <a:t> b);</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2B91AF"/>
                </a:solidFill>
              </a:rPr>
              <a:t>Console</a:t>
            </a:r>
            <a:r>
              <a:t>.WriteLine(</a:t>
            </a:r>
            <a:r>
              <a:rPr>
                <a:solidFill>
                  <a:srgbClr val="A31515"/>
                </a:solidFill>
              </a:rPr>
              <a:t>"a:{0},b:{1}"</a:t>
            </a:r>
            <a:r>
              <a:t>, a, b); </a:t>
            </a:r>
            <a:r>
              <a:rPr>
                <a:solidFill>
                  <a:srgbClr val="008000"/>
                </a:solidFill>
              </a:rPr>
              <a:t>//a:2,b:1</a:t>
            </a:r>
            <a:endParaRPr>
              <a:latin typeface="Calibri"/>
              <a:ea typeface="Calibri"/>
              <a:cs typeface="Calibri"/>
              <a:sym typeface="Calibri"/>
            </a:endParaRPr>
          </a:p>
          <a:p>
            <a:pPr algn="just">
              <a:defRPr sz="1400">
                <a:latin typeface="Consolas"/>
                <a:ea typeface="Consolas"/>
                <a:cs typeface="Consolas"/>
                <a:sym typeface="Consolas"/>
              </a:defRPr>
            </a:pPr>
            <a:r>
              <a:t>}</a:t>
            </a:r>
          </a:p>
        </p:txBody>
      </p:sp>
      <p:pic>
        <p:nvPicPr>
          <p:cNvPr id="520" name="Picture 2" descr="Picture 2"/>
          <p:cNvPicPr>
            <a:picLocks noChangeAspect="1"/>
          </p:cNvPicPr>
          <p:nvPr/>
        </p:nvPicPr>
        <p:blipFill>
          <a:blip r:embed="rId2">
            <a:extLst/>
          </a:blip>
          <a:stretch>
            <a:fillRect/>
          </a:stretch>
        </p:blipFill>
        <p:spPr>
          <a:xfrm>
            <a:off x="8989635" y="5862637"/>
            <a:ext cx="923926" cy="61912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out</a:t>
            </a:r>
          </a:p>
        </p:txBody>
      </p:sp>
      <p:sp>
        <p:nvSpPr>
          <p:cNvPr id="523" name="矩形 2"/>
          <p:cNvSpPr txBox="1"/>
          <p:nvPr/>
        </p:nvSpPr>
        <p:spPr>
          <a:xfrm>
            <a:off x="3039610" y="2610683"/>
            <a:ext cx="6096001" cy="3329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static</a:t>
            </a:r>
            <a:r>
              <a:rPr>
                <a:solidFill>
                  <a:srgbClr val="000000"/>
                </a:solidFill>
              </a:rPr>
              <a:t> </a:t>
            </a:r>
            <a:r>
              <a:t>bool</a:t>
            </a:r>
            <a:r>
              <a:rPr>
                <a:solidFill>
                  <a:srgbClr val="000000"/>
                </a:solidFill>
              </a:rPr>
              <a:t> GetXY(</a:t>
            </a:r>
            <a:r>
              <a:t>out</a:t>
            </a:r>
            <a:r>
              <a:rPr>
                <a:solidFill>
                  <a:srgbClr val="000000"/>
                </a:solidFill>
              </a:rPr>
              <a:t> </a:t>
            </a:r>
            <a:r>
              <a:t>int</a:t>
            </a:r>
            <a:r>
              <a:rPr>
                <a:solidFill>
                  <a:srgbClr val="000000"/>
                </a:solidFill>
              </a:rPr>
              <a:t> iX, </a:t>
            </a:r>
            <a:r>
              <a:t>out</a:t>
            </a:r>
            <a:r>
              <a:rPr>
                <a:solidFill>
                  <a:srgbClr val="000000"/>
                </a:solidFill>
              </a:rPr>
              <a:t> </a:t>
            </a:r>
            <a:r>
              <a:t>int</a:t>
            </a:r>
            <a:r>
              <a:rPr>
                <a:solidFill>
                  <a:srgbClr val="000000"/>
                </a:solidFill>
              </a:rPr>
              <a:t> iY)</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iX = 100;</a:t>
            </a:r>
            <a:endParaRPr>
              <a:latin typeface="Calibri"/>
              <a:ea typeface="Calibri"/>
              <a:cs typeface="Calibri"/>
              <a:sym typeface="Calibri"/>
            </a:endParaRPr>
          </a:p>
          <a:p>
            <a:pPr>
              <a:defRPr sz="1400">
                <a:latin typeface="Consolas"/>
                <a:ea typeface="Consolas"/>
                <a:cs typeface="Consolas"/>
                <a:sym typeface="Consolas"/>
              </a:defRPr>
            </a:pPr>
            <a:r>
              <a:t>    iY = 50;</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return</a:t>
            </a:r>
            <a:r>
              <a:t> </a:t>
            </a:r>
            <a:r>
              <a:rPr>
                <a:solidFill>
                  <a:srgbClr val="0000FF"/>
                </a:solidFill>
              </a:rPr>
              <a:t>true</a:t>
            </a:r>
            <a:r>
              <a:t>;</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solidFill>
                  <a:srgbClr val="0000FF"/>
                </a:solidFill>
                <a:latin typeface="Consolas"/>
                <a:ea typeface="Consolas"/>
                <a:cs typeface="Consolas"/>
                <a:sym typeface="Consolas"/>
              </a:defRPr>
            </a:pPr>
            <a:r>
              <a:t>static</a:t>
            </a:r>
            <a:r>
              <a:rPr>
                <a:solidFill>
                  <a:srgbClr val="000000"/>
                </a:solidFill>
              </a:rPr>
              <a:t> </a:t>
            </a:r>
            <a:r>
              <a:t>void</a:t>
            </a:r>
            <a:r>
              <a:rPr>
                <a:solidFill>
                  <a:srgbClr val="000000"/>
                </a:solidFill>
              </a:rPr>
              <a:t> Main(</a:t>
            </a:r>
            <a:r>
              <a:t>string</a:t>
            </a:r>
            <a:r>
              <a:rPr>
                <a:solidFill>
                  <a:srgbClr val="000000"/>
                </a:solidFill>
              </a:rPr>
              <a:t>[] args)</a:t>
            </a:r>
            <a:endParaRPr>
              <a:latin typeface="Calibri"/>
              <a:ea typeface="Calibri"/>
              <a:cs typeface="Calibri"/>
              <a:sym typeface="Calibri"/>
            </a:endParaRPr>
          </a:p>
          <a:p>
            <a:pPr>
              <a:defRPr sz="1400">
                <a:latin typeface="Consolas"/>
                <a:ea typeface="Consolas"/>
                <a:cs typeface="Consolas"/>
                <a:sym typeface="Consolas"/>
              </a:defRPr>
            </a:pPr>
            <a:r>
              <a:t>{</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int</a:t>
            </a:r>
            <a:r>
              <a:t> iX, iY;</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00FF"/>
                </a:solidFill>
              </a:rPr>
              <a:t>if</a:t>
            </a:r>
            <a:r>
              <a:t> (GetXY(</a:t>
            </a:r>
            <a:r>
              <a:rPr>
                <a:solidFill>
                  <a:srgbClr val="0000FF"/>
                </a:solidFill>
              </a:rPr>
              <a:t>out</a:t>
            </a:r>
            <a:r>
              <a:t> iX, </a:t>
            </a:r>
            <a:r>
              <a:rPr>
                <a:solidFill>
                  <a:srgbClr val="0000FF"/>
                </a:solidFill>
              </a:rPr>
              <a:t>out</a:t>
            </a:r>
            <a:r>
              <a:t> iY))</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008000"/>
                </a:solidFill>
              </a:rPr>
              <a:t>//X:100,Y:50</a:t>
            </a:r>
            <a:endParaRPr>
              <a:latin typeface="Calibri"/>
              <a:ea typeface="Calibri"/>
              <a:cs typeface="Calibri"/>
              <a:sym typeface="Calibri"/>
            </a:endParaRPr>
          </a:p>
          <a:p>
            <a:pPr>
              <a:defRPr sz="1400">
                <a:latin typeface="Consolas"/>
                <a:ea typeface="Consolas"/>
                <a:cs typeface="Consolas"/>
                <a:sym typeface="Consolas"/>
              </a:defRPr>
            </a:pPr>
            <a:r>
              <a:t>        </a:t>
            </a:r>
            <a:r>
              <a:rPr>
                <a:solidFill>
                  <a:srgbClr val="2B91AF"/>
                </a:solidFill>
              </a:rPr>
              <a:t>Console</a:t>
            </a:r>
            <a:r>
              <a:t>.WriteLine(</a:t>
            </a:r>
            <a:r>
              <a:rPr>
                <a:solidFill>
                  <a:srgbClr val="A31515"/>
                </a:solidFill>
              </a:rPr>
              <a:t>"X:{0},Y:{1}"</a:t>
            </a:r>
            <a:r>
              <a:t>,iX,iY);</a:t>
            </a:r>
            <a:endParaRPr>
              <a:latin typeface="Calibri"/>
              <a:ea typeface="Calibri"/>
              <a:cs typeface="Calibri"/>
              <a:sym typeface="Calibri"/>
            </a:endParaRPr>
          </a:p>
          <a:p>
            <a:pPr>
              <a:defRPr sz="1400">
                <a:latin typeface="Consolas"/>
                <a:ea typeface="Consolas"/>
                <a:cs typeface="Consolas"/>
                <a:sym typeface="Consolas"/>
              </a:defRPr>
            </a:pPr>
            <a:r>
              <a:t>    }</a:t>
            </a:r>
            <a:endParaRPr>
              <a:latin typeface="Calibri"/>
              <a:ea typeface="Calibri"/>
              <a:cs typeface="Calibri"/>
              <a:sym typeface="Calibri"/>
            </a:endParaRPr>
          </a:p>
          <a:p>
            <a:pPr algn="just">
              <a:defRPr sz="1400">
                <a:latin typeface="Consolas"/>
                <a:ea typeface="Consolas"/>
                <a:cs typeface="Consolas"/>
                <a:sym typeface="Consolas"/>
              </a:defRPr>
            </a:pPr>
            <a:r>
              <a:t>}</a:t>
            </a:r>
          </a:p>
        </p:txBody>
      </p:sp>
      <p:pic>
        <p:nvPicPr>
          <p:cNvPr id="524" name="Picture 2" descr="Picture 2"/>
          <p:cNvPicPr>
            <a:picLocks noChangeAspect="1"/>
          </p:cNvPicPr>
          <p:nvPr/>
        </p:nvPicPr>
        <p:blipFill>
          <a:blip r:embed="rId2">
            <a:extLst/>
          </a:blip>
          <a:stretch>
            <a:fillRect/>
          </a:stretch>
        </p:blipFill>
        <p:spPr>
          <a:xfrm>
            <a:off x="8031236" y="5024656"/>
            <a:ext cx="1028701" cy="5334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矩形 62"/>
          <p:cNvSpPr txBox="1"/>
          <p:nvPr/>
        </p:nvSpPr>
        <p:spPr>
          <a:xfrm>
            <a:off x="1226267" y="2216654"/>
            <a:ext cx="9746533"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在同一个范围内对相同的函数名有多个定义。</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函数名相同。</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函数的定义必须彼此不同，可以是参数列表中的参数类型不同，也可以是参数个数不同。</a:t>
            </a:r>
          </a:p>
          <a:p>
            <a:pPr marL="800100" lvl="1" indent="-342900">
              <a:lnSpc>
                <a:spcPct val="150000"/>
              </a:lnSpc>
              <a:buSzPct val="100000"/>
              <a:buChar char="➢"/>
              <a:defRPr sz="2000">
                <a:solidFill>
                  <a:srgbClr val="FF0000"/>
                </a:solidFill>
                <a:latin typeface="微软雅黑"/>
                <a:ea typeface="微软雅黑"/>
                <a:cs typeface="微软雅黑"/>
                <a:sym typeface="微软雅黑"/>
              </a:defRPr>
            </a:pPr>
            <a:r>
              <a:t>不能重载只有返回类型不同的函数声明。</a:t>
            </a:r>
          </a:p>
        </p:txBody>
      </p:sp>
      <p:sp>
        <p:nvSpPr>
          <p:cNvPr id="527"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函数重载</a:t>
            </a:r>
          </a:p>
        </p:txBody>
      </p:sp>
      <p:sp>
        <p:nvSpPr>
          <p:cNvPr id="528" name="矩形 4"/>
          <p:cNvSpPr txBox="1"/>
          <p:nvPr/>
        </p:nvSpPr>
        <p:spPr>
          <a:xfrm>
            <a:off x="1045675" y="4873023"/>
            <a:ext cx="3048001" cy="1018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Test</a:t>
            </a:r>
          </a:p>
          <a:p>
            <a:pPr>
              <a:defRPr sz="1200">
                <a:latin typeface="Consolas"/>
                <a:ea typeface="Consolas"/>
                <a:cs typeface="Consolas"/>
                <a:sym typeface="Consolas"/>
              </a:defRPr>
            </a:pPr>
            <a:r>
              <a:t>{   </a:t>
            </a:r>
            <a:r>
              <a:rPr>
                <a:solidFill>
                  <a:srgbClr val="008000"/>
                </a:solidFill>
              </a:rPr>
              <a:t>//错</a:t>
            </a:r>
          </a:p>
          <a:p>
            <a:pPr>
              <a:defRPr sz="1200">
                <a:latin typeface="Consolas"/>
                <a:ea typeface="Consolas"/>
                <a:cs typeface="Consolas"/>
                <a:sym typeface="Consolas"/>
              </a:defRPr>
            </a:pPr>
            <a:r>
              <a:t>    </a:t>
            </a:r>
            <a:r>
              <a:rPr>
                <a:solidFill>
                  <a:srgbClr val="0000FF"/>
                </a:solidFill>
              </a:rPr>
              <a:t>int</a:t>
            </a:r>
            <a:r>
              <a:t> GetID() { </a:t>
            </a:r>
            <a:r>
              <a:rPr>
                <a:solidFill>
                  <a:srgbClr val="0000FF"/>
                </a:solidFill>
              </a:rPr>
              <a:t>return</a:t>
            </a:r>
            <a:r>
              <a:t> 0; }</a:t>
            </a:r>
          </a:p>
          <a:p>
            <a:pPr>
              <a:defRPr sz="1200">
                <a:latin typeface="Consolas"/>
                <a:ea typeface="Consolas"/>
                <a:cs typeface="Consolas"/>
                <a:sym typeface="Consolas"/>
              </a:defRPr>
            </a:pPr>
            <a:r>
              <a:t>    </a:t>
            </a:r>
            <a:r>
              <a:rPr>
                <a:solidFill>
                  <a:srgbClr val="0000FF"/>
                </a:solidFill>
              </a:rPr>
              <a:t>string</a:t>
            </a:r>
            <a:r>
              <a:t> GetID() { </a:t>
            </a:r>
            <a:r>
              <a:rPr>
                <a:solidFill>
                  <a:srgbClr val="0000FF"/>
                </a:solidFill>
              </a:rPr>
              <a:t>return</a:t>
            </a:r>
            <a:r>
              <a:t> </a:t>
            </a:r>
            <a:r>
              <a:rPr>
                <a:solidFill>
                  <a:srgbClr val="A31515"/>
                </a:solidFill>
              </a:rPr>
              <a:t>""</a:t>
            </a:r>
            <a:r>
              <a:t>;}</a:t>
            </a:r>
          </a:p>
          <a:p>
            <a:pPr>
              <a:defRPr sz="1200">
                <a:latin typeface="Consolas"/>
                <a:ea typeface="Consolas"/>
                <a:cs typeface="Consolas"/>
                <a:sym typeface="Consolas"/>
              </a:defRPr>
            </a:pPr>
            <a:r>
              <a:t>}</a:t>
            </a:r>
          </a:p>
        </p:txBody>
      </p:sp>
      <p:sp>
        <p:nvSpPr>
          <p:cNvPr id="529" name="矩形 6"/>
          <p:cNvSpPr txBox="1"/>
          <p:nvPr/>
        </p:nvSpPr>
        <p:spPr>
          <a:xfrm>
            <a:off x="7450666" y="4836343"/>
            <a:ext cx="3623734" cy="1018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Test</a:t>
            </a:r>
          </a:p>
          <a:p>
            <a:pPr>
              <a:defRPr sz="1200">
                <a:latin typeface="Consolas"/>
                <a:ea typeface="Consolas"/>
                <a:cs typeface="Consolas"/>
                <a:sym typeface="Consolas"/>
              </a:defRPr>
            </a:pPr>
            <a:r>
              <a:t>{   </a:t>
            </a:r>
            <a:r>
              <a:rPr>
                <a:solidFill>
                  <a:srgbClr val="008000"/>
                </a:solidFill>
              </a:rPr>
              <a:t>//对</a:t>
            </a:r>
          </a:p>
          <a:p>
            <a:pPr>
              <a:defRPr sz="1200">
                <a:latin typeface="Consolas"/>
                <a:ea typeface="Consolas"/>
                <a:cs typeface="Consolas"/>
                <a:sym typeface="Consolas"/>
              </a:defRPr>
            </a:pPr>
            <a:r>
              <a:t>    </a:t>
            </a:r>
            <a:r>
              <a:rPr>
                <a:solidFill>
                  <a:srgbClr val="0000FF"/>
                </a:solidFill>
              </a:rPr>
              <a:t>int</a:t>
            </a:r>
            <a:r>
              <a:t> GetID() { </a:t>
            </a:r>
            <a:r>
              <a:rPr>
                <a:solidFill>
                  <a:srgbClr val="0000FF"/>
                </a:solidFill>
              </a:rPr>
              <a:t>return</a:t>
            </a:r>
            <a:r>
              <a:t> 0; }</a:t>
            </a:r>
          </a:p>
          <a:p>
            <a:pPr>
              <a:defRPr sz="1200">
                <a:latin typeface="Consolas"/>
                <a:ea typeface="Consolas"/>
                <a:cs typeface="Consolas"/>
                <a:sym typeface="Consolas"/>
              </a:defRPr>
            </a:pPr>
            <a:r>
              <a:t>    </a:t>
            </a:r>
            <a:r>
              <a:rPr>
                <a:solidFill>
                  <a:srgbClr val="0000FF"/>
                </a:solidFill>
              </a:rPr>
              <a:t>string</a:t>
            </a:r>
            <a:r>
              <a:t> GetID(</a:t>
            </a:r>
            <a:r>
              <a:rPr>
                <a:solidFill>
                  <a:srgbClr val="0000FF"/>
                </a:solidFill>
              </a:rPr>
              <a:t>int</a:t>
            </a:r>
            <a:r>
              <a:t> a) { </a:t>
            </a:r>
            <a:r>
              <a:rPr>
                <a:solidFill>
                  <a:srgbClr val="0000FF"/>
                </a:solidFill>
              </a:rPr>
              <a:t>return</a:t>
            </a:r>
            <a:r>
              <a:t> </a:t>
            </a:r>
            <a:r>
              <a:rPr>
                <a:solidFill>
                  <a:srgbClr val="A31515"/>
                </a:solidFill>
              </a:rPr>
              <a:t>""</a:t>
            </a:r>
            <a:r>
              <a:t>;}</a:t>
            </a:r>
          </a:p>
          <a:p>
            <a:pPr>
              <a:defRPr sz="1200">
                <a:latin typeface="Consolas"/>
                <a:ea typeface="Consolas"/>
                <a:cs typeface="Consolas"/>
                <a:sym typeface="Consolas"/>
              </a:defRPr>
            </a:pPr>
            <a:r>
              <a:t>}</a:t>
            </a:r>
          </a:p>
        </p:txBody>
      </p:sp>
      <p:sp>
        <p:nvSpPr>
          <p:cNvPr id="530" name="矩形 7"/>
          <p:cNvSpPr txBox="1"/>
          <p:nvPr/>
        </p:nvSpPr>
        <p:spPr>
          <a:xfrm>
            <a:off x="4170338" y="4865285"/>
            <a:ext cx="3150689" cy="1018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Test</a:t>
            </a:r>
          </a:p>
          <a:p>
            <a:pPr>
              <a:defRPr sz="1200">
                <a:latin typeface="Consolas"/>
                <a:ea typeface="Consolas"/>
                <a:cs typeface="Consolas"/>
                <a:sym typeface="Consolas"/>
              </a:defRPr>
            </a:pPr>
            <a:r>
              <a:t>{   </a:t>
            </a:r>
            <a:r>
              <a:rPr>
                <a:solidFill>
                  <a:srgbClr val="008000"/>
                </a:solidFill>
              </a:rPr>
              <a:t>//对</a:t>
            </a:r>
          </a:p>
          <a:p>
            <a:pPr>
              <a:defRPr sz="1200">
                <a:latin typeface="Consolas"/>
                <a:ea typeface="Consolas"/>
                <a:cs typeface="Consolas"/>
                <a:sym typeface="Consolas"/>
              </a:defRPr>
            </a:pPr>
            <a:r>
              <a:t>    </a:t>
            </a:r>
            <a:r>
              <a:rPr>
                <a:solidFill>
                  <a:srgbClr val="0000FF"/>
                </a:solidFill>
              </a:rPr>
              <a:t>int</a:t>
            </a:r>
            <a:r>
              <a:t> GetID() { </a:t>
            </a:r>
            <a:r>
              <a:rPr>
                <a:solidFill>
                  <a:srgbClr val="0000FF"/>
                </a:solidFill>
              </a:rPr>
              <a:t>return</a:t>
            </a:r>
            <a:r>
              <a:t> 0; }</a:t>
            </a:r>
          </a:p>
          <a:p>
            <a:pPr>
              <a:defRPr sz="1200">
                <a:latin typeface="Consolas"/>
                <a:ea typeface="Consolas"/>
                <a:cs typeface="Consolas"/>
                <a:sym typeface="Consolas"/>
              </a:defRPr>
            </a:pPr>
            <a:r>
              <a:t>    </a:t>
            </a:r>
            <a:r>
              <a:rPr>
                <a:solidFill>
                  <a:srgbClr val="0000FF"/>
                </a:solidFill>
              </a:rPr>
              <a:t>int</a:t>
            </a:r>
            <a:r>
              <a:t> GetID(</a:t>
            </a:r>
            <a:r>
              <a:rPr>
                <a:solidFill>
                  <a:srgbClr val="0000FF"/>
                </a:solidFill>
              </a:rPr>
              <a:t>int</a:t>
            </a:r>
            <a:r>
              <a:t> a) { </a:t>
            </a:r>
            <a:r>
              <a:rPr>
                <a:solidFill>
                  <a:srgbClr val="0000FF"/>
                </a:solidFill>
              </a:rPr>
              <a:t>return</a:t>
            </a:r>
            <a:r>
              <a:t> 1;}</a:t>
            </a:r>
          </a:p>
          <a:p>
            <a:pPr>
              <a:defRPr sz="12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函数重载</a:t>
            </a:r>
          </a:p>
        </p:txBody>
      </p:sp>
      <p:sp>
        <p:nvSpPr>
          <p:cNvPr id="533" name="矩形 3"/>
          <p:cNvSpPr txBox="1"/>
          <p:nvPr/>
        </p:nvSpPr>
        <p:spPr>
          <a:xfrm>
            <a:off x="3048000" y="1967100"/>
            <a:ext cx="6096000" cy="4536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Tool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static</a:t>
            </a:r>
            <a:r>
              <a:t> </a:t>
            </a:r>
            <a:r>
              <a:rPr>
                <a:solidFill>
                  <a:srgbClr val="0000FF"/>
                </a:solidFill>
              </a:rPr>
              <a:t>void</a:t>
            </a:r>
            <a:r>
              <a:t> Swap(</a:t>
            </a:r>
            <a:r>
              <a:rPr>
                <a:solidFill>
                  <a:srgbClr val="0000FF"/>
                </a:solidFill>
              </a:rPr>
              <a:t>ref</a:t>
            </a:r>
            <a:r>
              <a:t> </a:t>
            </a:r>
            <a:r>
              <a:rPr>
                <a:solidFill>
                  <a:srgbClr val="0000FF"/>
                </a:solidFill>
              </a:rPr>
              <a:t>int</a:t>
            </a:r>
            <a:r>
              <a:t> a, </a:t>
            </a:r>
            <a:r>
              <a:rPr>
                <a:solidFill>
                  <a:srgbClr val="0000FF"/>
                </a:solidFill>
              </a:rPr>
              <a:t>ref</a:t>
            </a:r>
            <a:r>
              <a:t> </a:t>
            </a:r>
            <a:r>
              <a:rPr>
                <a:solidFill>
                  <a:srgbClr val="0000FF"/>
                </a:solidFill>
              </a:rPr>
              <a:t>int</a:t>
            </a:r>
            <a:r>
              <a:t> b)</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int</a:t>
            </a:r>
            <a:r>
              <a:t> iTemp = a;</a:t>
            </a:r>
          </a:p>
          <a:p>
            <a:pPr>
              <a:defRPr sz="1200">
                <a:latin typeface="Consolas"/>
                <a:ea typeface="Consolas"/>
                <a:cs typeface="Consolas"/>
                <a:sym typeface="Consolas"/>
              </a:defRPr>
            </a:pPr>
            <a:r>
              <a:t>        a = b;</a:t>
            </a:r>
          </a:p>
          <a:p>
            <a:pPr>
              <a:defRPr sz="1200">
                <a:latin typeface="Consolas"/>
                <a:ea typeface="Consolas"/>
                <a:cs typeface="Consolas"/>
                <a:sym typeface="Consolas"/>
              </a:defRPr>
            </a:pPr>
            <a:r>
              <a:t>        b = iTemp;</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static</a:t>
            </a:r>
            <a:r>
              <a:t> </a:t>
            </a:r>
            <a:r>
              <a:rPr>
                <a:solidFill>
                  <a:srgbClr val="0000FF"/>
                </a:solidFill>
              </a:rPr>
              <a:t>void</a:t>
            </a:r>
            <a:r>
              <a:t> Swap(</a:t>
            </a:r>
            <a:r>
              <a:rPr>
                <a:solidFill>
                  <a:srgbClr val="0000FF"/>
                </a:solidFill>
              </a:rPr>
              <a:t>ref</a:t>
            </a:r>
            <a:r>
              <a:t> </a:t>
            </a:r>
            <a:r>
              <a:rPr>
                <a:solidFill>
                  <a:srgbClr val="0000FF"/>
                </a:solidFill>
              </a:rPr>
              <a:t>string</a:t>
            </a:r>
            <a:r>
              <a:t> a, </a:t>
            </a:r>
            <a:r>
              <a:rPr>
                <a:solidFill>
                  <a:srgbClr val="0000FF"/>
                </a:solidFill>
              </a:rPr>
              <a:t>ref</a:t>
            </a:r>
            <a:r>
              <a:t> </a:t>
            </a:r>
            <a:r>
              <a:rPr>
                <a:solidFill>
                  <a:srgbClr val="0000FF"/>
                </a:solidFill>
              </a:rPr>
              <a:t>string</a:t>
            </a:r>
            <a:r>
              <a:t> b)</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string</a:t>
            </a:r>
            <a:r>
              <a:t> sTemp = a;</a:t>
            </a:r>
          </a:p>
          <a:p>
            <a:pPr>
              <a:defRPr sz="1200">
                <a:latin typeface="Consolas"/>
                <a:ea typeface="Consolas"/>
                <a:cs typeface="Consolas"/>
                <a:sym typeface="Consolas"/>
              </a:defRPr>
            </a:pPr>
            <a:r>
              <a:t>        a = b;</a:t>
            </a:r>
          </a:p>
          <a:p>
            <a:pPr>
              <a:defRPr sz="1200">
                <a:latin typeface="Consolas"/>
                <a:ea typeface="Consolas"/>
                <a:cs typeface="Consolas"/>
                <a:sym typeface="Consolas"/>
              </a:defRPr>
            </a:pPr>
            <a:r>
              <a:t>        b = sTemp;</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int</a:t>
            </a:r>
            <a:r>
              <a:t> a = 1, b = 2;</a:t>
            </a:r>
          </a:p>
          <a:p>
            <a:pPr>
              <a:defRPr sz="1200">
                <a:latin typeface="Consolas"/>
                <a:ea typeface="Consolas"/>
                <a:cs typeface="Consolas"/>
                <a:sym typeface="Consolas"/>
              </a:defRPr>
            </a:pPr>
            <a:r>
              <a:t>        </a:t>
            </a:r>
            <a:r>
              <a:rPr>
                <a:solidFill>
                  <a:srgbClr val="2B91AF"/>
                </a:solidFill>
              </a:rPr>
              <a:t>Tool</a:t>
            </a:r>
            <a:r>
              <a:t>.Swap(</a:t>
            </a:r>
            <a:r>
              <a:rPr>
                <a:solidFill>
                  <a:srgbClr val="0000FF"/>
                </a:solidFill>
              </a:rPr>
              <a:t>ref</a:t>
            </a:r>
            <a:r>
              <a:t> a, </a:t>
            </a:r>
            <a:r>
              <a:rPr>
                <a:solidFill>
                  <a:srgbClr val="0000FF"/>
                </a:solidFill>
              </a:rPr>
              <a:t>ref</a:t>
            </a:r>
            <a:r>
              <a:t> b);</a:t>
            </a:r>
          </a:p>
          <a:p>
            <a:pPr>
              <a:defRPr sz="1200">
                <a:latin typeface="Consolas"/>
                <a:ea typeface="Consolas"/>
                <a:cs typeface="Consolas"/>
                <a:sym typeface="Consolas"/>
              </a:defRPr>
            </a:pPr>
            <a:r>
              <a:t>        </a:t>
            </a:r>
            <a:r>
              <a:rPr>
                <a:solidFill>
                  <a:srgbClr val="0000FF"/>
                </a:solidFill>
              </a:rPr>
              <a:t>string</a:t>
            </a:r>
            <a:r>
              <a:t> strA = </a:t>
            </a:r>
            <a:r>
              <a:rPr>
                <a:solidFill>
                  <a:srgbClr val="A31515"/>
                </a:solidFill>
              </a:rPr>
              <a:t>"a"</a:t>
            </a:r>
            <a:r>
              <a:t>, strB = </a:t>
            </a:r>
            <a:r>
              <a:rPr>
                <a:solidFill>
                  <a:srgbClr val="A31515"/>
                </a:solidFill>
              </a:rPr>
              <a:t>"b"</a:t>
            </a:r>
            <a:r>
              <a:t>;</a:t>
            </a:r>
          </a:p>
          <a:p>
            <a:pPr>
              <a:defRPr sz="1200">
                <a:latin typeface="Consolas"/>
                <a:ea typeface="Consolas"/>
                <a:cs typeface="Consolas"/>
                <a:sym typeface="Consolas"/>
              </a:defRPr>
            </a:pPr>
            <a:r>
              <a:t>        </a:t>
            </a:r>
            <a:r>
              <a:rPr>
                <a:solidFill>
                  <a:srgbClr val="2B91AF"/>
                </a:solidFill>
              </a:rPr>
              <a:t>Tool</a:t>
            </a:r>
            <a:r>
              <a:t>.Swap(</a:t>
            </a:r>
            <a:r>
              <a:rPr>
                <a:solidFill>
                  <a:srgbClr val="0000FF"/>
                </a:solidFill>
              </a:rPr>
              <a:t>ref</a:t>
            </a:r>
            <a:r>
              <a:t> strA, </a:t>
            </a:r>
            <a:r>
              <a:rPr>
                <a:solidFill>
                  <a:srgbClr val="0000FF"/>
                </a:solidFill>
              </a:rPr>
              <a:t>ref</a:t>
            </a:r>
            <a:r>
              <a:t> strB);</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pic>
        <p:nvPicPr>
          <p:cNvPr id="534" name="Picture 2" descr="Picture 2"/>
          <p:cNvPicPr>
            <a:picLocks noChangeAspect="1"/>
          </p:cNvPicPr>
          <p:nvPr/>
        </p:nvPicPr>
        <p:blipFill>
          <a:blip r:embed="rId2">
            <a:extLst/>
          </a:blip>
          <a:stretch>
            <a:fillRect/>
          </a:stretch>
        </p:blipFill>
        <p:spPr>
          <a:xfrm>
            <a:off x="7705725" y="5809376"/>
            <a:ext cx="1438275" cy="4572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矩形 62"/>
          <p:cNvSpPr txBox="1"/>
          <p:nvPr/>
        </p:nvSpPr>
        <p:spPr>
          <a:xfrm>
            <a:off x="1226267" y="2216654"/>
            <a:ext cx="9746533" cy="98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50000"/>
              </a:lnSpc>
              <a:defRPr sz="2000">
                <a:solidFill>
                  <a:srgbClr val="415162"/>
                </a:solidFill>
                <a:latin typeface="微软雅黑"/>
                <a:ea typeface="微软雅黑"/>
                <a:cs typeface="微软雅黑"/>
                <a:sym typeface="微软雅黑"/>
              </a:defRPr>
            </a:pPr>
            <a:r>
              <a:t>重载运算符是具有特殊名称的函数，是通过关键字 operator 后跟运算符的符号来定义的。与其他函数一样，重载运算符有返回类型和参数列表。</a:t>
            </a:r>
          </a:p>
        </p:txBody>
      </p:sp>
      <p:sp>
        <p:nvSpPr>
          <p:cNvPr id="537"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运算符重载</a:t>
            </a:r>
          </a:p>
        </p:txBody>
      </p:sp>
      <p:graphicFrame>
        <p:nvGraphicFramePr>
          <p:cNvPr id="538" name="表格 1"/>
          <p:cNvGraphicFramePr/>
          <p:nvPr/>
        </p:nvGraphicFramePr>
        <p:xfrm>
          <a:off x="1889386" y="3390429"/>
          <a:ext cx="8128001" cy="2225041"/>
        </p:xfrm>
        <a:graphic>
          <a:graphicData uri="http://schemas.openxmlformats.org/drawingml/2006/table">
            <a:tbl>
              <a:tblPr firstRow="1">
                <a:tableStyleId>{4C3C2611-4C71-4FC5-86AE-919BDF0F9419}</a:tableStyleId>
              </a:tblPr>
              <a:tblGrid>
                <a:gridCol w="4064000"/>
                <a:gridCol w="4064000"/>
              </a:tblGrid>
              <a:tr h="228600">
                <a:tc>
                  <a:txBody>
                    <a:bodyPr/>
                    <a:lstStyle/>
                    <a:p>
                      <a:pPr algn="l">
                        <a:defRPr sz="1800" b="0">
                          <a:solidFill>
                            <a:srgbClr val="000000"/>
                          </a:solidFill>
                        </a:defRPr>
                      </a:pPr>
                      <a:r>
                        <a:rPr sz="1400" b="1">
                          <a:solidFill>
                            <a:srgbClr val="415162"/>
                          </a:solidFill>
                          <a:latin typeface="微软雅黑"/>
                          <a:ea typeface="微软雅黑"/>
                          <a:cs typeface="微软雅黑"/>
                          <a:sym typeface="微软雅黑"/>
                        </a:rPr>
                        <a:t>运算符</a:t>
                      </a:r>
                    </a:p>
                  </a:txBody>
                  <a:tcPr marL="28575" marR="28575" marT="28575" marB="28575"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b="0">
                          <a:solidFill>
                            <a:srgbClr val="000000"/>
                          </a:solidFill>
                        </a:defRPr>
                      </a:pPr>
                      <a:r>
                        <a:rPr sz="1400" b="1">
                          <a:solidFill>
                            <a:srgbClr val="415162"/>
                          </a:solidFill>
                          <a:latin typeface="微软雅黑"/>
                          <a:ea typeface="微软雅黑"/>
                          <a:cs typeface="微软雅黑"/>
                          <a:sym typeface="微软雅黑"/>
                        </a:rPr>
                        <a:t>描述</a:t>
                      </a:r>
                    </a:p>
                  </a:txBody>
                  <a:tcPr marL="28575" marR="28575" marT="28575" marB="28575"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400">
                          <a:solidFill>
                            <a:srgbClr val="415162"/>
                          </a:solidFill>
                          <a:latin typeface="微软雅黑"/>
                          <a:ea typeface="微软雅黑"/>
                          <a:cs typeface="微软雅黑"/>
                          <a:sym typeface="微软雅黑"/>
                        </a:rPr>
                        <a:t>+, -, !, ~, ++, --</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400">
                          <a:solidFill>
                            <a:srgbClr val="415162"/>
                          </a:solidFill>
                          <a:latin typeface="微软雅黑"/>
                          <a:ea typeface="微软雅黑"/>
                          <a:cs typeface="微软雅黑"/>
                          <a:sym typeface="微软雅黑"/>
                        </a:rPr>
                        <a:t>这些一元运算符只有一个操作数，且可以被重载。</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400">
                          <a:solidFill>
                            <a:srgbClr val="415162"/>
                          </a:solidFill>
                          <a:latin typeface="微软雅黑"/>
                          <a:ea typeface="微软雅黑"/>
                          <a:cs typeface="微软雅黑"/>
                          <a:sym typeface="微软雅黑"/>
                        </a:rPr>
                        <a:t>+, -, *, /, %</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400">
                          <a:solidFill>
                            <a:srgbClr val="415162"/>
                          </a:solidFill>
                          <a:latin typeface="微软雅黑"/>
                          <a:ea typeface="微软雅黑"/>
                          <a:cs typeface="微软雅黑"/>
                          <a:sym typeface="微软雅黑"/>
                        </a:rPr>
                        <a:t>这些二元运算符带有两个操作数，且可以被重载。</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400">
                          <a:solidFill>
                            <a:srgbClr val="415162"/>
                          </a:solidFill>
                          <a:latin typeface="微软雅黑"/>
                          <a:ea typeface="微软雅黑"/>
                          <a:cs typeface="微软雅黑"/>
                          <a:sym typeface="微软雅黑"/>
                        </a:rPr>
                        <a:t>==, !=, &lt;, &gt;, &lt;=, &gt;=</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400">
                          <a:solidFill>
                            <a:srgbClr val="415162"/>
                          </a:solidFill>
                          <a:latin typeface="微软雅黑"/>
                          <a:ea typeface="微软雅黑"/>
                          <a:cs typeface="微软雅黑"/>
                          <a:sym typeface="微软雅黑"/>
                        </a:rPr>
                        <a:t>这些比较运算符可以被重载。</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400">
                          <a:solidFill>
                            <a:srgbClr val="415162"/>
                          </a:solidFill>
                          <a:latin typeface="微软雅黑"/>
                          <a:ea typeface="微软雅黑"/>
                          <a:cs typeface="微软雅黑"/>
                          <a:sym typeface="微软雅黑"/>
                        </a:rPr>
                        <a:t>&amp;&amp;, ||</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400">
                          <a:solidFill>
                            <a:srgbClr val="415162"/>
                          </a:solidFill>
                          <a:latin typeface="微软雅黑"/>
                          <a:ea typeface="微软雅黑"/>
                          <a:cs typeface="微软雅黑"/>
                          <a:sym typeface="微软雅黑"/>
                        </a:rPr>
                        <a:t>这些条件逻辑运算符不能被重载。</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400">
                          <a:solidFill>
                            <a:srgbClr val="415162"/>
                          </a:solidFill>
                          <a:latin typeface="微软雅黑"/>
                          <a:ea typeface="微软雅黑"/>
                          <a:cs typeface="微软雅黑"/>
                          <a:sym typeface="微软雅黑"/>
                        </a:rPr>
                        <a:t>+=, -=, *=, /=, %=</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400">
                          <a:solidFill>
                            <a:srgbClr val="415162"/>
                          </a:solidFill>
                          <a:latin typeface="微软雅黑"/>
                          <a:ea typeface="微软雅黑"/>
                          <a:cs typeface="微软雅黑"/>
                          <a:sym typeface="微软雅黑"/>
                        </a:rPr>
                        <a:t>这些赋值运算符不能被重载。</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400">
                          <a:solidFill>
                            <a:srgbClr val="415162"/>
                          </a:solidFill>
                          <a:latin typeface="微软雅黑"/>
                          <a:ea typeface="微软雅黑"/>
                          <a:cs typeface="微软雅黑"/>
                          <a:sym typeface="微软雅黑"/>
                        </a:rPr>
                        <a:t>=, ., ?:, -&gt;, new, is, sizeof, typeof</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400">
                          <a:solidFill>
                            <a:srgbClr val="415162"/>
                          </a:solidFill>
                          <a:latin typeface="微软雅黑"/>
                          <a:ea typeface="微软雅黑"/>
                          <a:cs typeface="微软雅黑"/>
                          <a:sym typeface="微软雅黑"/>
                        </a:rPr>
                        <a:t>这些运算符不能被重载。</a:t>
                      </a:r>
                    </a:p>
                  </a:txBody>
                  <a:tcPr marL="47625" marR="47625" marT="47625" marB="47625" horzOverflow="overflow">
                    <a:lnL w="12700">
                      <a:solidFill>
                        <a:srgbClr val="000000"/>
                      </a:solidFill>
                    </a:lnL>
                    <a:lnR w="12700">
                      <a:solidFill>
                        <a:srgbClr val="000000"/>
                      </a:solidFill>
                    </a:lnR>
                    <a:lnT w="12700">
                      <a:solidFill>
                        <a:srgbClr val="000000"/>
                      </a:solidFill>
                    </a:lnT>
                    <a:lnB w="12700">
                      <a:solidFill>
                        <a:srgbClr val="000000"/>
                      </a:solidFill>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运算符重载</a:t>
            </a:r>
          </a:p>
        </p:txBody>
      </p:sp>
      <p:sp>
        <p:nvSpPr>
          <p:cNvPr id="541" name="矩形 3"/>
          <p:cNvSpPr txBox="1"/>
          <p:nvPr/>
        </p:nvSpPr>
        <p:spPr>
          <a:xfrm>
            <a:off x="1076586" y="2065818"/>
            <a:ext cx="6096001" cy="4536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Rect</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Rect(</a:t>
            </a:r>
            <a:r>
              <a:rPr>
                <a:solidFill>
                  <a:srgbClr val="0000FF"/>
                </a:solidFill>
              </a:rPr>
              <a:t>int</a:t>
            </a:r>
            <a:r>
              <a:t> iWidth, </a:t>
            </a:r>
            <a:r>
              <a:rPr>
                <a:solidFill>
                  <a:srgbClr val="0000FF"/>
                </a:solidFill>
              </a:rPr>
              <a:t>int</a:t>
            </a:r>
            <a:r>
              <a:t> iHeight) </a:t>
            </a:r>
          </a:p>
          <a:p>
            <a:pPr>
              <a:defRPr sz="1200">
                <a:latin typeface="Consolas"/>
                <a:ea typeface="Consolas"/>
                <a:cs typeface="Consolas"/>
                <a:sym typeface="Consolas"/>
              </a:defRPr>
            </a:pPr>
            <a:r>
              <a:t>    {</a:t>
            </a:r>
          </a:p>
          <a:p>
            <a:pPr>
              <a:defRPr sz="1200">
                <a:latin typeface="Consolas"/>
                <a:ea typeface="Consolas"/>
                <a:cs typeface="Consolas"/>
                <a:sym typeface="Consolas"/>
              </a:defRPr>
            </a:pPr>
            <a:r>
              <a:t>        Width = iWidth;</a:t>
            </a:r>
          </a:p>
          <a:p>
            <a:pPr>
              <a:defRPr sz="1200">
                <a:latin typeface="Consolas"/>
                <a:ea typeface="Consolas"/>
                <a:cs typeface="Consolas"/>
                <a:sym typeface="Consolas"/>
              </a:defRPr>
            </a:pPr>
            <a:r>
              <a:t>        Height = iHeight;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float</a:t>
            </a:r>
            <a:r>
              <a:t> Width { </a:t>
            </a:r>
            <a:r>
              <a:rPr>
                <a:solidFill>
                  <a:srgbClr val="0000FF"/>
                </a:solidFill>
              </a:rPr>
              <a:t>get</a:t>
            </a:r>
            <a:r>
              <a:t>;</a:t>
            </a:r>
            <a:r>
              <a:rPr>
                <a:solidFill>
                  <a:srgbClr val="0000FF"/>
                </a:solidFill>
              </a:rPr>
              <a:t>private</a:t>
            </a:r>
            <a:r>
              <a:t> </a:t>
            </a:r>
            <a:r>
              <a:rPr>
                <a:solidFill>
                  <a:srgbClr val="0000FF"/>
                </a:solidFill>
              </a:rPr>
              <a:t>set</a:t>
            </a:r>
            <a:r>
              <a:t>; }</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float</a:t>
            </a:r>
            <a:r>
              <a:t> Height { </a:t>
            </a:r>
            <a:r>
              <a:rPr>
                <a:solidFill>
                  <a:srgbClr val="0000FF"/>
                </a:solidFill>
              </a:rPr>
              <a:t>get</a:t>
            </a:r>
            <a:r>
              <a:t>; </a:t>
            </a:r>
            <a:r>
              <a:rPr>
                <a:solidFill>
                  <a:srgbClr val="0000FF"/>
                </a:solidFill>
              </a:rPr>
              <a:t>private</a:t>
            </a:r>
            <a:r>
              <a:t> </a:t>
            </a:r>
            <a:r>
              <a:rPr>
                <a:solidFill>
                  <a:srgbClr val="0000FF"/>
                </a:solidFill>
              </a:rPr>
              <a:t>set</a:t>
            </a:r>
            <a:r>
              <a:t>; }</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static</a:t>
            </a:r>
            <a:r>
              <a:t> </a:t>
            </a:r>
            <a:r>
              <a:rPr>
                <a:solidFill>
                  <a:srgbClr val="0000FF"/>
                </a:solidFill>
              </a:rPr>
              <a:t>bool</a:t>
            </a:r>
            <a:r>
              <a:t> </a:t>
            </a:r>
            <a:r>
              <a:rPr>
                <a:solidFill>
                  <a:srgbClr val="0000FF"/>
                </a:solidFill>
              </a:rPr>
              <a:t>operator</a:t>
            </a:r>
            <a:r>
              <a:t> ==(</a:t>
            </a:r>
            <a:r>
              <a:rPr>
                <a:solidFill>
                  <a:srgbClr val="2B91AF"/>
                </a:solidFill>
              </a:rPr>
              <a:t>Rect</a:t>
            </a:r>
            <a:r>
              <a:t> a, </a:t>
            </a:r>
            <a:r>
              <a:rPr>
                <a:solidFill>
                  <a:srgbClr val="2B91AF"/>
                </a:solidFill>
              </a:rPr>
              <a:t>Rect</a:t>
            </a:r>
            <a:r>
              <a:t> b)</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if</a:t>
            </a:r>
            <a:r>
              <a:t> (a.Width == b.Width &amp;&amp; a.Height == b.Height)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return</a:t>
            </a:r>
            <a:r>
              <a:t> </a:t>
            </a:r>
            <a:r>
              <a:rPr>
                <a:solidFill>
                  <a:srgbClr val="0000FF"/>
                </a:solidFill>
              </a:rPr>
              <a:t>true</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else</a:t>
            </a:r>
            <a:r>
              <a:t> </a:t>
            </a:r>
            <a:r>
              <a:rPr>
                <a:solidFill>
                  <a:srgbClr val="0000FF"/>
                </a:solidFill>
              </a:rPr>
              <a:t>if</a:t>
            </a:r>
            <a:r>
              <a:t> (a.Width == b.Height &amp;&amp; a.Height == b.Width)</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return</a:t>
            </a:r>
            <a:r>
              <a:t> </a:t>
            </a:r>
            <a:r>
              <a:rPr>
                <a:solidFill>
                  <a:srgbClr val="0000FF"/>
                </a:solidFill>
              </a:rPr>
              <a:t>true</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else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return</a:t>
            </a:r>
            <a:r>
              <a:t> </a:t>
            </a:r>
            <a:r>
              <a:rPr>
                <a:solidFill>
                  <a:srgbClr val="0000FF"/>
                </a:solidFill>
              </a:rPr>
              <a:t>false</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542" name="矩形 4"/>
          <p:cNvSpPr txBox="1"/>
          <p:nvPr/>
        </p:nvSpPr>
        <p:spPr>
          <a:xfrm>
            <a:off x="6906934" y="2151004"/>
            <a:ext cx="4040466" cy="293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Rect</a:t>
            </a:r>
            <a:r>
              <a:t> a = </a:t>
            </a:r>
            <a:r>
              <a:rPr>
                <a:solidFill>
                  <a:srgbClr val="0000FF"/>
                </a:solidFill>
              </a:rPr>
              <a:t>new</a:t>
            </a:r>
            <a:r>
              <a:t> </a:t>
            </a:r>
            <a:r>
              <a:rPr>
                <a:solidFill>
                  <a:srgbClr val="2B91AF"/>
                </a:solidFill>
              </a:rPr>
              <a:t>Rect</a:t>
            </a:r>
            <a:r>
              <a:t>(10, 20);</a:t>
            </a:r>
          </a:p>
          <a:p>
            <a:pPr>
              <a:defRPr sz="1200">
                <a:latin typeface="Consolas"/>
                <a:ea typeface="Consolas"/>
                <a:cs typeface="Consolas"/>
                <a:sym typeface="Consolas"/>
              </a:defRPr>
            </a:pPr>
            <a:r>
              <a:t>        </a:t>
            </a:r>
            <a:r>
              <a:rPr>
                <a:solidFill>
                  <a:srgbClr val="2B91AF"/>
                </a:solidFill>
              </a:rPr>
              <a:t>Rect</a:t>
            </a:r>
            <a:r>
              <a:t> b = </a:t>
            </a:r>
            <a:r>
              <a:rPr>
                <a:solidFill>
                  <a:srgbClr val="0000FF"/>
                </a:solidFill>
              </a:rPr>
              <a:t>new</a:t>
            </a:r>
            <a:r>
              <a:t> </a:t>
            </a:r>
            <a:r>
              <a:rPr>
                <a:solidFill>
                  <a:srgbClr val="2B91AF"/>
                </a:solidFill>
              </a:rPr>
              <a:t>Rect</a:t>
            </a:r>
            <a:r>
              <a:t>(20, 10);</a:t>
            </a:r>
          </a:p>
          <a:p>
            <a:pPr>
              <a:defRPr sz="1200">
                <a:latin typeface="Consolas"/>
                <a:ea typeface="Consolas"/>
                <a:cs typeface="Consolas"/>
                <a:sym typeface="Consolas"/>
              </a:defRPr>
            </a:pPr>
            <a:r>
              <a:t>        </a:t>
            </a:r>
            <a:r>
              <a:rPr>
                <a:solidFill>
                  <a:srgbClr val="0000FF"/>
                </a:solidFill>
              </a:rPr>
              <a:t>if</a:t>
            </a:r>
            <a:r>
              <a:t> (a == b)</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"a==b"</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else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"a!=b"</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543" name="直接连接符 6"/>
          <p:cNvSpPr/>
          <p:nvPr/>
        </p:nvSpPr>
        <p:spPr>
          <a:xfrm flipH="1">
            <a:off x="6576969" y="2055303"/>
            <a:ext cx="1" cy="4504889"/>
          </a:xfrm>
          <a:prstGeom prst="line">
            <a:avLst/>
          </a:prstGeom>
          <a:ln w="12700">
            <a:solidFill>
              <a:schemeClr val="accent1"/>
            </a:solidFill>
            <a:miter/>
          </a:ln>
        </p:spPr>
        <p:txBody>
          <a:bodyPr lIns="45719" rIns="45719"/>
          <a:lstStyle/>
          <a:p>
            <a:endParaRPr/>
          </a:p>
        </p:txBody>
      </p:sp>
      <p:pic>
        <p:nvPicPr>
          <p:cNvPr id="544" name="Picture 2" descr="Picture 2"/>
          <p:cNvPicPr>
            <a:picLocks noChangeAspect="1"/>
          </p:cNvPicPr>
          <p:nvPr/>
        </p:nvPicPr>
        <p:blipFill>
          <a:blip r:embed="rId2">
            <a:extLst/>
          </a:blip>
          <a:stretch>
            <a:fillRect/>
          </a:stretch>
        </p:blipFill>
        <p:spPr>
          <a:xfrm>
            <a:off x="9717640" y="5256715"/>
            <a:ext cx="1095376" cy="61912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继承</a:t>
            </a:r>
          </a:p>
        </p:txBody>
      </p:sp>
      <p:graphicFrame>
        <p:nvGraphicFramePr>
          <p:cNvPr id="547" name="表格 1"/>
          <p:cNvGraphicFramePr/>
          <p:nvPr/>
        </p:nvGraphicFramePr>
        <p:xfrm>
          <a:off x="3098502" y="4790114"/>
          <a:ext cx="5534873" cy="1337842"/>
        </p:xfrm>
        <a:graphic>
          <a:graphicData uri="http://schemas.openxmlformats.org/drawingml/2006/table">
            <a:tbl>
              <a:tblPr firstRow="1">
                <a:tableStyleId>{4C3C2611-4C71-4FC5-86AE-919BDF0F9419}</a:tableStyleId>
              </a:tblPr>
              <a:tblGrid>
                <a:gridCol w="1383718"/>
                <a:gridCol w="1383718"/>
                <a:gridCol w="1383718"/>
                <a:gridCol w="1383718"/>
              </a:tblGrid>
              <a:tr h="225321">
                <a:tc>
                  <a:txBody>
                    <a:bodyPr/>
                    <a:lstStyle/>
                    <a:p>
                      <a:pPr algn="l">
                        <a:defRPr sz="1800" b="0">
                          <a:solidFill>
                            <a:srgbClr val="000000"/>
                          </a:solidFill>
                        </a:defRPr>
                      </a:pPr>
                      <a:r>
                        <a:rPr sz="1100" b="1">
                          <a:solidFill>
                            <a:srgbClr val="415162"/>
                          </a:solidFill>
                          <a:latin typeface="微软雅黑"/>
                          <a:ea typeface="微软雅黑"/>
                          <a:cs typeface="微软雅黑"/>
                          <a:sym typeface="微软雅黑"/>
                        </a:rPr>
                        <a:t>基类中定义的</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b="0">
                          <a:solidFill>
                            <a:srgbClr val="000000"/>
                          </a:solidFill>
                        </a:defRPr>
                      </a:pPr>
                      <a:r>
                        <a:rPr sz="1100" b="1">
                          <a:solidFill>
                            <a:srgbClr val="415162"/>
                          </a:solidFill>
                          <a:latin typeface="微软雅黑"/>
                          <a:ea typeface="微软雅黑"/>
                          <a:cs typeface="微软雅黑"/>
                          <a:sym typeface="微软雅黑"/>
                        </a:rPr>
                        <a:t>public</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b="0">
                          <a:solidFill>
                            <a:srgbClr val="000000"/>
                          </a:solidFill>
                        </a:defRPr>
                      </a:pPr>
                      <a:r>
                        <a:rPr sz="1100" b="1">
                          <a:solidFill>
                            <a:srgbClr val="415162"/>
                          </a:solidFill>
                          <a:latin typeface="微软雅黑"/>
                          <a:ea typeface="微软雅黑"/>
                          <a:cs typeface="微软雅黑"/>
                          <a:sym typeface="微软雅黑"/>
                        </a:rPr>
                        <a:t>protected</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b="0">
                          <a:solidFill>
                            <a:srgbClr val="000000"/>
                          </a:solidFill>
                        </a:defRPr>
                      </a:pPr>
                      <a:r>
                        <a:rPr sz="1100" b="1">
                          <a:solidFill>
                            <a:srgbClr val="415162"/>
                          </a:solidFill>
                          <a:latin typeface="微软雅黑"/>
                          <a:ea typeface="微软雅黑"/>
                          <a:cs typeface="微软雅黑"/>
                          <a:sym typeface="微软雅黑"/>
                        </a:rPr>
                        <a:t>private</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100">
                          <a:solidFill>
                            <a:srgbClr val="415162"/>
                          </a:solidFill>
                          <a:latin typeface="微软雅黑"/>
                          <a:ea typeface="微软雅黑"/>
                          <a:cs typeface="微软雅黑"/>
                          <a:sym typeface="微软雅黑"/>
                        </a:rPr>
                        <a:t>基类内</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100">
                          <a:solidFill>
                            <a:srgbClr val="415162"/>
                          </a:solidFill>
                          <a:latin typeface="微软雅黑"/>
                          <a:ea typeface="微软雅黑"/>
                          <a:cs typeface="微软雅黑"/>
                          <a:sym typeface="微软雅黑"/>
                        </a:rPr>
                        <a:t>派生类内</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不可以访问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l">
                        <a:defRPr sz="1800"/>
                      </a:pPr>
                      <a:r>
                        <a:rPr sz="1100">
                          <a:solidFill>
                            <a:srgbClr val="415162"/>
                          </a:solidFill>
                          <a:latin typeface="微软雅黑"/>
                          <a:ea typeface="微软雅黑"/>
                          <a:cs typeface="微软雅黑"/>
                          <a:sym typeface="微软雅黑"/>
                        </a:rPr>
                        <a:t>外部</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不可以访问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a:pPr>
                      <a:r>
                        <a:rPr sz="1100">
                          <a:solidFill>
                            <a:srgbClr val="415162"/>
                          </a:solidFill>
                          <a:latin typeface="微软雅黑"/>
                          <a:ea typeface="微软雅黑"/>
                          <a:cs typeface="微软雅黑"/>
                          <a:sym typeface="微软雅黑"/>
                        </a:rPr>
                        <a:t>不可以访问</a:t>
                      </a:r>
                    </a:p>
                  </a:txBody>
                  <a:tcPr marL="9525" marR="9525" marT="9525" marB="9525"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bl>
          </a:graphicData>
        </a:graphic>
      </p:graphicFrame>
      <p:sp>
        <p:nvSpPr>
          <p:cNvPr id="548" name="矩形 5"/>
          <p:cNvSpPr txBox="1"/>
          <p:nvPr/>
        </p:nvSpPr>
        <p:spPr>
          <a:xfrm>
            <a:off x="1226267" y="2216654"/>
            <a:ext cx="9746533"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类可以从其他类中继承。这是通过以下方式实现的：在声明类时，在类名称后放置一个冒号，然后在冒号后指定要从中继承的类（即基类）</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新类（即派生类）将获取基类的所有非私有数据和行为以及新类为自己定义的所有其他数据或行为。</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基类派生类成员访问限制</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继承</a:t>
            </a:r>
          </a:p>
        </p:txBody>
      </p:sp>
      <p:sp>
        <p:nvSpPr>
          <p:cNvPr id="551" name="矩形 4"/>
          <p:cNvSpPr txBox="1"/>
          <p:nvPr/>
        </p:nvSpPr>
        <p:spPr>
          <a:xfrm>
            <a:off x="3064777" y="2093420"/>
            <a:ext cx="7949966" cy="4485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Animal</a:t>
            </a:r>
          </a:p>
          <a:p>
            <a:pPr>
              <a:defRPr sz="1400">
                <a:latin typeface="Consolas"/>
                <a:ea typeface="Consolas"/>
                <a:cs typeface="Consolas"/>
                <a:sym typeface="Consolas"/>
              </a:defRPr>
            </a:pPr>
            <a:r>
              <a:t>{</a:t>
            </a:r>
          </a:p>
          <a:p>
            <a:pPr>
              <a:defRPr sz="1400">
                <a:latin typeface="Consolas"/>
                <a:ea typeface="Consolas"/>
                <a:cs typeface="Consolas"/>
                <a:sym typeface="Consolas"/>
              </a:defRPr>
            </a:pPr>
            <a:r>
              <a:t>    </a:t>
            </a:r>
            <a:r>
              <a:rPr>
                <a:solidFill>
                  <a:srgbClr val="0000FF"/>
                </a:solidFill>
              </a:rPr>
              <a:t>public</a:t>
            </a:r>
            <a:r>
              <a:t> </a:t>
            </a:r>
            <a:r>
              <a:rPr>
                <a:solidFill>
                  <a:srgbClr val="0000FF"/>
                </a:solidFill>
              </a:rPr>
              <a:t>string</a:t>
            </a:r>
            <a:r>
              <a:t> Name { </a:t>
            </a:r>
            <a:r>
              <a:rPr>
                <a:solidFill>
                  <a:srgbClr val="0000FF"/>
                </a:solidFill>
              </a:rPr>
              <a:t>get</a:t>
            </a:r>
            <a:r>
              <a:t>; </a:t>
            </a:r>
            <a:r>
              <a:rPr>
                <a:solidFill>
                  <a:srgbClr val="0000FF"/>
                </a:solidFill>
              </a:rPr>
              <a:t>protected</a:t>
            </a:r>
            <a:r>
              <a:t> </a:t>
            </a:r>
            <a:r>
              <a:rPr>
                <a:solidFill>
                  <a:srgbClr val="0000FF"/>
                </a:solidFill>
              </a:rPr>
              <a:t>set</a:t>
            </a:r>
            <a:r>
              <a:t>; }</a:t>
            </a:r>
          </a:p>
          <a:p>
            <a:pPr>
              <a:defRPr sz="1400">
                <a:latin typeface="Consolas"/>
                <a:ea typeface="Consolas"/>
                <a:cs typeface="Consolas"/>
                <a:sym typeface="Consolas"/>
              </a:defRPr>
            </a:pPr>
            <a:r>
              <a:t>}</a:t>
            </a:r>
          </a:p>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Human</a:t>
            </a:r>
            <a:r>
              <a:rPr>
                <a:solidFill>
                  <a:srgbClr val="000000"/>
                </a:solidFill>
              </a:rPr>
              <a:t> : </a:t>
            </a:r>
            <a:r>
              <a:rPr>
                <a:solidFill>
                  <a:srgbClr val="2B91AF"/>
                </a:solidFill>
              </a:rPr>
              <a:t>Animal</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public</a:t>
            </a:r>
            <a:r>
              <a:t> </a:t>
            </a:r>
            <a:r>
              <a:rPr>
                <a:solidFill>
                  <a:srgbClr val="0000FF"/>
                </a:solidFill>
              </a:rPr>
              <a:t>void</a:t>
            </a:r>
            <a:r>
              <a:t> ReName(</a:t>
            </a:r>
            <a:r>
              <a:rPr>
                <a:solidFill>
                  <a:srgbClr val="0000FF"/>
                </a:solidFill>
              </a:rPr>
              <a:t>string</a:t>
            </a:r>
            <a:r>
              <a:t> sName)</a:t>
            </a:r>
          </a:p>
          <a:p>
            <a:pPr>
              <a:defRPr sz="1400">
                <a:latin typeface="Consolas"/>
                <a:ea typeface="Consolas"/>
                <a:cs typeface="Consolas"/>
                <a:sym typeface="Consolas"/>
              </a:defRPr>
            </a:pPr>
            <a:r>
              <a:t>    {</a:t>
            </a:r>
          </a:p>
          <a:p>
            <a:pPr>
              <a:defRPr sz="1400">
                <a:latin typeface="Consolas"/>
                <a:ea typeface="Consolas"/>
                <a:cs typeface="Consolas"/>
                <a:sym typeface="Consolas"/>
              </a:defRPr>
            </a:pPr>
            <a:r>
              <a:t>        Name = sName;</a:t>
            </a:r>
          </a:p>
          <a:p>
            <a:pPr>
              <a:defRPr sz="1400">
                <a:latin typeface="Consolas"/>
                <a:ea typeface="Consolas"/>
                <a:cs typeface="Consolas"/>
                <a:sym typeface="Consolas"/>
              </a:defRPr>
            </a:pPr>
            <a:r>
              <a:t>    }</a:t>
            </a:r>
          </a:p>
          <a:p>
            <a:pPr>
              <a:defRPr sz="1400">
                <a:latin typeface="Consolas"/>
                <a:ea typeface="Consolas"/>
                <a:cs typeface="Consolas"/>
                <a:sym typeface="Consolas"/>
              </a:defRPr>
            </a:pPr>
            <a:r>
              <a:t>}</a:t>
            </a:r>
          </a:p>
          <a:p>
            <a:pPr>
              <a:defRPr sz="14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400">
                <a:latin typeface="Consolas"/>
                <a:ea typeface="Consolas"/>
                <a:cs typeface="Consolas"/>
                <a:sym typeface="Consolas"/>
              </a:defRPr>
            </a:pPr>
            <a:r>
              <a:t>{</a:t>
            </a:r>
          </a:p>
          <a:p>
            <a:pPr>
              <a:defRPr sz="14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2B91AF"/>
                </a:solidFill>
              </a:rPr>
              <a:t>Human</a:t>
            </a:r>
            <a:r>
              <a:t> man = </a:t>
            </a:r>
            <a:r>
              <a:rPr>
                <a:solidFill>
                  <a:srgbClr val="0000FF"/>
                </a:solidFill>
              </a:rPr>
              <a:t>new</a:t>
            </a:r>
            <a:r>
              <a:t> </a:t>
            </a:r>
            <a:r>
              <a:rPr>
                <a:solidFill>
                  <a:srgbClr val="2B91AF"/>
                </a:solidFill>
              </a:rPr>
              <a:t>Human</a:t>
            </a:r>
            <a:r>
              <a:t>();</a:t>
            </a:r>
          </a:p>
          <a:p>
            <a:pPr>
              <a:defRPr sz="1400">
                <a:latin typeface="Consolas"/>
                <a:ea typeface="Consolas"/>
                <a:cs typeface="Consolas"/>
                <a:sym typeface="Consolas"/>
              </a:defRPr>
            </a:pPr>
            <a:r>
              <a:t>        man.ReName(</a:t>
            </a:r>
            <a:r>
              <a:rPr>
                <a:solidFill>
                  <a:srgbClr val="A31515"/>
                </a:solidFill>
              </a:rPr>
              <a:t>“人类”</a:t>
            </a:r>
            <a:r>
              <a:t>); </a:t>
            </a:r>
            <a:r>
              <a:rPr>
                <a:solidFill>
                  <a:srgbClr val="008000"/>
                </a:solidFill>
              </a:rPr>
              <a:t>//调用派生类函数，man.Name = “人类”;不能调用</a:t>
            </a:r>
          </a:p>
          <a:p>
            <a:pPr>
              <a:defRPr sz="1400">
                <a:latin typeface="Consolas"/>
                <a:ea typeface="Consolas"/>
                <a:cs typeface="Consolas"/>
                <a:sym typeface="Consolas"/>
              </a:defRPr>
            </a:pPr>
            <a:r>
              <a:t>        </a:t>
            </a:r>
            <a:r>
              <a:rPr>
                <a:solidFill>
                  <a:srgbClr val="2B91AF"/>
                </a:solidFill>
              </a:rPr>
              <a:t>Console</a:t>
            </a:r>
            <a:r>
              <a:t>.WriteLine(man.Name); </a:t>
            </a:r>
            <a:r>
              <a:rPr>
                <a:solidFill>
                  <a:srgbClr val="008000"/>
                </a:solidFill>
              </a:rPr>
              <a:t>//调用基类函数</a:t>
            </a:r>
          </a:p>
          <a:p>
            <a:pPr>
              <a:defRPr sz="1400">
                <a:latin typeface="Consolas"/>
                <a:ea typeface="Consolas"/>
                <a:cs typeface="Consolas"/>
                <a:sym typeface="Consolas"/>
              </a:defRPr>
            </a:pPr>
            <a:r>
              <a:t>    }</a:t>
            </a:r>
          </a:p>
          <a:p>
            <a:pPr>
              <a:defRPr sz="14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200">
                <a:solidFill>
                  <a:srgbClr val="333F50"/>
                </a:solidFill>
                <a:latin typeface="微软雅黑"/>
                <a:ea typeface="微软雅黑"/>
                <a:cs typeface="微软雅黑"/>
                <a:sym typeface="微软雅黑"/>
              </a:defRPr>
            </a:pPr>
            <a:r>
              <a:t>隐藏函数/成员</a:t>
            </a:r>
          </a:p>
        </p:txBody>
      </p:sp>
      <p:sp>
        <p:nvSpPr>
          <p:cNvPr id="554" name="矩形 5"/>
          <p:cNvSpPr txBox="1"/>
          <p:nvPr/>
        </p:nvSpPr>
        <p:spPr>
          <a:xfrm>
            <a:off x="1226267" y="2216654"/>
            <a:ext cx="9746533"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lvl1pPr>
          </a:lstStyle>
          <a:p>
            <a:r>
              <a:t>派生类如果定义了与继承而来的成员同名的新成员，那么就可以覆盖已继承的成员</a:t>
            </a:r>
          </a:p>
        </p:txBody>
      </p:sp>
      <p:sp>
        <p:nvSpPr>
          <p:cNvPr id="555" name="矩形 9"/>
          <p:cNvSpPr txBox="1"/>
          <p:nvPr/>
        </p:nvSpPr>
        <p:spPr>
          <a:xfrm>
            <a:off x="3557668" y="2965875"/>
            <a:ext cx="5544387" cy="3444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Print(){  </a:t>
            </a:r>
            <a:r>
              <a:rPr>
                <a:solidFill>
                  <a:srgbClr val="2B91AF"/>
                </a:solidFill>
              </a:rPr>
              <a:t>Console</a:t>
            </a:r>
            <a:r>
              <a:t>.WriteLine(</a:t>
            </a:r>
            <a:r>
              <a:rPr>
                <a:solidFill>
                  <a:srgbClr val="A31515"/>
                </a:solidFill>
              </a:rPr>
              <a:t>"动物类"</a:t>
            </a:r>
            <a:r>
              <a:t>);}</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Human</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new</a:t>
            </a:r>
            <a:r>
              <a:t> </a:t>
            </a:r>
            <a:r>
              <a:rPr>
                <a:solidFill>
                  <a:srgbClr val="0000FF"/>
                </a:solidFill>
              </a:rPr>
              <a:t>void</a:t>
            </a:r>
            <a:r>
              <a:t> Print() { </a:t>
            </a:r>
            <a:r>
              <a:rPr>
                <a:solidFill>
                  <a:srgbClr val="2B91AF"/>
                </a:solidFill>
              </a:rPr>
              <a:t>Console</a:t>
            </a:r>
            <a:r>
              <a:t>.WriteLine(</a:t>
            </a:r>
            <a:r>
              <a:rPr>
                <a:solidFill>
                  <a:srgbClr val="A31515"/>
                </a:solidFill>
              </a:rPr>
              <a:t>"人类"</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Human</a:t>
            </a:r>
            <a:r>
              <a:t> man = </a:t>
            </a:r>
            <a:r>
              <a:rPr>
                <a:solidFill>
                  <a:srgbClr val="0000FF"/>
                </a:solidFill>
              </a:rPr>
              <a:t>new</a:t>
            </a:r>
            <a:r>
              <a:t> </a:t>
            </a:r>
            <a:r>
              <a:rPr>
                <a:solidFill>
                  <a:srgbClr val="2B91AF"/>
                </a:solidFill>
              </a:rPr>
              <a:t>Human</a:t>
            </a:r>
            <a:r>
              <a:t>();</a:t>
            </a:r>
          </a:p>
          <a:p>
            <a:pPr>
              <a:defRPr sz="1200">
                <a:latin typeface="Consolas"/>
                <a:ea typeface="Consolas"/>
                <a:cs typeface="Consolas"/>
                <a:sym typeface="Consolas"/>
              </a:defRPr>
            </a:pPr>
            <a:r>
              <a:t>        man.Print(); </a:t>
            </a:r>
            <a:r>
              <a:rPr>
                <a:solidFill>
                  <a:srgbClr val="008000"/>
                </a:solidFill>
              </a:rPr>
              <a:t>//显示人类</a:t>
            </a:r>
          </a:p>
          <a:p>
            <a:pPr>
              <a:defRPr sz="1200">
                <a:latin typeface="Consolas"/>
                <a:ea typeface="Consolas"/>
                <a:cs typeface="Consolas"/>
                <a:sym typeface="Consolas"/>
              </a:defRPr>
            </a:pPr>
            <a:r>
              <a:t>        </a:t>
            </a:r>
            <a:r>
              <a:rPr>
                <a:solidFill>
                  <a:srgbClr val="2B91AF"/>
                </a:solidFill>
              </a:rPr>
              <a:t>Animal</a:t>
            </a:r>
            <a:r>
              <a:t> animal = man;</a:t>
            </a:r>
          </a:p>
          <a:p>
            <a:pPr>
              <a:defRPr sz="1200">
                <a:latin typeface="Consolas"/>
                <a:ea typeface="Consolas"/>
                <a:cs typeface="Consolas"/>
                <a:sym typeface="Consolas"/>
              </a:defRPr>
            </a:pPr>
            <a:r>
              <a:t>        animal.Print();</a:t>
            </a:r>
            <a:r>
              <a:rPr>
                <a:solidFill>
                  <a:srgbClr val="008000"/>
                </a:solidFill>
              </a:rPr>
              <a:t>//显示动物类</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pic>
        <p:nvPicPr>
          <p:cNvPr id="556" name="Picture 2" descr="Picture 2"/>
          <p:cNvPicPr>
            <a:picLocks noChangeAspect="1"/>
          </p:cNvPicPr>
          <p:nvPr/>
        </p:nvPicPr>
        <p:blipFill>
          <a:blip r:embed="rId2">
            <a:extLst/>
          </a:blip>
          <a:stretch>
            <a:fillRect/>
          </a:stretch>
        </p:blipFill>
        <p:spPr>
          <a:xfrm>
            <a:off x="7440161" y="5286724"/>
            <a:ext cx="952501" cy="7810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虚函数</a:t>
            </a:r>
          </a:p>
        </p:txBody>
      </p:sp>
      <p:sp>
        <p:nvSpPr>
          <p:cNvPr id="559" name="矩形 5"/>
          <p:cNvSpPr txBox="1"/>
          <p:nvPr/>
        </p:nvSpPr>
        <p:spPr>
          <a:xfrm>
            <a:off x="1226267" y="2216654"/>
            <a:ext cx="9746533" cy="204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函数声明前带有virtual关键字，那么这个函数就是虚函数</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虚函数的实现可以由派生类所取代</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虚方法前不允许有static,abstract,或override修饰符</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虚方法不能是私有的，因此不能使用private修饰符</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注释</a:t>
            </a:r>
          </a:p>
        </p:txBody>
      </p:sp>
      <p:sp>
        <p:nvSpPr>
          <p:cNvPr id="237" name="文本占位符 2"/>
          <p:cNvSpPr txBox="1"/>
          <p:nvPr/>
        </p:nvSpPr>
        <p:spPr>
          <a:xfrm>
            <a:off x="1331467" y="2186250"/>
            <a:ext cx="10339697" cy="418679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defTabSz="850391">
              <a:lnSpc>
                <a:spcPct val="72000"/>
              </a:lnSpc>
              <a:spcBef>
                <a:spcPts val="900"/>
              </a:spcBef>
              <a:defRPr sz="1023">
                <a:solidFill>
                  <a:srgbClr val="0000FF"/>
                </a:solidFill>
                <a:latin typeface="微软雅黑"/>
                <a:ea typeface="微软雅黑"/>
                <a:cs typeface="微软雅黑"/>
                <a:sym typeface="微软雅黑"/>
              </a:defRPr>
            </a:pPr>
            <a:r>
              <a:t>class</a:t>
            </a:r>
            <a:r>
              <a:rPr>
                <a:solidFill>
                  <a:srgbClr val="000000"/>
                </a:solidFill>
              </a:rPr>
              <a:t> </a:t>
            </a:r>
            <a:r>
              <a:rPr>
                <a:solidFill>
                  <a:srgbClr val="2B91AF"/>
                </a:solidFill>
              </a:rPr>
              <a:t>Program</a:t>
            </a:r>
          </a:p>
          <a:p>
            <a:pPr defTabSz="850391">
              <a:lnSpc>
                <a:spcPct val="72000"/>
              </a:lnSpc>
              <a:spcBef>
                <a:spcPts val="900"/>
              </a:spcBef>
              <a:defRPr sz="1023">
                <a:latin typeface="微软雅黑"/>
                <a:ea typeface="微软雅黑"/>
                <a:cs typeface="微软雅黑"/>
                <a:sym typeface="微软雅黑"/>
              </a:defRPr>
            </a:pPr>
            <a:r>
              <a:t>{</a:t>
            </a:r>
          </a:p>
          <a:p>
            <a:pPr defTabSz="850391">
              <a:lnSpc>
                <a:spcPct val="72000"/>
              </a:lnSpc>
              <a:spcBef>
                <a:spcPts val="900"/>
              </a:spcBef>
              <a:defRPr sz="1023">
                <a:latin typeface="微软雅黑"/>
                <a:ea typeface="微软雅黑"/>
                <a:cs typeface="微软雅黑"/>
                <a:sym typeface="微软雅黑"/>
              </a:defRPr>
            </a:pPr>
            <a:r>
              <a:t>    </a:t>
            </a:r>
            <a:r>
              <a:rPr>
                <a:solidFill>
                  <a:srgbClr val="808080"/>
                </a:solidFill>
              </a:rPr>
              <a:t>///</a:t>
            </a:r>
            <a:r>
              <a:rPr>
                <a:solidFill>
                  <a:srgbClr val="008000"/>
                </a:solidFill>
              </a:rPr>
              <a:t> </a:t>
            </a:r>
            <a:r>
              <a:rPr>
                <a:solidFill>
                  <a:srgbClr val="808080"/>
                </a:solidFill>
              </a:rPr>
              <a:t>&lt;summary&gt;</a:t>
            </a:r>
          </a:p>
          <a:p>
            <a:pPr defTabSz="850391">
              <a:lnSpc>
                <a:spcPct val="72000"/>
              </a:lnSpc>
              <a:spcBef>
                <a:spcPts val="900"/>
              </a:spcBef>
              <a:defRPr sz="1023">
                <a:latin typeface="微软雅黑"/>
                <a:ea typeface="微软雅黑"/>
                <a:cs typeface="微软雅黑"/>
                <a:sym typeface="微软雅黑"/>
              </a:defRPr>
            </a:pPr>
            <a:r>
              <a:t>    </a:t>
            </a:r>
            <a:r>
              <a:rPr>
                <a:solidFill>
                  <a:srgbClr val="808080"/>
                </a:solidFill>
              </a:rPr>
              <a:t>///</a:t>
            </a:r>
            <a:r>
              <a:rPr>
                <a:solidFill>
                  <a:srgbClr val="008000"/>
                </a:solidFill>
              </a:rPr>
              <a:t> Main方法</a:t>
            </a:r>
          </a:p>
          <a:p>
            <a:pPr defTabSz="850391">
              <a:lnSpc>
                <a:spcPct val="72000"/>
              </a:lnSpc>
              <a:spcBef>
                <a:spcPts val="900"/>
              </a:spcBef>
              <a:defRPr sz="1023">
                <a:latin typeface="微软雅黑"/>
                <a:ea typeface="微软雅黑"/>
                <a:cs typeface="微软雅黑"/>
                <a:sym typeface="微软雅黑"/>
              </a:defRPr>
            </a:pPr>
            <a:r>
              <a:t>    </a:t>
            </a:r>
            <a:r>
              <a:rPr>
                <a:solidFill>
                  <a:srgbClr val="808080"/>
                </a:solidFill>
              </a:rPr>
              <a:t>///</a:t>
            </a:r>
            <a:r>
              <a:rPr>
                <a:solidFill>
                  <a:srgbClr val="008000"/>
                </a:solidFill>
              </a:rPr>
              <a:t> </a:t>
            </a:r>
            <a:r>
              <a:rPr>
                <a:solidFill>
                  <a:srgbClr val="808080"/>
                </a:solidFill>
              </a:rPr>
              <a:t>&lt;/summary&gt;</a:t>
            </a:r>
          </a:p>
          <a:p>
            <a:pPr defTabSz="850391">
              <a:lnSpc>
                <a:spcPct val="72000"/>
              </a:lnSpc>
              <a:spcBef>
                <a:spcPts val="900"/>
              </a:spcBef>
              <a:defRPr sz="1023">
                <a:latin typeface="微软雅黑"/>
                <a:ea typeface="微软雅黑"/>
                <a:cs typeface="微软雅黑"/>
                <a:sym typeface="微软雅黑"/>
              </a:defRPr>
            </a:pPr>
            <a:r>
              <a:t>    </a:t>
            </a:r>
            <a:r>
              <a:rPr>
                <a:solidFill>
                  <a:srgbClr val="808080"/>
                </a:solidFill>
              </a:rPr>
              <a:t>///</a:t>
            </a:r>
            <a:r>
              <a:rPr>
                <a:solidFill>
                  <a:srgbClr val="008000"/>
                </a:solidFill>
              </a:rPr>
              <a:t> </a:t>
            </a:r>
            <a:r>
              <a:rPr>
                <a:solidFill>
                  <a:srgbClr val="808080"/>
                </a:solidFill>
              </a:rPr>
              <a:t>&lt;param name="args"&gt;</a:t>
            </a:r>
            <a:r>
              <a:rPr>
                <a:solidFill>
                  <a:srgbClr val="008000"/>
                </a:solidFill>
              </a:rPr>
              <a:t>命令行参数</a:t>
            </a:r>
            <a:r>
              <a:rPr>
                <a:solidFill>
                  <a:srgbClr val="808080"/>
                </a:solidFill>
              </a:rPr>
              <a:t>&lt;/param&gt;</a:t>
            </a:r>
          </a:p>
          <a:p>
            <a:pPr defTabSz="850391">
              <a:lnSpc>
                <a:spcPct val="72000"/>
              </a:lnSpc>
              <a:spcBef>
                <a:spcPts val="900"/>
              </a:spcBef>
              <a:defRPr sz="1023">
                <a:latin typeface="微软雅黑"/>
                <a:ea typeface="微软雅黑"/>
                <a:cs typeface="微软雅黑"/>
                <a:sym typeface="微软雅黑"/>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defTabSz="850391">
              <a:lnSpc>
                <a:spcPct val="72000"/>
              </a:lnSpc>
              <a:spcBef>
                <a:spcPts val="900"/>
              </a:spcBef>
              <a:defRPr sz="1023">
                <a:latin typeface="微软雅黑"/>
                <a:ea typeface="微软雅黑"/>
                <a:cs typeface="微软雅黑"/>
                <a:sym typeface="微软雅黑"/>
              </a:defRPr>
            </a:pPr>
            <a:r>
              <a:t>    {</a:t>
            </a:r>
          </a:p>
          <a:p>
            <a:pPr defTabSz="850391">
              <a:lnSpc>
                <a:spcPct val="72000"/>
              </a:lnSpc>
              <a:spcBef>
                <a:spcPts val="900"/>
              </a:spcBef>
              <a:defRPr sz="1023">
                <a:latin typeface="微软雅黑"/>
                <a:ea typeface="微软雅黑"/>
                <a:cs typeface="微软雅黑"/>
                <a:sym typeface="微软雅黑"/>
              </a:defRPr>
            </a:pPr>
            <a:r>
              <a:t>        </a:t>
            </a:r>
            <a:r>
              <a:rPr>
                <a:solidFill>
                  <a:srgbClr val="008000"/>
                </a:solidFill>
              </a:rPr>
              <a:t>/*</a:t>
            </a:r>
          </a:p>
          <a:p>
            <a:pPr defTabSz="850391">
              <a:lnSpc>
                <a:spcPct val="72000"/>
              </a:lnSpc>
              <a:spcBef>
                <a:spcPts val="900"/>
              </a:spcBef>
              <a:defRPr sz="1023">
                <a:solidFill>
                  <a:srgbClr val="008000"/>
                </a:solidFill>
                <a:latin typeface="微软雅黑"/>
                <a:ea typeface="微软雅黑"/>
                <a:cs typeface="微软雅黑"/>
                <a:sym typeface="微软雅黑"/>
              </a:defRPr>
            </a:pPr>
            <a:r>
              <a:t>         声明并初始化一个变量</a:t>
            </a:r>
          </a:p>
          <a:p>
            <a:pPr defTabSz="850391">
              <a:lnSpc>
                <a:spcPct val="72000"/>
              </a:lnSpc>
              <a:spcBef>
                <a:spcPts val="900"/>
              </a:spcBef>
              <a:defRPr sz="1023">
                <a:solidFill>
                  <a:srgbClr val="008000"/>
                </a:solidFill>
                <a:latin typeface="微软雅黑"/>
                <a:ea typeface="微软雅黑"/>
                <a:cs typeface="微软雅黑"/>
                <a:sym typeface="微软雅黑"/>
              </a:defRPr>
            </a:pPr>
            <a:r>
              <a:t>         * </a:t>
            </a:r>
          </a:p>
          <a:p>
            <a:pPr defTabSz="850391">
              <a:lnSpc>
                <a:spcPct val="72000"/>
              </a:lnSpc>
              <a:spcBef>
                <a:spcPts val="900"/>
              </a:spcBef>
              <a:defRPr sz="1023">
                <a:solidFill>
                  <a:srgbClr val="008000"/>
                </a:solidFill>
                <a:latin typeface="微软雅黑"/>
                <a:ea typeface="微软雅黑"/>
                <a:cs typeface="微软雅黑"/>
                <a:sym typeface="微软雅黑"/>
              </a:defRPr>
            </a:pPr>
            <a:r>
              <a:t>        */</a:t>
            </a:r>
          </a:p>
          <a:p>
            <a:pPr defTabSz="850391">
              <a:lnSpc>
                <a:spcPct val="72000"/>
              </a:lnSpc>
              <a:spcBef>
                <a:spcPts val="900"/>
              </a:spcBef>
              <a:defRPr sz="1023">
                <a:latin typeface="微软雅黑"/>
                <a:ea typeface="微软雅黑"/>
                <a:cs typeface="微软雅黑"/>
                <a:sym typeface="微软雅黑"/>
              </a:defRPr>
            </a:pPr>
            <a:r>
              <a:t>        </a:t>
            </a:r>
            <a:r>
              <a:rPr>
                <a:solidFill>
                  <a:srgbClr val="0000FF"/>
                </a:solidFill>
              </a:rPr>
              <a:t>string</a:t>
            </a:r>
            <a:r>
              <a:t> info = </a:t>
            </a:r>
            <a:r>
              <a:rPr>
                <a:solidFill>
                  <a:srgbClr val="A31515"/>
                </a:solidFill>
              </a:rPr>
              <a:t>"hello world"</a:t>
            </a:r>
            <a:r>
              <a:t>;</a:t>
            </a:r>
          </a:p>
          <a:p>
            <a:pPr defTabSz="850391">
              <a:lnSpc>
                <a:spcPct val="72000"/>
              </a:lnSpc>
              <a:spcBef>
                <a:spcPts val="900"/>
              </a:spcBef>
              <a:defRPr sz="1023">
                <a:latin typeface="微软雅黑"/>
                <a:ea typeface="微软雅黑"/>
                <a:cs typeface="微软雅黑"/>
                <a:sym typeface="微软雅黑"/>
              </a:defRPr>
            </a:pPr>
            <a:r>
              <a:t>        </a:t>
            </a:r>
            <a:r>
              <a:rPr>
                <a:solidFill>
                  <a:srgbClr val="008000"/>
                </a:solidFill>
              </a:rPr>
              <a:t>//打印hello world</a:t>
            </a:r>
          </a:p>
          <a:p>
            <a:pPr defTabSz="850391">
              <a:lnSpc>
                <a:spcPct val="72000"/>
              </a:lnSpc>
              <a:spcBef>
                <a:spcPts val="900"/>
              </a:spcBef>
              <a:defRPr sz="1023">
                <a:latin typeface="微软雅黑"/>
                <a:ea typeface="微软雅黑"/>
                <a:cs typeface="微软雅黑"/>
                <a:sym typeface="微软雅黑"/>
              </a:defRPr>
            </a:pPr>
            <a:r>
              <a:t>        System.</a:t>
            </a:r>
            <a:r>
              <a:rPr>
                <a:solidFill>
                  <a:srgbClr val="2B91AF"/>
                </a:solidFill>
              </a:rPr>
              <a:t>Console</a:t>
            </a:r>
            <a:r>
              <a:t>.WriteLine(info);</a:t>
            </a:r>
          </a:p>
          <a:p>
            <a:pPr defTabSz="850391">
              <a:lnSpc>
                <a:spcPct val="72000"/>
              </a:lnSpc>
              <a:spcBef>
                <a:spcPts val="900"/>
              </a:spcBef>
              <a:defRPr sz="1023">
                <a:latin typeface="微软雅黑"/>
                <a:ea typeface="微软雅黑"/>
                <a:cs typeface="微软雅黑"/>
                <a:sym typeface="微软雅黑"/>
              </a:defRPr>
            </a:pPr>
            <a:r>
              <a:t>    }</a:t>
            </a:r>
          </a:p>
          <a:p>
            <a:pPr defTabSz="850391">
              <a:lnSpc>
                <a:spcPct val="72000"/>
              </a:lnSpc>
              <a:spcBef>
                <a:spcPts val="900"/>
              </a:spcBef>
              <a:defRPr sz="1023">
                <a:latin typeface="微软雅黑"/>
                <a:ea typeface="微软雅黑"/>
                <a:cs typeface="微软雅黑"/>
                <a:sym typeface="微软雅黑"/>
              </a:defRPr>
            </a:pPr>
            <a:r>
              <a:t>}</a:t>
            </a:r>
          </a:p>
        </p:txBody>
      </p:sp>
      <p:sp>
        <p:nvSpPr>
          <p:cNvPr id="238" name="左箭头 5"/>
          <p:cNvSpPr/>
          <p:nvPr/>
        </p:nvSpPr>
        <p:spPr>
          <a:xfrm>
            <a:off x="5179788" y="2751090"/>
            <a:ext cx="907128" cy="391590"/>
          </a:xfrm>
          <a:prstGeom prst="leftArrow">
            <a:avLst>
              <a:gd name="adj1" fmla="val 50000"/>
              <a:gd name="adj2" fmla="val 50000"/>
            </a:avLst>
          </a:prstGeom>
          <a:solidFill>
            <a:schemeClr val="accent1"/>
          </a:solidFill>
          <a:ln w="12700">
            <a:miter lim="400000"/>
          </a:ln>
        </p:spPr>
        <p:txBody>
          <a:bodyPr lIns="45719" rIns="45719" anchor="ctr"/>
          <a:lstStyle/>
          <a:p>
            <a:pPr algn="ctr" defTabSz="914098">
              <a:defRPr>
                <a:solidFill>
                  <a:srgbClr val="FFFFFF"/>
                </a:solidFill>
              </a:defRPr>
            </a:pPr>
            <a:endParaRPr/>
          </a:p>
        </p:txBody>
      </p:sp>
      <p:grpSp>
        <p:nvGrpSpPr>
          <p:cNvPr id="241" name="AutoShape 8"/>
          <p:cNvGrpSpPr/>
          <p:nvPr/>
        </p:nvGrpSpPr>
        <p:grpSpPr>
          <a:xfrm>
            <a:off x="6766555" y="2731151"/>
            <a:ext cx="4714472" cy="408941"/>
            <a:chOff x="0" y="0"/>
            <a:chExt cx="4714471" cy="408940"/>
          </a:xfrm>
        </p:grpSpPr>
        <p:sp>
          <p:nvSpPr>
            <p:cNvPr id="239" name="形状"/>
            <p:cNvSpPr/>
            <p:nvPr/>
          </p:nvSpPr>
          <p:spPr>
            <a:xfrm>
              <a:off x="0" y="56078"/>
              <a:ext cx="4714472" cy="29678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01" y="0"/>
                    <a:pt x="227" y="0"/>
                  </a:cubicBezTo>
                  <a:lnTo>
                    <a:pt x="21373" y="0"/>
                  </a:lnTo>
                  <a:cubicBezTo>
                    <a:pt x="21499" y="0"/>
                    <a:pt x="21600" y="1612"/>
                    <a:pt x="21600" y="3600"/>
                  </a:cubicBezTo>
                  <a:lnTo>
                    <a:pt x="21600" y="18000"/>
                  </a:lnTo>
                  <a:cubicBezTo>
                    <a:pt x="21600" y="19988"/>
                    <a:pt x="21499" y="21600"/>
                    <a:pt x="21373" y="21600"/>
                  </a:cubicBezTo>
                  <a:lnTo>
                    <a:pt x="227" y="21600"/>
                  </a:lnTo>
                  <a:cubicBezTo>
                    <a:pt x="101"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pPr>
                <a:defRPr>
                  <a:solidFill>
                    <a:srgbClr val="333333"/>
                  </a:solidFill>
                  <a:latin typeface="微软雅黑"/>
                  <a:ea typeface="微软雅黑"/>
                  <a:cs typeface="微软雅黑"/>
                  <a:sym typeface="微软雅黑"/>
                </a:defRPr>
              </a:pPr>
              <a:endParaRPr/>
            </a:p>
          </p:txBody>
        </p:sp>
        <p:sp>
          <p:nvSpPr>
            <p:cNvPr id="240" name="XML格式注释"/>
            <p:cNvSpPr txBox="1"/>
            <p:nvPr/>
          </p:nvSpPr>
          <p:spPr>
            <a:xfrm>
              <a:off x="24732" y="0"/>
              <a:ext cx="1488577" cy="408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a:solidFill>
                    <a:srgbClr val="333333"/>
                  </a:solidFill>
                  <a:latin typeface="微软雅黑"/>
                  <a:ea typeface="微软雅黑"/>
                  <a:cs typeface="微软雅黑"/>
                  <a:sym typeface="微软雅黑"/>
                </a:defRPr>
              </a:pPr>
              <a:r>
                <a:t>XML格式注释</a:t>
              </a:r>
            </a:p>
          </p:txBody>
        </p:sp>
      </p:grpSp>
      <p:sp>
        <p:nvSpPr>
          <p:cNvPr id="242" name="左箭头 7"/>
          <p:cNvSpPr/>
          <p:nvPr/>
        </p:nvSpPr>
        <p:spPr>
          <a:xfrm>
            <a:off x="5201275" y="4228558"/>
            <a:ext cx="907128" cy="391590"/>
          </a:xfrm>
          <a:prstGeom prst="leftArrow">
            <a:avLst>
              <a:gd name="adj1" fmla="val 50000"/>
              <a:gd name="adj2" fmla="val 50000"/>
            </a:avLst>
          </a:prstGeom>
          <a:solidFill>
            <a:schemeClr val="accent1"/>
          </a:solidFill>
          <a:ln w="12700">
            <a:miter lim="400000"/>
          </a:ln>
        </p:spPr>
        <p:txBody>
          <a:bodyPr lIns="45719" rIns="45719" anchor="ctr"/>
          <a:lstStyle/>
          <a:p>
            <a:pPr algn="ctr" defTabSz="914098">
              <a:defRPr>
                <a:solidFill>
                  <a:srgbClr val="FFFFFF"/>
                </a:solidFill>
              </a:defRPr>
            </a:pPr>
            <a:endParaRPr/>
          </a:p>
        </p:txBody>
      </p:sp>
      <p:grpSp>
        <p:nvGrpSpPr>
          <p:cNvPr id="245" name="AutoShape 8"/>
          <p:cNvGrpSpPr/>
          <p:nvPr/>
        </p:nvGrpSpPr>
        <p:grpSpPr>
          <a:xfrm>
            <a:off x="6774943" y="4219225"/>
            <a:ext cx="4714472" cy="408941"/>
            <a:chOff x="0" y="0"/>
            <a:chExt cx="4714471" cy="408940"/>
          </a:xfrm>
        </p:grpSpPr>
        <p:sp>
          <p:nvSpPr>
            <p:cNvPr id="243" name="形状"/>
            <p:cNvSpPr/>
            <p:nvPr/>
          </p:nvSpPr>
          <p:spPr>
            <a:xfrm>
              <a:off x="0" y="56078"/>
              <a:ext cx="4714472" cy="29678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01" y="0"/>
                    <a:pt x="227" y="0"/>
                  </a:cubicBezTo>
                  <a:lnTo>
                    <a:pt x="21373" y="0"/>
                  </a:lnTo>
                  <a:cubicBezTo>
                    <a:pt x="21499" y="0"/>
                    <a:pt x="21600" y="1612"/>
                    <a:pt x="21600" y="3600"/>
                  </a:cubicBezTo>
                  <a:lnTo>
                    <a:pt x="21600" y="18000"/>
                  </a:lnTo>
                  <a:cubicBezTo>
                    <a:pt x="21600" y="19988"/>
                    <a:pt x="21499" y="21600"/>
                    <a:pt x="21373" y="21600"/>
                  </a:cubicBezTo>
                  <a:lnTo>
                    <a:pt x="227" y="21600"/>
                  </a:lnTo>
                  <a:cubicBezTo>
                    <a:pt x="101"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pPr>
                <a:defRPr>
                  <a:solidFill>
                    <a:srgbClr val="333333"/>
                  </a:solidFill>
                  <a:latin typeface="微软雅黑"/>
                  <a:ea typeface="微软雅黑"/>
                  <a:cs typeface="微软雅黑"/>
                  <a:sym typeface="微软雅黑"/>
                </a:defRPr>
              </a:pPr>
              <a:endParaRPr/>
            </a:p>
          </p:txBody>
        </p:sp>
        <p:sp>
          <p:nvSpPr>
            <p:cNvPr id="244" name="多行注释 /*注释内容*/"/>
            <p:cNvSpPr txBox="1"/>
            <p:nvPr/>
          </p:nvSpPr>
          <p:spPr>
            <a:xfrm>
              <a:off x="24732" y="0"/>
              <a:ext cx="2301402" cy="408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a:solidFill>
                    <a:srgbClr val="333333"/>
                  </a:solidFill>
                  <a:latin typeface="微软雅黑"/>
                  <a:ea typeface="微软雅黑"/>
                  <a:cs typeface="微软雅黑"/>
                  <a:sym typeface="微软雅黑"/>
                </a:defRPr>
              </a:pPr>
              <a:r>
                <a:t>多行注释 /*注释内容*/</a:t>
              </a:r>
            </a:p>
          </p:txBody>
        </p:sp>
      </p:grpSp>
      <p:sp>
        <p:nvSpPr>
          <p:cNvPr id="246" name="左箭头 9"/>
          <p:cNvSpPr/>
          <p:nvPr/>
        </p:nvSpPr>
        <p:spPr>
          <a:xfrm>
            <a:off x="5271908" y="5311838"/>
            <a:ext cx="907128" cy="391590"/>
          </a:xfrm>
          <a:prstGeom prst="leftArrow">
            <a:avLst>
              <a:gd name="adj1" fmla="val 50000"/>
              <a:gd name="adj2" fmla="val 50000"/>
            </a:avLst>
          </a:prstGeom>
          <a:solidFill>
            <a:schemeClr val="accent1"/>
          </a:solidFill>
          <a:ln w="12700">
            <a:miter lim="400000"/>
          </a:ln>
        </p:spPr>
        <p:txBody>
          <a:bodyPr lIns="45719" rIns="45719" anchor="ctr"/>
          <a:lstStyle/>
          <a:p>
            <a:pPr algn="ctr" defTabSz="914098">
              <a:defRPr>
                <a:solidFill>
                  <a:srgbClr val="FFFFFF"/>
                </a:solidFill>
              </a:defRPr>
            </a:pPr>
            <a:endParaRPr/>
          </a:p>
        </p:txBody>
      </p:sp>
      <p:grpSp>
        <p:nvGrpSpPr>
          <p:cNvPr id="249" name="AutoShape 8"/>
          <p:cNvGrpSpPr/>
          <p:nvPr/>
        </p:nvGrpSpPr>
        <p:grpSpPr>
          <a:xfrm>
            <a:off x="6791721" y="5303162"/>
            <a:ext cx="4714473" cy="408941"/>
            <a:chOff x="0" y="0"/>
            <a:chExt cx="4714471" cy="408940"/>
          </a:xfrm>
        </p:grpSpPr>
        <p:sp>
          <p:nvSpPr>
            <p:cNvPr id="247" name="形状"/>
            <p:cNvSpPr/>
            <p:nvPr/>
          </p:nvSpPr>
          <p:spPr>
            <a:xfrm>
              <a:off x="0" y="56078"/>
              <a:ext cx="4714472" cy="29678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01" y="0"/>
                    <a:pt x="227" y="0"/>
                  </a:cubicBezTo>
                  <a:lnTo>
                    <a:pt x="21373" y="0"/>
                  </a:lnTo>
                  <a:cubicBezTo>
                    <a:pt x="21499" y="0"/>
                    <a:pt x="21600" y="1612"/>
                    <a:pt x="21600" y="3600"/>
                  </a:cubicBezTo>
                  <a:lnTo>
                    <a:pt x="21600" y="18000"/>
                  </a:lnTo>
                  <a:cubicBezTo>
                    <a:pt x="21600" y="19988"/>
                    <a:pt x="21499" y="21600"/>
                    <a:pt x="21373" y="21600"/>
                  </a:cubicBezTo>
                  <a:lnTo>
                    <a:pt x="227" y="21600"/>
                  </a:lnTo>
                  <a:cubicBezTo>
                    <a:pt x="101" y="21600"/>
                    <a:pt x="0" y="19988"/>
                    <a:pt x="0" y="18000"/>
                  </a:cubicBezTo>
                  <a:close/>
                </a:path>
              </a:pathLst>
            </a:custGeom>
            <a:noFill/>
            <a:ln w="6350" cap="flat">
              <a:solidFill>
                <a:srgbClr val="333F50"/>
              </a:solidFill>
              <a:prstDash val="solid"/>
              <a:miter lim="800000"/>
            </a:ln>
            <a:effectLst/>
          </p:spPr>
          <p:txBody>
            <a:bodyPr wrap="square" lIns="45719" tIns="45719" rIns="45719" bIns="45719" numCol="1" anchor="ctr">
              <a:noAutofit/>
            </a:bodyPr>
            <a:lstStyle/>
            <a:p>
              <a:pPr>
                <a:defRPr>
                  <a:solidFill>
                    <a:srgbClr val="333333"/>
                  </a:solidFill>
                  <a:latin typeface="微软雅黑"/>
                  <a:ea typeface="微软雅黑"/>
                  <a:cs typeface="微软雅黑"/>
                  <a:sym typeface="微软雅黑"/>
                </a:defRPr>
              </a:pPr>
              <a:endParaRPr/>
            </a:p>
          </p:txBody>
        </p:sp>
        <p:sp>
          <p:nvSpPr>
            <p:cNvPr id="248" name="单行注释 //注释内容"/>
            <p:cNvSpPr txBox="1"/>
            <p:nvPr/>
          </p:nvSpPr>
          <p:spPr>
            <a:xfrm>
              <a:off x="24732" y="0"/>
              <a:ext cx="2123478" cy="408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defRPr>
                  <a:solidFill>
                    <a:srgbClr val="333333"/>
                  </a:solidFill>
                  <a:latin typeface="微软雅黑"/>
                  <a:ea typeface="微软雅黑"/>
                  <a:cs typeface="微软雅黑"/>
                  <a:sym typeface="微软雅黑"/>
                </a:defRPr>
              </a:pPr>
              <a:r>
                <a:t>单行注释 //注释内容</a:t>
              </a:r>
            </a:p>
          </p:txBody>
        </p:sp>
      </p:gr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虚函数</a:t>
            </a:r>
          </a:p>
        </p:txBody>
      </p:sp>
      <p:sp>
        <p:nvSpPr>
          <p:cNvPr id="562" name="矩形 1"/>
          <p:cNvSpPr txBox="1"/>
          <p:nvPr/>
        </p:nvSpPr>
        <p:spPr>
          <a:xfrm>
            <a:off x="3171949" y="2481473"/>
            <a:ext cx="6096001" cy="3444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virtual</a:t>
            </a:r>
            <a:r>
              <a:t> </a:t>
            </a:r>
            <a:r>
              <a:rPr>
                <a:solidFill>
                  <a:srgbClr val="0000FF"/>
                </a:solidFill>
              </a:rPr>
              <a:t>void</a:t>
            </a:r>
            <a:r>
              <a:t> Print() { </a:t>
            </a:r>
            <a:r>
              <a:rPr>
                <a:solidFill>
                  <a:srgbClr val="2B91AF"/>
                </a:solidFill>
              </a:rPr>
              <a:t>Console</a:t>
            </a:r>
            <a:r>
              <a:t>.WriteLine(</a:t>
            </a:r>
            <a:r>
              <a:rPr>
                <a:solidFill>
                  <a:srgbClr val="A31515"/>
                </a:solidFill>
              </a:rPr>
              <a:t>"动物类"</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Human</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 </a:t>
            </a:r>
            <a:r>
              <a:rPr>
                <a:solidFill>
                  <a:srgbClr val="2B91AF"/>
                </a:solidFill>
              </a:rPr>
              <a:t>Console</a:t>
            </a:r>
            <a:r>
              <a:t>.WriteLine(</a:t>
            </a:r>
            <a:r>
              <a:rPr>
                <a:solidFill>
                  <a:srgbClr val="A31515"/>
                </a:solidFill>
              </a:rPr>
              <a:t>"人类"</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Human</a:t>
            </a:r>
            <a:r>
              <a:t> man = </a:t>
            </a:r>
            <a:r>
              <a:rPr>
                <a:solidFill>
                  <a:srgbClr val="0000FF"/>
                </a:solidFill>
              </a:rPr>
              <a:t>new</a:t>
            </a:r>
            <a:r>
              <a:t> </a:t>
            </a:r>
            <a:r>
              <a:rPr>
                <a:solidFill>
                  <a:srgbClr val="2B91AF"/>
                </a:solidFill>
              </a:rPr>
              <a:t>Human</a:t>
            </a:r>
            <a:r>
              <a:t>();</a:t>
            </a:r>
          </a:p>
          <a:p>
            <a:pPr>
              <a:defRPr sz="1200">
                <a:latin typeface="Consolas"/>
                <a:ea typeface="Consolas"/>
                <a:cs typeface="Consolas"/>
                <a:sym typeface="Consolas"/>
              </a:defRPr>
            </a:pPr>
            <a:r>
              <a:t>        man.Print(); </a:t>
            </a:r>
            <a:r>
              <a:rPr>
                <a:solidFill>
                  <a:srgbClr val="008000"/>
                </a:solidFill>
              </a:rPr>
              <a:t>//显示人类</a:t>
            </a:r>
          </a:p>
          <a:p>
            <a:pPr>
              <a:defRPr sz="1200">
                <a:latin typeface="Consolas"/>
                <a:ea typeface="Consolas"/>
                <a:cs typeface="Consolas"/>
                <a:sym typeface="Consolas"/>
              </a:defRPr>
            </a:pPr>
            <a:r>
              <a:t>        </a:t>
            </a:r>
            <a:r>
              <a:rPr>
                <a:solidFill>
                  <a:srgbClr val="2B91AF"/>
                </a:solidFill>
              </a:rPr>
              <a:t>Animal</a:t>
            </a:r>
            <a:r>
              <a:t> animal = man;</a:t>
            </a:r>
          </a:p>
          <a:p>
            <a:pPr>
              <a:defRPr sz="1200">
                <a:latin typeface="Consolas"/>
                <a:ea typeface="Consolas"/>
                <a:cs typeface="Consolas"/>
                <a:sym typeface="Consolas"/>
              </a:defRPr>
            </a:pPr>
            <a:r>
              <a:t>        animal.Print();</a:t>
            </a:r>
            <a:r>
              <a:rPr>
                <a:solidFill>
                  <a:srgbClr val="008000"/>
                </a:solidFill>
              </a:rPr>
              <a:t>//显示人类</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pic>
        <p:nvPicPr>
          <p:cNvPr id="563" name="Picture 2" descr="Picture 2"/>
          <p:cNvPicPr>
            <a:picLocks noChangeAspect="1"/>
          </p:cNvPicPr>
          <p:nvPr/>
        </p:nvPicPr>
        <p:blipFill>
          <a:blip r:embed="rId2">
            <a:extLst/>
          </a:blip>
          <a:stretch>
            <a:fillRect/>
          </a:stretch>
        </p:blipFill>
        <p:spPr>
          <a:xfrm>
            <a:off x="7670509" y="5216380"/>
            <a:ext cx="1028701" cy="8001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虚函数</a:t>
            </a:r>
          </a:p>
        </p:txBody>
      </p:sp>
      <p:sp>
        <p:nvSpPr>
          <p:cNvPr id="566" name="矩形 5"/>
          <p:cNvSpPr txBox="1"/>
          <p:nvPr/>
        </p:nvSpPr>
        <p:spPr>
          <a:xfrm>
            <a:off x="1226267" y="2216654"/>
            <a:ext cx="9746533"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lvl1pPr>
          </a:lstStyle>
          <a:p>
            <a:r>
              <a:t>一次操作所有派生类实例</a:t>
            </a:r>
          </a:p>
        </p:txBody>
      </p:sp>
      <p:sp>
        <p:nvSpPr>
          <p:cNvPr id="567" name="矩形 1"/>
          <p:cNvSpPr txBox="1"/>
          <p:nvPr/>
        </p:nvSpPr>
        <p:spPr>
          <a:xfrm>
            <a:off x="2441196" y="2903326"/>
            <a:ext cx="3464654" cy="3799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virtual</a:t>
            </a:r>
            <a:r>
              <a:t> </a:t>
            </a:r>
            <a:r>
              <a:rPr>
                <a:solidFill>
                  <a:srgbClr val="0000FF"/>
                </a:solidFill>
              </a:rPr>
              <a:t>void</a:t>
            </a:r>
            <a:r>
              <a:t> Print()</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"动物"</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Cat</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"猫"</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Fish</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"鱼"</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Bird</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"鸟"</a:t>
            </a:r>
            <a:r>
              <a:t>); }</a:t>
            </a:r>
          </a:p>
          <a:p>
            <a:pPr>
              <a:defRPr sz="1200">
                <a:latin typeface="Consolas"/>
                <a:ea typeface="Consolas"/>
                <a:cs typeface="Consolas"/>
                <a:sym typeface="Consolas"/>
              </a:defRPr>
            </a:pPr>
            <a:r>
              <a:t>}</a:t>
            </a:r>
          </a:p>
        </p:txBody>
      </p:sp>
      <p:sp>
        <p:nvSpPr>
          <p:cNvPr id="568" name="矩形 2"/>
          <p:cNvSpPr txBox="1"/>
          <p:nvPr/>
        </p:nvSpPr>
        <p:spPr>
          <a:xfrm>
            <a:off x="6062443" y="2899034"/>
            <a:ext cx="4188903"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Animal</a:t>
            </a:r>
            <a:r>
              <a:t>[] anims = </a:t>
            </a:r>
            <a:r>
              <a:rPr>
                <a:solidFill>
                  <a:srgbClr val="0000FF"/>
                </a:solidFill>
              </a:rPr>
              <a:t>new</a:t>
            </a:r>
            <a:r>
              <a:t> </a:t>
            </a:r>
            <a:r>
              <a:rPr>
                <a:solidFill>
                  <a:srgbClr val="2B91AF"/>
                </a:solidFill>
              </a:rPr>
              <a:t>Animal</a:t>
            </a:r>
            <a:r>
              <a:t>[] </a:t>
            </a:r>
          </a:p>
          <a:p>
            <a:pPr>
              <a:defRPr sz="1200">
                <a:latin typeface="Consolas"/>
                <a:ea typeface="Consolas"/>
                <a:cs typeface="Consolas"/>
                <a:sym typeface="Consolas"/>
              </a:defRPr>
            </a:pPr>
            <a:r>
              <a:t>        { </a:t>
            </a:r>
            <a:r>
              <a:rPr>
                <a:solidFill>
                  <a:srgbClr val="0000FF"/>
                </a:solidFill>
              </a:rPr>
              <a:t>new</a:t>
            </a:r>
            <a:r>
              <a:t> </a:t>
            </a:r>
            <a:r>
              <a:rPr>
                <a:solidFill>
                  <a:srgbClr val="2B91AF"/>
                </a:solidFill>
              </a:rPr>
              <a:t>Cat</a:t>
            </a:r>
            <a:r>
              <a:t>(), </a:t>
            </a:r>
            <a:r>
              <a:rPr>
                <a:solidFill>
                  <a:srgbClr val="0000FF"/>
                </a:solidFill>
              </a:rPr>
              <a:t>new</a:t>
            </a:r>
            <a:r>
              <a:t> </a:t>
            </a:r>
            <a:r>
              <a:rPr>
                <a:solidFill>
                  <a:srgbClr val="2B91AF"/>
                </a:solidFill>
              </a:rPr>
              <a:t>Fish</a:t>
            </a:r>
            <a:r>
              <a:t>(), </a:t>
            </a:r>
            <a:r>
              <a:rPr>
                <a:solidFill>
                  <a:srgbClr val="0000FF"/>
                </a:solidFill>
              </a:rPr>
              <a:t>new</a:t>
            </a:r>
            <a:r>
              <a:t> </a:t>
            </a:r>
            <a:r>
              <a:rPr>
                <a:solidFill>
                  <a:srgbClr val="2B91AF"/>
                </a:solidFill>
              </a:rPr>
              <a:t>Bird</a:t>
            </a:r>
            <a:r>
              <a:t>() };</a:t>
            </a:r>
          </a:p>
          <a:p>
            <a:pPr>
              <a:defRPr sz="1200">
                <a:latin typeface="Consolas"/>
                <a:ea typeface="Consolas"/>
                <a:cs typeface="Consolas"/>
                <a:sym typeface="Consolas"/>
              </a:defRPr>
            </a:pPr>
            <a:r>
              <a:t>        </a:t>
            </a:r>
            <a:r>
              <a:rPr>
                <a:solidFill>
                  <a:srgbClr val="0000FF"/>
                </a:solidFill>
              </a:rPr>
              <a:t>for</a:t>
            </a:r>
            <a:r>
              <a:t> (</a:t>
            </a:r>
            <a:r>
              <a:rPr>
                <a:solidFill>
                  <a:srgbClr val="0000FF"/>
                </a:solidFill>
              </a:rPr>
              <a:t>int</a:t>
            </a:r>
            <a:r>
              <a:t> i = 0; i &lt; anims.Length;i++)</a:t>
            </a:r>
          </a:p>
          <a:p>
            <a:pPr>
              <a:defRPr sz="1200">
                <a:latin typeface="Consolas"/>
                <a:ea typeface="Consolas"/>
                <a:cs typeface="Consolas"/>
                <a:sym typeface="Consolas"/>
              </a:defRPr>
            </a:pPr>
            <a:r>
              <a:t>        {</a:t>
            </a:r>
          </a:p>
          <a:p>
            <a:pPr>
              <a:defRPr sz="1200">
                <a:latin typeface="Consolas"/>
                <a:ea typeface="Consolas"/>
                <a:cs typeface="Consolas"/>
                <a:sym typeface="Consolas"/>
              </a:defRPr>
            </a:pPr>
            <a:r>
              <a:t>            anims[i].Print();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569" name="直接连接符 4"/>
          <p:cNvSpPr/>
          <p:nvPr/>
        </p:nvSpPr>
        <p:spPr>
          <a:xfrm flipH="1">
            <a:off x="5880682" y="2915811"/>
            <a:ext cx="1" cy="3577268"/>
          </a:xfrm>
          <a:prstGeom prst="line">
            <a:avLst/>
          </a:prstGeom>
          <a:ln w="19050">
            <a:solidFill>
              <a:schemeClr val="accent1"/>
            </a:solidFill>
            <a:miter/>
          </a:ln>
        </p:spPr>
        <p:txBody>
          <a:bodyPr lIns="45719" rIns="45719"/>
          <a:lstStyle/>
          <a:p>
            <a:endParaRPr/>
          </a:p>
        </p:txBody>
      </p:sp>
      <p:pic>
        <p:nvPicPr>
          <p:cNvPr id="570" name="Picture 3" descr="Picture 3"/>
          <p:cNvPicPr>
            <a:picLocks noChangeAspect="1"/>
          </p:cNvPicPr>
          <p:nvPr/>
        </p:nvPicPr>
        <p:blipFill>
          <a:blip r:embed="rId2">
            <a:extLst/>
          </a:blip>
          <a:stretch>
            <a:fillRect/>
          </a:stretch>
        </p:blipFill>
        <p:spPr>
          <a:xfrm>
            <a:off x="9145354" y="5421167"/>
            <a:ext cx="1266826" cy="84772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抽象类</a:t>
            </a:r>
          </a:p>
        </p:txBody>
      </p:sp>
      <p:sp>
        <p:nvSpPr>
          <p:cNvPr id="573" name="矩形 5"/>
          <p:cNvSpPr txBox="1"/>
          <p:nvPr/>
        </p:nvSpPr>
        <p:spPr>
          <a:xfrm>
            <a:off x="1226267" y="2216654"/>
            <a:ext cx="9746533" cy="418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有时我们表达一些抽象的东西，它是一种概括，不需要它成为一种实体，所以面向对象便有了抽象类。</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抽象类的特点：</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抽象类使用abstract修饰符，并且它只能是用作基类。</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抽象类不能实例化，当使用new运算符对其实例时会出现编译错误。</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允许（但不要求）抽象类包含抽象成员。（非抽象类不能包括抽象成员）</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抽象类不能被密封。</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抽象类可以被抽象类所继承，结果仍是抽象类。</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抽象方法</a:t>
            </a:r>
          </a:p>
        </p:txBody>
      </p:sp>
      <p:sp>
        <p:nvSpPr>
          <p:cNvPr id="576" name="矩形 5"/>
          <p:cNvSpPr txBox="1"/>
          <p:nvPr/>
        </p:nvSpPr>
        <p:spPr>
          <a:xfrm>
            <a:off x="1226267" y="2216654"/>
            <a:ext cx="9746533" cy="418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抽象方法的特点：</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抽象方法是隐式的虚方法，抽象方法只能在抽象类中声明。 </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抽象方法不能使用private、static和virtual修饰符。（抽象的方法默认是一个virtual方法） </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抽象方法不能在派生类用base关键字进行访问。 </a:t>
            </a:r>
          </a:p>
          <a:p>
            <a:pPr marL="800100" lvl="1" indent="-342900">
              <a:lnSpc>
                <a:spcPct val="150000"/>
              </a:lnSpc>
              <a:buSzPct val="100000"/>
              <a:buChar char="➢"/>
              <a:defRPr sz="2000">
                <a:solidFill>
                  <a:srgbClr val="415162"/>
                </a:solidFill>
                <a:latin typeface="微软雅黑"/>
                <a:ea typeface="微软雅黑"/>
                <a:cs typeface="微软雅黑"/>
                <a:sym typeface="微软雅黑"/>
              </a:defRPr>
            </a:pPr>
            <a:r>
              <a:t>抽象方法声明不提供实际的实现，没有方法体。若要实现抽象方法，需要在派生类（非抽象类）中进行重写该抽象方法,继承类只有实现过所有抽象类的抽象方法后才能被实例化。</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200">
                <a:solidFill>
                  <a:srgbClr val="333F50"/>
                </a:solidFill>
                <a:latin typeface="微软雅黑"/>
                <a:ea typeface="微软雅黑"/>
                <a:cs typeface="微软雅黑"/>
                <a:sym typeface="微软雅黑"/>
              </a:defRPr>
            </a:pPr>
            <a:r>
              <a:t>抽象类&amp;抽象方法</a:t>
            </a:r>
          </a:p>
        </p:txBody>
      </p:sp>
      <p:sp>
        <p:nvSpPr>
          <p:cNvPr id="579" name="矩形 6"/>
          <p:cNvSpPr txBox="1"/>
          <p:nvPr/>
        </p:nvSpPr>
        <p:spPr>
          <a:xfrm>
            <a:off x="2441196" y="2332874"/>
            <a:ext cx="3464654" cy="3583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abstract</a:t>
            </a:r>
            <a:r>
              <a:rPr>
                <a:solidFill>
                  <a:srgbClr val="000000"/>
                </a:solidFill>
              </a:rPr>
              <a:t> </a:t>
            </a:r>
            <a:r>
              <a:t>class</a:t>
            </a:r>
            <a:r>
              <a:rPr>
                <a:solidFill>
                  <a:srgbClr val="000000"/>
                </a:solidFill>
              </a:rPr>
              <a:t>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abstract</a:t>
            </a:r>
            <a:r>
              <a:t> </a:t>
            </a:r>
            <a:r>
              <a:rPr>
                <a:solidFill>
                  <a:srgbClr val="0000FF"/>
                </a:solidFill>
              </a:rPr>
              <a:t>void</a:t>
            </a:r>
            <a:r>
              <a:t> Print();</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Cat</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"猫"</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Fish</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"鱼"</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Bird</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a:t>
            </a:r>
          </a:p>
          <a:p>
            <a:pPr>
              <a:defRPr sz="1200">
                <a:latin typeface="Consolas"/>
                <a:ea typeface="Consolas"/>
                <a:cs typeface="Consolas"/>
                <a:sym typeface="Consolas"/>
              </a:defRPr>
            </a:pPr>
            <a:r>
              <a:t>    { </a:t>
            </a:r>
            <a:r>
              <a:rPr>
                <a:solidFill>
                  <a:srgbClr val="2B91AF"/>
                </a:solidFill>
              </a:rPr>
              <a:t>Console</a:t>
            </a:r>
            <a:r>
              <a:t>.WriteLine(</a:t>
            </a:r>
            <a:r>
              <a:rPr>
                <a:solidFill>
                  <a:srgbClr val="A31515"/>
                </a:solidFill>
              </a:rPr>
              <a:t>"鸟"</a:t>
            </a:r>
            <a:r>
              <a:t>); }</a:t>
            </a:r>
          </a:p>
          <a:p>
            <a:pPr>
              <a:defRPr sz="1200">
                <a:latin typeface="Consolas"/>
                <a:ea typeface="Consolas"/>
                <a:cs typeface="Consolas"/>
                <a:sym typeface="Consolas"/>
              </a:defRPr>
            </a:pPr>
            <a:r>
              <a:t>}</a:t>
            </a:r>
          </a:p>
        </p:txBody>
      </p:sp>
      <p:sp>
        <p:nvSpPr>
          <p:cNvPr id="580" name="矩形 7"/>
          <p:cNvSpPr txBox="1"/>
          <p:nvPr/>
        </p:nvSpPr>
        <p:spPr>
          <a:xfrm>
            <a:off x="6062443" y="2328582"/>
            <a:ext cx="4188903"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Animal</a:t>
            </a:r>
            <a:r>
              <a:t>[] anims = </a:t>
            </a:r>
            <a:r>
              <a:rPr>
                <a:solidFill>
                  <a:srgbClr val="0000FF"/>
                </a:solidFill>
              </a:rPr>
              <a:t>new</a:t>
            </a:r>
            <a:r>
              <a:t> </a:t>
            </a:r>
            <a:r>
              <a:rPr>
                <a:solidFill>
                  <a:srgbClr val="2B91AF"/>
                </a:solidFill>
              </a:rPr>
              <a:t>Animal</a:t>
            </a:r>
            <a:r>
              <a:t>[] </a:t>
            </a:r>
          </a:p>
          <a:p>
            <a:pPr>
              <a:defRPr sz="1200">
                <a:latin typeface="Consolas"/>
                <a:ea typeface="Consolas"/>
                <a:cs typeface="Consolas"/>
                <a:sym typeface="Consolas"/>
              </a:defRPr>
            </a:pPr>
            <a:r>
              <a:t>        { </a:t>
            </a:r>
            <a:r>
              <a:rPr>
                <a:solidFill>
                  <a:srgbClr val="0000FF"/>
                </a:solidFill>
              </a:rPr>
              <a:t>new</a:t>
            </a:r>
            <a:r>
              <a:t> </a:t>
            </a:r>
            <a:r>
              <a:rPr>
                <a:solidFill>
                  <a:srgbClr val="2B91AF"/>
                </a:solidFill>
              </a:rPr>
              <a:t>Cat</a:t>
            </a:r>
            <a:r>
              <a:t>(), </a:t>
            </a:r>
            <a:r>
              <a:rPr>
                <a:solidFill>
                  <a:srgbClr val="0000FF"/>
                </a:solidFill>
              </a:rPr>
              <a:t>new</a:t>
            </a:r>
            <a:r>
              <a:t> </a:t>
            </a:r>
            <a:r>
              <a:rPr>
                <a:solidFill>
                  <a:srgbClr val="2B91AF"/>
                </a:solidFill>
              </a:rPr>
              <a:t>Fish</a:t>
            </a:r>
            <a:r>
              <a:t>(), </a:t>
            </a:r>
            <a:r>
              <a:rPr>
                <a:solidFill>
                  <a:srgbClr val="0000FF"/>
                </a:solidFill>
              </a:rPr>
              <a:t>new</a:t>
            </a:r>
            <a:r>
              <a:t> </a:t>
            </a:r>
            <a:r>
              <a:rPr>
                <a:solidFill>
                  <a:srgbClr val="2B91AF"/>
                </a:solidFill>
              </a:rPr>
              <a:t>Bird</a:t>
            </a:r>
            <a:r>
              <a:t>() };</a:t>
            </a:r>
          </a:p>
          <a:p>
            <a:pPr>
              <a:defRPr sz="1200">
                <a:latin typeface="Consolas"/>
                <a:ea typeface="Consolas"/>
                <a:cs typeface="Consolas"/>
                <a:sym typeface="Consolas"/>
              </a:defRPr>
            </a:pPr>
            <a:r>
              <a:t>        </a:t>
            </a:r>
            <a:r>
              <a:rPr>
                <a:solidFill>
                  <a:srgbClr val="0000FF"/>
                </a:solidFill>
              </a:rPr>
              <a:t>for</a:t>
            </a:r>
            <a:r>
              <a:t> (</a:t>
            </a:r>
            <a:r>
              <a:rPr>
                <a:solidFill>
                  <a:srgbClr val="0000FF"/>
                </a:solidFill>
              </a:rPr>
              <a:t>int</a:t>
            </a:r>
            <a:r>
              <a:t> i = 0; i &lt; anims.Length;i++)</a:t>
            </a:r>
          </a:p>
          <a:p>
            <a:pPr>
              <a:defRPr sz="1200">
                <a:latin typeface="Consolas"/>
                <a:ea typeface="Consolas"/>
                <a:cs typeface="Consolas"/>
                <a:sym typeface="Consolas"/>
              </a:defRPr>
            </a:pPr>
            <a:r>
              <a:t>        {</a:t>
            </a:r>
          </a:p>
          <a:p>
            <a:pPr>
              <a:defRPr sz="1200">
                <a:latin typeface="Consolas"/>
                <a:ea typeface="Consolas"/>
                <a:cs typeface="Consolas"/>
                <a:sym typeface="Consolas"/>
              </a:defRPr>
            </a:pPr>
            <a:r>
              <a:t>            anims[i].Print();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581" name="直接连接符 8"/>
          <p:cNvSpPr/>
          <p:nvPr/>
        </p:nvSpPr>
        <p:spPr>
          <a:xfrm flipH="1">
            <a:off x="5880682" y="2345359"/>
            <a:ext cx="1" cy="3577268"/>
          </a:xfrm>
          <a:prstGeom prst="line">
            <a:avLst/>
          </a:prstGeom>
          <a:ln w="19050">
            <a:solidFill>
              <a:schemeClr val="accent1"/>
            </a:solidFill>
            <a:miter/>
          </a:ln>
        </p:spPr>
        <p:txBody>
          <a:bodyPr lIns="45719" rIns="45719"/>
          <a:lstStyle/>
          <a:p>
            <a:endParaRPr/>
          </a:p>
        </p:txBody>
      </p:sp>
      <p:pic>
        <p:nvPicPr>
          <p:cNvPr id="582" name="Picture 2" descr="Picture 2"/>
          <p:cNvPicPr>
            <a:picLocks noChangeAspect="1"/>
          </p:cNvPicPr>
          <p:nvPr/>
        </p:nvPicPr>
        <p:blipFill>
          <a:blip r:embed="rId2">
            <a:extLst/>
          </a:blip>
          <a:stretch>
            <a:fillRect/>
          </a:stretch>
        </p:blipFill>
        <p:spPr>
          <a:xfrm>
            <a:off x="8587661" y="5053319"/>
            <a:ext cx="771526" cy="82867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TextBox 29"/>
          <p:cNvSpPr txBox="1"/>
          <p:nvPr/>
        </p:nvSpPr>
        <p:spPr>
          <a:xfrm>
            <a:off x="1226266" y="1443898"/>
            <a:ext cx="423103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sealed</a:t>
            </a:r>
          </a:p>
        </p:txBody>
      </p:sp>
      <p:sp>
        <p:nvSpPr>
          <p:cNvPr id="585" name="矩形 5"/>
          <p:cNvSpPr txBox="1"/>
          <p:nvPr/>
        </p:nvSpPr>
        <p:spPr>
          <a:xfrm>
            <a:off x="1226267" y="2216654"/>
            <a:ext cx="9746533"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类定义前面放置关键字 sealed，可以将类声明为密封类。当一个类被声明为 sealed 时，它不能被继承。抽象类不能被声明为 sealed。</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重写的函数前面放置关键字sealed，该函数不会再被重写，与override一起用。</a:t>
            </a:r>
          </a:p>
        </p:txBody>
      </p:sp>
      <p:sp>
        <p:nvSpPr>
          <p:cNvPr id="586" name="矩形 2"/>
          <p:cNvSpPr txBox="1"/>
          <p:nvPr/>
        </p:nvSpPr>
        <p:spPr>
          <a:xfrm>
            <a:off x="2561439" y="4088498"/>
            <a:ext cx="6825842" cy="176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sealed class</a:t>
            </a:r>
            <a:r>
              <a:rPr>
                <a:solidFill>
                  <a:srgbClr val="000000"/>
                </a:solidFill>
              </a:rPr>
              <a:t> </a:t>
            </a:r>
            <a:r>
              <a:rPr>
                <a:solidFill>
                  <a:srgbClr val="2B91AF"/>
                </a:solidFill>
              </a:rPr>
              <a:t>Fish</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 </a:t>
            </a:r>
            <a:r>
              <a:rPr>
                <a:solidFill>
                  <a:srgbClr val="2B91AF"/>
                </a:solidFill>
              </a:rPr>
              <a:t>Console</a:t>
            </a:r>
            <a:r>
              <a:t>.WriteLine(</a:t>
            </a:r>
            <a:r>
              <a:rPr>
                <a:solidFill>
                  <a:srgbClr val="A31515"/>
                </a:solidFill>
              </a:rPr>
              <a:t>"鱼"</a:t>
            </a:r>
            <a:r>
              <a:t>); }</a:t>
            </a:r>
          </a:p>
          <a:p>
            <a:pPr>
              <a:defRPr sz="1200">
                <a:latin typeface="Consolas"/>
                <a:ea typeface="Consolas"/>
                <a:cs typeface="Consolas"/>
                <a:sym typeface="Consolas"/>
              </a:defRPr>
            </a:pPr>
            <a:r>
              <a:t>}</a:t>
            </a:r>
          </a:p>
          <a:p>
            <a:pPr>
              <a:defRPr sz="1200">
                <a:latin typeface="Consolas"/>
                <a:ea typeface="Consolas"/>
                <a:cs typeface="Consolas"/>
                <a:sym typeface="Consolas"/>
              </a:defRPr>
            </a:pPr>
            <a:endParaRP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Bird</a:t>
            </a:r>
            <a:r>
              <a:rPr>
                <a:solidFill>
                  <a:srgbClr val="000000"/>
                </a:solidFill>
              </a:rPr>
              <a:t> : </a:t>
            </a:r>
            <a:r>
              <a:rPr>
                <a:solidFill>
                  <a:srgbClr val="2B91AF"/>
                </a:solidFill>
              </a:rPr>
              <a:t>Animal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sealed</a:t>
            </a:r>
            <a:r>
              <a:t> </a:t>
            </a:r>
            <a:r>
              <a:rPr>
                <a:solidFill>
                  <a:srgbClr val="0000FF"/>
                </a:solidFill>
              </a:rPr>
              <a:t>public</a:t>
            </a:r>
            <a:r>
              <a:t> </a:t>
            </a:r>
            <a:r>
              <a:rPr>
                <a:solidFill>
                  <a:srgbClr val="0000FF"/>
                </a:solidFill>
              </a:rPr>
              <a:t>override</a:t>
            </a:r>
            <a:r>
              <a:t> </a:t>
            </a:r>
            <a:r>
              <a:rPr>
                <a:solidFill>
                  <a:srgbClr val="0000FF"/>
                </a:solidFill>
              </a:rPr>
              <a:t>void</a:t>
            </a:r>
            <a:r>
              <a:t> Print() { </a:t>
            </a:r>
            <a:r>
              <a:rPr>
                <a:solidFill>
                  <a:srgbClr val="2B91AF"/>
                </a:solidFill>
              </a:rPr>
              <a:t>Console</a:t>
            </a:r>
            <a:r>
              <a:t>.WriteLine(</a:t>
            </a:r>
            <a:r>
              <a:rPr>
                <a:solidFill>
                  <a:srgbClr val="A31515"/>
                </a:solidFill>
              </a:rPr>
              <a:t>"鸟"</a:t>
            </a:r>
            <a:r>
              <a:t>); }</a:t>
            </a:r>
          </a:p>
          <a:p>
            <a:pPr>
              <a:defRPr sz="12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接口</a:t>
            </a:r>
          </a:p>
        </p:txBody>
      </p:sp>
      <p:sp>
        <p:nvSpPr>
          <p:cNvPr id="589" name="矩形 5"/>
          <p:cNvSpPr txBox="1"/>
          <p:nvPr/>
        </p:nvSpPr>
        <p:spPr>
          <a:xfrm>
            <a:off x="1226267" y="2216654"/>
            <a:ext cx="9746533" cy="4561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1600">
                <a:solidFill>
                  <a:srgbClr val="415162"/>
                </a:solidFill>
                <a:latin typeface="微软雅黑"/>
                <a:ea typeface="微软雅黑"/>
                <a:cs typeface="微软雅黑"/>
                <a:sym typeface="微软雅黑"/>
              </a:defRPr>
            </a:pPr>
            <a:r>
              <a:t>接口描述的是可属于任何类或结构的一组相关功能，所以实现接口的类或结构必须实现接口定义中指定的接口成员。</a:t>
            </a:r>
          </a:p>
          <a:p>
            <a:pPr marL="342900" indent="-342900">
              <a:lnSpc>
                <a:spcPct val="150000"/>
              </a:lnSpc>
              <a:buSzPct val="100000"/>
              <a:buFont typeface="Arial"/>
              <a:buChar char="•"/>
              <a:defRPr sz="1600">
                <a:solidFill>
                  <a:srgbClr val="415162"/>
                </a:solidFill>
                <a:latin typeface="微软雅黑"/>
                <a:ea typeface="微软雅黑"/>
                <a:cs typeface="微软雅黑"/>
                <a:sym typeface="微软雅黑"/>
              </a:defRPr>
            </a:pPr>
            <a:r>
              <a:t>接口的特性：</a:t>
            </a:r>
          </a:p>
          <a:p>
            <a:pPr marL="800100" lvl="1" indent="-342900">
              <a:lnSpc>
                <a:spcPct val="150000"/>
              </a:lnSpc>
              <a:buSzPct val="100000"/>
              <a:buChar char="➢"/>
              <a:defRPr sz="1600">
                <a:solidFill>
                  <a:srgbClr val="415162"/>
                </a:solidFill>
                <a:latin typeface="微软雅黑"/>
                <a:ea typeface="微软雅黑"/>
                <a:cs typeface="微软雅黑"/>
                <a:sym typeface="微软雅黑"/>
              </a:defRPr>
            </a:pPr>
            <a:r>
              <a:t>接口类似于抽象基类，不能直接实例化接口；接口中的方法都是抽象方法，实现接口的任何非抽象类型都必须实现接口的所有成员：</a:t>
            </a:r>
            <a:br/>
            <a:r>
              <a:t>当显式实现该接口的成员时，实现的成员不能通过类实例访问，只能通过接口实例访问。当隐式实现该接口的成员时，实现的成员可以通过类实例访问，也可以通过接口实例访问，但是实现的成员必须是公有的。</a:t>
            </a:r>
          </a:p>
          <a:p>
            <a:pPr marL="800100" lvl="1" indent="-342900">
              <a:lnSpc>
                <a:spcPct val="150000"/>
              </a:lnSpc>
              <a:buSzPct val="100000"/>
              <a:buChar char="➢"/>
              <a:defRPr sz="1600">
                <a:solidFill>
                  <a:srgbClr val="415162"/>
                </a:solidFill>
                <a:latin typeface="微软雅黑"/>
                <a:ea typeface="微软雅黑"/>
                <a:cs typeface="微软雅黑"/>
                <a:sym typeface="微软雅黑"/>
              </a:defRPr>
            </a:pPr>
            <a:r>
              <a:t>接口不能包含常量、字段、运算符、实例构造函数、析构函数或类型、不能包含静态成员。</a:t>
            </a:r>
          </a:p>
          <a:p>
            <a:pPr marL="800100" lvl="1" indent="-342900">
              <a:lnSpc>
                <a:spcPct val="150000"/>
              </a:lnSpc>
              <a:buSzPct val="100000"/>
              <a:buChar char="➢"/>
              <a:defRPr sz="1600">
                <a:solidFill>
                  <a:srgbClr val="415162"/>
                </a:solidFill>
                <a:latin typeface="微软雅黑"/>
                <a:ea typeface="微软雅黑"/>
                <a:cs typeface="微软雅黑"/>
                <a:sym typeface="微软雅黑"/>
              </a:defRPr>
            </a:pPr>
            <a:r>
              <a:t>接口成员是自动公开的，且不能包含任何访问修饰符。</a:t>
            </a:r>
          </a:p>
          <a:p>
            <a:pPr marL="800100" lvl="1" indent="-342900">
              <a:lnSpc>
                <a:spcPct val="150000"/>
              </a:lnSpc>
              <a:buSzPct val="100000"/>
              <a:buChar char="➢"/>
              <a:defRPr sz="1600">
                <a:solidFill>
                  <a:srgbClr val="415162"/>
                </a:solidFill>
                <a:latin typeface="微软雅黑"/>
                <a:ea typeface="微软雅黑"/>
                <a:cs typeface="微软雅黑"/>
                <a:sym typeface="微软雅黑"/>
              </a:defRPr>
            </a:pPr>
            <a:r>
              <a:t>接口自身可从多个接口继承，类和结构可继承多个接口，但接口不能继承类。</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矩形 62"/>
          <p:cNvSpPr txBox="1"/>
          <p:nvPr/>
        </p:nvSpPr>
        <p:spPr>
          <a:xfrm>
            <a:off x="1226266" y="2216653"/>
            <a:ext cx="2683004" cy="289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100">
                <a:solidFill>
                  <a:srgbClr val="0000FF"/>
                </a:solidFill>
                <a:latin typeface="Consolas"/>
                <a:ea typeface="Consolas"/>
                <a:cs typeface="Consolas"/>
                <a:sym typeface="Consolas"/>
              </a:defRPr>
            </a:pPr>
            <a:r>
              <a:t>interface</a:t>
            </a:r>
            <a:r>
              <a:rPr>
                <a:solidFill>
                  <a:srgbClr val="000000"/>
                </a:solidFill>
              </a:rPr>
              <a:t> </a:t>
            </a:r>
            <a:r>
              <a:rPr>
                <a:solidFill>
                  <a:srgbClr val="2B91AF"/>
                </a:solidFill>
              </a:rPr>
              <a:t>IWalk</a:t>
            </a:r>
          </a:p>
          <a:p>
            <a:pPr>
              <a:defRPr sz="1100">
                <a:latin typeface="Consolas"/>
                <a:ea typeface="Consolas"/>
                <a:cs typeface="Consolas"/>
                <a:sym typeface="Consolas"/>
              </a:defRPr>
            </a:pPr>
            <a:r>
              <a:t>{</a:t>
            </a:r>
          </a:p>
          <a:p>
            <a:pPr>
              <a:defRPr sz="1100">
                <a:latin typeface="Consolas"/>
                <a:ea typeface="Consolas"/>
                <a:cs typeface="Consolas"/>
                <a:sym typeface="Consolas"/>
              </a:defRPr>
            </a:pPr>
            <a:r>
              <a:t>    </a:t>
            </a:r>
            <a:r>
              <a:rPr>
                <a:solidFill>
                  <a:srgbClr val="0000FF"/>
                </a:solidFill>
              </a:rPr>
              <a:t>void</a:t>
            </a:r>
            <a:r>
              <a:t> Walk();</a:t>
            </a:r>
          </a:p>
          <a:p>
            <a:pPr>
              <a:defRPr sz="1100">
                <a:latin typeface="Consolas"/>
                <a:ea typeface="Consolas"/>
                <a:cs typeface="Consolas"/>
                <a:sym typeface="Consolas"/>
              </a:defRPr>
            </a:pPr>
            <a:r>
              <a:t>}</a:t>
            </a:r>
          </a:p>
          <a:p>
            <a:pPr>
              <a:defRPr sz="1100">
                <a:solidFill>
                  <a:srgbClr val="0000FF"/>
                </a:solidFill>
                <a:latin typeface="Consolas"/>
                <a:ea typeface="Consolas"/>
                <a:cs typeface="Consolas"/>
                <a:sym typeface="Consolas"/>
              </a:defRPr>
            </a:pPr>
            <a:r>
              <a:t>interface</a:t>
            </a:r>
            <a:r>
              <a:rPr>
                <a:solidFill>
                  <a:srgbClr val="000000"/>
                </a:solidFill>
              </a:rPr>
              <a:t> </a:t>
            </a:r>
            <a:r>
              <a:rPr>
                <a:solidFill>
                  <a:srgbClr val="2B91AF"/>
                </a:solidFill>
              </a:rPr>
              <a:t>IFly</a:t>
            </a:r>
          </a:p>
          <a:p>
            <a:pPr>
              <a:defRPr sz="1100">
                <a:latin typeface="Consolas"/>
                <a:ea typeface="Consolas"/>
                <a:cs typeface="Consolas"/>
                <a:sym typeface="Consolas"/>
              </a:defRPr>
            </a:pPr>
            <a:r>
              <a:t>{</a:t>
            </a:r>
          </a:p>
          <a:p>
            <a:pPr>
              <a:defRPr sz="1100">
                <a:latin typeface="Consolas"/>
                <a:ea typeface="Consolas"/>
                <a:cs typeface="Consolas"/>
                <a:sym typeface="Consolas"/>
              </a:defRPr>
            </a:pPr>
            <a:r>
              <a:t>    </a:t>
            </a:r>
            <a:r>
              <a:rPr>
                <a:solidFill>
                  <a:srgbClr val="0000FF"/>
                </a:solidFill>
              </a:rPr>
              <a:t>void</a:t>
            </a:r>
            <a:r>
              <a:t> Fly();</a:t>
            </a:r>
          </a:p>
          <a:p>
            <a:pPr>
              <a:defRPr sz="1100">
                <a:latin typeface="Consolas"/>
                <a:ea typeface="Consolas"/>
                <a:cs typeface="Consolas"/>
                <a:sym typeface="Consolas"/>
              </a:defRPr>
            </a:pPr>
            <a:r>
              <a:t>}</a:t>
            </a:r>
          </a:p>
          <a:p>
            <a:pPr>
              <a:defRPr sz="1100">
                <a:solidFill>
                  <a:srgbClr val="0000FF"/>
                </a:solidFill>
                <a:latin typeface="Consolas"/>
                <a:ea typeface="Consolas"/>
                <a:cs typeface="Consolas"/>
                <a:sym typeface="Consolas"/>
              </a:defRPr>
            </a:pPr>
            <a:r>
              <a:t>interface</a:t>
            </a:r>
            <a:r>
              <a:rPr>
                <a:solidFill>
                  <a:srgbClr val="000000"/>
                </a:solidFill>
              </a:rPr>
              <a:t> </a:t>
            </a:r>
            <a:r>
              <a:rPr>
                <a:solidFill>
                  <a:srgbClr val="2B91AF"/>
                </a:solidFill>
              </a:rPr>
              <a:t>ISwim</a:t>
            </a:r>
          </a:p>
          <a:p>
            <a:pPr>
              <a:defRPr sz="1100">
                <a:latin typeface="Consolas"/>
                <a:ea typeface="Consolas"/>
                <a:cs typeface="Consolas"/>
                <a:sym typeface="Consolas"/>
              </a:defRPr>
            </a:pPr>
            <a:r>
              <a:t>{</a:t>
            </a:r>
          </a:p>
          <a:p>
            <a:pPr>
              <a:defRPr sz="1100">
                <a:latin typeface="Consolas"/>
                <a:ea typeface="Consolas"/>
                <a:cs typeface="Consolas"/>
                <a:sym typeface="Consolas"/>
              </a:defRPr>
            </a:pPr>
            <a:r>
              <a:t>    </a:t>
            </a:r>
            <a:r>
              <a:rPr>
                <a:solidFill>
                  <a:srgbClr val="0000FF"/>
                </a:solidFill>
              </a:rPr>
              <a:t>void</a:t>
            </a:r>
            <a:r>
              <a:t> Swim();</a:t>
            </a:r>
          </a:p>
          <a:p>
            <a:pPr>
              <a:defRPr sz="1100">
                <a:latin typeface="Consolas"/>
                <a:ea typeface="Consolas"/>
                <a:cs typeface="Consolas"/>
                <a:sym typeface="Consolas"/>
              </a:defRPr>
            </a:pPr>
            <a:r>
              <a:t>}</a:t>
            </a:r>
          </a:p>
          <a:p>
            <a:pPr>
              <a:defRPr sz="1100">
                <a:solidFill>
                  <a:srgbClr val="0000FF"/>
                </a:solidFill>
                <a:latin typeface="Consolas"/>
                <a:ea typeface="Consolas"/>
                <a:cs typeface="Consolas"/>
                <a:sym typeface="Consolas"/>
              </a:defRPr>
            </a:pPr>
            <a:r>
              <a:t>abstract</a:t>
            </a:r>
            <a:r>
              <a:rPr>
                <a:solidFill>
                  <a:srgbClr val="000000"/>
                </a:solidFill>
              </a:rPr>
              <a:t> </a:t>
            </a:r>
            <a:r>
              <a:t>class</a:t>
            </a:r>
            <a:r>
              <a:rPr>
                <a:solidFill>
                  <a:srgbClr val="000000"/>
                </a:solidFill>
              </a:rPr>
              <a:t> </a:t>
            </a:r>
            <a:r>
              <a:rPr>
                <a:solidFill>
                  <a:srgbClr val="2B91AF"/>
                </a:solidFill>
              </a:rPr>
              <a:t>Animal</a:t>
            </a:r>
          </a:p>
          <a:p>
            <a:pPr>
              <a:defRPr sz="1100">
                <a:latin typeface="Consolas"/>
                <a:ea typeface="Consolas"/>
                <a:cs typeface="Consolas"/>
                <a:sym typeface="Consolas"/>
              </a:defRPr>
            </a:pPr>
            <a:r>
              <a:t>{</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abstract</a:t>
            </a:r>
            <a:r>
              <a:t> </a:t>
            </a:r>
            <a:r>
              <a:rPr>
                <a:solidFill>
                  <a:srgbClr val="0000FF"/>
                </a:solidFill>
              </a:rPr>
              <a:t>void</a:t>
            </a:r>
            <a:r>
              <a:t> Print();</a:t>
            </a:r>
          </a:p>
          <a:p>
            <a:pPr>
              <a:defRPr sz="1100">
                <a:latin typeface="Consolas"/>
                <a:ea typeface="Consolas"/>
                <a:cs typeface="Consolas"/>
                <a:sym typeface="Consolas"/>
              </a:defRPr>
            </a:pPr>
            <a:r>
              <a:t>}</a:t>
            </a:r>
          </a:p>
        </p:txBody>
      </p:sp>
      <p:sp>
        <p:nvSpPr>
          <p:cNvPr id="59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接口</a:t>
            </a:r>
          </a:p>
        </p:txBody>
      </p:sp>
      <p:sp>
        <p:nvSpPr>
          <p:cNvPr id="593" name="矩形 3"/>
          <p:cNvSpPr txBox="1"/>
          <p:nvPr/>
        </p:nvSpPr>
        <p:spPr>
          <a:xfrm>
            <a:off x="5120156" y="2218613"/>
            <a:ext cx="6280483" cy="2999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1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Cat</a:t>
            </a:r>
            <a:r>
              <a:rPr>
                <a:solidFill>
                  <a:srgbClr val="000000"/>
                </a:solidFill>
              </a:rPr>
              <a:t> : </a:t>
            </a:r>
            <a:r>
              <a:rPr>
                <a:solidFill>
                  <a:srgbClr val="2B91AF"/>
                </a:solidFill>
              </a:rPr>
              <a:t>Animal</a:t>
            </a:r>
            <a:r>
              <a:rPr>
                <a:solidFill>
                  <a:srgbClr val="000000"/>
                </a:solidFill>
              </a:rPr>
              <a:t>, </a:t>
            </a:r>
            <a:r>
              <a:rPr>
                <a:solidFill>
                  <a:srgbClr val="2B91AF"/>
                </a:solidFill>
              </a:rPr>
              <a:t>IWalk</a:t>
            </a:r>
          </a:p>
          <a:p>
            <a:pPr>
              <a:defRPr sz="1100">
                <a:latin typeface="Consolas"/>
                <a:ea typeface="Consolas"/>
                <a:cs typeface="Consolas"/>
                <a:sym typeface="Consolas"/>
              </a:defRPr>
            </a:pPr>
            <a:r>
              <a:t>{</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 </a:t>
            </a:r>
            <a:r>
              <a:rPr>
                <a:solidFill>
                  <a:srgbClr val="2B91AF"/>
                </a:solidFill>
              </a:rPr>
              <a:t>Console</a:t>
            </a:r>
            <a:r>
              <a:t>.WriteLine(</a:t>
            </a:r>
            <a:r>
              <a:rPr>
                <a:solidFill>
                  <a:srgbClr val="A31515"/>
                </a:solidFill>
              </a:rPr>
              <a:t>"猫"</a:t>
            </a:r>
            <a:r>
              <a:t>); }</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void</a:t>
            </a:r>
            <a:r>
              <a:t> Walk() { </a:t>
            </a:r>
            <a:r>
              <a:rPr>
                <a:solidFill>
                  <a:srgbClr val="2B91AF"/>
                </a:solidFill>
              </a:rPr>
              <a:t>Console</a:t>
            </a:r>
            <a:r>
              <a:t>.WriteLine(</a:t>
            </a:r>
            <a:r>
              <a:rPr>
                <a:solidFill>
                  <a:srgbClr val="A31515"/>
                </a:solidFill>
              </a:rPr>
              <a:t>"四条腿走路"</a:t>
            </a:r>
            <a:r>
              <a:t>); }</a:t>
            </a:r>
          </a:p>
          <a:p>
            <a:pPr>
              <a:defRPr sz="1100">
                <a:latin typeface="Consolas"/>
                <a:ea typeface="Consolas"/>
                <a:cs typeface="Consolas"/>
                <a:sym typeface="Consolas"/>
              </a:defRPr>
            </a:pPr>
            <a:r>
              <a:t>}</a:t>
            </a:r>
          </a:p>
          <a:p>
            <a:pPr>
              <a:defRPr sz="11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Fish</a:t>
            </a:r>
            <a:r>
              <a:rPr>
                <a:solidFill>
                  <a:srgbClr val="000000"/>
                </a:solidFill>
              </a:rPr>
              <a:t> : </a:t>
            </a:r>
            <a:r>
              <a:rPr>
                <a:solidFill>
                  <a:srgbClr val="2B91AF"/>
                </a:solidFill>
              </a:rPr>
              <a:t>Animal</a:t>
            </a:r>
            <a:r>
              <a:rPr>
                <a:solidFill>
                  <a:srgbClr val="000000"/>
                </a:solidFill>
              </a:rPr>
              <a:t>, </a:t>
            </a:r>
            <a:r>
              <a:rPr>
                <a:solidFill>
                  <a:srgbClr val="2B91AF"/>
                </a:solidFill>
              </a:rPr>
              <a:t>ISwim</a:t>
            </a:r>
          </a:p>
          <a:p>
            <a:pPr>
              <a:defRPr sz="1100">
                <a:latin typeface="Consolas"/>
                <a:ea typeface="Consolas"/>
                <a:cs typeface="Consolas"/>
                <a:sym typeface="Consolas"/>
              </a:defRPr>
            </a:pPr>
            <a:r>
              <a:t>{</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 </a:t>
            </a:r>
            <a:r>
              <a:rPr>
                <a:solidFill>
                  <a:srgbClr val="2B91AF"/>
                </a:solidFill>
              </a:rPr>
              <a:t>Console</a:t>
            </a:r>
            <a:r>
              <a:t>.WriteLine(</a:t>
            </a:r>
            <a:r>
              <a:rPr>
                <a:solidFill>
                  <a:srgbClr val="A31515"/>
                </a:solidFill>
              </a:rPr>
              <a:t>"鱼"</a:t>
            </a:r>
            <a:r>
              <a:t>); }</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void</a:t>
            </a:r>
            <a:r>
              <a:t> Swim() { </a:t>
            </a:r>
            <a:r>
              <a:rPr>
                <a:solidFill>
                  <a:srgbClr val="2B91AF"/>
                </a:solidFill>
              </a:rPr>
              <a:t>Console</a:t>
            </a:r>
            <a:r>
              <a:t>.WriteLine(</a:t>
            </a:r>
            <a:r>
              <a:rPr>
                <a:solidFill>
                  <a:srgbClr val="A31515"/>
                </a:solidFill>
              </a:rPr>
              <a:t>"游泳"</a:t>
            </a:r>
            <a:r>
              <a:t>); }</a:t>
            </a:r>
          </a:p>
          <a:p>
            <a:pPr>
              <a:defRPr sz="1100">
                <a:latin typeface="Consolas"/>
                <a:ea typeface="Consolas"/>
                <a:cs typeface="Consolas"/>
                <a:sym typeface="Consolas"/>
              </a:defRPr>
            </a:pPr>
            <a:r>
              <a:t>}</a:t>
            </a:r>
          </a:p>
          <a:p>
            <a:pPr>
              <a:defRPr sz="11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Bird</a:t>
            </a:r>
            <a:r>
              <a:rPr>
                <a:solidFill>
                  <a:srgbClr val="000000"/>
                </a:solidFill>
              </a:rPr>
              <a:t> : </a:t>
            </a:r>
            <a:r>
              <a:rPr>
                <a:solidFill>
                  <a:srgbClr val="2B91AF"/>
                </a:solidFill>
              </a:rPr>
              <a:t>Animal</a:t>
            </a:r>
            <a:r>
              <a:rPr>
                <a:solidFill>
                  <a:srgbClr val="000000"/>
                </a:solidFill>
              </a:rPr>
              <a:t>,</a:t>
            </a:r>
            <a:r>
              <a:rPr>
                <a:solidFill>
                  <a:srgbClr val="2B91AF"/>
                </a:solidFill>
              </a:rPr>
              <a:t>IFly</a:t>
            </a:r>
            <a:r>
              <a:rPr>
                <a:solidFill>
                  <a:srgbClr val="000000"/>
                </a:solidFill>
              </a:rPr>
              <a:t>,</a:t>
            </a:r>
            <a:r>
              <a:rPr>
                <a:solidFill>
                  <a:srgbClr val="2B91AF"/>
                </a:solidFill>
              </a:rPr>
              <a:t>IWalk</a:t>
            </a:r>
          </a:p>
          <a:p>
            <a:pPr>
              <a:defRPr sz="1100">
                <a:latin typeface="Consolas"/>
                <a:ea typeface="Consolas"/>
                <a:cs typeface="Consolas"/>
                <a:sym typeface="Consolas"/>
              </a:defRPr>
            </a:pPr>
            <a:r>
              <a:t>{</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override</a:t>
            </a:r>
            <a:r>
              <a:t> </a:t>
            </a:r>
            <a:r>
              <a:rPr>
                <a:solidFill>
                  <a:srgbClr val="0000FF"/>
                </a:solidFill>
              </a:rPr>
              <a:t>void</a:t>
            </a:r>
            <a:r>
              <a:t> Print() { </a:t>
            </a:r>
            <a:r>
              <a:rPr>
                <a:solidFill>
                  <a:srgbClr val="2B91AF"/>
                </a:solidFill>
              </a:rPr>
              <a:t>Console</a:t>
            </a:r>
            <a:r>
              <a:t>.WriteLine(</a:t>
            </a:r>
            <a:r>
              <a:rPr>
                <a:solidFill>
                  <a:srgbClr val="A31515"/>
                </a:solidFill>
              </a:rPr>
              <a:t>"鸟"</a:t>
            </a:r>
            <a:r>
              <a:t>); }</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void</a:t>
            </a:r>
            <a:r>
              <a:t> Fly() { </a:t>
            </a:r>
            <a:r>
              <a:rPr>
                <a:solidFill>
                  <a:srgbClr val="2B91AF"/>
                </a:solidFill>
              </a:rPr>
              <a:t>Console</a:t>
            </a:r>
            <a:r>
              <a:t>.WriteLine(</a:t>
            </a:r>
            <a:r>
              <a:rPr>
                <a:solidFill>
                  <a:srgbClr val="A31515"/>
                </a:solidFill>
              </a:rPr>
              <a:t>"飞翔"</a:t>
            </a:r>
            <a:r>
              <a:t>); }</a:t>
            </a:r>
          </a:p>
          <a:p>
            <a:pPr>
              <a:defRPr sz="1100">
                <a:latin typeface="Consolas"/>
                <a:ea typeface="Consolas"/>
                <a:cs typeface="Consolas"/>
                <a:sym typeface="Consolas"/>
              </a:defRPr>
            </a:pPr>
            <a:r>
              <a:t>    </a:t>
            </a:r>
            <a:r>
              <a:rPr>
                <a:solidFill>
                  <a:srgbClr val="0000FF"/>
                </a:solidFill>
              </a:rPr>
              <a:t>public</a:t>
            </a:r>
            <a:r>
              <a:t> </a:t>
            </a:r>
            <a:r>
              <a:rPr>
                <a:solidFill>
                  <a:srgbClr val="0000FF"/>
                </a:solidFill>
              </a:rPr>
              <a:t>void</a:t>
            </a:r>
            <a:r>
              <a:t> Walk() { </a:t>
            </a:r>
            <a:r>
              <a:rPr>
                <a:solidFill>
                  <a:srgbClr val="2B91AF"/>
                </a:solidFill>
              </a:rPr>
              <a:t>Console</a:t>
            </a:r>
            <a:r>
              <a:t>.WriteLine(</a:t>
            </a:r>
            <a:r>
              <a:rPr>
                <a:solidFill>
                  <a:srgbClr val="A31515"/>
                </a:solidFill>
              </a:rPr>
              <a:t>"两条腿走路"</a:t>
            </a:r>
            <a:r>
              <a:t>); }</a:t>
            </a:r>
          </a:p>
          <a:p>
            <a:pPr>
              <a:defRPr sz="1100">
                <a:latin typeface="Consolas"/>
                <a:ea typeface="Consolas"/>
                <a:cs typeface="Consolas"/>
                <a:sym typeface="Consolas"/>
              </a:defRPr>
            </a:pPr>
            <a:r>
              <a:t>}</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接口</a:t>
            </a:r>
          </a:p>
        </p:txBody>
      </p:sp>
      <p:sp>
        <p:nvSpPr>
          <p:cNvPr id="596" name="矩形 1"/>
          <p:cNvSpPr txBox="1"/>
          <p:nvPr/>
        </p:nvSpPr>
        <p:spPr>
          <a:xfrm>
            <a:off x="3140279" y="2212176"/>
            <a:ext cx="6096001" cy="3329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Animal</a:t>
            </a:r>
            <a:r>
              <a:t>[] anims = </a:t>
            </a:r>
            <a:r>
              <a:rPr>
                <a:solidFill>
                  <a:srgbClr val="0000FF"/>
                </a:solidFill>
              </a:rPr>
              <a:t>new</a:t>
            </a:r>
            <a:r>
              <a:t> </a:t>
            </a:r>
            <a:r>
              <a:rPr>
                <a:solidFill>
                  <a:srgbClr val="2B91AF"/>
                </a:solidFill>
              </a:rPr>
              <a:t>Animal</a:t>
            </a:r>
            <a:r>
              <a:t>[] </a:t>
            </a:r>
          </a:p>
          <a:p>
            <a:pPr>
              <a:defRPr sz="1200">
                <a:latin typeface="Consolas"/>
                <a:ea typeface="Consolas"/>
                <a:cs typeface="Consolas"/>
                <a:sym typeface="Consolas"/>
              </a:defRPr>
            </a:pPr>
            <a:r>
              <a:t>        { </a:t>
            </a:r>
            <a:r>
              <a:rPr>
                <a:solidFill>
                  <a:srgbClr val="0000FF"/>
                </a:solidFill>
              </a:rPr>
              <a:t>new</a:t>
            </a:r>
            <a:r>
              <a:t> </a:t>
            </a:r>
            <a:r>
              <a:rPr>
                <a:solidFill>
                  <a:srgbClr val="2B91AF"/>
                </a:solidFill>
              </a:rPr>
              <a:t>Cat</a:t>
            </a:r>
            <a:r>
              <a:t>(), </a:t>
            </a:r>
            <a:r>
              <a:rPr>
                <a:solidFill>
                  <a:srgbClr val="0000FF"/>
                </a:solidFill>
              </a:rPr>
              <a:t>new</a:t>
            </a:r>
            <a:r>
              <a:t> </a:t>
            </a:r>
            <a:r>
              <a:rPr>
                <a:solidFill>
                  <a:srgbClr val="2B91AF"/>
                </a:solidFill>
              </a:rPr>
              <a:t>Fish</a:t>
            </a:r>
            <a:r>
              <a:t>(), </a:t>
            </a:r>
            <a:r>
              <a:rPr>
                <a:solidFill>
                  <a:srgbClr val="0000FF"/>
                </a:solidFill>
              </a:rPr>
              <a:t>new</a:t>
            </a:r>
            <a:r>
              <a:t> </a:t>
            </a:r>
            <a:r>
              <a:rPr>
                <a:solidFill>
                  <a:srgbClr val="2B91AF"/>
                </a:solidFill>
              </a:rPr>
              <a:t>Bird</a:t>
            </a:r>
            <a:r>
              <a:t>() };</a:t>
            </a:r>
          </a:p>
          <a:p>
            <a:pPr>
              <a:defRPr sz="1200">
                <a:latin typeface="Consolas"/>
                <a:ea typeface="Consolas"/>
                <a:cs typeface="Consolas"/>
                <a:sym typeface="Consolas"/>
              </a:defRPr>
            </a:pPr>
            <a:r>
              <a:t>        </a:t>
            </a:r>
            <a:r>
              <a:rPr>
                <a:solidFill>
                  <a:srgbClr val="0000FF"/>
                </a:solidFill>
              </a:rPr>
              <a:t>for</a:t>
            </a:r>
            <a:r>
              <a:t> (</a:t>
            </a:r>
            <a:r>
              <a:rPr>
                <a:solidFill>
                  <a:srgbClr val="0000FF"/>
                </a:solidFill>
              </a:rPr>
              <a:t>int</a:t>
            </a:r>
            <a:r>
              <a:t> i = 0; i &lt; anims.Length;i++)</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8000"/>
                </a:solidFill>
              </a:rPr>
              <a:t>//让会走路的走路</a:t>
            </a:r>
          </a:p>
          <a:p>
            <a:pPr>
              <a:defRPr sz="1200">
                <a:latin typeface="Consolas"/>
                <a:ea typeface="Consolas"/>
                <a:cs typeface="Consolas"/>
                <a:sym typeface="Consolas"/>
              </a:defRPr>
            </a:pPr>
            <a:r>
              <a:t>            </a:t>
            </a:r>
            <a:r>
              <a:rPr>
                <a:solidFill>
                  <a:srgbClr val="2B91AF"/>
                </a:solidFill>
              </a:rPr>
              <a:t>IWalk</a:t>
            </a:r>
            <a:r>
              <a:t> iWalk = anims[i] </a:t>
            </a:r>
            <a:r>
              <a:rPr>
                <a:solidFill>
                  <a:srgbClr val="0000FF"/>
                </a:solidFill>
              </a:rPr>
              <a:t>as</a:t>
            </a:r>
            <a:r>
              <a:t> </a:t>
            </a:r>
            <a:r>
              <a:rPr>
                <a:solidFill>
                  <a:srgbClr val="2B91AF"/>
                </a:solidFill>
              </a:rPr>
              <a:t>IWalk</a:t>
            </a:r>
            <a:r>
              <a:t>;</a:t>
            </a:r>
          </a:p>
          <a:p>
            <a:pPr>
              <a:defRPr sz="1200">
                <a:latin typeface="Consolas"/>
                <a:ea typeface="Consolas"/>
                <a:cs typeface="Consolas"/>
                <a:sym typeface="Consolas"/>
              </a:defRPr>
            </a:pPr>
            <a:r>
              <a:t>            </a:t>
            </a:r>
            <a:r>
              <a:rPr>
                <a:solidFill>
                  <a:srgbClr val="0000FF"/>
                </a:solidFill>
              </a:rPr>
              <a:t>if</a:t>
            </a:r>
            <a:r>
              <a:t> (iWalk!=</a:t>
            </a:r>
            <a:r>
              <a:rPr>
                <a:solidFill>
                  <a:srgbClr val="0000FF"/>
                </a:solidFill>
              </a:rPr>
              <a:t>null</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anims[i].Print();</a:t>
            </a:r>
          </a:p>
          <a:p>
            <a:pPr>
              <a:defRPr sz="1200">
                <a:latin typeface="Consolas"/>
                <a:ea typeface="Consolas"/>
                <a:cs typeface="Consolas"/>
                <a:sym typeface="Consolas"/>
              </a:defRPr>
            </a:pPr>
            <a:r>
              <a:t>                iWalk.Walk();</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pic>
        <p:nvPicPr>
          <p:cNvPr id="597" name="Picture 2" descr="Picture 2"/>
          <p:cNvPicPr>
            <a:picLocks noChangeAspect="1"/>
          </p:cNvPicPr>
          <p:nvPr/>
        </p:nvPicPr>
        <p:blipFill>
          <a:blip r:embed="rId2">
            <a:extLst/>
          </a:blip>
          <a:stretch>
            <a:fillRect/>
          </a:stretch>
        </p:blipFill>
        <p:spPr>
          <a:xfrm>
            <a:off x="7415649" y="4750098"/>
            <a:ext cx="1152526" cy="8763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集合</a:t>
            </a:r>
          </a:p>
        </p:txBody>
      </p:sp>
      <p:sp>
        <p:nvSpPr>
          <p:cNvPr id="600" name="矩形 5"/>
          <p:cNvSpPr txBox="1"/>
          <p:nvPr/>
        </p:nvSpPr>
        <p:spPr>
          <a:xfrm>
            <a:off x="1226267" y="2216654"/>
            <a:ext cx="9746533" cy="311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集合（Collection）类是专门用于数据存储和检索的类。这些类提供了对栈（stack）、队列（queue）、列表（list）和哈希表（hash table）的支持。大多数集合类实现了相同的接口。</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集合（Collection）类服务于不同的目的，如为元素动态分配内存，基于索引访问列表项等等。这些类创建 Object 类的对象的集合。在 C# 中，Object 类是所有数据类型的基类。</a:t>
            </a:r>
          </a:p>
        </p:txBody>
      </p:sp>
      <p:pic>
        <p:nvPicPr>
          <p:cNvPr id="601" name="Picture 2" descr="Picture 2"/>
          <p:cNvPicPr>
            <a:picLocks noChangeAspect="1"/>
          </p:cNvPicPr>
          <p:nvPr/>
        </p:nvPicPr>
        <p:blipFill>
          <a:blip r:embed="rId2">
            <a:extLst/>
          </a:blip>
          <a:stretch>
            <a:fillRect/>
          </a:stretch>
        </p:blipFill>
        <p:spPr>
          <a:xfrm>
            <a:off x="9534525" y="6069974"/>
            <a:ext cx="1438275" cy="4572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矩形 62"/>
          <p:cNvSpPr txBox="1"/>
          <p:nvPr/>
        </p:nvSpPr>
        <p:spPr>
          <a:xfrm>
            <a:off x="1226267" y="2216654"/>
            <a:ext cx="9746533"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C# 程序是利用命名空间组织起来的，一种“逻辑文件夹”的概念。开发人员可以定义自己的命名空间。</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常用的命名空间</a:t>
            </a:r>
          </a:p>
        </p:txBody>
      </p:sp>
      <p:sp>
        <p:nvSpPr>
          <p:cNvPr id="252"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命名空间</a:t>
            </a:r>
          </a:p>
        </p:txBody>
      </p:sp>
      <p:graphicFrame>
        <p:nvGraphicFramePr>
          <p:cNvPr id="253" name="Group 129"/>
          <p:cNvGraphicFramePr/>
          <p:nvPr/>
        </p:nvGraphicFramePr>
        <p:xfrm>
          <a:off x="2456568" y="3819995"/>
          <a:ext cx="6848841" cy="1920240"/>
        </p:xfrm>
        <a:graphic>
          <a:graphicData uri="http://schemas.openxmlformats.org/drawingml/2006/table">
            <a:tbl>
              <a:tblPr firstRow="1">
                <a:tableStyleId>{4C3C2611-4C71-4FC5-86AE-919BDF0F9419}</a:tableStyleId>
              </a:tblPr>
              <a:tblGrid>
                <a:gridCol w="1628823"/>
                <a:gridCol w="5220018"/>
              </a:tblGrid>
              <a:tr h="265444">
                <a:tc>
                  <a:txBody>
                    <a:bodyPr/>
                    <a:lstStyle/>
                    <a:p>
                      <a:pPr algn="l">
                        <a:spcBef>
                          <a:spcPts val="200"/>
                        </a:spcBef>
                        <a:defRPr sz="1800" b="0">
                          <a:solidFill>
                            <a:srgbClr val="000000"/>
                          </a:solidFill>
                        </a:defRPr>
                      </a:pPr>
                      <a:r>
                        <a:rPr sz="1200" b="1">
                          <a:solidFill>
                            <a:srgbClr val="FFFFFF"/>
                          </a:solidFill>
                          <a:latin typeface="微软雅黑"/>
                          <a:ea typeface="微软雅黑"/>
                          <a:cs typeface="微软雅黑"/>
                          <a:sym typeface="微软雅黑"/>
                        </a:rPr>
                        <a:t>命名空间</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defRPr sz="1800" b="0">
                          <a:solidFill>
                            <a:srgbClr val="000000"/>
                          </a:solidFill>
                        </a:defRPr>
                      </a:pPr>
                      <a:r>
                        <a:rPr sz="1200" b="1">
                          <a:solidFill>
                            <a:srgbClr val="FFFFFF"/>
                          </a:solidFill>
                          <a:latin typeface="微软雅黑"/>
                          <a:ea typeface="微软雅黑"/>
                          <a:cs typeface="微软雅黑"/>
                          <a:sym typeface="微软雅黑"/>
                        </a:rPr>
                        <a:t>说明</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234405">
                <a:tc>
                  <a:txBody>
                    <a:bodyPr/>
                    <a:lstStyle/>
                    <a:p>
                      <a:pPr algn="l">
                        <a:spcBef>
                          <a:spcPts val="200"/>
                        </a:spcBef>
                        <a:defRPr sz="1800"/>
                      </a:pPr>
                      <a:r>
                        <a:rPr sz="1200">
                          <a:latin typeface="微软雅黑"/>
                          <a:ea typeface="微软雅黑"/>
                          <a:cs typeface="微软雅黑"/>
                          <a:sym typeface="微软雅黑"/>
                        </a:rPr>
                        <a:t>System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spcBef>
                          <a:spcPts val="200"/>
                        </a:spcBef>
                        <a:defRPr sz="1800"/>
                      </a:pPr>
                      <a:r>
                        <a:rPr sz="1200">
                          <a:latin typeface="微软雅黑"/>
                          <a:ea typeface="微软雅黑"/>
                          <a:cs typeface="微软雅黑"/>
                          <a:sym typeface="微软雅黑"/>
                        </a:rPr>
                        <a:t>一些基本数据类型</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211754">
                <a:tc>
                  <a:txBody>
                    <a:bodyPr/>
                    <a:lstStyle/>
                    <a:p>
                      <a:pPr algn="l">
                        <a:spcBef>
                          <a:spcPts val="200"/>
                        </a:spcBef>
                        <a:defRPr sz="1800"/>
                      </a:pPr>
                      <a:r>
                        <a:rPr sz="1200">
                          <a:latin typeface="微软雅黑"/>
                          <a:ea typeface="微软雅黑"/>
                          <a:cs typeface="微软雅黑"/>
                          <a:sym typeface="微软雅黑"/>
                        </a:rPr>
                        <a:t>System.IO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spcBef>
                          <a:spcPts val="200"/>
                        </a:spcBef>
                        <a:defRPr sz="1800"/>
                      </a:pPr>
                      <a:r>
                        <a:rPr sz="1200">
                          <a:latin typeface="微软雅黑"/>
                          <a:ea typeface="微软雅黑"/>
                          <a:cs typeface="微软雅黑"/>
                          <a:sym typeface="微软雅黑"/>
                        </a:rPr>
                        <a:t>管理对文件和流的同步和异步访问</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211754">
                <a:tc>
                  <a:txBody>
                    <a:bodyPr/>
                    <a:lstStyle/>
                    <a:p>
                      <a:pPr algn="l">
                        <a:spcBef>
                          <a:spcPts val="200"/>
                        </a:spcBef>
                        <a:defRPr sz="1800"/>
                      </a:pPr>
                      <a:r>
                        <a:rPr sz="1200">
                          <a:latin typeface="微软雅黑"/>
                          <a:ea typeface="微软雅黑"/>
                          <a:cs typeface="微软雅黑"/>
                          <a:sym typeface="微软雅黑"/>
                        </a:rPr>
                        <a:t>System.Threading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spcBef>
                          <a:spcPts val="200"/>
                        </a:spcBef>
                        <a:defRPr sz="1800"/>
                      </a:pPr>
                      <a:r>
                        <a:rPr sz="1200">
                          <a:latin typeface="微软雅黑"/>
                          <a:ea typeface="微软雅黑"/>
                          <a:cs typeface="微软雅黑"/>
                          <a:sym typeface="微软雅黑"/>
                        </a:rPr>
                        <a:t>包含用于多线程编程的类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211754">
                <a:tc>
                  <a:txBody>
                    <a:bodyPr/>
                    <a:lstStyle/>
                    <a:p>
                      <a:pPr algn="l">
                        <a:spcBef>
                          <a:spcPts val="200"/>
                        </a:spcBef>
                        <a:defRPr sz="1800"/>
                      </a:pPr>
                      <a:r>
                        <a:rPr sz="1200">
                          <a:latin typeface="微软雅黑"/>
                          <a:ea typeface="微软雅黑"/>
                          <a:cs typeface="微软雅黑"/>
                          <a:sym typeface="微软雅黑"/>
                        </a:rPr>
                        <a:t>System.Collections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spcBef>
                          <a:spcPts val="200"/>
                        </a:spcBef>
                        <a:defRPr sz="1800"/>
                      </a:pPr>
                      <a:r>
                        <a:rPr sz="1200">
                          <a:latin typeface="微软雅黑"/>
                          <a:ea typeface="微软雅黑"/>
                          <a:cs typeface="微软雅黑"/>
                          <a:sym typeface="微软雅黑"/>
                        </a:rPr>
                        <a:t>包含定义各种对象集的接口和类</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211754">
                <a:tc>
                  <a:txBody>
                    <a:bodyPr/>
                    <a:lstStyle/>
                    <a:p>
                      <a:pPr algn="l">
                        <a:spcBef>
                          <a:spcPts val="200"/>
                        </a:spcBef>
                        <a:defRPr sz="1800"/>
                      </a:pPr>
                      <a:r>
                        <a:rPr sz="1200">
                          <a:latin typeface="微软雅黑"/>
                          <a:ea typeface="微软雅黑"/>
                          <a:cs typeface="微软雅黑"/>
                          <a:sym typeface="微软雅黑"/>
                        </a:rPr>
                        <a:t>UnityEngine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spcBef>
                          <a:spcPts val="200"/>
                        </a:spcBef>
                        <a:defRPr>
                          <a:latin typeface="微软雅黑"/>
                          <a:ea typeface="微软雅黑"/>
                          <a:cs typeface="微软雅黑"/>
                          <a:sym typeface="微软雅黑"/>
                        </a:defRPr>
                      </a:pPr>
                      <a:r>
                        <a:t>包含Unity引擎的类</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r h="211754">
                <a:tc>
                  <a:txBody>
                    <a:bodyPr/>
                    <a:lstStyle/>
                    <a:p>
                      <a:pPr algn="l">
                        <a:spcBef>
                          <a:spcPts val="200"/>
                        </a:spcBef>
                        <a:defRPr sz="1800"/>
                      </a:pPr>
                      <a:r>
                        <a:rPr sz="1200">
                          <a:latin typeface="微软雅黑"/>
                          <a:ea typeface="微软雅黑"/>
                          <a:cs typeface="微软雅黑"/>
                          <a:sym typeface="微软雅黑"/>
                        </a:rPr>
                        <a:t>UnityEditor</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a:spcBef>
                          <a:spcPts val="200"/>
                        </a:spcBef>
                        <a:defRPr>
                          <a:latin typeface="微软雅黑"/>
                          <a:ea typeface="微软雅黑"/>
                          <a:cs typeface="微软雅黑"/>
                          <a:sym typeface="微软雅黑"/>
                        </a:defRPr>
                      </a:pPr>
                      <a:r>
                        <a:t>包含Unity编辑器的类</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集合</a:t>
            </a:r>
          </a:p>
        </p:txBody>
      </p:sp>
      <p:sp>
        <p:nvSpPr>
          <p:cNvPr id="604" name="矩形 5"/>
          <p:cNvSpPr txBox="1"/>
          <p:nvPr/>
        </p:nvSpPr>
        <p:spPr>
          <a:xfrm>
            <a:off x="1226267" y="2216654"/>
            <a:ext cx="9746533"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介绍Arraylist与Stack的使用。能用foreach遍历是因为继承IEnumerable接口</a:t>
            </a:r>
          </a:p>
        </p:txBody>
      </p:sp>
      <p:sp>
        <p:nvSpPr>
          <p:cNvPr id="605" name="矩形 4"/>
          <p:cNvSpPr txBox="1"/>
          <p:nvPr/>
        </p:nvSpPr>
        <p:spPr>
          <a:xfrm>
            <a:off x="1863829" y="3209973"/>
            <a:ext cx="4166533" cy="293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ArrayList</a:t>
            </a:r>
            <a:r>
              <a:t> arraylist = </a:t>
            </a:r>
            <a:r>
              <a:rPr>
                <a:solidFill>
                  <a:srgbClr val="0000FF"/>
                </a:solidFill>
              </a:rPr>
              <a:t>new</a:t>
            </a:r>
            <a:r>
              <a:t> </a:t>
            </a:r>
            <a:r>
              <a:rPr>
                <a:solidFill>
                  <a:srgbClr val="2B91AF"/>
                </a:solidFill>
              </a:rPr>
              <a:t>ArrayList</a:t>
            </a:r>
            <a:r>
              <a:t>();</a:t>
            </a:r>
          </a:p>
          <a:p>
            <a:pPr>
              <a:defRPr sz="1200">
                <a:latin typeface="Consolas"/>
                <a:ea typeface="Consolas"/>
                <a:cs typeface="Consolas"/>
                <a:sym typeface="Consolas"/>
              </a:defRPr>
            </a:pPr>
            <a:r>
              <a:t>        arraylist.Add(1);</a:t>
            </a:r>
          </a:p>
          <a:p>
            <a:pPr>
              <a:defRPr sz="1200">
                <a:latin typeface="Consolas"/>
                <a:ea typeface="Consolas"/>
                <a:cs typeface="Consolas"/>
                <a:sym typeface="Consolas"/>
              </a:defRPr>
            </a:pPr>
            <a:r>
              <a:t>        arraylist.Add(2);</a:t>
            </a:r>
          </a:p>
          <a:p>
            <a:pPr>
              <a:defRPr sz="1200">
                <a:latin typeface="Consolas"/>
                <a:ea typeface="Consolas"/>
                <a:cs typeface="Consolas"/>
                <a:sym typeface="Consolas"/>
              </a:defRPr>
            </a:pPr>
            <a:r>
              <a:t>        arraylist.Add(</a:t>
            </a:r>
            <a:r>
              <a:rPr>
                <a:solidFill>
                  <a:srgbClr val="A31515"/>
                </a:solidFill>
              </a:rPr>
              <a:t>"a"</a:t>
            </a:r>
            <a:r>
              <a:t>);</a:t>
            </a:r>
          </a:p>
          <a:p>
            <a:pPr>
              <a:defRPr sz="1200">
                <a:latin typeface="Consolas"/>
                <a:ea typeface="Consolas"/>
                <a:cs typeface="Consolas"/>
                <a:sym typeface="Consolas"/>
              </a:defRPr>
            </a:pPr>
            <a:r>
              <a:t>        arraylist.Add(</a:t>
            </a:r>
            <a:r>
              <a:rPr>
                <a:solidFill>
                  <a:srgbClr val="A31515"/>
                </a:solidFill>
              </a:rPr>
              <a:t>"b"</a:t>
            </a:r>
            <a:r>
              <a:t>);</a:t>
            </a:r>
          </a:p>
          <a:p>
            <a:pPr>
              <a:defRPr sz="1200">
                <a:latin typeface="Consolas"/>
                <a:ea typeface="Consolas"/>
                <a:cs typeface="Consolas"/>
                <a:sym typeface="Consolas"/>
              </a:defRPr>
            </a:pPr>
            <a:r>
              <a:t>        </a:t>
            </a:r>
            <a:r>
              <a:rPr>
                <a:solidFill>
                  <a:srgbClr val="0000FF"/>
                </a:solidFill>
              </a:rPr>
              <a:t>foreach</a:t>
            </a:r>
            <a:r>
              <a:t> (</a:t>
            </a:r>
            <a:r>
              <a:rPr>
                <a:solidFill>
                  <a:srgbClr val="0000FF"/>
                </a:solidFill>
              </a:rPr>
              <a:t>object</a:t>
            </a:r>
            <a:r>
              <a:t> obj </a:t>
            </a:r>
            <a:r>
              <a:rPr>
                <a:solidFill>
                  <a:srgbClr val="0000FF"/>
                </a:solidFill>
              </a:rPr>
              <a:t>in</a:t>
            </a:r>
            <a:r>
              <a:t> arraylist)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.WriteLine(obj);</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06" name="矩形 6"/>
          <p:cNvSpPr txBox="1"/>
          <p:nvPr/>
        </p:nvSpPr>
        <p:spPr>
          <a:xfrm>
            <a:off x="6614624" y="3209973"/>
            <a:ext cx="3394747" cy="293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Stack</a:t>
            </a:r>
            <a:r>
              <a:t> stack = </a:t>
            </a:r>
            <a:r>
              <a:rPr>
                <a:solidFill>
                  <a:srgbClr val="0000FF"/>
                </a:solidFill>
              </a:rPr>
              <a:t>new</a:t>
            </a:r>
            <a:r>
              <a:t> </a:t>
            </a:r>
            <a:r>
              <a:rPr>
                <a:solidFill>
                  <a:srgbClr val="2B91AF"/>
                </a:solidFill>
              </a:rPr>
              <a:t>Stack</a:t>
            </a:r>
            <a:r>
              <a:t>();</a:t>
            </a:r>
          </a:p>
          <a:p>
            <a:pPr>
              <a:defRPr sz="1200">
                <a:latin typeface="Consolas"/>
                <a:ea typeface="Consolas"/>
                <a:cs typeface="Consolas"/>
                <a:sym typeface="Consolas"/>
              </a:defRPr>
            </a:pPr>
            <a:r>
              <a:t>        stack.Push(1);</a:t>
            </a:r>
          </a:p>
          <a:p>
            <a:pPr>
              <a:defRPr sz="1200">
                <a:latin typeface="Consolas"/>
                <a:ea typeface="Consolas"/>
                <a:cs typeface="Consolas"/>
                <a:sym typeface="Consolas"/>
              </a:defRPr>
            </a:pPr>
            <a:r>
              <a:t>        stack.Push(2);</a:t>
            </a:r>
          </a:p>
          <a:p>
            <a:pPr>
              <a:defRPr sz="1200">
                <a:latin typeface="Consolas"/>
                <a:ea typeface="Consolas"/>
                <a:cs typeface="Consolas"/>
                <a:sym typeface="Consolas"/>
              </a:defRPr>
            </a:pPr>
            <a:r>
              <a:t>        stack.Push(</a:t>
            </a:r>
            <a:r>
              <a:rPr>
                <a:solidFill>
                  <a:srgbClr val="A31515"/>
                </a:solidFill>
              </a:rPr>
              <a:t>"a"</a:t>
            </a:r>
            <a:r>
              <a:t>);</a:t>
            </a:r>
          </a:p>
          <a:p>
            <a:pPr>
              <a:defRPr sz="1200">
                <a:latin typeface="Consolas"/>
                <a:ea typeface="Consolas"/>
                <a:cs typeface="Consolas"/>
                <a:sym typeface="Consolas"/>
              </a:defRPr>
            </a:pPr>
            <a:r>
              <a:t>        stack.Push(</a:t>
            </a:r>
            <a:r>
              <a:rPr>
                <a:solidFill>
                  <a:srgbClr val="A31515"/>
                </a:solidFill>
              </a:rPr>
              <a:t>"b"</a:t>
            </a:r>
            <a:r>
              <a:t>);</a:t>
            </a:r>
          </a:p>
          <a:p>
            <a:pPr>
              <a:defRPr sz="1200">
                <a:latin typeface="Consolas"/>
                <a:ea typeface="Consolas"/>
                <a:cs typeface="Consolas"/>
                <a:sym typeface="Consolas"/>
              </a:defRPr>
            </a:pPr>
            <a:r>
              <a:t>        </a:t>
            </a:r>
            <a:r>
              <a:rPr>
                <a:solidFill>
                  <a:srgbClr val="0000FF"/>
                </a:solidFill>
              </a:rPr>
              <a:t>foreach</a:t>
            </a:r>
            <a:r>
              <a:t> (</a:t>
            </a:r>
            <a:r>
              <a:rPr>
                <a:solidFill>
                  <a:srgbClr val="0000FF"/>
                </a:solidFill>
              </a:rPr>
              <a:t>object</a:t>
            </a:r>
            <a:r>
              <a:t> obj </a:t>
            </a:r>
            <a:r>
              <a:rPr>
                <a:solidFill>
                  <a:srgbClr val="0000FF"/>
                </a:solidFill>
              </a:rPr>
              <a:t>in</a:t>
            </a:r>
            <a:r>
              <a:t> stack)</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.WriteLine(obj);</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pic>
        <p:nvPicPr>
          <p:cNvPr id="607" name="Picture 2" descr="Picture 2"/>
          <p:cNvPicPr>
            <a:picLocks noChangeAspect="1"/>
          </p:cNvPicPr>
          <p:nvPr/>
        </p:nvPicPr>
        <p:blipFill>
          <a:blip r:embed="rId2">
            <a:extLst/>
          </a:blip>
          <a:stretch>
            <a:fillRect/>
          </a:stretch>
        </p:blipFill>
        <p:spPr>
          <a:xfrm>
            <a:off x="10467974" y="5191952"/>
            <a:ext cx="504826" cy="781051"/>
          </a:xfrm>
          <a:prstGeom prst="rect">
            <a:avLst/>
          </a:prstGeom>
          <a:ln w="12700">
            <a:miter lim="400000"/>
          </a:ln>
        </p:spPr>
      </p:pic>
      <p:pic>
        <p:nvPicPr>
          <p:cNvPr id="608" name="Picture 3" descr="Picture 3"/>
          <p:cNvPicPr>
            <a:picLocks noChangeAspect="1"/>
          </p:cNvPicPr>
          <p:nvPr/>
        </p:nvPicPr>
        <p:blipFill>
          <a:blip r:embed="rId3">
            <a:extLst/>
          </a:blip>
          <a:stretch>
            <a:fillRect/>
          </a:stretch>
        </p:blipFill>
        <p:spPr>
          <a:xfrm>
            <a:off x="5556608" y="5191952"/>
            <a:ext cx="542926" cy="8572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泛型</a:t>
            </a:r>
          </a:p>
        </p:txBody>
      </p:sp>
      <p:sp>
        <p:nvSpPr>
          <p:cNvPr id="611" name="矩形 5"/>
          <p:cNvSpPr txBox="1"/>
          <p:nvPr/>
        </p:nvSpPr>
        <p:spPr>
          <a:xfrm>
            <a:off x="1226267" y="2216654"/>
            <a:ext cx="9746533" cy="204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泛型将类型参数化以达到代码复用提高软件开发工作效率的一种数据类型。</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通过数据类型的替代参数编写类或方法的规范。</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当编译器遇到类的构造函数或方法的函数调用时，它会生成代码来处理指定的数据类型。</a:t>
            </a:r>
          </a:p>
        </p:txBody>
      </p:sp>
      <p:sp>
        <p:nvSpPr>
          <p:cNvPr id="612" name="矩形 1"/>
          <p:cNvSpPr txBox="1"/>
          <p:nvPr/>
        </p:nvSpPr>
        <p:spPr>
          <a:xfrm>
            <a:off x="1286311" y="4418143"/>
            <a:ext cx="4552427" cy="169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Tool</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static</a:t>
            </a:r>
            <a:r>
              <a:t> </a:t>
            </a:r>
            <a:r>
              <a:rPr>
                <a:solidFill>
                  <a:srgbClr val="0000FF"/>
                </a:solidFill>
              </a:rPr>
              <a:t>void</a:t>
            </a:r>
            <a:r>
              <a:t> Swap&lt;T&gt;(</a:t>
            </a:r>
            <a:r>
              <a:rPr>
                <a:solidFill>
                  <a:srgbClr val="0000FF"/>
                </a:solidFill>
              </a:rPr>
              <a:t>ref</a:t>
            </a:r>
            <a:r>
              <a:t> T a, </a:t>
            </a:r>
            <a:r>
              <a:rPr>
                <a:solidFill>
                  <a:srgbClr val="0000FF"/>
                </a:solidFill>
              </a:rPr>
              <a:t>ref</a:t>
            </a:r>
            <a:r>
              <a:t> T b)</a:t>
            </a:r>
          </a:p>
          <a:p>
            <a:pPr>
              <a:defRPr sz="1200">
                <a:latin typeface="Consolas"/>
                <a:ea typeface="Consolas"/>
                <a:cs typeface="Consolas"/>
                <a:sym typeface="Consolas"/>
              </a:defRPr>
            </a:pPr>
            <a:r>
              <a:t>    {</a:t>
            </a:r>
          </a:p>
          <a:p>
            <a:pPr>
              <a:defRPr sz="1200">
                <a:latin typeface="Consolas"/>
                <a:ea typeface="Consolas"/>
                <a:cs typeface="Consolas"/>
                <a:sym typeface="Consolas"/>
              </a:defRPr>
            </a:pPr>
            <a:r>
              <a:t>        T temp = a;</a:t>
            </a:r>
          </a:p>
          <a:p>
            <a:pPr>
              <a:defRPr sz="1200">
                <a:latin typeface="Consolas"/>
                <a:ea typeface="Consolas"/>
                <a:cs typeface="Consolas"/>
                <a:sym typeface="Consolas"/>
              </a:defRPr>
            </a:pPr>
            <a:r>
              <a:t>        a = b;</a:t>
            </a:r>
          </a:p>
          <a:p>
            <a:pPr>
              <a:defRPr sz="1200">
                <a:latin typeface="Consolas"/>
                <a:ea typeface="Consolas"/>
                <a:cs typeface="Consolas"/>
                <a:sym typeface="Consolas"/>
              </a:defRPr>
            </a:pPr>
            <a:r>
              <a:t>        b = temp;</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13" name="矩形 2"/>
          <p:cNvSpPr txBox="1"/>
          <p:nvPr/>
        </p:nvSpPr>
        <p:spPr>
          <a:xfrm>
            <a:off x="5807978" y="4497758"/>
            <a:ext cx="5265491" cy="169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static</a:t>
            </a:r>
            <a:r>
              <a:rPr>
                <a:solidFill>
                  <a:srgbClr val="000000"/>
                </a:solidFill>
              </a:rPr>
              <a:t> </a:t>
            </a:r>
            <a:r>
              <a:t>void</a:t>
            </a:r>
            <a:r>
              <a:rPr>
                <a:solidFill>
                  <a:srgbClr val="000000"/>
                </a:solidFill>
              </a:rPr>
              <a:t> Main(</a:t>
            </a:r>
            <a:r>
              <a:t>string</a:t>
            </a:r>
            <a:r>
              <a:rPr>
                <a:solidFill>
                  <a:srgbClr val="000000"/>
                </a:solidFill>
              </a:rPr>
              <a:t>[] args)</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int</a:t>
            </a:r>
            <a:r>
              <a:t> a = 1, b = 2;</a:t>
            </a:r>
          </a:p>
          <a:p>
            <a:pPr>
              <a:defRPr sz="1200">
                <a:latin typeface="Consolas"/>
                <a:ea typeface="Consolas"/>
                <a:cs typeface="Consolas"/>
                <a:sym typeface="Consolas"/>
              </a:defRPr>
            </a:pPr>
            <a:r>
              <a:t>    </a:t>
            </a:r>
            <a:r>
              <a:rPr>
                <a:solidFill>
                  <a:srgbClr val="2B91AF"/>
                </a:solidFill>
              </a:rPr>
              <a:t>Tool</a:t>
            </a:r>
            <a:r>
              <a:t>.Swap&lt;</a:t>
            </a:r>
            <a:r>
              <a:rPr>
                <a:solidFill>
                  <a:srgbClr val="0000FF"/>
                </a:solidFill>
              </a:rPr>
              <a:t>int</a:t>
            </a:r>
            <a:r>
              <a:t>&gt;(</a:t>
            </a:r>
            <a:r>
              <a:rPr>
                <a:solidFill>
                  <a:srgbClr val="0000FF"/>
                </a:solidFill>
              </a:rPr>
              <a:t>ref</a:t>
            </a:r>
            <a:r>
              <a:t> a, </a:t>
            </a:r>
            <a:r>
              <a:rPr>
                <a:solidFill>
                  <a:srgbClr val="0000FF"/>
                </a:solidFill>
              </a:rPr>
              <a:t>ref</a:t>
            </a:r>
            <a:r>
              <a:t> b);</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"a:{0},b:{1}"</a:t>
            </a:r>
            <a:r>
              <a:t>, a, b);</a:t>
            </a:r>
          </a:p>
          <a:p>
            <a:pPr>
              <a:defRPr sz="1200">
                <a:latin typeface="Consolas"/>
                <a:ea typeface="Consolas"/>
                <a:cs typeface="Consolas"/>
                <a:sym typeface="Consolas"/>
              </a:defRPr>
            </a:pPr>
            <a:r>
              <a:t>    </a:t>
            </a:r>
            <a:r>
              <a:rPr>
                <a:solidFill>
                  <a:srgbClr val="0000FF"/>
                </a:solidFill>
              </a:rPr>
              <a:t>string</a:t>
            </a:r>
            <a:r>
              <a:t> strA = </a:t>
            </a:r>
            <a:r>
              <a:rPr>
                <a:solidFill>
                  <a:srgbClr val="A31515"/>
                </a:solidFill>
              </a:rPr>
              <a:t>"a"</a:t>
            </a:r>
            <a:r>
              <a:t>, strB = </a:t>
            </a:r>
            <a:r>
              <a:rPr>
                <a:solidFill>
                  <a:srgbClr val="A31515"/>
                </a:solidFill>
              </a:rPr>
              <a:t>"b"</a:t>
            </a:r>
            <a:r>
              <a:t>;</a:t>
            </a:r>
          </a:p>
          <a:p>
            <a:pPr>
              <a:defRPr sz="1200">
                <a:latin typeface="Consolas"/>
                <a:ea typeface="Consolas"/>
                <a:cs typeface="Consolas"/>
                <a:sym typeface="Consolas"/>
              </a:defRPr>
            </a:pPr>
            <a:r>
              <a:t>    </a:t>
            </a:r>
            <a:r>
              <a:rPr>
                <a:solidFill>
                  <a:srgbClr val="2B91AF"/>
                </a:solidFill>
              </a:rPr>
              <a:t>Tool</a:t>
            </a:r>
            <a:r>
              <a:t>.Swap&lt;</a:t>
            </a:r>
            <a:r>
              <a:rPr>
                <a:solidFill>
                  <a:srgbClr val="0000FF"/>
                </a:solidFill>
              </a:rPr>
              <a:t>string</a:t>
            </a:r>
            <a:r>
              <a:t>&gt;(</a:t>
            </a:r>
            <a:r>
              <a:rPr>
                <a:solidFill>
                  <a:srgbClr val="0000FF"/>
                </a:solidFill>
              </a:rPr>
              <a:t>ref</a:t>
            </a:r>
            <a:r>
              <a:t> strA, </a:t>
            </a:r>
            <a:r>
              <a:rPr>
                <a:solidFill>
                  <a:srgbClr val="0000FF"/>
                </a:solidFill>
              </a:rPr>
              <a:t>ref</a:t>
            </a:r>
            <a:r>
              <a:t> strB);</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"strA:{0},strB:{1}"</a:t>
            </a:r>
            <a:r>
              <a:t>, strA, strB);</a:t>
            </a:r>
          </a:p>
          <a:p>
            <a:pPr>
              <a:defRPr sz="1200">
                <a:latin typeface="Consolas"/>
                <a:ea typeface="Consolas"/>
                <a:cs typeface="Consolas"/>
                <a:sym typeface="Consolas"/>
              </a:defRPr>
            </a:pPr>
            <a:r>
              <a:t>}</a:t>
            </a:r>
          </a:p>
        </p:txBody>
      </p:sp>
      <p:pic>
        <p:nvPicPr>
          <p:cNvPr id="614" name="Picture 2" descr="Picture 2"/>
          <p:cNvPicPr>
            <a:picLocks noChangeAspect="1"/>
          </p:cNvPicPr>
          <p:nvPr/>
        </p:nvPicPr>
        <p:blipFill>
          <a:blip r:embed="rId2">
            <a:extLst/>
          </a:blip>
          <a:stretch>
            <a:fillRect/>
          </a:stretch>
        </p:blipFill>
        <p:spPr>
          <a:xfrm>
            <a:off x="9534525" y="6069974"/>
            <a:ext cx="1438275" cy="4572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泛型</a:t>
            </a:r>
          </a:p>
        </p:txBody>
      </p:sp>
      <p:sp>
        <p:nvSpPr>
          <p:cNvPr id="617" name="矩形 3"/>
          <p:cNvSpPr txBox="1"/>
          <p:nvPr/>
        </p:nvSpPr>
        <p:spPr>
          <a:xfrm>
            <a:off x="1258347" y="2882635"/>
            <a:ext cx="3579304"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Singleton</a:t>
            </a:r>
            <a:r>
              <a:rPr>
                <a:solidFill>
                  <a:srgbClr val="000000"/>
                </a:solidFill>
              </a:rPr>
              <a:t>&lt;T&gt; </a:t>
            </a:r>
            <a:r>
              <a:t>where</a:t>
            </a:r>
            <a:r>
              <a:rPr>
                <a:solidFill>
                  <a:srgbClr val="000000"/>
                </a:solidFill>
              </a:rPr>
              <a:t> T : </a:t>
            </a:r>
            <a:r>
              <a:t>class</a:t>
            </a:r>
            <a:r>
              <a:rPr>
                <a:solidFill>
                  <a:srgbClr val="000000"/>
                </a:solidFill>
              </a:rPr>
              <a:t>,</a:t>
            </a:r>
            <a:r>
              <a:t>new</a:t>
            </a:r>
            <a:r>
              <a:rPr>
                <a:solidFill>
                  <a:srgbClr val="000000"/>
                </a:solidFill>
              </a:rPr>
              <a:t>()</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T m_Mgr = </a:t>
            </a:r>
            <a:r>
              <a:rPr>
                <a:solidFill>
                  <a:srgbClr val="0000FF"/>
                </a:solidFill>
              </a:rPr>
              <a:t>null</a:t>
            </a: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static</a:t>
            </a:r>
            <a:r>
              <a:t> T Instance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get</a:t>
            </a: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0000FF"/>
                </a:solidFill>
              </a:rPr>
              <a:t>if</a:t>
            </a:r>
            <a:r>
              <a:t>(m_Mgr == </a:t>
            </a:r>
            <a:r>
              <a:rPr>
                <a:solidFill>
                  <a:srgbClr val="0000FF"/>
                </a:solidFill>
              </a:rPr>
              <a:t>null</a:t>
            </a:r>
            <a:r>
              <a:t>)</a:t>
            </a:r>
          </a:p>
          <a:p>
            <a:pPr>
              <a:defRPr sz="1200">
                <a:latin typeface="Consolas"/>
                <a:ea typeface="Consolas"/>
                <a:cs typeface="Consolas"/>
                <a:sym typeface="Consolas"/>
              </a:defRPr>
            </a:pPr>
            <a:r>
              <a:t>                m_Mgr = </a:t>
            </a:r>
            <a:r>
              <a:rPr>
                <a:solidFill>
                  <a:srgbClr val="0000FF"/>
                </a:solidFill>
              </a:rPr>
              <a:t>new</a:t>
            </a:r>
            <a:r>
              <a:t> T();</a:t>
            </a:r>
          </a:p>
          <a:p>
            <a:pPr>
              <a:defRPr sz="1200">
                <a:latin typeface="Consolas"/>
                <a:ea typeface="Consolas"/>
                <a:cs typeface="Consolas"/>
                <a:sym typeface="Consolas"/>
              </a:defRPr>
            </a:pPr>
            <a:r>
              <a:t>            </a:t>
            </a:r>
            <a:r>
              <a:rPr>
                <a:solidFill>
                  <a:srgbClr val="0000FF"/>
                </a:solidFill>
              </a:rPr>
              <a:t>return</a:t>
            </a:r>
            <a:r>
              <a:t> m_Mgr;</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18" name="矩形 4"/>
          <p:cNvSpPr txBox="1"/>
          <p:nvPr/>
        </p:nvSpPr>
        <p:spPr>
          <a:xfrm>
            <a:off x="6101591" y="2874246"/>
            <a:ext cx="5659775" cy="3291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SceneManager</a:t>
            </a:r>
            <a:r>
              <a:rPr>
                <a:solidFill>
                  <a:srgbClr val="000000"/>
                </a:solidFill>
              </a:rPr>
              <a:t> : </a:t>
            </a:r>
            <a:r>
              <a:rPr>
                <a:solidFill>
                  <a:srgbClr val="2B91AF"/>
                </a:solidFill>
              </a:rPr>
              <a:t>Singleton</a:t>
            </a:r>
            <a:r>
              <a:rPr>
                <a:solidFill>
                  <a:srgbClr val="000000"/>
                </a:solidFill>
              </a:rPr>
              <a:t>&lt;</a:t>
            </a:r>
            <a:r>
              <a:rPr>
                <a:solidFill>
                  <a:srgbClr val="2B91AF"/>
                </a:solidFill>
              </a:rPr>
              <a:t>SceneManager</a:t>
            </a:r>
            <a:r>
              <a:rPr>
                <a:solidFill>
                  <a:srgbClr val="000000"/>
                </a:solidFill>
              </a:rPr>
              <a:t>&gt;</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Init() { </a:t>
            </a:r>
            <a:r>
              <a:rPr>
                <a:solidFill>
                  <a:srgbClr val="2B91AF"/>
                </a:solidFill>
              </a:rPr>
              <a:t>Console</a:t>
            </a:r>
            <a:r>
              <a:t>.WriteLine(</a:t>
            </a:r>
            <a:r>
              <a:rPr>
                <a:solidFill>
                  <a:srgbClr val="A31515"/>
                </a:solidFill>
              </a:rPr>
              <a:t>"SceneMgr Init."</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RoleManager</a:t>
            </a:r>
            <a:r>
              <a:rPr>
                <a:solidFill>
                  <a:srgbClr val="000000"/>
                </a:solidFill>
              </a:rPr>
              <a:t> : </a:t>
            </a:r>
            <a:r>
              <a:rPr>
                <a:solidFill>
                  <a:srgbClr val="2B91AF"/>
                </a:solidFill>
              </a:rPr>
              <a:t>Singleton</a:t>
            </a:r>
            <a:r>
              <a:rPr>
                <a:solidFill>
                  <a:srgbClr val="000000"/>
                </a:solidFill>
              </a:rPr>
              <a:t>&lt;</a:t>
            </a:r>
            <a:r>
              <a:rPr>
                <a:solidFill>
                  <a:srgbClr val="2B91AF"/>
                </a:solidFill>
              </a:rPr>
              <a:t>RoleManager</a:t>
            </a:r>
            <a:r>
              <a:rPr>
                <a:solidFill>
                  <a:srgbClr val="000000"/>
                </a:solidFill>
              </a:rPr>
              <a:t>&gt;</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Init() { </a:t>
            </a:r>
            <a:r>
              <a:rPr>
                <a:solidFill>
                  <a:srgbClr val="2B91AF"/>
                </a:solidFill>
              </a:rPr>
              <a:t>Console</a:t>
            </a:r>
            <a:r>
              <a:t>.WriteLine(</a:t>
            </a:r>
            <a:r>
              <a:rPr>
                <a:solidFill>
                  <a:srgbClr val="A31515"/>
                </a:solidFill>
              </a:rPr>
              <a:t>"RoleMgr Init."</a:t>
            </a: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SceneManager</a:t>
            </a:r>
            <a:r>
              <a:t>.Instance.Init();</a:t>
            </a:r>
          </a:p>
          <a:p>
            <a:pPr>
              <a:defRPr sz="1200">
                <a:latin typeface="Consolas"/>
                <a:ea typeface="Consolas"/>
                <a:cs typeface="Consolas"/>
                <a:sym typeface="Consolas"/>
              </a:defRPr>
            </a:pPr>
            <a:r>
              <a:t>        </a:t>
            </a:r>
            <a:r>
              <a:rPr>
                <a:solidFill>
                  <a:srgbClr val="2B91AF"/>
                </a:solidFill>
              </a:rPr>
              <a:t>RoleManager</a:t>
            </a:r>
            <a:r>
              <a:t>.Instance.Init();</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19" name="直接连接符 7"/>
          <p:cNvSpPr/>
          <p:nvPr/>
        </p:nvSpPr>
        <p:spPr>
          <a:xfrm flipH="1">
            <a:off x="5738070" y="2882635"/>
            <a:ext cx="1" cy="3400720"/>
          </a:xfrm>
          <a:prstGeom prst="line">
            <a:avLst/>
          </a:prstGeom>
          <a:ln w="12700">
            <a:solidFill>
              <a:schemeClr val="accent1"/>
            </a:solidFill>
            <a:miter/>
          </a:ln>
        </p:spPr>
        <p:txBody>
          <a:bodyPr lIns="45719" rIns="45719"/>
          <a:lstStyle/>
          <a:p>
            <a:endParaRPr/>
          </a:p>
        </p:txBody>
      </p:sp>
      <p:pic>
        <p:nvPicPr>
          <p:cNvPr id="620" name="Picture 2" descr="Picture 2"/>
          <p:cNvPicPr>
            <a:picLocks noChangeAspect="1"/>
          </p:cNvPicPr>
          <p:nvPr/>
        </p:nvPicPr>
        <p:blipFill>
          <a:blip r:embed="rId2">
            <a:extLst/>
          </a:blip>
          <a:stretch>
            <a:fillRect/>
          </a:stretch>
        </p:blipFill>
        <p:spPr>
          <a:xfrm>
            <a:off x="9957951" y="5115566"/>
            <a:ext cx="1285876" cy="600076"/>
          </a:xfrm>
          <a:prstGeom prst="rect">
            <a:avLst/>
          </a:prstGeom>
          <a:ln w="12700">
            <a:miter lim="400000"/>
          </a:ln>
        </p:spPr>
      </p:pic>
      <p:sp>
        <p:nvSpPr>
          <p:cNvPr id="621" name="矩形 6"/>
          <p:cNvSpPr txBox="1"/>
          <p:nvPr/>
        </p:nvSpPr>
        <p:spPr>
          <a:xfrm>
            <a:off x="1226267" y="2240397"/>
            <a:ext cx="9746533"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lvl1pPr>
          </a:lstStyle>
          <a:p>
            <a:r>
              <a:t>利用泛型实现单键设计模式</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泛型</a:t>
            </a:r>
          </a:p>
        </p:txBody>
      </p:sp>
      <p:sp>
        <p:nvSpPr>
          <p:cNvPr id="624" name="矩形 3"/>
          <p:cNvSpPr txBox="1"/>
          <p:nvPr/>
        </p:nvSpPr>
        <p:spPr>
          <a:xfrm>
            <a:off x="1258347" y="3000867"/>
            <a:ext cx="4353888" cy="3368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List</a:t>
            </a:r>
            <a:r>
              <a:t>&lt;</a:t>
            </a:r>
            <a:r>
              <a:rPr>
                <a:solidFill>
                  <a:srgbClr val="0000FF"/>
                </a:solidFill>
              </a:rPr>
              <a:t>int</a:t>
            </a:r>
            <a:r>
              <a:t>&gt; list1 = </a:t>
            </a:r>
            <a:r>
              <a:rPr>
                <a:solidFill>
                  <a:srgbClr val="0000FF"/>
                </a:solidFill>
              </a:rPr>
              <a:t>new</a:t>
            </a:r>
            <a:r>
              <a:t> </a:t>
            </a:r>
            <a:r>
              <a:rPr>
                <a:solidFill>
                  <a:srgbClr val="2B91AF"/>
                </a:solidFill>
              </a:rPr>
              <a:t>List</a:t>
            </a:r>
            <a:r>
              <a:t>&lt;</a:t>
            </a:r>
            <a:r>
              <a:rPr>
                <a:solidFill>
                  <a:srgbClr val="0000FF"/>
                </a:solidFill>
              </a:rPr>
              <a:t>int</a:t>
            </a:r>
            <a:r>
              <a:t>&gt;();</a:t>
            </a:r>
          </a:p>
          <a:p>
            <a:pPr>
              <a:defRPr sz="1200">
                <a:latin typeface="Consolas"/>
                <a:ea typeface="Consolas"/>
                <a:cs typeface="Consolas"/>
                <a:sym typeface="Consolas"/>
              </a:defRPr>
            </a:pPr>
            <a:r>
              <a:t>        list1.Add(5); </a:t>
            </a:r>
            <a:r>
              <a:rPr>
                <a:solidFill>
                  <a:srgbClr val="008000"/>
                </a:solidFill>
              </a:rPr>
              <a:t>//添加5</a:t>
            </a:r>
          </a:p>
          <a:p>
            <a:pPr>
              <a:defRPr sz="1200">
                <a:latin typeface="Consolas"/>
                <a:ea typeface="Consolas"/>
                <a:cs typeface="Consolas"/>
                <a:sym typeface="Consolas"/>
              </a:defRPr>
            </a:pPr>
            <a:endParaRPr>
              <a:solidFill>
                <a:srgbClr val="008000"/>
              </a:solidFill>
            </a:endParaRPr>
          </a:p>
          <a:p>
            <a:pPr>
              <a:defRPr sz="1200">
                <a:latin typeface="Consolas"/>
                <a:ea typeface="Consolas"/>
                <a:cs typeface="Consolas"/>
                <a:sym typeface="Consolas"/>
              </a:defRPr>
            </a:pPr>
            <a:r>
              <a:t>        </a:t>
            </a:r>
            <a:r>
              <a:rPr>
                <a:solidFill>
                  <a:srgbClr val="0000FF"/>
                </a:solidFill>
              </a:rPr>
              <a:t>int</a:t>
            </a:r>
            <a:r>
              <a:t>[] array = </a:t>
            </a:r>
            <a:r>
              <a:rPr>
                <a:solidFill>
                  <a:srgbClr val="0000FF"/>
                </a:solidFill>
              </a:rPr>
              <a:t>new</a:t>
            </a:r>
            <a:r>
              <a:t> </a:t>
            </a:r>
            <a:r>
              <a:rPr>
                <a:solidFill>
                  <a:srgbClr val="0000FF"/>
                </a:solidFill>
              </a:rPr>
              <a:t>int</a:t>
            </a:r>
            <a:r>
              <a:t>[] { 1, 4, 7, 3 };</a:t>
            </a:r>
          </a:p>
          <a:p>
            <a:pPr>
              <a:defRPr sz="1200">
                <a:latin typeface="Consolas"/>
                <a:ea typeface="Consolas"/>
                <a:cs typeface="Consolas"/>
                <a:sym typeface="Consolas"/>
              </a:defRPr>
            </a:pPr>
            <a:r>
              <a:t>        </a:t>
            </a:r>
            <a:r>
              <a:rPr>
                <a:solidFill>
                  <a:srgbClr val="2B91AF"/>
                </a:solidFill>
              </a:rPr>
              <a:t>List</a:t>
            </a:r>
            <a:r>
              <a:t>&lt;</a:t>
            </a:r>
            <a:r>
              <a:rPr>
                <a:solidFill>
                  <a:srgbClr val="0000FF"/>
                </a:solidFill>
              </a:rPr>
              <a:t>int</a:t>
            </a:r>
            <a:r>
              <a:t>&gt; list2 = </a:t>
            </a:r>
            <a:r>
              <a:rPr>
                <a:solidFill>
                  <a:srgbClr val="0000FF"/>
                </a:solidFill>
              </a:rPr>
              <a:t>new</a:t>
            </a:r>
            <a:r>
              <a:t> </a:t>
            </a:r>
            <a:r>
              <a:rPr>
                <a:solidFill>
                  <a:srgbClr val="2B91AF"/>
                </a:solidFill>
              </a:rPr>
              <a:t>List</a:t>
            </a:r>
            <a:r>
              <a:t>&lt;</a:t>
            </a:r>
            <a:r>
              <a:rPr>
                <a:solidFill>
                  <a:srgbClr val="0000FF"/>
                </a:solidFill>
              </a:rPr>
              <a:t>int</a:t>
            </a:r>
            <a:r>
              <a:t>&gt;(array);</a:t>
            </a:r>
          </a:p>
          <a:p>
            <a:pPr>
              <a:defRPr sz="1200">
                <a:latin typeface="Consolas"/>
                <a:ea typeface="Consolas"/>
                <a:cs typeface="Consolas"/>
                <a:sym typeface="Consolas"/>
              </a:defRPr>
            </a:pPr>
            <a:r>
              <a:t>        list1.AddRange(list2); </a:t>
            </a:r>
            <a:r>
              <a:rPr>
                <a:solidFill>
                  <a:srgbClr val="008000"/>
                </a:solidFill>
              </a:rPr>
              <a:t>//添加list 1,4,7,3</a:t>
            </a:r>
          </a:p>
          <a:p>
            <a:pPr>
              <a:defRPr sz="1200">
                <a:latin typeface="Consolas"/>
                <a:ea typeface="Consolas"/>
                <a:cs typeface="Consolas"/>
                <a:sym typeface="Consolas"/>
              </a:defRPr>
            </a:pPr>
            <a:endParaRPr>
              <a:solidFill>
                <a:srgbClr val="008000"/>
              </a:solidFill>
            </a:endParaRPr>
          </a:p>
          <a:p>
            <a:pPr>
              <a:defRPr sz="1200">
                <a:latin typeface="Consolas"/>
                <a:ea typeface="Consolas"/>
                <a:cs typeface="Consolas"/>
                <a:sym typeface="Consolas"/>
              </a:defRPr>
            </a:pPr>
            <a:r>
              <a:t>        </a:t>
            </a:r>
            <a:r>
              <a:rPr>
                <a:solidFill>
                  <a:srgbClr val="0000FF"/>
                </a:solidFill>
              </a:rPr>
              <a:t>foreach</a:t>
            </a:r>
            <a:r>
              <a:t> (</a:t>
            </a:r>
            <a:r>
              <a:rPr>
                <a:solidFill>
                  <a:srgbClr val="0000FF"/>
                </a:solidFill>
              </a:rPr>
              <a:t>int</a:t>
            </a:r>
            <a:r>
              <a:t> i </a:t>
            </a:r>
            <a:r>
              <a:rPr>
                <a:solidFill>
                  <a:srgbClr val="0000FF"/>
                </a:solidFill>
              </a:rPr>
              <a:t>in</a:t>
            </a:r>
            <a:r>
              <a:t> list1)</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"{0}"</a:t>
            </a:r>
            <a:r>
              <a:t>, i);</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25" name="矩形 4"/>
          <p:cNvSpPr txBox="1"/>
          <p:nvPr/>
        </p:nvSpPr>
        <p:spPr>
          <a:xfrm>
            <a:off x="5975756" y="2992478"/>
            <a:ext cx="5861110" cy="3698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Dictionary</a:t>
            </a:r>
            <a:r>
              <a:t>&lt;</a:t>
            </a:r>
            <a:r>
              <a:rPr>
                <a:solidFill>
                  <a:srgbClr val="0000FF"/>
                </a:solidFill>
              </a:rPr>
              <a:t>int</a:t>
            </a:r>
            <a:r>
              <a:t>, </a:t>
            </a:r>
            <a:r>
              <a:rPr>
                <a:solidFill>
                  <a:srgbClr val="0000FF"/>
                </a:solidFill>
              </a:rPr>
              <a:t>string</a:t>
            </a:r>
            <a:r>
              <a:t>&gt; dic = </a:t>
            </a:r>
            <a:r>
              <a:rPr>
                <a:solidFill>
                  <a:srgbClr val="0000FF"/>
                </a:solidFill>
              </a:rPr>
              <a:t>new</a:t>
            </a:r>
            <a:r>
              <a:t> </a:t>
            </a:r>
            <a:r>
              <a:rPr>
                <a:solidFill>
                  <a:srgbClr val="2B91AF"/>
                </a:solidFill>
              </a:rPr>
              <a:t>Dictionary</a:t>
            </a:r>
            <a:r>
              <a:t>&lt;</a:t>
            </a:r>
            <a:r>
              <a:rPr>
                <a:solidFill>
                  <a:srgbClr val="0000FF"/>
                </a:solidFill>
              </a:rPr>
              <a:t>int</a:t>
            </a:r>
            <a:r>
              <a:t>, </a:t>
            </a:r>
            <a:r>
              <a:rPr>
                <a:solidFill>
                  <a:srgbClr val="0000FF"/>
                </a:solidFill>
              </a:rPr>
              <a:t>string</a:t>
            </a:r>
            <a:r>
              <a:t>&gt;();</a:t>
            </a:r>
          </a:p>
          <a:p>
            <a:pPr>
              <a:defRPr sz="1200">
                <a:latin typeface="Consolas"/>
                <a:ea typeface="Consolas"/>
                <a:cs typeface="Consolas"/>
                <a:sym typeface="Consolas"/>
              </a:defRPr>
            </a:pPr>
            <a:r>
              <a:t>        dic[0] = </a:t>
            </a:r>
            <a:r>
              <a:rPr>
                <a:solidFill>
                  <a:srgbClr val="A31515"/>
                </a:solidFill>
              </a:rPr>
              <a:t>"输球"</a:t>
            </a:r>
            <a:r>
              <a:t>; </a:t>
            </a:r>
            <a:r>
              <a:rPr>
                <a:solidFill>
                  <a:srgbClr val="008000"/>
                </a:solidFill>
              </a:rPr>
              <a:t>//支持索引器</a:t>
            </a:r>
          </a:p>
          <a:p>
            <a:pPr>
              <a:defRPr sz="1200">
                <a:latin typeface="Consolas"/>
                <a:ea typeface="Consolas"/>
                <a:cs typeface="Consolas"/>
                <a:sym typeface="Consolas"/>
              </a:defRPr>
            </a:pPr>
            <a:r>
              <a:t>        dic.Add(1, </a:t>
            </a:r>
            <a:r>
              <a:rPr>
                <a:solidFill>
                  <a:srgbClr val="A31515"/>
                </a:solidFill>
              </a:rPr>
              <a:t>"平局"</a:t>
            </a:r>
            <a:r>
              <a:t>);</a:t>
            </a:r>
          </a:p>
          <a:p>
            <a:pPr>
              <a:defRPr sz="1200">
                <a:latin typeface="Consolas"/>
                <a:ea typeface="Consolas"/>
                <a:cs typeface="Consolas"/>
                <a:sym typeface="Consolas"/>
              </a:defRPr>
            </a:pPr>
            <a:r>
              <a:t>        dic.Add(3,</a:t>
            </a:r>
            <a:r>
              <a:rPr>
                <a:solidFill>
                  <a:srgbClr val="A31515"/>
                </a:solidFill>
              </a:rPr>
              <a:t>"赢球"</a:t>
            </a:r>
            <a:r>
              <a:t>);</a:t>
            </a:r>
          </a:p>
          <a:p>
            <a:pPr>
              <a:defRPr sz="1200">
                <a:latin typeface="Consolas"/>
                <a:ea typeface="Consolas"/>
                <a:cs typeface="Consolas"/>
                <a:sym typeface="Consolas"/>
              </a:defRPr>
            </a:pPr>
            <a:r>
              <a:t>        </a:t>
            </a:r>
            <a:r>
              <a:rPr>
                <a:solidFill>
                  <a:srgbClr val="0000FF"/>
                </a:solidFill>
              </a:rPr>
              <a:t>foreach</a:t>
            </a:r>
            <a:r>
              <a:t> (</a:t>
            </a:r>
            <a:r>
              <a:rPr>
                <a:solidFill>
                  <a:srgbClr val="0000FF"/>
                </a:solidFill>
              </a:rPr>
              <a:t>var</a:t>
            </a:r>
            <a:r>
              <a:t> item </a:t>
            </a:r>
            <a:r>
              <a:rPr>
                <a:solidFill>
                  <a:srgbClr val="0000FF"/>
                </a:solidFill>
              </a:rPr>
              <a:t>in</a:t>
            </a:r>
            <a:r>
              <a:t> dic)</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"{0}表示{1}"</a:t>
            </a:r>
            <a:r>
              <a:t>,item.Key,item.Value);</a:t>
            </a:r>
          </a:p>
          <a:p>
            <a:pPr>
              <a:defRPr sz="1200">
                <a:latin typeface="Consolas"/>
                <a:ea typeface="Consolas"/>
                <a:cs typeface="Consolas"/>
                <a:sym typeface="Consolas"/>
              </a:defRPr>
            </a:pPr>
            <a:r>
              <a:t>        </a:t>
            </a:r>
            <a:r>
              <a:rPr>
                <a:solidFill>
                  <a:srgbClr val="0000FF"/>
                </a:solidFill>
              </a:rPr>
              <a:t>string</a:t>
            </a:r>
            <a:r>
              <a:t> sStrOut;</a:t>
            </a:r>
          </a:p>
          <a:p>
            <a:pPr>
              <a:defRPr sz="1200">
                <a:latin typeface="Consolas"/>
                <a:ea typeface="Consolas"/>
                <a:cs typeface="Consolas"/>
                <a:sym typeface="Consolas"/>
              </a:defRPr>
            </a:pPr>
            <a:r>
              <a:t>        </a:t>
            </a:r>
            <a:r>
              <a:rPr>
                <a:solidFill>
                  <a:srgbClr val="0000FF"/>
                </a:solidFill>
              </a:rPr>
              <a:t>if</a:t>
            </a:r>
            <a:r>
              <a:t> (dic.TryGetValue(1,</a:t>
            </a:r>
            <a:r>
              <a:rPr>
                <a:solidFill>
                  <a:srgbClr val="0000FF"/>
                </a:solidFill>
              </a:rPr>
              <a:t>out</a:t>
            </a:r>
            <a:r>
              <a:t> sStrOut)) </a:t>
            </a:r>
            <a:r>
              <a:rPr>
                <a:solidFill>
                  <a:srgbClr val="008000"/>
                </a:solidFill>
              </a:rPr>
              <a:t>//查找返回true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"查找1是{0}"</a:t>
            </a:r>
            <a:r>
              <a:t>, sStrOut);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26" name="直接连接符 7"/>
          <p:cNvSpPr/>
          <p:nvPr/>
        </p:nvSpPr>
        <p:spPr>
          <a:xfrm flipH="1">
            <a:off x="5738070" y="3000867"/>
            <a:ext cx="1" cy="3400720"/>
          </a:xfrm>
          <a:prstGeom prst="line">
            <a:avLst/>
          </a:prstGeom>
          <a:ln w="12700">
            <a:solidFill>
              <a:schemeClr val="accent1"/>
            </a:solidFill>
            <a:miter/>
          </a:ln>
        </p:spPr>
        <p:txBody>
          <a:bodyPr lIns="45719" rIns="45719"/>
          <a:lstStyle/>
          <a:p>
            <a:endParaRPr/>
          </a:p>
        </p:txBody>
      </p:sp>
      <p:pic>
        <p:nvPicPr>
          <p:cNvPr id="627" name="Picture 3" descr="Picture 3"/>
          <p:cNvPicPr>
            <a:picLocks noChangeAspect="1"/>
          </p:cNvPicPr>
          <p:nvPr/>
        </p:nvPicPr>
        <p:blipFill>
          <a:blip r:embed="rId2">
            <a:extLst/>
          </a:blip>
          <a:stretch>
            <a:fillRect/>
          </a:stretch>
        </p:blipFill>
        <p:spPr>
          <a:xfrm>
            <a:off x="4876796" y="5434564"/>
            <a:ext cx="390526" cy="857251"/>
          </a:xfrm>
          <a:prstGeom prst="rect">
            <a:avLst/>
          </a:prstGeom>
          <a:ln w="12700">
            <a:miter lim="400000"/>
          </a:ln>
        </p:spPr>
      </p:pic>
      <p:sp>
        <p:nvSpPr>
          <p:cNvPr id="628" name="矩形 12"/>
          <p:cNvSpPr txBox="1"/>
          <p:nvPr/>
        </p:nvSpPr>
        <p:spPr>
          <a:xfrm>
            <a:off x="1226267" y="2240397"/>
            <a:ext cx="9746533"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介绍List&lt;T&gt;与Dictonary&lt;TKey,TValue&gt;</a:t>
            </a:r>
          </a:p>
        </p:txBody>
      </p:sp>
      <p:pic>
        <p:nvPicPr>
          <p:cNvPr id="629" name="Picture 5" descr="Picture 5"/>
          <p:cNvPicPr>
            <a:picLocks noChangeAspect="1"/>
          </p:cNvPicPr>
          <p:nvPr/>
        </p:nvPicPr>
        <p:blipFill>
          <a:blip r:embed="rId3">
            <a:extLst/>
          </a:blip>
          <a:stretch>
            <a:fillRect/>
          </a:stretch>
        </p:blipFill>
        <p:spPr>
          <a:xfrm>
            <a:off x="9200537" y="5709782"/>
            <a:ext cx="1162051" cy="10287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排序</a:t>
            </a:r>
          </a:p>
        </p:txBody>
      </p:sp>
      <p:sp>
        <p:nvSpPr>
          <p:cNvPr id="632" name="矩形 1"/>
          <p:cNvSpPr txBox="1"/>
          <p:nvPr/>
        </p:nvSpPr>
        <p:spPr>
          <a:xfrm>
            <a:off x="1426785" y="2249825"/>
            <a:ext cx="5611579" cy="4460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IntCompare</a:t>
            </a:r>
            <a:r>
              <a:rPr>
                <a:solidFill>
                  <a:srgbClr val="000000"/>
                </a:solidFill>
              </a:rPr>
              <a:t> : </a:t>
            </a:r>
            <a:r>
              <a:rPr>
                <a:solidFill>
                  <a:srgbClr val="2B91AF"/>
                </a:solidFill>
              </a:rPr>
              <a:t>IComparer</a:t>
            </a:r>
            <a:r>
              <a:rPr>
                <a:solidFill>
                  <a:srgbClr val="000000"/>
                </a:solidFill>
              </a:rPr>
              <a:t>&lt;</a:t>
            </a:r>
            <a:r>
              <a:t>int</a:t>
            </a:r>
            <a:r>
              <a:rPr>
                <a:solidFill>
                  <a:srgbClr val="000000"/>
                </a:solidFill>
              </a:rPr>
              <a:t>&gt;</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public</a:t>
            </a:r>
            <a:r>
              <a:t> </a:t>
            </a:r>
            <a:r>
              <a:rPr>
                <a:solidFill>
                  <a:srgbClr val="0000FF"/>
                </a:solidFill>
              </a:rPr>
              <a:t>int</a:t>
            </a:r>
            <a:r>
              <a:t> Compare(</a:t>
            </a:r>
            <a:r>
              <a:rPr>
                <a:solidFill>
                  <a:srgbClr val="0000FF"/>
                </a:solidFill>
              </a:rPr>
              <a:t>int</a:t>
            </a:r>
            <a:r>
              <a:t> x, </a:t>
            </a:r>
            <a:r>
              <a:rPr>
                <a:solidFill>
                  <a:srgbClr val="0000FF"/>
                </a:solidFill>
              </a:rPr>
              <a:t>int</a:t>
            </a:r>
            <a:r>
              <a:t> y)</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return</a:t>
            </a:r>
            <a:r>
              <a:t> x - y;</a:t>
            </a:r>
            <a:r>
              <a:rPr>
                <a:solidFill>
                  <a:srgbClr val="008000"/>
                </a:solidFill>
              </a:rPr>
              <a:t>//从小到大</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int</a:t>
            </a:r>
            <a:r>
              <a:t> Compare(</a:t>
            </a:r>
            <a:r>
              <a:rPr>
                <a:solidFill>
                  <a:srgbClr val="0000FF"/>
                </a:solidFill>
              </a:rPr>
              <a:t>int</a:t>
            </a:r>
            <a:r>
              <a:t> x, </a:t>
            </a:r>
            <a:r>
              <a:rPr>
                <a:solidFill>
                  <a:srgbClr val="0000FF"/>
                </a:solidFill>
              </a:rPr>
              <a:t>int</a:t>
            </a:r>
            <a:r>
              <a:t> y)</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return</a:t>
            </a:r>
            <a:r>
              <a:t> y - x;</a:t>
            </a:r>
            <a:r>
              <a:rPr>
                <a:solidFill>
                  <a:srgbClr val="008000"/>
                </a:solidFill>
              </a:rPr>
              <a:t>//从大到小</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2B91AF"/>
                </a:solidFill>
              </a:rPr>
              <a:t>List</a:t>
            </a:r>
            <a:r>
              <a:t>&lt;</a:t>
            </a:r>
            <a:r>
              <a:rPr>
                <a:solidFill>
                  <a:srgbClr val="0000FF"/>
                </a:solidFill>
              </a:rPr>
              <a:t>int</a:t>
            </a:r>
            <a:r>
              <a:t>&gt; list = </a:t>
            </a:r>
            <a:r>
              <a:rPr>
                <a:solidFill>
                  <a:srgbClr val="0000FF"/>
                </a:solidFill>
              </a:rPr>
              <a:t>new</a:t>
            </a:r>
            <a:r>
              <a:t> </a:t>
            </a:r>
            <a:r>
              <a:rPr>
                <a:solidFill>
                  <a:srgbClr val="2B91AF"/>
                </a:solidFill>
              </a:rPr>
              <a:t>List</a:t>
            </a:r>
            <a:r>
              <a:t>&lt;</a:t>
            </a:r>
            <a:r>
              <a:rPr>
                <a:solidFill>
                  <a:srgbClr val="0000FF"/>
                </a:solidFill>
              </a:rPr>
              <a:t>int</a:t>
            </a:r>
            <a:r>
              <a:t>&gt;(</a:t>
            </a:r>
            <a:r>
              <a:rPr>
                <a:solidFill>
                  <a:srgbClr val="0000FF"/>
                </a:solidFill>
              </a:rPr>
              <a:t>new</a:t>
            </a:r>
            <a:r>
              <a:t> </a:t>
            </a:r>
            <a:r>
              <a:rPr>
                <a:solidFill>
                  <a:srgbClr val="0000FF"/>
                </a:solidFill>
              </a:rPr>
              <a:t>int</a:t>
            </a:r>
            <a:r>
              <a:t>[] { 5, 1, 4, 7, 3 });</a:t>
            </a:r>
          </a:p>
          <a:p>
            <a:pPr>
              <a:defRPr sz="1000">
                <a:latin typeface="Consolas"/>
                <a:ea typeface="Consolas"/>
                <a:cs typeface="Consolas"/>
                <a:sym typeface="Consolas"/>
              </a:defRPr>
            </a:pPr>
            <a:r>
              <a:t>        list.Sort(</a:t>
            </a:r>
            <a:r>
              <a:rPr>
                <a:solidFill>
                  <a:srgbClr val="0000FF"/>
                </a:solidFill>
              </a:rPr>
              <a:t>new</a:t>
            </a:r>
            <a:r>
              <a:t> </a:t>
            </a:r>
            <a:r>
              <a:rPr>
                <a:solidFill>
                  <a:srgbClr val="2B91AF"/>
                </a:solidFill>
              </a:rPr>
              <a:t>IntCompare</a:t>
            </a:r>
            <a:r>
              <a:t>()); </a:t>
            </a:r>
            <a:r>
              <a:rPr>
                <a:solidFill>
                  <a:srgbClr val="008000"/>
                </a:solidFill>
              </a:rPr>
              <a:t>//利用IComparer接口</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"Sort:"</a:t>
            </a:r>
            <a:r>
              <a:t>);</a:t>
            </a:r>
          </a:p>
          <a:p>
            <a:pPr>
              <a:defRPr sz="1000">
                <a:latin typeface="Consolas"/>
                <a:ea typeface="Consolas"/>
                <a:cs typeface="Consolas"/>
                <a:sym typeface="Consolas"/>
              </a:defRPr>
            </a:pPr>
            <a:r>
              <a:t>        </a:t>
            </a:r>
            <a:r>
              <a:rPr>
                <a:solidFill>
                  <a:srgbClr val="0000FF"/>
                </a:solidFill>
              </a:rPr>
              <a:t>foreach</a:t>
            </a:r>
            <a:r>
              <a:t> (</a:t>
            </a:r>
            <a:r>
              <a:rPr>
                <a:solidFill>
                  <a:srgbClr val="0000FF"/>
                </a:solidFill>
              </a:rPr>
              <a:t>var</a:t>
            </a:r>
            <a:r>
              <a:t> i </a:t>
            </a:r>
            <a:r>
              <a:rPr>
                <a:solidFill>
                  <a:srgbClr val="0000FF"/>
                </a:solidFill>
              </a:rPr>
              <a:t>in</a:t>
            </a:r>
            <a:r>
              <a:t> list)</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"{0} "</a:t>
            </a:r>
            <a:r>
              <a:t>,i);</a:t>
            </a:r>
          </a:p>
          <a:p>
            <a:pPr>
              <a:defRPr sz="1000">
                <a:latin typeface="Consolas"/>
                <a:ea typeface="Consolas"/>
                <a:cs typeface="Consolas"/>
                <a:sym typeface="Consolas"/>
              </a:defRPr>
            </a:pPr>
            <a:endParaRPr/>
          </a:p>
          <a:p>
            <a:pPr>
              <a:defRPr sz="1000">
                <a:latin typeface="Consolas"/>
                <a:ea typeface="Consolas"/>
                <a:cs typeface="Consolas"/>
                <a:sym typeface="Consolas"/>
              </a:defRPr>
            </a:pPr>
            <a:r>
              <a:t>        </a:t>
            </a:r>
            <a:r>
              <a:rPr>
                <a:solidFill>
                  <a:srgbClr val="2B91AF"/>
                </a:solidFill>
              </a:rPr>
              <a:t>Console</a:t>
            </a:r>
            <a:r>
              <a:t>.WriteLine();</a:t>
            </a:r>
          </a:p>
          <a:p>
            <a:pPr>
              <a:defRPr sz="1000">
                <a:latin typeface="Consolas"/>
                <a:ea typeface="Consolas"/>
                <a:cs typeface="Consolas"/>
                <a:sym typeface="Consolas"/>
              </a:defRPr>
            </a:pPr>
            <a:r>
              <a:t>        list.Sort(Compare); </a:t>
            </a:r>
            <a:r>
              <a:rPr>
                <a:solidFill>
                  <a:srgbClr val="008000"/>
                </a:solidFill>
              </a:rPr>
              <a:t>//利用int Compare(int,int)函数</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"Sort:"</a:t>
            </a:r>
            <a:r>
              <a:t>);</a:t>
            </a:r>
          </a:p>
          <a:p>
            <a:pPr>
              <a:defRPr sz="1000">
                <a:latin typeface="Consolas"/>
                <a:ea typeface="Consolas"/>
                <a:cs typeface="Consolas"/>
                <a:sym typeface="Consolas"/>
              </a:defRPr>
            </a:pPr>
            <a:r>
              <a:t>        </a:t>
            </a:r>
            <a:r>
              <a:rPr>
                <a:solidFill>
                  <a:srgbClr val="0000FF"/>
                </a:solidFill>
              </a:rPr>
              <a:t>foreach</a:t>
            </a:r>
            <a:r>
              <a:t> (</a:t>
            </a:r>
            <a:r>
              <a:rPr>
                <a:solidFill>
                  <a:srgbClr val="0000FF"/>
                </a:solidFill>
              </a:rPr>
              <a:t>var</a:t>
            </a:r>
            <a:r>
              <a:t> i </a:t>
            </a:r>
            <a:r>
              <a:rPr>
                <a:solidFill>
                  <a:srgbClr val="0000FF"/>
                </a:solidFill>
              </a:rPr>
              <a:t>in</a:t>
            </a:r>
            <a:r>
              <a:t> list)</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"{0} "</a:t>
            </a:r>
            <a:r>
              <a:t>, i);</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p:txBody>
      </p:sp>
      <p:pic>
        <p:nvPicPr>
          <p:cNvPr id="633" name="Picture 3" descr="Picture 3"/>
          <p:cNvPicPr>
            <a:picLocks noChangeAspect="1"/>
          </p:cNvPicPr>
          <p:nvPr/>
        </p:nvPicPr>
        <p:blipFill>
          <a:blip r:embed="rId2">
            <a:extLst/>
          </a:blip>
          <a:stretch>
            <a:fillRect/>
          </a:stretch>
        </p:blipFill>
        <p:spPr>
          <a:xfrm>
            <a:off x="4954442" y="5874446"/>
            <a:ext cx="1628776" cy="628651"/>
          </a:xfrm>
          <a:prstGeom prst="rect">
            <a:avLst/>
          </a:prstGeom>
          <a:ln w="12700">
            <a:miter lim="400000"/>
          </a:ln>
        </p:spPr>
      </p:pic>
      <p:sp>
        <p:nvSpPr>
          <p:cNvPr id="634" name="矩形 3"/>
          <p:cNvSpPr/>
          <p:nvPr/>
        </p:nvSpPr>
        <p:spPr>
          <a:xfrm>
            <a:off x="7264193" y="2539644"/>
            <a:ext cx="4144830" cy="1170941"/>
          </a:xfrm>
          <a:prstGeom prst="rect">
            <a:avLst/>
          </a:prstGeom>
          <a:solidFill>
            <a:srgbClr val="FFFFFF"/>
          </a:solidFill>
          <a:ln w="12700">
            <a:solidFill>
              <a:schemeClr val="accent4"/>
            </a:solidFill>
            <a:miter/>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public</a:t>
            </a:r>
            <a:r>
              <a:rPr>
                <a:solidFill>
                  <a:srgbClr val="000000"/>
                </a:solidFill>
              </a:rPr>
              <a:t> </a:t>
            </a:r>
            <a:r>
              <a:t>class</a:t>
            </a:r>
            <a:r>
              <a:rPr>
                <a:solidFill>
                  <a:srgbClr val="000000"/>
                </a:solidFill>
              </a:rPr>
              <a:t> </a:t>
            </a:r>
            <a:r>
              <a:rPr>
                <a:solidFill>
                  <a:srgbClr val="2B91AF"/>
                </a:solidFill>
              </a:rPr>
              <a:t>List</a:t>
            </a:r>
            <a:r>
              <a:rPr>
                <a:solidFill>
                  <a:srgbClr val="000000"/>
                </a:solidFill>
              </a:rPr>
              <a:t>&lt;T&gt; …</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p>
          <a:p>
            <a:pPr>
              <a:defRPr sz="1000">
                <a:solidFill>
                  <a:srgbClr val="0000FF"/>
                </a:solidFill>
                <a:latin typeface="Consolas"/>
                <a:ea typeface="Consolas"/>
                <a:cs typeface="Consolas"/>
                <a:sym typeface="Consolas"/>
              </a:defRPr>
            </a:pPr>
            <a:r>
              <a:t>    public</a:t>
            </a:r>
            <a:r>
              <a:rPr>
                <a:solidFill>
                  <a:srgbClr val="000000"/>
                </a:solidFill>
              </a:rPr>
              <a:t> </a:t>
            </a:r>
            <a:r>
              <a:t>void</a:t>
            </a:r>
            <a:r>
              <a:rPr>
                <a:solidFill>
                  <a:srgbClr val="000000"/>
                </a:solidFill>
              </a:rPr>
              <a:t> Sort(</a:t>
            </a:r>
            <a:r>
              <a:rPr>
                <a:solidFill>
                  <a:srgbClr val="2B91AF"/>
                </a:solidFill>
              </a:rPr>
              <a:t>Comparison</a:t>
            </a:r>
            <a:r>
              <a:rPr>
                <a:solidFill>
                  <a:srgbClr val="000000"/>
                </a:solidFill>
              </a:rPr>
              <a:t>&lt;T&gt; comparison);</a:t>
            </a:r>
          </a:p>
          <a:p>
            <a:pPr>
              <a:defRPr sz="1000">
                <a:solidFill>
                  <a:srgbClr val="0000FF"/>
                </a:solidFill>
                <a:latin typeface="Consolas"/>
                <a:ea typeface="Consolas"/>
                <a:cs typeface="Consolas"/>
                <a:sym typeface="Consolas"/>
              </a:defRPr>
            </a:pPr>
            <a:r>
              <a:t>    public</a:t>
            </a:r>
            <a:r>
              <a:rPr>
                <a:solidFill>
                  <a:srgbClr val="000000"/>
                </a:solidFill>
              </a:rPr>
              <a:t> </a:t>
            </a:r>
            <a:r>
              <a:t>void</a:t>
            </a:r>
            <a:r>
              <a:rPr>
                <a:solidFill>
                  <a:srgbClr val="000000"/>
                </a:solidFill>
              </a:rPr>
              <a:t> Sort(</a:t>
            </a:r>
            <a:r>
              <a:rPr>
                <a:solidFill>
                  <a:srgbClr val="2B91AF"/>
                </a:solidFill>
              </a:rPr>
              <a:t>IComparer</a:t>
            </a:r>
            <a:r>
              <a:rPr>
                <a:solidFill>
                  <a:srgbClr val="000000"/>
                </a:solidFill>
              </a:rPr>
              <a:t>&lt;T&gt; comparer);</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p:txBody>
      </p:sp>
      <p:sp>
        <p:nvSpPr>
          <p:cNvPr id="635" name="矩形 4"/>
          <p:cNvSpPr/>
          <p:nvPr/>
        </p:nvSpPr>
        <p:spPr>
          <a:xfrm>
            <a:off x="7264196" y="4165622"/>
            <a:ext cx="4144830" cy="713741"/>
          </a:xfrm>
          <a:prstGeom prst="rect">
            <a:avLst/>
          </a:prstGeom>
          <a:solidFill>
            <a:srgbClr val="FFFFFF"/>
          </a:solidFill>
          <a:ln w="12700">
            <a:solidFill>
              <a:schemeClr val="accent4"/>
            </a:solidFill>
            <a:miter/>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public</a:t>
            </a:r>
            <a:r>
              <a:rPr>
                <a:solidFill>
                  <a:srgbClr val="000000"/>
                </a:solidFill>
              </a:rPr>
              <a:t> </a:t>
            </a:r>
            <a:r>
              <a:t>interface</a:t>
            </a:r>
            <a:r>
              <a:rPr>
                <a:solidFill>
                  <a:srgbClr val="000000"/>
                </a:solidFill>
              </a:rPr>
              <a:t> </a:t>
            </a:r>
            <a:r>
              <a:rPr>
                <a:solidFill>
                  <a:srgbClr val="2B91AF"/>
                </a:solidFill>
              </a:rPr>
              <a:t>IComparer</a:t>
            </a:r>
            <a:r>
              <a:rPr>
                <a:solidFill>
                  <a:srgbClr val="000000"/>
                </a:solidFill>
              </a:rPr>
              <a:t>&lt;</a:t>
            </a:r>
            <a:r>
              <a:t>in</a:t>
            </a:r>
            <a:r>
              <a:rPr>
                <a:solidFill>
                  <a:srgbClr val="000000"/>
                </a:solidFill>
              </a:rPr>
              <a:t> T&gt;</a:t>
            </a:r>
          </a:p>
          <a:p>
            <a:pPr>
              <a:defRPr sz="1000">
                <a:latin typeface="Consolas"/>
                <a:ea typeface="Consolas"/>
                <a:cs typeface="Consolas"/>
                <a:sym typeface="Consolas"/>
              </a:defRPr>
            </a:pPr>
            <a:r>
              <a:t>{</a:t>
            </a:r>
          </a:p>
          <a:p>
            <a:pPr>
              <a:defRPr sz="1000">
                <a:solidFill>
                  <a:srgbClr val="0000FF"/>
                </a:solidFill>
                <a:latin typeface="Consolas"/>
                <a:ea typeface="Consolas"/>
                <a:cs typeface="Consolas"/>
                <a:sym typeface="Consolas"/>
              </a:defRPr>
            </a:pPr>
            <a:r>
              <a:t>    int</a:t>
            </a:r>
            <a:r>
              <a:rPr>
                <a:solidFill>
                  <a:srgbClr val="000000"/>
                </a:solidFill>
              </a:rPr>
              <a:t> Compare(T x, T y);</a:t>
            </a:r>
          </a:p>
          <a:p>
            <a:pPr>
              <a:defRPr sz="1000">
                <a:latin typeface="Consolas"/>
                <a:ea typeface="Consolas"/>
                <a:cs typeface="Consolas"/>
                <a:sym typeface="Consolas"/>
              </a:defRPr>
            </a:pPr>
            <a:r>
              <a:t>}</a:t>
            </a:r>
          </a:p>
        </p:txBody>
      </p:sp>
      <p:sp>
        <p:nvSpPr>
          <p:cNvPr id="636" name="矩形 6"/>
          <p:cNvSpPr/>
          <p:nvPr/>
        </p:nvSpPr>
        <p:spPr>
          <a:xfrm>
            <a:off x="7264193" y="5267499"/>
            <a:ext cx="4144830" cy="256541"/>
          </a:xfrm>
          <a:prstGeom prst="rect">
            <a:avLst/>
          </a:prstGeom>
          <a:solidFill>
            <a:srgbClr val="FFFFFF"/>
          </a:solidFill>
          <a:ln w="12700">
            <a:solidFill>
              <a:schemeClr val="accent4"/>
            </a:solidFill>
            <a:miter/>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public</a:t>
            </a:r>
            <a:r>
              <a:rPr>
                <a:solidFill>
                  <a:srgbClr val="000000"/>
                </a:solidFill>
              </a:rPr>
              <a:t> </a:t>
            </a:r>
            <a:r>
              <a:t>delegate</a:t>
            </a:r>
            <a:r>
              <a:rPr>
                <a:solidFill>
                  <a:srgbClr val="000000"/>
                </a:solidFill>
              </a:rPr>
              <a:t> </a:t>
            </a:r>
            <a:r>
              <a:t>int</a:t>
            </a:r>
            <a:r>
              <a:rPr>
                <a:solidFill>
                  <a:srgbClr val="000000"/>
                </a:solidFill>
              </a:rPr>
              <a:t> </a:t>
            </a:r>
            <a:r>
              <a:rPr>
                <a:solidFill>
                  <a:srgbClr val="2B91AF"/>
                </a:solidFill>
              </a:rPr>
              <a:t>Comparison</a:t>
            </a:r>
            <a:r>
              <a:rPr>
                <a:solidFill>
                  <a:srgbClr val="000000"/>
                </a:solidFill>
              </a:rPr>
              <a:t>&lt;</a:t>
            </a:r>
            <a:r>
              <a:t>in</a:t>
            </a:r>
            <a:r>
              <a:rPr>
                <a:solidFill>
                  <a:srgbClr val="000000"/>
                </a:solidFill>
              </a:rPr>
              <a:t> T&gt;(T x, T y);</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匿名方法</a:t>
            </a:r>
          </a:p>
        </p:txBody>
      </p:sp>
      <p:sp>
        <p:nvSpPr>
          <p:cNvPr id="639" name="矩形 5"/>
          <p:cNvSpPr txBox="1"/>
          <p:nvPr/>
        </p:nvSpPr>
        <p:spPr>
          <a:xfrm>
            <a:off x="1226267" y="2216654"/>
            <a:ext cx="9746533"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匿名方法是没有名称只有主体的方法。</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一种传递代码块作为委托参数的技术。</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在匿名方法中您不需要指定返回类型，它是从方法主体内的 return 语句推断的。</a:t>
            </a:r>
          </a:p>
        </p:txBody>
      </p:sp>
      <p:sp>
        <p:nvSpPr>
          <p:cNvPr id="640" name="矩形 1"/>
          <p:cNvSpPr/>
          <p:nvPr/>
        </p:nvSpPr>
        <p:spPr>
          <a:xfrm>
            <a:off x="6297334" y="3969410"/>
            <a:ext cx="5027805" cy="195834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2B91AF"/>
                </a:solidFill>
              </a:rPr>
              <a:t>List</a:t>
            </a:r>
            <a:r>
              <a:t>&lt;</a:t>
            </a:r>
            <a:r>
              <a:rPr>
                <a:solidFill>
                  <a:srgbClr val="0000FF"/>
                </a:solidFill>
              </a:rPr>
              <a:t>int</a:t>
            </a:r>
            <a:r>
              <a:t>&gt; list = </a:t>
            </a:r>
            <a:r>
              <a:rPr>
                <a:solidFill>
                  <a:srgbClr val="0000FF"/>
                </a:solidFill>
              </a:rPr>
              <a:t>new</a:t>
            </a:r>
            <a:r>
              <a:t> </a:t>
            </a:r>
            <a:r>
              <a:rPr>
                <a:solidFill>
                  <a:srgbClr val="2B91AF"/>
                </a:solidFill>
              </a:rPr>
              <a:t>List</a:t>
            </a:r>
            <a:r>
              <a:t>&lt;</a:t>
            </a:r>
            <a:r>
              <a:rPr>
                <a:solidFill>
                  <a:srgbClr val="0000FF"/>
                </a:solidFill>
              </a:rPr>
              <a:t>int</a:t>
            </a:r>
            <a:r>
              <a:t>&gt;(</a:t>
            </a:r>
            <a:r>
              <a:rPr>
                <a:solidFill>
                  <a:srgbClr val="0000FF"/>
                </a:solidFill>
              </a:rPr>
              <a:t>new</a:t>
            </a:r>
            <a:r>
              <a:t> </a:t>
            </a:r>
            <a:r>
              <a:rPr>
                <a:solidFill>
                  <a:srgbClr val="0000FF"/>
                </a:solidFill>
              </a:rPr>
              <a:t>int</a:t>
            </a:r>
            <a:r>
              <a:t>[] { 5, 1, 4, 7, 3 });</a:t>
            </a:r>
          </a:p>
          <a:p>
            <a:pPr>
              <a:defRPr sz="1000">
                <a:latin typeface="Consolas"/>
                <a:ea typeface="Consolas"/>
                <a:cs typeface="Consolas"/>
                <a:sym typeface="Consolas"/>
              </a:defRPr>
            </a:pPr>
            <a:r>
              <a:t>        list.Sort(</a:t>
            </a:r>
            <a:r>
              <a:rPr>
                <a:solidFill>
                  <a:srgbClr val="0000FF"/>
                </a:solidFill>
              </a:rPr>
              <a:t>delegate</a:t>
            </a:r>
            <a:r>
              <a:t>(</a:t>
            </a:r>
            <a:r>
              <a:rPr>
                <a:solidFill>
                  <a:srgbClr val="0000FF"/>
                </a:solidFill>
              </a:rPr>
              <a:t>int</a:t>
            </a:r>
            <a:r>
              <a:t> x,</a:t>
            </a:r>
            <a:r>
              <a:rPr>
                <a:solidFill>
                  <a:srgbClr val="0000FF"/>
                </a:solidFill>
              </a:rPr>
              <a:t>int</a:t>
            </a:r>
            <a:r>
              <a:t> y){</a:t>
            </a:r>
            <a:r>
              <a:rPr>
                <a:solidFill>
                  <a:srgbClr val="0000FF"/>
                </a:solidFill>
              </a:rPr>
              <a:t>return</a:t>
            </a:r>
            <a:r>
              <a:t> x-y;});</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"从小到大:"</a:t>
            </a:r>
            <a:r>
              <a:t>);</a:t>
            </a:r>
          </a:p>
          <a:p>
            <a:pPr>
              <a:defRPr sz="1000">
                <a:latin typeface="Consolas"/>
                <a:ea typeface="Consolas"/>
                <a:cs typeface="Consolas"/>
                <a:sym typeface="Consolas"/>
              </a:defRPr>
            </a:pPr>
            <a:r>
              <a:t>        </a:t>
            </a:r>
            <a:r>
              <a:rPr>
                <a:solidFill>
                  <a:srgbClr val="0000FF"/>
                </a:solidFill>
              </a:rPr>
              <a:t>foreach</a:t>
            </a:r>
            <a:r>
              <a:t> (</a:t>
            </a:r>
            <a:r>
              <a:rPr>
                <a:solidFill>
                  <a:srgbClr val="0000FF"/>
                </a:solidFill>
              </a:rPr>
              <a:t>var</a:t>
            </a:r>
            <a:r>
              <a:t> i </a:t>
            </a:r>
            <a:r>
              <a:rPr>
                <a:solidFill>
                  <a:srgbClr val="0000FF"/>
                </a:solidFill>
              </a:rPr>
              <a:t>in</a:t>
            </a:r>
            <a:r>
              <a:t> list)</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"{0} "</a:t>
            </a:r>
            <a:r>
              <a:t>, i);</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p:txBody>
      </p:sp>
      <p:pic>
        <p:nvPicPr>
          <p:cNvPr id="641" name="Picture 2" descr="Picture 2"/>
          <p:cNvPicPr>
            <a:picLocks noChangeAspect="1"/>
          </p:cNvPicPr>
          <p:nvPr/>
        </p:nvPicPr>
        <p:blipFill>
          <a:blip r:embed="rId2">
            <a:extLst/>
          </a:blip>
          <a:stretch>
            <a:fillRect/>
          </a:stretch>
        </p:blipFill>
        <p:spPr>
          <a:xfrm>
            <a:off x="8178304" y="5886591"/>
            <a:ext cx="1657351" cy="390526"/>
          </a:xfrm>
          <a:prstGeom prst="rect">
            <a:avLst/>
          </a:prstGeom>
          <a:ln w="12700">
            <a:miter lim="400000"/>
          </a:ln>
        </p:spPr>
      </p:pic>
      <p:sp>
        <p:nvSpPr>
          <p:cNvPr id="642" name="矩形 2"/>
          <p:cNvSpPr/>
          <p:nvPr/>
        </p:nvSpPr>
        <p:spPr>
          <a:xfrm>
            <a:off x="850085" y="3969410"/>
            <a:ext cx="5005432" cy="261874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int</a:t>
            </a:r>
            <a:r>
              <a:t> Compare(</a:t>
            </a:r>
            <a:r>
              <a:rPr>
                <a:solidFill>
                  <a:srgbClr val="0000FF"/>
                </a:solidFill>
              </a:rPr>
              <a:t>int</a:t>
            </a:r>
            <a:r>
              <a:t> x, </a:t>
            </a:r>
            <a:r>
              <a:rPr>
                <a:solidFill>
                  <a:srgbClr val="0000FF"/>
                </a:solidFill>
              </a:rPr>
              <a:t>int</a:t>
            </a:r>
            <a:r>
              <a:t> y)</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return</a:t>
            </a:r>
            <a:r>
              <a:t> x-y;</a:t>
            </a:r>
            <a:r>
              <a:rPr>
                <a:solidFill>
                  <a:srgbClr val="008000"/>
                </a:solidFill>
              </a:rPr>
              <a:t>//从小到大</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2B91AF"/>
                </a:solidFill>
              </a:rPr>
              <a:t>List</a:t>
            </a:r>
            <a:r>
              <a:t>&lt;</a:t>
            </a:r>
            <a:r>
              <a:rPr>
                <a:solidFill>
                  <a:srgbClr val="0000FF"/>
                </a:solidFill>
              </a:rPr>
              <a:t>int</a:t>
            </a:r>
            <a:r>
              <a:t>&gt; list = </a:t>
            </a:r>
            <a:r>
              <a:rPr>
                <a:solidFill>
                  <a:srgbClr val="0000FF"/>
                </a:solidFill>
              </a:rPr>
              <a:t>new</a:t>
            </a:r>
            <a:r>
              <a:t> </a:t>
            </a:r>
            <a:r>
              <a:rPr>
                <a:solidFill>
                  <a:srgbClr val="2B91AF"/>
                </a:solidFill>
              </a:rPr>
              <a:t>List</a:t>
            </a:r>
            <a:r>
              <a:t>&lt;</a:t>
            </a:r>
            <a:r>
              <a:rPr>
                <a:solidFill>
                  <a:srgbClr val="0000FF"/>
                </a:solidFill>
              </a:rPr>
              <a:t>int</a:t>
            </a:r>
            <a:r>
              <a:t>&gt;(</a:t>
            </a:r>
            <a:r>
              <a:rPr>
                <a:solidFill>
                  <a:srgbClr val="0000FF"/>
                </a:solidFill>
              </a:rPr>
              <a:t>new</a:t>
            </a:r>
            <a:r>
              <a:t> </a:t>
            </a:r>
            <a:r>
              <a:rPr>
                <a:solidFill>
                  <a:srgbClr val="0000FF"/>
                </a:solidFill>
              </a:rPr>
              <a:t>int</a:t>
            </a:r>
            <a:r>
              <a:t>[] { 5, 1, 4, 7, 3 });</a:t>
            </a:r>
          </a:p>
          <a:p>
            <a:pPr>
              <a:defRPr sz="1000">
                <a:latin typeface="Consolas"/>
                <a:ea typeface="Consolas"/>
                <a:cs typeface="Consolas"/>
                <a:sym typeface="Consolas"/>
              </a:defRPr>
            </a:pPr>
            <a:r>
              <a:t>        list.Sort(Compare); </a:t>
            </a:r>
            <a:r>
              <a:rPr>
                <a:solidFill>
                  <a:srgbClr val="008000"/>
                </a:solidFill>
              </a:rPr>
              <a:t>//利用int Compare(int,int)函数</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"从小到大:"</a:t>
            </a:r>
            <a:r>
              <a:t>);</a:t>
            </a:r>
          </a:p>
          <a:p>
            <a:pPr>
              <a:defRPr sz="1000">
                <a:latin typeface="Consolas"/>
                <a:ea typeface="Consolas"/>
                <a:cs typeface="Consolas"/>
                <a:sym typeface="Consolas"/>
              </a:defRPr>
            </a:pPr>
            <a:r>
              <a:t>        </a:t>
            </a:r>
            <a:r>
              <a:rPr>
                <a:solidFill>
                  <a:srgbClr val="0000FF"/>
                </a:solidFill>
              </a:rPr>
              <a:t>foreach</a:t>
            </a:r>
            <a:r>
              <a:t> (</a:t>
            </a:r>
            <a:r>
              <a:rPr>
                <a:solidFill>
                  <a:srgbClr val="0000FF"/>
                </a:solidFill>
              </a:rPr>
              <a:t>var</a:t>
            </a:r>
            <a:r>
              <a:t> i </a:t>
            </a:r>
            <a:r>
              <a:rPr>
                <a:solidFill>
                  <a:srgbClr val="0000FF"/>
                </a:solidFill>
              </a:rPr>
              <a:t>in</a:t>
            </a:r>
            <a:r>
              <a:t> list)</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"{0} "</a:t>
            </a:r>
            <a:r>
              <a:t>, i);</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p:txBody>
      </p:sp>
      <p:sp>
        <p:nvSpPr>
          <p:cNvPr id="643" name="右箭头 3"/>
          <p:cNvSpPr/>
          <p:nvPr/>
        </p:nvSpPr>
        <p:spPr>
          <a:xfrm>
            <a:off x="5578678" y="4829869"/>
            <a:ext cx="989903" cy="314403"/>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200">
                <a:solidFill>
                  <a:srgbClr val="333F50"/>
                </a:solidFill>
                <a:latin typeface="微软雅黑"/>
                <a:ea typeface="微软雅黑"/>
                <a:cs typeface="微软雅黑"/>
                <a:sym typeface="微软雅黑"/>
              </a:defRPr>
            </a:pPr>
            <a:r>
              <a:t>Lambda表达式</a:t>
            </a:r>
          </a:p>
        </p:txBody>
      </p:sp>
      <p:sp>
        <p:nvSpPr>
          <p:cNvPr id="646" name="矩形 5"/>
          <p:cNvSpPr txBox="1"/>
          <p:nvPr/>
        </p:nvSpPr>
        <p:spPr>
          <a:xfrm>
            <a:off x="1226267" y="2216654"/>
            <a:ext cx="9746533" cy="151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Lambda 表达式”(lambda expression)是一个匿名函数</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Lambda 表达式都使用 Lambda 运算符 =&gt;，语法：形参列表=&gt;函数体</a:t>
            </a:r>
          </a:p>
          <a:p>
            <a:pPr marL="342900" indent="-342900">
              <a:lnSpc>
                <a:spcPct val="150000"/>
              </a:lnSpc>
              <a:buSzPct val="100000"/>
              <a:buFont typeface="Arial"/>
              <a:buChar char="•"/>
              <a:defRPr sz="2000">
                <a:solidFill>
                  <a:srgbClr val="415162"/>
                </a:solidFill>
                <a:latin typeface="微软雅黑"/>
                <a:ea typeface="微软雅黑"/>
                <a:cs typeface="微软雅黑"/>
                <a:sym typeface="微软雅黑"/>
              </a:defRPr>
            </a:pPr>
            <a:r>
              <a:t>函数体多于一条语句的可用大括号括起。</a:t>
            </a:r>
          </a:p>
        </p:txBody>
      </p:sp>
      <p:sp>
        <p:nvSpPr>
          <p:cNvPr id="647" name="矩形 1"/>
          <p:cNvSpPr/>
          <p:nvPr/>
        </p:nvSpPr>
        <p:spPr>
          <a:xfrm>
            <a:off x="1071728" y="4030036"/>
            <a:ext cx="5027805" cy="195834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2B91AF"/>
                </a:solidFill>
              </a:rPr>
              <a:t>List</a:t>
            </a:r>
            <a:r>
              <a:t>&lt;</a:t>
            </a:r>
            <a:r>
              <a:rPr>
                <a:solidFill>
                  <a:srgbClr val="0000FF"/>
                </a:solidFill>
              </a:rPr>
              <a:t>int</a:t>
            </a:r>
            <a:r>
              <a:t>&gt; list = </a:t>
            </a:r>
            <a:r>
              <a:rPr>
                <a:solidFill>
                  <a:srgbClr val="0000FF"/>
                </a:solidFill>
              </a:rPr>
              <a:t>new</a:t>
            </a:r>
            <a:r>
              <a:t> </a:t>
            </a:r>
            <a:r>
              <a:rPr>
                <a:solidFill>
                  <a:srgbClr val="2B91AF"/>
                </a:solidFill>
              </a:rPr>
              <a:t>List</a:t>
            </a:r>
            <a:r>
              <a:t>&lt;</a:t>
            </a:r>
            <a:r>
              <a:rPr>
                <a:solidFill>
                  <a:srgbClr val="0000FF"/>
                </a:solidFill>
              </a:rPr>
              <a:t>int</a:t>
            </a:r>
            <a:r>
              <a:t>&gt;(</a:t>
            </a:r>
            <a:r>
              <a:rPr>
                <a:solidFill>
                  <a:srgbClr val="0000FF"/>
                </a:solidFill>
              </a:rPr>
              <a:t>new</a:t>
            </a:r>
            <a:r>
              <a:t> </a:t>
            </a:r>
            <a:r>
              <a:rPr>
                <a:solidFill>
                  <a:srgbClr val="0000FF"/>
                </a:solidFill>
              </a:rPr>
              <a:t>int</a:t>
            </a:r>
            <a:r>
              <a:t>[] { 5, 1, 4, 7, 3 });</a:t>
            </a:r>
          </a:p>
          <a:p>
            <a:pPr>
              <a:defRPr sz="1000">
                <a:latin typeface="Consolas"/>
                <a:ea typeface="Consolas"/>
                <a:cs typeface="Consolas"/>
                <a:sym typeface="Consolas"/>
              </a:defRPr>
            </a:pPr>
            <a:r>
              <a:t>        list.Sort(</a:t>
            </a:r>
            <a:r>
              <a:rPr>
                <a:solidFill>
                  <a:srgbClr val="0000FF"/>
                </a:solidFill>
              </a:rPr>
              <a:t>delegate</a:t>
            </a:r>
            <a:r>
              <a:t>(</a:t>
            </a:r>
            <a:r>
              <a:rPr>
                <a:solidFill>
                  <a:srgbClr val="0000FF"/>
                </a:solidFill>
              </a:rPr>
              <a:t>int</a:t>
            </a:r>
            <a:r>
              <a:t> x,</a:t>
            </a:r>
            <a:r>
              <a:rPr>
                <a:solidFill>
                  <a:srgbClr val="0000FF"/>
                </a:solidFill>
              </a:rPr>
              <a:t>int</a:t>
            </a:r>
            <a:r>
              <a:t> y){</a:t>
            </a:r>
            <a:r>
              <a:rPr>
                <a:solidFill>
                  <a:srgbClr val="0000FF"/>
                </a:solidFill>
              </a:rPr>
              <a:t>return</a:t>
            </a:r>
            <a:r>
              <a:t> x-y;});</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"从小到大:"</a:t>
            </a:r>
            <a:r>
              <a:t>);</a:t>
            </a:r>
          </a:p>
          <a:p>
            <a:pPr>
              <a:defRPr sz="1000">
                <a:latin typeface="Consolas"/>
                <a:ea typeface="Consolas"/>
                <a:cs typeface="Consolas"/>
                <a:sym typeface="Consolas"/>
              </a:defRPr>
            </a:pPr>
            <a:r>
              <a:t>        </a:t>
            </a:r>
            <a:r>
              <a:rPr>
                <a:solidFill>
                  <a:srgbClr val="0000FF"/>
                </a:solidFill>
              </a:rPr>
              <a:t>foreach</a:t>
            </a:r>
            <a:r>
              <a:t> (</a:t>
            </a:r>
            <a:r>
              <a:rPr>
                <a:solidFill>
                  <a:srgbClr val="0000FF"/>
                </a:solidFill>
              </a:rPr>
              <a:t>var</a:t>
            </a:r>
            <a:r>
              <a:t> i </a:t>
            </a:r>
            <a:r>
              <a:rPr>
                <a:solidFill>
                  <a:srgbClr val="0000FF"/>
                </a:solidFill>
              </a:rPr>
              <a:t>in</a:t>
            </a:r>
            <a:r>
              <a:t> list)</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"{0} "</a:t>
            </a:r>
            <a:r>
              <a:t>, i);</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p:txBody>
      </p:sp>
      <p:sp>
        <p:nvSpPr>
          <p:cNvPr id="648" name="矩形 4"/>
          <p:cNvSpPr/>
          <p:nvPr/>
        </p:nvSpPr>
        <p:spPr>
          <a:xfrm>
            <a:off x="6395208" y="4046813"/>
            <a:ext cx="5013821" cy="195834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 val="1"/>
            </a:ext>
          </a:extLst>
        </p:spPr>
        <p:txBody>
          <a:bodyPr lIns="45719" rIns="45719">
            <a:spAutoFit/>
          </a:bodyPr>
          <a:lstStyle/>
          <a:p>
            <a:pPr>
              <a:defRPr sz="10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000">
                <a:latin typeface="Consolas"/>
                <a:ea typeface="Consolas"/>
                <a:cs typeface="Consolas"/>
                <a:sym typeface="Consolas"/>
              </a:defRPr>
            </a:pPr>
            <a:r>
              <a:t>{</a:t>
            </a:r>
          </a:p>
          <a:p>
            <a:pPr>
              <a:defRPr sz="10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000">
                <a:latin typeface="Consolas"/>
                <a:ea typeface="Consolas"/>
                <a:cs typeface="Consolas"/>
                <a:sym typeface="Consolas"/>
              </a:defRPr>
            </a:pPr>
            <a:r>
              <a:t>    {</a:t>
            </a:r>
          </a:p>
          <a:p>
            <a:pPr>
              <a:defRPr sz="1000">
                <a:latin typeface="Consolas"/>
                <a:ea typeface="Consolas"/>
                <a:cs typeface="Consolas"/>
                <a:sym typeface="Consolas"/>
              </a:defRPr>
            </a:pPr>
            <a:r>
              <a:t>        </a:t>
            </a:r>
            <a:r>
              <a:rPr>
                <a:solidFill>
                  <a:srgbClr val="2B91AF"/>
                </a:solidFill>
              </a:rPr>
              <a:t>List</a:t>
            </a:r>
            <a:r>
              <a:t>&lt;</a:t>
            </a:r>
            <a:r>
              <a:rPr>
                <a:solidFill>
                  <a:srgbClr val="0000FF"/>
                </a:solidFill>
              </a:rPr>
              <a:t>int</a:t>
            </a:r>
            <a:r>
              <a:t>&gt; list = </a:t>
            </a:r>
            <a:r>
              <a:rPr>
                <a:solidFill>
                  <a:srgbClr val="0000FF"/>
                </a:solidFill>
              </a:rPr>
              <a:t>new</a:t>
            </a:r>
            <a:r>
              <a:t> </a:t>
            </a:r>
            <a:r>
              <a:rPr>
                <a:solidFill>
                  <a:srgbClr val="2B91AF"/>
                </a:solidFill>
              </a:rPr>
              <a:t>List</a:t>
            </a:r>
            <a:r>
              <a:t>&lt;</a:t>
            </a:r>
            <a:r>
              <a:rPr>
                <a:solidFill>
                  <a:srgbClr val="0000FF"/>
                </a:solidFill>
              </a:rPr>
              <a:t>int</a:t>
            </a:r>
            <a:r>
              <a:t>&gt;(</a:t>
            </a:r>
            <a:r>
              <a:rPr>
                <a:solidFill>
                  <a:srgbClr val="0000FF"/>
                </a:solidFill>
              </a:rPr>
              <a:t>new</a:t>
            </a:r>
            <a:r>
              <a:t> </a:t>
            </a:r>
            <a:r>
              <a:rPr>
                <a:solidFill>
                  <a:srgbClr val="0000FF"/>
                </a:solidFill>
              </a:rPr>
              <a:t>int</a:t>
            </a:r>
            <a:r>
              <a:t>[] { 5, 1, 4, 7, 3 });</a:t>
            </a:r>
          </a:p>
          <a:p>
            <a:pPr>
              <a:defRPr sz="1000">
                <a:latin typeface="Consolas"/>
                <a:ea typeface="Consolas"/>
                <a:cs typeface="Consolas"/>
                <a:sym typeface="Consolas"/>
              </a:defRPr>
            </a:pPr>
            <a:r>
              <a:t>        list.Sort((x, y) =&gt; { </a:t>
            </a:r>
            <a:r>
              <a:rPr>
                <a:solidFill>
                  <a:srgbClr val="0000FF"/>
                </a:solidFill>
              </a:rPr>
              <a:t>return</a:t>
            </a:r>
            <a:r>
              <a:t> x - y; }); </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"从小到大:"</a:t>
            </a:r>
            <a:r>
              <a:t>);</a:t>
            </a:r>
          </a:p>
          <a:p>
            <a:pPr>
              <a:defRPr sz="1000">
                <a:latin typeface="Consolas"/>
                <a:ea typeface="Consolas"/>
                <a:cs typeface="Consolas"/>
                <a:sym typeface="Consolas"/>
              </a:defRPr>
            </a:pPr>
            <a:r>
              <a:t>        </a:t>
            </a:r>
            <a:r>
              <a:rPr>
                <a:solidFill>
                  <a:srgbClr val="0000FF"/>
                </a:solidFill>
              </a:rPr>
              <a:t>foreach</a:t>
            </a:r>
            <a:r>
              <a:t> (</a:t>
            </a:r>
            <a:r>
              <a:rPr>
                <a:solidFill>
                  <a:srgbClr val="0000FF"/>
                </a:solidFill>
              </a:rPr>
              <a:t>var</a:t>
            </a:r>
            <a:r>
              <a:t> i </a:t>
            </a:r>
            <a:r>
              <a:rPr>
                <a:solidFill>
                  <a:srgbClr val="0000FF"/>
                </a:solidFill>
              </a:rPr>
              <a:t>in</a:t>
            </a:r>
            <a:r>
              <a:t> list)</a:t>
            </a:r>
          </a:p>
          <a:p>
            <a:pPr>
              <a:defRPr sz="1000">
                <a:latin typeface="Consolas"/>
                <a:ea typeface="Consolas"/>
                <a:cs typeface="Consolas"/>
                <a:sym typeface="Consolas"/>
              </a:defRPr>
            </a:pPr>
            <a:r>
              <a:t>            </a:t>
            </a:r>
            <a:r>
              <a:rPr>
                <a:solidFill>
                  <a:srgbClr val="2B91AF"/>
                </a:solidFill>
              </a:rPr>
              <a:t>Console</a:t>
            </a:r>
            <a:r>
              <a:t>.Write(</a:t>
            </a:r>
            <a:r>
              <a:rPr>
                <a:solidFill>
                  <a:srgbClr val="A31515"/>
                </a:solidFill>
              </a:rPr>
              <a:t>"{0} "</a:t>
            </a:r>
            <a:r>
              <a:t>, i);</a:t>
            </a:r>
          </a:p>
          <a:p>
            <a:pPr>
              <a:defRPr sz="1000">
                <a:latin typeface="Consolas"/>
                <a:ea typeface="Consolas"/>
                <a:cs typeface="Consolas"/>
                <a:sym typeface="Consolas"/>
              </a:defRPr>
            </a:pPr>
            <a:r>
              <a:t>    }</a:t>
            </a:r>
          </a:p>
          <a:p>
            <a:pPr>
              <a:defRPr sz="1000">
                <a:latin typeface="Consolas"/>
                <a:ea typeface="Consolas"/>
                <a:cs typeface="Consolas"/>
                <a:sym typeface="Consolas"/>
              </a:defRPr>
            </a:pPr>
            <a:r>
              <a:t>}</a:t>
            </a:r>
          </a:p>
        </p:txBody>
      </p:sp>
      <p:sp>
        <p:nvSpPr>
          <p:cNvPr id="649" name="右箭头 3"/>
          <p:cNvSpPr/>
          <p:nvPr/>
        </p:nvSpPr>
        <p:spPr>
          <a:xfrm>
            <a:off x="5807978" y="5170785"/>
            <a:ext cx="989903" cy="314403"/>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pic>
        <p:nvPicPr>
          <p:cNvPr id="650" name="Picture 2" descr="Picture 2"/>
          <p:cNvPicPr>
            <a:picLocks noChangeAspect="1"/>
          </p:cNvPicPr>
          <p:nvPr/>
        </p:nvPicPr>
        <p:blipFill>
          <a:blip r:embed="rId2">
            <a:extLst/>
          </a:blip>
          <a:stretch>
            <a:fillRect/>
          </a:stretch>
        </p:blipFill>
        <p:spPr>
          <a:xfrm>
            <a:off x="9732102" y="6423281"/>
            <a:ext cx="1657351" cy="39052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TextBox 29"/>
          <p:cNvSpPr txBox="1"/>
          <p:nvPr/>
        </p:nvSpPr>
        <p:spPr>
          <a:xfrm>
            <a:off x="1226266" y="1443898"/>
            <a:ext cx="7210378"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200">
                <a:solidFill>
                  <a:srgbClr val="333F50"/>
                </a:solidFill>
                <a:latin typeface="微软雅黑"/>
                <a:ea typeface="微软雅黑"/>
                <a:cs typeface="微软雅黑"/>
                <a:sym typeface="微软雅黑"/>
              </a:defRPr>
            </a:pPr>
            <a:r>
              <a:t>Action&amp;Func&amp;Predicate</a:t>
            </a:r>
          </a:p>
        </p:txBody>
      </p:sp>
      <p:sp>
        <p:nvSpPr>
          <p:cNvPr id="653" name="矩形 4"/>
          <p:cNvSpPr/>
          <p:nvPr/>
        </p:nvSpPr>
        <p:spPr>
          <a:xfrm>
            <a:off x="1010408" y="2304345"/>
            <a:ext cx="6391175" cy="134874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 val="1"/>
            </a:ext>
          </a:extLst>
        </p:spPr>
        <p:txBody>
          <a:bodyPr lIns="45719" rIns="45719">
            <a:spAutoFit/>
          </a:bodyPr>
          <a:lstStyle/>
          <a:p>
            <a:pPr defTabSz="457200">
              <a:defRPr sz="1200">
                <a:solidFill>
                  <a:srgbClr val="2D2D2D"/>
                </a:solidFill>
                <a:latin typeface="Menlo"/>
                <a:ea typeface="Menlo"/>
                <a:cs typeface="Menlo"/>
                <a:sym typeface="Menlo"/>
              </a:defRPr>
            </a:pPr>
            <a:r>
              <a:rPr>
                <a:solidFill>
                  <a:srgbClr val="00A5A6"/>
                </a:solidFill>
              </a:rPr>
              <a:t>public</a:t>
            </a:r>
            <a:r>
              <a:t> </a:t>
            </a:r>
            <a:r>
              <a:rPr>
                <a:solidFill>
                  <a:srgbClr val="00A5A6"/>
                </a:solidFill>
              </a:rPr>
              <a:t>delegate</a:t>
            </a:r>
            <a:r>
              <a:t> </a:t>
            </a:r>
            <a:r>
              <a:rPr>
                <a:solidFill>
                  <a:srgbClr val="00A5A6"/>
                </a:solidFill>
              </a:rPr>
              <a:t>void</a:t>
            </a:r>
            <a:r>
              <a:t> Action ();</a:t>
            </a:r>
          </a:p>
          <a:p>
            <a:pPr defTabSz="457200">
              <a:defRPr sz="1200">
                <a:solidFill>
                  <a:srgbClr val="2D2D2D"/>
                </a:solidFill>
                <a:latin typeface="Menlo"/>
                <a:ea typeface="Menlo"/>
                <a:cs typeface="Menlo"/>
                <a:sym typeface="Menlo"/>
              </a:defRPr>
            </a:pPr>
            <a:r>
              <a:rPr>
                <a:solidFill>
                  <a:srgbClr val="00A5A6"/>
                </a:solidFill>
              </a:rPr>
              <a:t>public</a:t>
            </a:r>
            <a:r>
              <a:t> </a:t>
            </a:r>
            <a:r>
              <a:rPr>
                <a:solidFill>
                  <a:srgbClr val="00A5A6"/>
                </a:solidFill>
              </a:rPr>
              <a:t>delegate</a:t>
            </a:r>
            <a:r>
              <a:t> </a:t>
            </a:r>
            <a:r>
              <a:rPr>
                <a:solidFill>
                  <a:srgbClr val="00A5A6"/>
                </a:solidFill>
              </a:rPr>
              <a:t>void</a:t>
            </a:r>
            <a:r>
              <a:t> Action&lt;</a:t>
            </a:r>
            <a:r>
              <a:rPr>
                <a:solidFill>
                  <a:srgbClr val="00A5A6"/>
                </a:solidFill>
              </a:rPr>
              <a:t>in</a:t>
            </a:r>
            <a:r>
              <a:t> T&gt; (T obj);</a:t>
            </a:r>
          </a:p>
          <a:p>
            <a:pPr defTabSz="457200">
              <a:defRPr sz="1200">
                <a:solidFill>
                  <a:srgbClr val="2D2D2D"/>
                </a:solidFill>
                <a:latin typeface="Menlo"/>
                <a:ea typeface="Menlo"/>
                <a:cs typeface="Menlo"/>
                <a:sym typeface="Menlo"/>
              </a:defRPr>
            </a:pPr>
            <a:r>
              <a:t/>
            </a:r>
            <a:br/>
            <a:r>
              <a:rPr>
                <a:solidFill>
                  <a:srgbClr val="00A5A6"/>
                </a:solidFill>
              </a:rPr>
              <a:t>public</a:t>
            </a:r>
            <a:r>
              <a:t> </a:t>
            </a:r>
            <a:r>
              <a:rPr>
                <a:solidFill>
                  <a:srgbClr val="00A5A6"/>
                </a:solidFill>
              </a:rPr>
              <a:t>delegate</a:t>
            </a:r>
            <a:r>
              <a:t> TResult Func&lt;</a:t>
            </a:r>
            <a:r>
              <a:rPr>
                <a:solidFill>
                  <a:srgbClr val="00A5A6"/>
                </a:solidFill>
              </a:rPr>
              <a:t>out</a:t>
            </a:r>
            <a:r>
              <a:t> TResult&gt; ();</a:t>
            </a:r>
            <a:br/>
            <a:r>
              <a:rPr>
                <a:solidFill>
                  <a:srgbClr val="00A5A6"/>
                </a:solidFill>
              </a:rPr>
              <a:t>public</a:t>
            </a:r>
            <a:r>
              <a:t> </a:t>
            </a:r>
            <a:r>
              <a:rPr>
                <a:solidFill>
                  <a:srgbClr val="00A5A6"/>
                </a:solidFill>
              </a:rPr>
              <a:t>delegate</a:t>
            </a:r>
            <a:r>
              <a:t> TResult Func&lt;</a:t>
            </a:r>
            <a:r>
              <a:rPr>
                <a:solidFill>
                  <a:srgbClr val="00A5A6"/>
                </a:solidFill>
              </a:rPr>
              <a:t>in</a:t>
            </a:r>
            <a:r>
              <a:t> T, </a:t>
            </a:r>
            <a:r>
              <a:rPr>
                <a:solidFill>
                  <a:srgbClr val="00A5A6"/>
                </a:solidFill>
              </a:rPr>
              <a:t>out</a:t>
            </a:r>
            <a:r>
              <a:t> TResult&gt; (T arg);</a:t>
            </a:r>
            <a:br/>
            <a:endParaRPr/>
          </a:p>
          <a:p>
            <a:pPr defTabSz="457200">
              <a:defRPr sz="1200">
                <a:solidFill>
                  <a:srgbClr val="2D2D2D"/>
                </a:solidFill>
                <a:latin typeface="Menlo"/>
                <a:ea typeface="Menlo"/>
                <a:cs typeface="Menlo"/>
                <a:sym typeface="Menlo"/>
              </a:defRPr>
            </a:pPr>
            <a:r>
              <a:rPr>
                <a:solidFill>
                  <a:srgbClr val="00A5A6"/>
                </a:solidFill>
              </a:rPr>
              <a:t>public</a:t>
            </a:r>
            <a:r>
              <a:t> </a:t>
            </a:r>
            <a:r>
              <a:rPr>
                <a:solidFill>
                  <a:srgbClr val="00A5A6"/>
                </a:solidFill>
              </a:rPr>
              <a:t>delegate</a:t>
            </a:r>
            <a:r>
              <a:t> </a:t>
            </a:r>
            <a:r>
              <a:rPr>
                <a:solidFill>
                  <a:srgbClr val="00A5A6"/>
                </a:solidFill>
              </a:rPr>
              <a:t>bool</a:t>
            </a:r>
            <a:r>
              <a:t> Predicate&lt;</a:t>
            </a:r>
            <a:r>
              <a:rPr>
                <a:solidFill>
                  <a:srgbClr val="00A5A6"/>
                </a:solidFill>
              </a:rPr>
              <a:t>in</a:t>
            </a:r>
            <a:r>
              <a:t> T&gt; (T obj);</a:t>
            </a:r>
          </a:p>
        </p:txBody>
      </p:sp>
      <p:sp>
        <p:nvSpPr>
          <p:cNvPr id="654" name="public static void Print(int a,int b) {  Console.WriteLine(&quot;a:{0},b:{1}&quot;,a,b); }"/>
          <p:cNvSpPr txBox="1"/>
          <p:nvPr/>
        </p:nvSpPr>
        <p:spPr>
          <a:xfrm>
            <a:off x="1006408" y="3726179"/>
            <a:ext cx="6777371" cy="81534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spAutoFit/>
          </a:bodyPr>
          <a:lstStyle/>
          <a:p>
            <a:pPr defTabSz="457200">
              <a:defRPr sz="1200">
                <a:solidFill>
                  <a:srgbClr val="E48500"/>
                </a:solidFill>
                <a:latin typeface="Menlo"/>
                <a:ea typeface="Menlo"/>
                <a:cs typeface="Menlo"/>
                <a:sym typeface="Menlo"/>
              </a:defRPr>
            </a:pPr>
            <a:r>
              <a:rPr>
                <a:solidFill>
                  <a:srgbClr val="00A5A6"/>
                </a:solidFill>
              </a:rPr>
              <a:t>public</a:t>
            </a:r>
            <a:r>
              <a:rPr>
                <a:solidFill>
                  <a:srgbClr val="4178B3"/>
                </a:solidFill>
              </a:rPr>
              <a:t> </a:t>
            </a:r>
            <a:r>
              <a:rPr>
                <a:solidFill>
                  <a:srgbClr val="00A5A6"/>
                </a:solidFill>
              </a:rPr>
              <a:t>static</a:t>
            </a:r>
            <a:r>
              <a:rPr>
                <a:solidFill>
                  <a:srgbClr val="4178B3"/>
                </a:solidFill>
              </a:rPr>
              <a:t> </a:t>
            </a:r>
            <a:r>
              <a:rPr>
                <a:solidFill>
                  <a:srgbClr val="00A5A6"/>
                </a:solidFill>
              </a:rPr>
              <a:t>void</a:t>
            </a:r>
            <a:r>
              <a:rPr>
                <a:solidFill>
                  <a:srgbClr val="4178B3"/>
                </a:solidFill>
              </a:rPr>
              <a:t> </a:t>
            </a:r>
            <a:r>
              <a:rPr>
                <a:solidFill>
                  <a:srgbClr val="2D2D2D"/>
                </a:solidFill>
              </a:rPr>
              <a:t>Print(</a:t>
            </a:r>
            <a:r>
              <a:rPr>
                <a:solidFill>
                  <a:srgbClr val="00A5A6"/>
                </a:solidFill>
              </a:rPr>
              <a:t>int</a:t>
            </a:r>
            <a:r>
              <a:rPr>
                <a:solidFill>
                  <a:srgbClr val="4178B3"/>
                </a:solidFill>
              </a:rPr>
              <a:t> </a:t>
            </a:r>
            <a:r>
              <a:rPr>
                <a:solidFill>
                  <a:srgbClr val="2D2D2D"/>
                </a:solidFill>
              </a:rPr>
              <a:t>a,</a:t>
            </a:r>
            <a:r>
              <a:rPr>
                <a:solidFill>
                  <a:srgbClr val="00A5A6"/>
                </a:solidFill>
              </a:rPr>
              <a:t>int</a:t>
            </a:r>
            <a:r>
              <a:rPr>
                <a:solidFill>
                  <a:srgbClr val="4178B3"/>
                </a:solidFill>
              </a:rPr>
              <a:t> </a:t>
            </a:r>
            <a:r>
              <a:rPr>
                <a:solidFill>
                  <a:srgbClr val="2D2D2D"/>
                </a:solidFill>
              </a:rPr>
              <a:t>b)</a:t>
            </a:r>
            <a:br>
              <a:rPr>
                <a:solidFill>
                  <a:srgbClr val="2D2D2D"/>
                </a:solidFill>
              </a:rPr>
            </a:br>
            <a:r>
              <a:rPr>
                <a:solidFill>
                  <a:srgbClr val="2D2D2D"/>
                </a:solidFill>
              </a:rPr>
              <a:t>{</a:t>
            </a:r>
            <a:br>
              <a:rPr>
                <a:solidFill>
                  <a:srgbClr val="2D2D2D"/>
                </a:solidFill>
              </a:rPr>
            </a:br>
            <a:r>
              <a:rPr>
                <a:solidFill>
                  <a:srgbClr val="4178B3"/>
                </a:solidFill>
              </a:rPr>
              <a:t>	Console</a:t>
            </a:r>
            <a:r>
              <a:rPr>
                <a:solidFill>
                  <a:srgbClr val="2D2D2D"/>
                </a:solidFill>
              </a:rPr>
              <a:t>.WriteLine(</a:t>
            </a:r>
            <a:r>
              <a:t>"a:{0},b:{1}"</a:t>
            </a:r>
            <a:r>
              <a:rPr>
                <a:solidFill>
                  <a:srgbClr val="2D2D2D"/>
                </a:solidFill>
              </a:rPr>
              <a:t>,a,b);</a:t>
            </a:r>
            <a:br>
              <a:rPr>
                <a:solidFill>
                  <a:srgbClr val="2D2D2D"/>
                </a:solidFill>
              </a:rPr>
            </a:br>
            <a:r>
              <a:rPr>
                <a:solidFill>
                  <a:srgbClr val="2D2D2D"/>
                </a:solidFill>
              </a:rPr>
              <a:t>}</a:t>
            </a:r>
          </a:p>
        </p:txBody>
      </p:sp>
      <p:sp>
        <p:nvSpPr>
          <p:cNvPr id="655" name="Action&lt;int,int&gt; action = new Action&lt;int,int&gt;(Print); action.Invoke(5,2);  Func&lt;int,int,int&gt; func = delegate (int arg1,int arg2){ return arg1 + arg2; } ; Console.WriteLine(func.Invoke(1 , 2));  List&lt;int&gt; list = new List&lt;int&gt;(new int[] { 5, 1, 4, 7, 3 } ); Predicate&lt;int&gt; predicate = (arg1) =&gt; { return arg1 &gt;= 4; } ; var find = list.FindAll(predicate); find.ForEach((item) =&gt; { Console.WriteLine(item); } );"/>
          <p:cNvSpPr txBox="1"/>
          <p:nvPr/>
        </p:nvSpPr>
        <p:spPr>
          <a:xfrm>
            <a:off x="1005973" y="4615179"/>
            <a:ext cx="7273539" cy="205994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45719" rIns="45719">
            <a:spAutoFit/>
          </a:bodyPr>
          <a:lstStyle/>
          <a:p>
            <a:pPr defTabSz="457200">
              <a:defRPr sz="1200">
                <a:solidFill>
                  <a:srgbClr val="2D2D2D"/>
                </a:solidFill>
                <a:latin typeface="Menlo"/>
                <a:ea typeface="Menlo"/>
                <a:cs typeface="Menlo"/>
                <a:sym typeface="Menlo"/>
              </a:defRPr>
            </a:pPr>
            <a:r>
              <a:rPr>
                <a:solidFill>
                  <a:srgbClr val="4178B3"/>
                </a:solidFill>
              </a:rPr>
              <a:t>Action</a:t>
            </a:r>
            <a:r>
              <a:t>&lt;</a:t>
            </a:r>
            <a:r>
              <a:rPr>
                <a:solidFill>
                  <a:srgbClr val="00A5A6"/>
                </a:solidFill>
              </a:rPr>
              <a:t>int</a:t>
            </a:r>
            <a:r>
              <a:t>,</a:t>
            </a:r>
            <a:r>
              <a:rPr>
                <a:solidFill>
                  <a:srgbClr val="00A5A6"/>
                </a:solidFill>
              </a:rPr>
              <a:t>int</a:t>
            </a:r>
            <a:r>
              <a:t>&gt;</a:t>
            </a:r>
            <a:r>
              <a:rPr>
                <a:solidFill>
                  <a:srgbClr val="4178B3"/>
                </a:solidFill>
              </a:rPr>
              <a:t> </a:t>
            </a:r>
            <a:r>
              <a:t>action</a:t>
            </a:r>
            <a:r>
              <a:rPr>
                <a:solidFill>
                  <a:srgbClr val="4178B3"/>
                </a:solidFill>
              </a:rPr>
              <a:t> </a:t>
            </a:r>
            <a:r>
              <a:t>=</a:t>
            </a:r>
            <a:r>
              <a:rPr>
                <a:solidFill>
                  <a:srgbClr val="4178B3"/>
                </a:solidFill>
              </a:rPr>
              <a:t> </a:t>
            </a:r>
            <a:r>
              <a:rPr>
                <a:solidFill>
                  <a:srgbClr val="00A5A6"/>
                </a:solidFill>
              </a:rPr>
              <a:t>new</a:t>
            </a:r>
            <a:r>
              <a:rPr>
                <a:solidFill>
                  <a:srgbClr val="4178B3"/>
                </a:solidFill>
              </a:rPr>
              <a:t> Action</a:t>
            </a:r>
            <a:r>
              <a:t>&lt;</a:t>
            </a:r>
            <a:r>
              <a:rPr>
                <a:solidFill>
                  <a:srgbClr val="00A5A6"/>
                </a:solidFill>
              </a:rPr>
              <a:t>int</a:t>
            </a:r>
            <a:r>
              <a:t>,</a:t>
            </a:r>
            <a:r>
              <a:rPr>
                <a:solidFill>
                  <a:srgbClr val="00A5A6"/>
                </a:solidFill>
              </a:rPr>
              <a:t>int</a:t>
            </a:r>
            <a:r>
              <a:t>&gt;(Print);</a:t>
            </a:r>
            <a:br/>
            <a:r>
              <a:t>action.Invoke(</a:t>
            </a:r>
            <a:r>
              <a:rPr>
                <a:solidFill>
                  <a:srgbClr val="E48500"/>
                </a:solidFill>
              </a:rPr>
              <a:t>5</a:t>
            </a:r>
            <a:r>
              <a:t>,</a:t>
            </a:r>
            <a:r>
              <a:rPr>
                <a:solidFill>
                  <a:srgbClr val="E48500"/>
                </a:solidFill>
              </a:rPr>
              <a:t>2</a:t>
            </a:r>
            <a:r>
              <a:t>);</a:t>
            </a:r>
            <a:br/>
            <a:r>
              <a:t/>
            </a:r>
            <a:br/>
            <a:r>
              <a:rPr>
                <a:solidFill>
                  <a:srgbClr val="4178B3"/>
                </a:solidFill>
              </a:rPr>
              <a:t>Func</a:t>
            </a:r>
            <a:r>
              <a:t>&lt;</a:t>
            </a:r>
            <a:r>
              <a:rPr>
                <a:solidFill>
                  <a:srgbClr val="00A5A6"/>
                </a:solidFill>
              </a:rPr>
              <a:t>int</a:t>
            </a:r>
            <a:r>
              <a:t>,</a:t>
            </a:r>
            <a:r>
              <a:rPr>
                <a:solidFill>
                  <a:srgbClr val="00A5A6"/>
                </a:solidFill>
              </a:rPr>
              <a:t>int</a:t>
            </a:r>
            <a:r>
              <a:t>,</a:t>
            </a:r>
            <a:r>
              <a:rPr>
                <a:solidFill>
                  <a:srgbClr val="00A5A6"/>
                </a:solidFill>
              </a:rPr>
              <a:t>int</a:t>
            </a:r>
            <a:r>
              <a:t>&gt;</a:t>
            </a:r>
            <a:r>
              <a:rPr>
                <a:solidFill>
                  <a:srgbClr val="4178B3"/>
                </a:solidFill>
              </a:rPr>
              <a:t> </a:t>
            </a:r>
            <a:r>
              <a:t>func</a:t>
            </a:r>
            <a:r>
              <a:rPr>
                <a:solidFill>
                  <a:srgbClr val="4178B3"/>
                </a:solidFill>
              </a:rPr>
              <a:t> </a:t>
            </a:r>
            <a:r>
              <a:t>=</a:t>
            </a:r>
            <a:r>
              <a:rPr>
                <a:solidFill>
                  <a:srgbClr val="4178B3"/>
                </a:solidFill>
              </a:rPr>
              <a:t> </a:t>
            </a:r>
            <a:r>
              <a:rPr>
                <a:solidFill>
                  <a:srgbClr val="00A5A6"/>
                </a:solidFill>
              </a:rPr>
              <a:t>delegate</a:t>
            </a:r>
            <a:r>
              <a:rPr>
                <a:solidFill>
                  <a:srgbClr val="4178B3"/>
                </a:solidFill>
              </a:rPr>
              <a:t> </a:t>
            </a:r>
            <a:r>
              <a:t>(</a:t>
            </a:r>
            <a:r>
              <a:rPr>
                <a:solidFill>
                  <a:srgbClr val="00A5A6"/>
                </a:solidFill>
              </a:rPr>
              <a:t>int</a:t>
            </a:r>
            <a:r>
              <a:rPr>
                <a:solidFill>
                  <a:srgbClr val="4178B3"/>
                </a:solidFill>
              </a:rPr>
              <a:t> </a:t>
            </a:r>
            <a:r>
              <a:t>arg1,</a:t>
            </a:r>
            <a:r>
              <a:rPr>
                <a:solidFill>
                  <a:srgbClr val="00A5A6"/>
                </a:solidFill>
              </a:rPr>
              <a:t>int</a:t>
            </a:r>
            <a:r>
              <a:rPr>
                <a:solidFill>
                  <a:srgbClr val="4178B3"/>
                </a:solidFill>
              </a:rPr>
              <a:t> </a:t>
            </a:r>
            <a:r>
              <a:t>arg2){</a:t>
            </a:r>
            <a:r>
              <a:rPr>
                <a:solidFill>
                  <a:srgbClr val="4178B3"/>
                </a:solidFill>
              </a:rPr>
              <a:t> </a:t>
            </a:r>
            <a:r>
              <a:rPr>
                <a:solidFill>
                  <a:srgbClr val="00A5A6"/>
                </a:solidFill>
              </a:rPr>
              <a:t>return</a:t>
            </a:r>
            <a:r>
              <a:rPr>
                <a:solidFill>
                  <a:srgbClr val="4178B3"/>
                </a:solidFill>
              </a:rPr>
              <a:t> </a:t>
            </a:r>
            <a:r>
              <a:t>arg1</a:t>
            </a:r>
            <a:r>
              <a:rPr>
                <a:solidFill>
                  <a:srgbClr val="4178B3"/>
                </a:solidFill>
              </a:rPr>
              <a:t> </a:t>
            </a:r>
            <a:r>
              <a:t>+</a:t>
            </a:r>
            <a:r>
              <a:rPr>
                <a:solidFill>
                  <a:srgbClr val="4178B3"/>
                </a:solidFill>
              </a:rPr>
              <a:t> </a:t>
            </a:r>
            <a:r>
              <a:t>arg2;</a:t>
            </a:r>
            <a:r>
              <a:rPr>
                <a:solidFill>
                  <a:srgbClr val="4178B3"/>
                </a:solidFill>
              </a:rPr>
              <a:t> </a:t>
            </a:r>
            <a:r>
              <a:t>}</a:t>
            </a:r>
            <a:r>
              <a:rPr>
                <a:solidFill>
                  <a:srgbClr val="4178B3"/>
                </a:solidFill>
              </a:rPr>
              <a:t> </a:t>
            </a:r>
            <a:r>
              <a:t>;</a:t>
            </a:r>
            <a:br/>
            <a:r>
              <a:rPr>
                <a:solidFill>
                  <a:srgbClr val="4178B3"/>
                </a:solidFill>
              </a:rPr>
              <a:t>Console</a:t>
            </a:r>
            <a:r>
              <a:t>.WriteLine(func.Invoke(</a:t>
            </a:r>
            <a:r>
              <a:rPr>
                <a:solidFill>
                  <a:srgbClr val="E48500"/>
                </a:solidFill>
              </a:rPr>
              <a:t>1</a:t>
            </a:r>
            <a:r>
              <a:rPr>
                <a:solidFill>
                  <a:srgbClr val="4178B3"/>
                </a:solidFill>
              </a:rPr>
              <a:t> </a:t>
            </a:r>
            <a:r>
              <a:t>,</a:t>
            </a:r>
            <a:r>
              <a:rPr>
                <a:solidFill>
                  <a:srgbClr val="4178B3"/>
                </a:solidFill>
              </a:rPr>
              <a:t> </a:t>
            </a:r>
            <a:r>
              <a:rPr>
                <a:solidFill>
                  <a:srgbClr val="E48500"/>
                </a:solidFill>
              </a:rPr>
              <a:t>2</a:t>
            </a:r>
            <a:r>
              <a:t>));</a:t>
            </a:r>
            <a:br/>
            <a:r>
              <a:t/>
            </a:r>
            <a:br/>
            <a:r>
              <a:rPr>
                <a:solidFill>
                  <a:srgbClr val="4178B3"/>
                </a:solidFill>
              </a:rPr>
              <a:t>List</a:t>
            </a:r>
            <a:r>
              <a:t>&lt;</a:t>
            </a:r>
            <a:r>
              <a:rPr>
                <a:solidFill>
                  <a:srgbClr val="00A5A6"/>
                </a:solidFill>
              </a:rPr>
              <a:t>int</a:t>
            </a:r>
            <a:r>
              <a:t>&gt;</a:t>
            </a:r>
            <a:r>
              <a:rPr>
                <a:solidFill>
                  <a:srgbClr val="4178B3"/>
                </a:solidFill>
              </a:rPr>
              <a:t> </a:t>
            </a:r>
            <a:r>
              <a:t>list</a:t>
            </a:r>
            <a:r>
              <a:rPr>
                <a:solidFill>
                  <a:srgbClr val="4178B3"/>
                </a:solidFill>
              </a:rPr>
              <a:t> </a:t>
            </a:r>
            <a:r>
              <a:t>=</a:t>
            </a:r>
            <a:r>
              <a:rPr>
                <a:solidFill>
                  <a:srgbClr val="4178B3"/>
                </a:solidFill>
              </a:rPr>
              <a:t> </a:t>
            </a:r>
            <a:r>
              <a:rPr>
                <a:solidFill>
                  <a:srgbClr val="00A5A6"/>
                </a:solidFill>
              </a:rPr>
              <a:t>new</a:t>
            </a:r>
            <a:r>
              <a:rPr>
                <a:solidFill>
                  <a:srgbClr val="4178B3"/>
                </a:solidFill>
              </a:rPr>
              <a:t> List</a:t>
            </a:r>
            <a:r>
              <a:t>&lt;</a:t>
            </a:r>
            <a:r>
              <a:rPr>
                <a:solidFill>
                  <a:srgbClr val="00A5A6"/>
                </a:solidFill>
              </a:rPr>
              <a:t>int</a:t>
            </a:r>
            <a:r>
              <a:t>&gt;(</a:t>
            </a:r>
            <a:r>
              <a:rPr>
                <a:solidFill>
                  <a:srgbClr val="00A5A6"/>
                </a:solidFill>
              </a:rPr>
              <a:t>new</a:t>
            </a:r>
            <a:r>
              <a:rPr>
                <a:solidFill>
                  <a:srgbClr val="4178B3"/>
                </a:solidFill>
              </a:rPr>
              <a:t> </a:t>
            </a:r>
            <a:r>
              <a:rPr>
                <a:solidFill>
                  <a:srgbClr val="00A5A6"/>
                </a:solidFill>
              </a:rPr>
              <a:t>int</a:t>
            </a:r>
            <a:r>
              <a:t>[]</a:t>
            </a:r>
            <a:r>
              <a:rPr>
                <a:solidFill>
                  <a:srgbClr val="4178B3"/>
                </a:solidFill>
              </a:rPr>
              <a:t> </a:t>
            </a:r>
            <a:r>
              <a:t>{</a:t>
            </a:r>
            <a:r>
              <a:rPr>
                <a:solidFill>
                  <a:srgbClr val="4178B3"/>
                </a:solidFill>
              </a:rPr>
              <a:t> </a:t>
            </a:r>
            <a:r>
              <a:rPr>
                <a:solidFill>
                  <a:srgbClr val="E48500"/>
                </a:solidFill>
              </a:rPr>
              <a:t>5</a:t>
            </a:r>
            <a:r>
              <a:t>,</a:t>
            </a:r>
            <a:r>
              <a:rPr>
                <a:solidFill>
                  <a:srgbClr val="4178B3"/>
                </a:solidFill>
              </a:rPr>
              <a:t> </a:t>
            </a:r>
            <a:r>
              <a:rPr>
                <a:solidFill>
                  <a:srgbClr val="E48500"/>
                </a:solidFill>
              </a:rPr>
              <a:t>1</a:t>
            </a:r>
            <a:r>
              <a:t>,</a:t>
            </a:r>
            <a:r>
              <a:rPr>
                <a:solidFill>
                  <a:srgbClr val="4178B3"/>
                </a:solidFill>
              </a:rPr>
              <a:t> </a:t>
            </a:r>
            <a:r>
              <a:rPr>
                <a:solidFill>
                  <a:srgbClr val="E48500"/>
                </a:solidFill>
              </a:rPr>
              <a:t>4</a:t>
            </a:r>
            <a:r>
              <a:t>,</a:t>
            </a:r>
            <a:r>
              <a:rPr>
                <a:solidFill>
                  <a:srgbClr val="4178B3"/>
                </a:solidFill>
              </a:rPr>
              <a:t> </a:t>
            </a:r>
            <a:r>
              <a:rPr>
                <a:solidFill>
                  <a:srgbClr val="E48500"/>
                </a:solidFill>
              </a:rPr>
              <a:t>7</a:t>
            </a:r>
            <a:r>
              <a:t>,</a:t>
            </a:r>
            <a:r>
              <a:rPr>
                <a:solidFill>
                  <a:srgbClr val="4178B3"/>
                </a:solidFill>
              </a:rPr>
              <a:t> </a:t>
            </a:r>
            <a:r>
              <a:rPr>
                <a:solidFill>
                  <a:srgbClr val="E48500"/>
                </a:solidFill>
              </a:rPr>
              <a:t>3</a:t>
            </a:r>
            <a:r>
              <a:rPr>
                <a:solidFill>
                  <a:srgbClr val="4178B3"/>
                </a:solidFill>
              </a:rPr>
              <a:t> </a:t>
            </a:r>
            <a:r>
              <a:t>} );</a:t>
            </a:r>
            <a:br/>
            <a:r>
              <a:rPr>
                <a:solidFill>
                  <a:srgbClr val="4178B3"/>
                </a:solidFill>
              </a:rPr>
              <a:t>Predicate</a:t>
            </a:r>
            <a:r>
              <a:t>&lt;</a:t>
            </a:r>
            <a:r>
              <a:rPr>
                <a:solidFill>
                  <a:srgbClr val="00A5A6"/>
                </a:solidFill>
              </a:rPr>
              <a:t>int</a:t>
            </a:r>
            <a:r>
              <a:t>&gt;</a:t>
            </a:r>
            <a:r>
              <a:rPr>
                <a:solidFill>
                  <a:srgbClr val="4178B3"/>
                </a:solidFill>
              </a:rPr>
              <a:t> </a:t>
            </a:r>
            <a:r>
              <a:t>predicate</a:t>
            </a:r>
            <a:r>
              <a:rPr>
                <a:solidFill>
                  <a:srgbClr val="4178B3"/>
                </a:solidFill>
              </a:rPr>
              <a:t> </a:t>
            </a:r>
            <a:r>
              <a:t>=</a:t>
            </a:r>
            <a:r>
              <a:rPr>
                <a:solidFill>
                  <a:srgbClr val="4178B3"/>
                </a:solidFill>
              </a:rPr>
              <a:t> </a:t>
            </a:r>
            <a:r>
              <a:t>(arg1)</a:t>
            </a:r>
            <a:r>
              <a:rPr>
                <a:solidFill>
                  <a:srgbClr val="4178B3"/>
                </a:solidFill>
              </a:rPr>
              <a:t> </a:t>
            </a:r>
            <a:r>
              <a:t>=&gt;</a:t>
            </a:r>
            <a:r>
              <a:rPr>
                <a:solidFill>
                  <a:srgbClr val="4178B3"/>
                </a:solidFill>
              </a:rPr>
              <a:t> </a:t>
            </a:r>
            <a:r>
              <a:t>{</a:t>
            </a:r>
            <a:r>
              <a:rPr>
                <a:solidFill>
                  <a:srgbClr val="4178B3"/>
                </a:solidFill>
              </a:rPr>
              <a:t> </a:t>
            </a:r>
            <a:r>
              <a:rPr>
                <a:solidFill>
                  <a:srgbClr val="00A5A6"/>
                </a:solidFill>
              </a:rPr>
              <a:t>return</a:t>
            </a:r>
            <a:r>
              <a:rPr>
                <a:solidFill>
                  <a:srgbClr val="4178B3"/>
                </a:solidFill>
              </a:rPr>
              <a:t> </a:t>
            </a:r>
            <a:r>
              <a:t>arg1</a:t>
            </a:r>
            <a:r>
              <a:rPr>
                <a:solidFill>
                  <a:srgbClr val="4178B3"/>
                </a:solidFill>
              </a:rPr>
              <a:t> </a:t>
            </a:r>
            <a:r>
              <a:t>&gt;=</a:t>
            </a:r>
            <a:r>
              <a:rPr>
                <a:solidFill>
                  <a:srgbClr val="4178B3"/>
                </a:solidFill>
              </a:rPr>
              <a:t> </a:t>
            </a:r>
            <a:r>
              <a:rPr>
                <a:solidFill>
                  <a:srgbClr val="E48500"/>
                </a:solidFill>
              </a:rPr>
              <a:t>4</a:t>
            </a:r>
            <a:r>
              <a:t>;</a:t>
            </a:r>
            <a:r>
              <a:rPr>
                <a:solidFill>
                  <a:srgbClr val="4178B3"/>
                </a:solidFill>
              </a:rPr>
              <a:t> </a:t>
            </a:r>
            <a:r>
              <a:t>} ;</a:t>
            </a:r>
            <a:br/>
            <a:r>
              <a:rPr>
                <a:solidFill>
                  <a:srgbClr val="00A5A6"/>
                </a:solidFill>
              </a:rPr>
              <a:t>var</a:t>
            </a:r>
            <a:r>
              <a:rPr>
                <a:solidFill>
                  <a:srgbClr val="4178B3"/>
                </a:solidFill>
              </a:rPr>
              <a:t> </a:t>
            </a:r>
            <a:r>
              <a:t>find</a:t>
            </a:r>
            <a:r>
              <a:rPr>
                <a:solidFill>
                  <a:srgbClr val="4178B3"/>
                </a:solidFill>
              </a:rPr>
              <a:t> </a:t>
            </a:r>
            <a:r>
              <a:t>=</a:t>
            </a:r>
            <a:r>
              <a:rPr>
                <a:solidFill>
                  <a:srgbClr val="4178B3"/>
                </a:solidFill>
              </a:rPr>
              <a:t> </a:t>
            </a:r>
            <a:r>
              <a:t>list.FindAll(predicate);</a:t>
            </a:r>
            <a:br/>
            <a:r>
              <a:t>find.ForEach((item)</a:t>
            </a:r>
            <a:r>
              <a:rPr>
                <a:solidFill>
                  <a:srgbClr val="4178B3"/>
                </a:solidFill>
              </a:rPr>
              <a:t> </a:t>
            </a:r>
            <a:r>
              <a:t>=&gt;</a:t>
            </a:r>
            <a:r>
              <a:rPr>
                <a:solidFill>
                  <a:srgbClr val="4178B3"/>
                </a:solidFill>
              </a:rPr>
              <a:t> </a:t>
            </a:r>
            <a:r>
              <a:t>{</a:t>
            </a:r>
            <a:r>
              <a:rPr>
                <a:solidFill>
                  <a:srgbClr val="4178B3"/>
                </a:solidFill>
              </a:rPr>
              <a:t> Console</a:t>
            </a:r>
            <a:r>
              <a:t>.WriteLine(item);</a:t>
            </a:r>
            <a:r>
              <a:rPr>
                <a:solidFill>
                  <a:srgbClr val="4178B3"/>
                </a:solidFill>
              </a:rPr>
              <a:t> </a:t>
            </a:r>
            <a:r>
              <a:t>} );</a:t>
            </a:r>
            <a:br/>
            <a:endParaRP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矩形 62"/>
          <p:cNvSpPr txBox="1"/>
          <p:nvPr/>
        </p:nvSpPr>
        <p:spPr>
          <a:xfrm>
            <a:off x="1226267" y="2216654"/>
            <a:ext cx="9746533" cy="458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.NET的事件模型建立在委托的机制之上。定义事件成员的类型允许类型(或者类型的实例)在某些特定事件发生时通知其他对象。</a:t>
            </a: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endParaRPr/>
          </a:p>
          <a:p>
            <a:pPr marL="457200" indent="-457200">
              <a:lnSpc>
                <a:spcPct val="150000"/>
              </a:lnSpc>
              <a:buSzPct val="100000"/>
              <a:buFont typeface="Arial"/>
              <a:buChar char="•"/>
              <a:defRPr sz="2000">
                <a:solidFill>
                  <a:srgbClr val="415162"/>
                </a:solidFill>
                <a:latin typeface="微软雅黑"/>
                <a:ea typeface="微软雅黑"/>
                <a:cs typeface="微软雅黑"/>
                <a:sym typeface="微软雅黑"/>
              </a:defRPr>
            </a:pPr>
            <a:r>
              <a:t>事件为类型提供了一下三种能力：</a:t>
            </a:r>
          </a:p>
          <a:p>
            <a:pPr marL="1371562" lvl="2" indent="-457200">
              <a:lnSpc>
                <a:spcPct val="150000"/>
              </a:lnSpc>
              <a:buSzPct val="100000"/>
              <a:buChar char="➢"/>
              <a:defRPr sz="2000">
                <a:solidFill>
                  <a:srgbClr val="415162"/>
                </a:solidFill>
                <a:latin typeface="微软雅黑"/>
                <a:ea typeface="微软雅黑"/>
                <a:cs typeface="微软雅黑"/>
                <a:sym typeface="微软雅黑"/>
              </a:defRPr>
            </a:pPr>
            <a:r>
              <a:t>允许对象登记该事件；</a:t>
            </a:r>
          </a:p>
          <a:p>
            <a:pPr marL="1371562" lvl="2" indent="-457200">
              <a:lnSpc>
                <a:spcPct val="150000"/>
              </a:lnSpc>
              <a:buSzPct val="100000"/>
              <a:buChar char="➢"/>
              <a:defRPr sz="2000">
                <a:solidFill>
                  <a:srgbClr val="415162"/>
                </a:solidFill>
                <a:latin typeface="微软雅黑"/>
                <a:ea typeface="微软雅黑"/>
                <a:cs typeface="微软雅黑"/>
                <a:sym typeface="微软雅黑"/>
              </a:defRPr>
            </a:pPr>
            <a:r>
              <a:t>允许对象注销该事件；</a:t>
            </a:r>
          </a:p>
          <a:p>
            <a:pPr marL="1371562" lvl="2" indent="-457200">
              <a:lnSpc>
                <a:spcPct val="150000"/>
              </a:lnSpc>
              <a:buSzPct val="100000"/>
              <a:buChar char="➢"/>
              <a:defRPr sz="2000">
                <a:solidFill>
                  <a:srgbClr val="415162"/>
                </a:solidFill>
                <a:latin typeface="微软雅黑"/>
                <a:ea typeface="微软雅黑"/>
                <a:cs typeface="微软雅黑"/>
                <a:sym typeface="微软雅黑"/>
              </a:defRPr>
            </a:pPr>
            <a:r>
              <a:t>允许定义事件的对象维持一个登记对象的集合，并在某些特定的事件反生时通知这些对象。</a:t>
            </a:r>
          </a:p>
        </p:txBody>
      </p:sp>
      <p:sp>
        <p:nvSpPr>
          <p:cNvPr id="658"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事件</a:t>
            </a:r>
          </a:p>
        </p:txBody>
      </p:sp>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TextBox 29"/>
          <p:cNvSpPr txBox="1"/>
          <p:nvPr/>
        </p:nvSpPr>
        <p:spPr>
          <a:xfrm>
            <a:off x="1226266" y="1443898"/>
            <a:ext cx="4231038" cy="662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a:solidFill>
                  <a:srgbClr val="333F50"/>
                </a:solidFill>
                <a:latin typeface="微软雅黑"/>
                <a:ea typeface="微软雅黑"/>
                <a:cs typeface="微软雅黑"/>
                <a:sym typeface="微软雅黑"/>
              </a:defRPr>
            </a:lvl1pPr>
          </a:lstStyle>
          <a:p>
            <a:r>
              <a:t>事件</a:t>
            </a:r>
          </a:p>
        </p:txBody>
      </p:sp>
      <p:sp>
        <p:nvSpPr>
          <p:cNvPr id="661" name="矩形 1"/>
          <p:cNvSpPr txBox="1"/>
          <p:nvPr/>
        </p:nvSpPr>
        <p:spPr>
          <a:xfrm>
            <a:off x="6557394" y="2588748"/>
            <a:ext cx="5505975" cy="3685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Car</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Stop(</a:t>
            </a:r>
            <a:r>
              <a:rPr>
                <a:solidFill>
                  <a:srgbClr val="0000FF"/>
                </a:solidFill>
              </a:rPr>
              <a:t>object</a:t>
            </a:r>
            <a:r>
              <a:t> sender, </a:t>
            </a:r>
            <a:r>
              <a:rPr>
                <a:solidFill>
                  <a:srgbClr val="2B91AF"/>
                </a:solidFill>
              </a:rPr>
              <a:t>EventArgs</a:t>
            </a:r>
            <a:r>
              <a:t> 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"车停下来"</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a:p>
            <a:pPr>
              <a:defRPr sz="1200">
                <a:latin typeface="Consolas"/>
                <a:ea typeface="Consolas"/>
                <a:cs typeface="Consolas"/>
                <a:sym typeface="Consolas"/>
              </a:defRPr>
            </a:pPr>
            <a:endParaRP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Program</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static</a:t>
            </a:r>
            <a:r>
              <a:t> </a:t>
            </a:r>
            <a:r>
              <a:rPr>
                <a:solidFill>
                  <a:srgbClr val="0000FF"/>
                </a:solidFill>
              </a:rPr>
              <a:t>void</a:t>
            </a:r>
            <a:r>
              <a:t> Main(</a:t>
            </a:r>
            <a:r>
              <a:rPr>
                <a:solidFill>
                  <a:srgbClr val="0000FF"/>
                </a:solidFill>
              </a:rPr>
              <a:t>string</a:t>
            </a:r>
            <a:r>
              <a:t>[] args)</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RedLight</a:t>
            </a:r>
            <a:r>
              <a:t> redlight = </a:t>
            </a:r>
            <a:r>
              <a:rPr>
                <a:solidFill>
                  <a:srgbClr val="0000FF"/>
                </a:solidFill>
              </a:rPr>
              <a:t>new</a:t>
            </a:r>
            <a:r>
              <a:t> </a:t>
            </a:r>
            <a:r>
              <a:rPr>
                <a:solidFill>
                  <a:srgbClr val="2B91AF"/>
                </a:solidFill>
              </a:rPr>
              <a:t>RedLight</a:t>
            </a:r>
            <a:r>
              <a:t>();</a:t>
            </a:r>
          </a:p>
          <a:p>
            <a:pPr>
              <a:defRPr sz="1200">
                <a:latin typeface="Consolas"/>
                <a:ea typeface="Consolas"/>
                <a:cs typeface="Consolas"/>
                <a:sym typeface="Consolas"/>
              </a:defRPr>
            </a:pPr>
            <a:r>
              <a:t>        </a:t>
            </a:r>
            <a:r>
              <a:rPr>
                <a:solidFill>
                  <a:srgbClr val="2B91AF"/>
                </a:solidFill>
              </a:rPr>
              <a:t>Car</a:t>
            </a:r>
            <a:r>
              <a:t> car = </a:t>
            </a:r>
            <a:r>
              <a:rPr>
                <a:solidFill>
                  <a:srgbClr val="0000FF"/>
                </a:solidFill>
              </a:rPr>
              <a:t>new</a:t>
            </a:r>
            <a:r>
              <a:t> </a:t>
            </a:r>
            <a:r>
              <a:rPr>
                <a:solidFill>
                  <a:srgbClr val="2B91AF"/>
                </a:solidFill>
              </a:rPr>
              <a:t>Car</a:t>
            </a:r>
            <a:r>
              <a:t>();</a:t>
            </a:r>
          </a:p>
          <a:p>
            <a:pPr>
              <a:defRPr sz="1200">
                <a:latin typeface="Consolas"/>
                <a:ea typeface="Consolas"/>
                <a:cs typeface="Consolas"/>
                <a:sym typeface="Consolas"/>
              </a:defRPr>
            </a:pPr>
            <a:r>
              <a:t>        </a:t>
            </a:r>
            <a:r>
              <a:rPr>
                <a:solidFill>
                  <a:srgbClr val="2B91AF"/>
                </a:solidFill>
              </a:rPr>
              <a:t>Human</a:t>
            </a:r>
            <a:r>
              <a:t> ming = </a:t>
            </a:r>
            <a:r>
              <a:rPr>
                <a:solidFill>
                  <a:srgbClr val="0000FF"/>
                </a:solidFill>
              </a:rPr>
              <a:t>new</a:t>
            </a:r>
            <a:r>
              <a:t> </a:t>
            </a:r>
            <a:r>
              <a:rPr>
                <a:solidFill>
                  <a:srgbClr val="2B91AF"/>
                </a:solidFill>
              </a:rPr>
              <a:t>Human</a:t>
            </a:r>
            <a:r>
              <a:t>();</a:t>
            </a:r>
          </a:p>
          <a:p>
            <a:pPr>
              <a:defRPr sz="1200">
                <a:latin typeface="Consolas"/>
                <a:ea typeface="Consolas"/>
                <a:cs typeface="Consolas"/>
                <a:sym typeface="Consolas"/>
              </a:defRPr>
            </a:pPr>
            <a:r>
              <a:t>        redlight.RedLightOnEvent += car.Stop;</a:t>
            </a:r>
          </a:p>
          <a:p>
            <a:pPr>
              <a:defRPr sz="1200">
                <a:latin typeface="Consolas"/>
                <a:ea typeface="Consolas"/>
                <a:cs typeface="Consolas"/>
                <a:sym typeface="Consolas"/>
              </a:defRPr>
            </a:pPr>
            <a:r>
              <a:t>        redlight.RedLightOnEvent += ming.Walk;</a:t>
            </a:r>
          </a:p>
          <a:p>
            <a:pPr>
              <a:defRPr sz="1200">
                <a:latin typeface="Consolas"/>
                <a:ea typeface="Consolas"/>
                <a:cs typeface="Consolas"/>
                <a:sym typeface="Consolas"/>
              </a:defRPr>
            </a:pPr>
            <a:r>
              <a:t>        redlight.On(</a:t>
            </a:r>
            <a:r>
              <a:rPr>
                <a:solidFill>
                  <a:srgbClr val="2B91AF"/>
                </a:solidFill>
              </a:rPr>
              <a:t>EventArgs</a:t>
            </a:r>
            <a:r>
              <a:t>.Empty);</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62" name="矩形 2"/>
          <p:cNvSpPr txBox="1"/>
          <p:nvPr/>
        </p:nvSpPr>
        <p:spPr>
          <a:xfrm>
            <a:off x="841695" y="2571970"/>
            <a:ext cx="6096001" cy="3723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solidFill>
                  <a:srgbClr val="0000FF"/>
                </a:solidFill>
                <a:latin typeface="Consolas"/>
                <a:ea typeface="Consolas"/>
                <a:cs typeface="Consolas"/>
                <a:sym typeface="Consolas"/>
              </a:defRPr>
            </a:pPr>
            <a:r>
              <a:t>delegate</a:t>
            </a:r>
            <a:r>
              <a:rPr>
                <a:solidFill>
                  <a:srgbClr val="000000"/>
                </a:solidFill>
              </a:rPr>
              <a:t> </a:t>
            </a:r>
            <a:r>
              <a:t>void</a:t>
            </a:r>
            <a:r>
              <a:rPr>
                <a:solidFill>
                  <a:srgbClr val="000000"/>
                </a:solidFill>
              </a:rPr>
              <a:t> </a:t>
            </a:r>
            <a:r>
              <a:rPr>
                <a:solidFill>
                  <a:srgbClr val="2B91AF"/>
                </a:solidFill>
              </a:rPr>
              <a:t>RedLightOnEventHander</a:t>
            </a:r>
            <a:r>
              <a:rPr>
                <a:solidFill>
                  <a:srgbClr val="000000"/>
                </a:solidFill>
              </a:rPr>
              <a:t>(</a:t>
            </a:r>
            <a:r>
              <a:t>object</a:t>
            </a:r>
            <a:r>
              <a:rPr>
                <a:solidFill>
                  <a:srgbClr val="000000"/>
                </a:solidFill>
              </a:rPr>
              <a:t> sender,</a:t>
            </a:r>
            <a:r>
              <a:rPr>
                <a:solidFill>
                  <a:srgbClr val="2B91AF"/>
                </a:solidFill>
              </a:rPr>
              <a:t>EventArgs</a:t>
            </a:r>
            <a:r>
              <a:rPr>
                <a:solidFill>
                  <a:srgbClr val="000000"/>
                </a:solidFill>
              </a:rPr>
              <a:t> e);</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RedLight</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event</a:t>
            </a:r>
            <a:r>
              <a:t> </a:t>
            </a:r>
            <a:r>
              <a:rPr>
                <a:solidFill>
                  <a:srgbClr val="2B91AF"/>
                </a:solidFill>
              </a:rPr>
              <a:t>RedLightOnEventHander</a:t>
            </a:r>
            <a:r>
              <a:t> RedLightOnEvent;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On(</a:t>
            </a:r>
            <a:r>
              <a:rPr>
                <a:solidFill>
                  <a:srgbClr val="2B91AF"/>
                </a:solidFill>
              </a:rPr>
              <a:t>EventArgs</a:t>
            </a:r>
            <a:r>
              <a:t> 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"红灯亮"</a:t>
            </a:r>
            <a:r>
              <a:t>);</a:t>
            </a:r>
          </a:p>
          <a:p>
            <a:pPr>
              <a:defRPr sz="1200">
                <a:latin typeface="Consolas"/>
                <a:ea typeface="Consolas"/>
                <a:cs typeface="Consolas"/>
                <a:sym typeface="Consolas"/>
              </a:defRPr>
            </a:pPr>
            <a:r>
              <a:t>        </a:t>
            </a:r>
            <a:r>
              <a:rPr>
                <a:solidFill>
                  <a:srgbClr val="0000FF"/>
                </a:solidFill>
              </a:rPr>
              <a:t>if</a:t>
            </a:r>
            <a:r>
              <a:t> (RedLightOnEvent != </a:t>
            </a:r>
            <a:r>
              <a:rPr>
                <a:solidFill>
                  <a:srgbClr val="0000FF"/>
                </a:solidFill>
              </a:rPr>
              <a:t>null</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RedLightOnEvent.Invoke(</a:t>
            </a:r>
            <a:r>
              <a:rPr>
                <a:solidFill>
                  <a:srgbClr val="0000FF"/>
                </a:solidFill>
              </a:rPr>
              <a:t>this</a:t>
            </a:r>
            <a:r>
              <a:t>, 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a:p>
            <a:pPr>
              <a:defRPr sz="1200">
                <a:solidFill>
                  <a:srgbClr val="0000FF"/>
                </a:solidFill>
                <a:latin typeface="Consolas"/>
                <a:ea typeface="Consolas"/>
                <a:cs typeface="Consolas"/>
                <a:sym typeface="Consolas"/>
              </a:defRPr>
            </a:pPr>
            <a:r>
              <a:t>class</a:t>
            </a:r>
            <a:r>
              <a:rPr>
                <a:solidFill>
                  <a:srgbClr val="000000"/>
                </a:solidFill>
              </a:rPr>
              <a:t> </a:t>
            </a:r>
            <a:r>
              <a:rPr>
                <a:solidFill>
                  <a:srgbClr val="2B91AF"/>
                </a:solidFill>
              </a:rPr>
              <a:t>Human</a:t>
            </a:r>
          </a:p>
          <a:p>
            <a:pPr>
              <a:defRPr sz="1200">
                <a:latin typeface="Consolas"/>
                <a:ea typeface="Consolas"/>
                <a:cs typeface="Consolas"/>
                <a:sym typeface="Consolas"/>
              </a:defRPr>
            </a:pPr>
            <a:r>
              <a:t>{</a:t>
            </a:r>
          </a:p>
          <a:p>
            <a:pPr>
              <a:defRPr sz="1200">
                <a:latin typeface="Consolas"/>
                <a:ea typeface="Consolas"/>
                <a:cs typeface="Consolas"/>
                <a:sym typeface="Consolas"/>
              </a:defRPr>
            </a:pPr>
            <a:r>
              <a:t>    </a:t>
            </a:r>
            <a:r>
              <a:rPr>
                <a:solidFill>
                  <a:srgbClr val="0000FF"/>
                </a:solidFill>
              </a:rPr>
              <a:t>public</a:t>
            </a:r>
            <a:r>
              <a:t> </a:t>
            </a:r>
            <a:r>
              <a:rPr>
                <a:solidFill>
                  <a:srgbClr val="0000FF"/>
                </a:solidFill>
              </a:rPr>
              <a:t>void</a:t>
            </a:r>
            <a:r>
              <a:t> Walk(</a:t>
            </a:r>
            <a:r>
              <a:rPr>
                <a:solidFill>
                  <a:srgbClr val="0000FF"/>
                </a:solidFill>
              </a:rPr>
              <a:t>object</a:t>
            </a:r>
            <a:r>
              <a:t> sender, </a:t>
            </a:r>
            <a:r>
              <a:rPr>
                <a:solidFill>
                  <a:srgbClr val="2B91AF"/>
                </a:solidFill>
              </a:rPr>
              <a:t>EventArgs</a:t>
            </a:r>
            <a:r>
              <a:t> e)</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2B91AF"/>
                </a:solidFill>
              </a:rPr>
              <a:t>Console</a:t>
            </a:r>
            <a:r>
              <a:t>.WriteLine(</a:t>
            </a:r>
            <a:r>
              <a:rPr>
                <a:solidFill>
                  <a:srgbClr val="A31515"/>
                </a:solidFill>
              </a:rPr>
              <a:t>"人走路"</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663" name="直接连接符 6"/>
          <p:cNvSpPr/>
          <p:nvPr/>
        </p:nvSpPr>
        <p:spPr>
          <a:xfrm flipH="1">
            <a:off x="6434356" y="2597137"/>
            <a:ext cx="1" cy="3904331"/>
          </a:xfrm>
          <a:prstGeom prst="line">
            <a:avLst/>
          </a:prstGeom>
          <a:ln w="12700">
            <a:solidFill>
              <a:schemeClr val="accent1"/>
            </a:solidFill>
            <a:miter/>
          </a:ln>
        </p:spPr>
        <p:txBody>
          <a:bodyPr lIns="45719" rIns="45719"/>
          <a:lstStyle/>
          <a:p>
            <a:endParaRPr/>
          </a:p>
        </p:txBody>
      </p:sp>
      <p:pic>
        <p:nvPicPr>
          <p:cNvPr id="664" name="Picture 2" descr="Picture 2"/>
          <p:cNvPicPr>
            <a:picLocks noChangeAspect="1"/>
          </p:cNvPicPr>
          <p:nvPr/>
        </p:nvPicPr>
        <p:blipFill>
          <a:blip r:embed="rId2">
            <a:extLst/>
          </a:blip>
          <a:stretch>
            <a:fillRect/>
          </a:stretch>
        </p:blipFill>
        <p:spPr>
          <a:xfrm>
            <a:off x="10020519" y="5804570"/>
            <a:ext cx="1362076" cy="8191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advClick="0" advTm="7000">
        <p:dissolv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等线"/>
        <a:ea typeface="等线"/>
        <a:cs typeface="等线"/>
      </a:majorFont>
      <a:minorFont>
        <a:latin typeface="Helvetica Neue"/>
        <a:ea typeface="Helvetica Neue"/>
        <a:cs typeface="Helvetica Neue"/>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等线"/>
        <a:ea typeface="等线"/>
        <a:cs typeface="等线"/>
      </a:majorFont>
      <a:minorFont>
        <a:latin typeface="Helvetica Neue"/>
        <a:ea typeface="Helvetica Neue"/>
        <a:cs typeface="Helvetica Neue"/>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5586</Words>
  <Application>Microsoft Office PowerPoint</Application>
  <PresentationFormat>自定义</PresentationFormat>
  <Paragraphs>1516</Paragraphs>
  <Slides>102</Slides>
  <Notes>0</Notes>
  <HiddenSlides>0</HiddenSlides>
  <MMClips>0</MMClips>
  <ScaleCrop>false</ScaleCrop>
  <HeadingPairs>
    <vt:vector size="4" baseType="variant">
      <vt:variant>
        <vt:lpstr>主题</vt:lpstr>
      </vt:variant>
      <vt:variant>
        <vt:i4>1</vt:i4>
      </vt:variant>
      <vt:variant>
        <vt:lpstr>幻灯片标题</vt:lpstr>
      </vt:variant>
      <vt:variant>
        <vt:i4>102</vt:i4>
      </vt:variant>
    </vt:vector>
  </HeadingPairs>
  <TitlesOfParts>
    <vt:vector size="10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刘鸿毅</cp:lastModifiedBy>
  <cp:revision>1</cp:revision>
  <dcterms:modified xsi:type="dcterms:W3CDTF">2018-07-20T02:46:50Z</dcterms:modified>
</cp:coreProperties>
</file>