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4" r:id="rId3"/>
    <p:sldId id="285" r:id="rId4"/>
    <p:sldId id="287" r:id="rId5"/>
    <p:sldId id="288" r:id="rId6"/>
    <p:sldId id="289" r:id="rId7"/>
    <p:sldId id="301" r:id="rId8"/>
    <p:sldId id="303" r:id="rId9"/>
    <p:sldId id="307" r:id="rId10"/>
    <p:sldId id="308" r:id="rId11"/>
    <p:sldId id="304" r:id="rId12"/>
    <p:sldId id="305" r:id="rId13"/>
    <p:sldId id="300" r:id="rId14"/>
    <p:sldId id="309" r:id="rId15"/>
    <p:sldId id="306" r:id="rId16"/>
    <p:sldId id="310"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516A1F43-7DCA-4221-B73B-A4E900D74603}" type="datetimeFigureOut">
              <a:rPr lang="es-ES" smtClean="0"/>
              <a:pPr/>
              <a:t>14/01/2020</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60D5CBC6-4C38-4654-81F5-B0EE2782417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516A1F43-7DCA-4221-B73B-A4E900D74603}" type="datetimeFigureOut">
              <a:rPr lang="es-ES" smtClean="0"/>
              <a:pPr/>
              <a:t>14/01/2020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516A1F43-7DCA-4221-B73B-A4E900D74603}" type="datetimeFigureOut">
              <a:rPr lang="es-ES" smtClean="0"/>
              <a:pPr/>
              <a:t>14/01/2020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60D5CBC6-4C38-4654-81F5-B0EE2782417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516A1F43-7DCA-4221-B73B-A4E900D74603}" type="datetimeFigureOut">
              <a:rPr lang="es-ES" smtClean="0"/>
              <a:pPr/>
              <a:t>14/01/2020</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60D5CBC6-4C38-4654-81F5-B0EE2782417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16A1F43-7DCA-4221-B73B-A4E900D74603}" type="datetimeFigureOut">
              <a:rPr lang="es-ES" smtClean="0"/>
              <a:pPr/>
              <a:t>14/01/2020</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D5CBC6-4C38-4654-81F5-B0EE2782417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873442"/>
          </a:xfrm>
        </p:spPr>
        <p:txBody>
          <a:bodyPr>
            <a:normAutofit/>
          </a:bodyPr>
          <a:lstStyle/>
          <a:p>
            <a:pPr algn="ctr"/>
            <a:r>
              <a:rPr lang="es-ES" dirty="0" smtClean="0"/>
              <a:t>AJAX</a:t>
            </a:r>
            <a:endParaRPr lang="es-ES" dirty="0"/>
          </a:p>
        </p:txBody>
      </p:sp>
      <p:sp>
        <p:nvSpPr>
          <p:cNvPr id="4" name="3 Subtítulo"/>
          <p:cNvSpPr>
            <a:spLocks noGrp="1"/>
          </p:cNvSpPr>
          <p:nvPr>
            <p:ph type="subTitle" idx="1"/>
          </p:nvPr>
        </p:nvSpPr>
        <p:spPr/>
        <p:txBody>
          <a:bodyPr/>
          <a:lstStyle/>
          <a:p>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003232" cy="4525963"/>
          </a:xfrm>
        </p:spPr>
        <p:txBody>
          <a:bodyPr>
            <a:noAutofit/>
          </a:bodyPr>
          <a:lstStyle/>
          <a:p>
            <a:pPr lvl="0"/>
            <a:r>
              <a:rPr lang="es-ES" sz="2400" b="1" dirty="0" err="1" smtClean="0"/>
              <a:t>lstatusText</a:t>
            </a:r>
            <a:r>
              <a:rPr lang="es-ES" sz="2400" b="1" dirty="0" smtClean="0"/>
              <a:t>: </a:t>
            </a:r>
            <a:r>
              <a:rPr lang="es-ES" sz="2400" dirty="0" smtClean="0"/>
              <a:t>devuelve el estado del atributo anterior como una cadena , ej. "</a:t>
            </a:r>
            <a:r>
              <a:rPr lang="es-ES" sz="2400" dirty="0" err="1" smtClean="0"/>
              <a:t>Not</a:t>
            </a:r>
            <a:r>
              <a:rPr lang="es-ES" sz="2400" dirty="0" smtClean="0"/>
              <a:t> </a:t>
            </a:r>
            <a:r>
              <a:rPr lang="es-ES" sz="2400" dirty="0" err="1" smtClean="0"/>
              <a:t>Found</a:t>
            </a:r>
            <a:r>
              <a:rPr lang="es-ES" sz="2400" dirty="0" smtClean="0"/>
              <a:t>".</a:t>
            </a:r>
          </a:p>
          <a:p>
            <a:pPr lvl="0"/>
            <a:r>
              <a:rPr lang="es-ES" sz="2400" b="1" dirty="0" err="1" smtClean="0"/>
              <a:t>responseText</a:t>
            </a:r>
            <a:r>
              <a:rPr lang="es-ES" sz="2400" b="1" dirty="0" smtClean="0"/>
              <a:t> :</a:t>
            </a:r>
            <a:r>
              <a:rPr lang="es-ES" sz="2400" dirty="0" smtClean="0"/>
              <a:t>devuelve la respuesta como una cadena. Cuando sea un JSON se “</a:t>
            </a:r>
            <a:r>
              <a:rPr lang="es-ES" sz="2400" dirty="0" err="1" smtClean="0"/>
              <a:t>parseará</a:t>
            </a:r>
            <a:r>
              <a:rPr lang="es-ES" sz="2400" dirty="0" smtClean="0"/>
              <a:t>”.</a:t>
            </a:r>
          </a:p>
          <a:p>
            <a:pPr lvl="0"/>
            <a:r>
              <a:rPr lang="es-ES" sz="2400" b="1" dirty="0" err="1" smtClean="0"/>
              <a:t>responseXML</a:t>
            </a:r>
            <a:r>
              <a:rPr lang="es-ES" sz="2400" b="1" dirty="0" smtClean="0"/>
              <a:t>: </a:t>
            </a:r>
            <a:r>
              <a:rPr lang="es-ES" sz="2400" dirty="0" smtClean="0"/>
              <a:t>devuelve la respuesta como un XML, a través de los objetos DOM, podremos formatearla y construir la respuesta definitiva.</a:t>
            </a:r>
          </a:p>
          <a:p>
            <a:pPr lvl="0"/>
            <a:r>
              <a:rPr lang="es-ES" sz="2400" b="1" dirty="0" err="1" smtClean="0"/>
              <a:t>onreadystatechange</a:t>
            </a:r>
            <a:r>
              <a:rPr lang="es-ES" sz="2400" b="1" dirty="0" smtClean="0"/>
              <a:t>: </a:t>
            </a:r>
            <a:r>
              <a:rPr lang="es-ES" sz="2400" dirty="0" smtClean="0"/>
              <a:t>cada vez que el estado cambia (</a:t>
            </a:r>
            <a:r>
              <a:rPr lang="es-ES" sz="2400" dirty="0" err="1" smtClean="0"/>
              <a:t>readyState</a:t>
            </a:r>
            <a:r>
              <a:rPr lang="es-ES" sz="2400" dirty="0" smtClean="0"/>
              <a:t>), se dispara hacia una función (</a:t>
            </a:r>
            <a:r>
              <a:rPr lang="es-ES" sz="2400" dirty="0" err="1" smtClean="0"/>
              <a:t>handle</a:t>
            </a:r>
            <a:r>
              <a:rPr lang="es-ES" sz="2400" dirty="0" smtClean="0"/>
              <a:t>) que debe definir el usuario.</a:t>
            </a:r>
          </a:p>
          <a:p>
            <a:pPr marL="109728" indent="0">
              <a:buNone/>
            </a:pPr>
            <a:endParaRPr lang="es-ES" sz="1050" b="1" dirty="0"/>
          </a:p>
        </p:txBody>
      </p:sp>
      <p:sp>
        <p:nvSpPr>
          <p:cNvPr id="3" name="2 Título"/>
          <p:cNvSpPr>
            <a:spLocks noGrp="1"/>
          </p:cNvSpPr>
          <p:nvPr>
            <p:ph type="title"/>
          </p:nvPr>
        </p:nvSpPr>
        <p:spPr/>
        <p:txBody>
          <a:bodyPr/>
          <a:lstStyle/>
          <a:p>
            <a:r>
              <a:rPr lang="es-ES" dirty="0" smtClean="0"/>
              <a:t>Atributos</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xmlns="" val="1985848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Métodos</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9" name="8 Marcador de contenido"/>
          <p:cNvSpPr>
            <a:spLocks noGrp="1"/>
          </p:cNvSpPr>
          <p:nvPr>
            <p:ph idx="1"/>
          </p:nvPr>
        </p:nvSpPr>
        <p:spPr/>
        <p:txBody>
          <a:bodyPr>
            <a:normAutofit fontScale="77500" lnSpcReduction="20000"/>
          </a:bodyPr>
          <a:lstStyle/>
          <a:p>
            <a:pPr lvl="0"/>
            <a:r>
              <a:rPr lang="es-ES" b="1" dirty="0" err="1" smtClean="0"/>
              <a:t>abort</a:t>
            </a:r>
            <a:r>
              <a:rPr lang="es-ES" b="1" dirty="0" smtClean="0"/>
              <a:t>(): </a:t>
            </a:r>
            <a:r>
              <a:rPr lang="es-ES" dirty="0" smtClean="0"/>
              <a:t>cancela todas las peticiones realizadas por el objeto, devolviéndolo a su estado inicial.</a:t>
            </a:r>
          </a:p>
          <a:p>
            <a:pPr lvl="0"/>
            <a:r>
              <a:rPr lang="es-ES" b="1" dirty="0" err="1" smtClean="0"/>
              <a:t>getAllResponseHeaders</a:t>
            </a:r>
            <a:r>
              <a:rPr lang="es-ES" b="1" dirty="0" smtClean="0"/>
              <a:t>(): </a:t>
            </a:r>
            <a:r>
              <a:rPr lang="es-ES" dirty="0" smtClean="0"/>
              <a:t>devuelve en una sola cadena de caracteres los encabezados http que se han recibido del servidor en una conexión usando el objeto </a:t>
            </a:r>
            <a:r>
              <a:rPr lang="es-ES" dirty="0" err="1" smtClean="0"/>
              <a:t>XMLHttpRequest</a:t>
            </a:r>
            <a:r>
              <a:rPr lang="es-ES" dirty="0" smtClean="0"/>
              <a:t>.</a:t>
            </a:r>
          </a:p>
          <a:p>
            <a:pPr lvl="0"/>
            <a:r>
              <a:rPr lang="es-ES" b="1" dirty="0" err="1" smtClean="0"/>
              <a:t>getResponseHeader</a:t>
            </a:r>
            <a:r>
              <a:rPr lang="es-ES" b="1" dirty="0" smtClean="0"/>
              <a:t>(): </a:t>
            </a:r>
            <a:r>
              <a:rPr lang="es-ES" dirty="0" smtClean="0"/>
              <a:t>devuelve en una sola cadena de caracteres uno de los encabezados http que se han recibido del servidor en una conexión.</a:t>
            </a:r>
          </a:p>
          <a:p>
            <a:pPr lvl="0"/>
            <a:r>
              <a:rPr lang="es-ES" b="1" dirty="0" smtClean="0"/>
              <a:t>open(): </a:t>
            </a:r>
            <a:r>
              <a:rPr lang="es-ES" dirty="0" smtClean="0"/>
              <a:t>prepara una conexión e inicia el objeto, dispone de cinco parámetros de los cuales tres son opcionales. </a:t>
            </a:r>
            <a:r>
              <a:rPr lang="es-ES" b="1" dirty="0" smtClean="0"/>
              <a:t>open </a:t>
            </a:r>
            <a:r>
              <a:rPr lang="es-ES" dirty="0" smtClean="0"/>
              <a:t>(</a:t>
            </a:r>
            <a:r>
              <a:rPr lang="es-ES" dirty="0" err="1" smtClean="0"/>
              <a:t>metodoRequest</a:t>
            </a:r>
            <a:r>
              <a:rPr lang="es-ES" dirty="0" smtClean="0"/>
              <a:t>, </a:t>
            </a:r>
            <a:r>
              <a:rPr lang="es-ES" dirty="0" err="1" smtClean="0"/>
              <a:t>url</a:t>
            </a:r>
            <a:r>
              <a:rPr lang="es-ES" dirty="0" smtClean="0"/>
              <a:t> [,</a:t>
            </a:r>
            <a:r>
              <a:rPr lang="es-ES" dirty="0" err="1" smtClean="0"/>
              <a:t>sync</a:t>
            </a:r>
            <a:r>
              <a:rPr lang="es-ES" dirty="0" smtClean="0"/>
              <a:t> [,nombre [,contraseña]]]):</a:t>
            </a:r>
          </a:p>
          <a:p>
            <a:pPr lvl="0"/>
            <a:r>
              <a:rPr lang="es-ES" b="1" dirty="0" err="1" smtClean="0"/>
              <a:t>send</a:t>
            </a:r>
            <a:r>
              <a:rPr lang="es-ES" b="1" dirty="0" smtClean="0"/>
              <a:t>() : </a:t>
            </a:r>
            <a:r>
              <a:rPr lang="es-ES" dirty="0" smtClean="0"/>
              <a:t>envía una petición al servidor. Buscará lo especificado en el parámetro </a:t>
            </a:r>
            <a:r>
              <a:rPr lang="es-ES" dirty="0" err="1" smtClean="0"/>
              <a:t>url</a:t>
            </a:r>
            <a:r>
              <a:rPr lang="es-ES" dirty="0" smtClean="0"/>
              <a:t> del método open().</a:t>
            </a:r>
          </a:p>
          <a:p>
            <a:pPr lvl="0"/>
            <a:r>
              <a:rPr lang="es-ES" b="1" dirty="0" err="1" smtClean="0"/>
              <a:t>setRequestHeader</a:t>
            </a:r>
            <a:r>
              <a:rPr lang="es-ES" b="1" dirty="0" smtClean="0"/>
              <a:t>(): </a:t>
            </a:r>
            <a:r>
              <a:rPr lang="es-ES" dirty="0" smtClean="0"/>
              <a:t>añade un encabezado http a la petición realizada.</a:t>
            </a:r>
          </a:p>
          <a:p>
            <a:endParaRPr lang="es-ES" dirty="0"/>
          </a:p>
        </p:txBody>
      </p:sp>
    </p:spTree>
    <p:extLst>
      <p:ext uri="{BB962C8B-B14F-4D97-AF65-F5344CB8AC3E}">
        <p14:creationId xmlns:p14="http://schemas.microsoft.com/office/powerpoint/2010/main" xmlns="" val="1661942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Open()</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9" name="8 Marcador de contenido"/>
          <p:cNvSpPr>
            <a:spLocks noGrp="1"/>
          </p:cNvSpPr>
          <p:nvPr>
            <p:ph idx="1"/>
          </p:nvPr>
        </p:nvSpPr>
        <p:spPr>
          <a:xfrm>
            <a:off x="467544" y="1268760"/>
            <a:ext cx="8229600" cy="4525963"/>
          </a:xfrm>
        </p:spPr>
        <p:txBody>
          <a:bodyPr>
            <a:normAutofit fontScale="62500" lnSpcReduction="20000"/>
          </a:bodyPr>
          <a:lstStyle/>
          <a:p>
            <a:endParaRPr lang="es-ES" dirty="0" smtClean="0"/>
          </a:p>
          <a:p>
            <a:r>
              <a:rPr lang="es-ES" dirty="0" smtClean="0"/>
              <a:t>El método </a:t>
            </a:r>
            <a:r>
              <a:rPr lang="es-ES" b="1" dirty="0" smtClean="0"/>
              <a:t>open</a:t>
            </a:r>
            <a:r>
              <a:rPr lang="es-ES" dirty="0" smtClean="0"/>
              <a:t>() tiene un mínimo de dos parámetros, pudiendo agregarse opcionalmente un tercero, cuarto y quinto. Por orden, estos parámetros son los siguientes:</a:t>
            </a:r>
          </a:p>
          <a:p>
            <a:pPr lvl="1"/>
            <a:r>
              <a:rPr lang="es-ES" sz="2900" dirty="0" smtClean="0"/>
              <a:t>El primer argumento será el verbo: GET, POST, DELETE, etc.</a:t>
            </a:r>
          </a:p>
          <a:p>
            <a:pPr lvl="1"/>
            <a:r>
              <a:rPr lang="es-ES" sz="2900" dirty="0" smtClean="0"/>
              <a:t>El segundo la URL. Si el servidor no está en el mismo dominio que la página solicitante, habrá que habilitar CORS en él.</a:t>
            </a:r>
          </a:p>
          <a:p>
            <a:pPr lvl="1"/>
            <a:r>
              <a:rPr lang="es-ES" sz="2900" dirty="0" smtClean="0"/>
              <a:t>El tercer parámetro es un booleano. Con él se indica si la solicitud se procesará de forma síncrona o asíncrona. El valor por defecto es TRUE, de forma que la comunicación se efectuará de manera asíncrona. </a:t>
            </a:r>
          </a:p>
          <a:p>
            <a:pPr lvl="1"/>
            <a:r>
              <a:rPr lang="es-ES" sz="2900" dirty="0" smtClean="0"/>
              <a:t>El cuatro parámetro también es opcional, utilizándose únicamente cuando el servidor, para aceptar la solicitud, exija una identificación previa. Este argumento será una cadena conteniendo el nombre de usuario.</a:t>
            </a:r>
          </a:p>
          <a:p>
            <a:pPr lvl="1"/>
            <a:r>
              <a:rPr lang="es-ES" sz="2900" dirty="0" smtClean="0"/>
              <a:t>Por último, normalmente en combinación con el parámetro anterior, se facilitará la contraseña que permita al servidor autenticar nuestra identidad y decidir si dar respuesta a la solicitud o no.</a:t>
            </a:r>
          </a:p>
          <a:p>
            <a:endParaRPr lang="es-ES" dirty="0" smtClean="0"/>
          </a:p>
          <a:p>
            <a:endParaRPr lang="es-ES" dirty="0"/>
          </a:p>
        </p:txBody>
      </p:sp>
    </p:spTree>
    <p:extLst>
      <p:ext uri="{BB962C8B-B14F-4D97-AF65-F5344CB8AC3E}">
        <p14:creationId xmlns:p14="http://schemas.microsoft.com/office/powerpoint/2010/main" xmlns="" val="3081322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763688" y="1052736"/>
            <a:ext cx="6923112" cy="5400600"/>
          </a:xfrm>
        </p:spPr>
        <p:txBody>
          <a:bodyPr>
            <a:noAutofit/>
          </a:bodyPr>
          <a:lstStyle/>
          <a:p>
            <a:pPr marL="109728" indent="0">
              <a:buNone/>
            </a:pPr>
            <a:r>
              <a:rPr lang="es-ES" sz="1000" b="1" dirty="0" err="1" smtClean="0"/>
              <a:t>function</a:t>
            </a:r>
            <a:r>
              <a:rPr lang="es-ES" sz="1000" b="1" dirty="0" smtClean="0"/>
              <a:t>  </a:t>
            </a:r>
            <a:r>
              <a:rPr lang="es-ES" sz="1000" b="1" dirty="0" err="1" smtClean="0"/>
              <a:t>pedirDatos</a:t>
            </a:r>
            <a:r>
              <a:rPr lang="es-ES" sz="1000" b="1" dirty="0" smtClean="0"/>
              <a:t>()</a:t>
            </a:r>
          </a:p>
          <a:p>
            <a:pPr marL="109728" indent="0">
              <a:buNone/>
            </a:pPr>
            <a:r>
              <a:rPr lang="es-ES" sz="1000" b="1" dirty="0" smtClean="0"/>
              <a:t>{</a:t>
            </a:r>
          </a:p>
          <a:p>
            <a:pPr marL="109728" indent="0">
              <a:buNone/>
            </a:pPr>
            <a:r>
              <a:rPr lang="es-ES" sz="1000" b="1" dirty="0" err="1" smtClean="0"/>
              <a:t>var</a:t>
            </a:r>
            <a:r>
              <a:rPr lang="es-ES" sz="1000" b="1" dirty="0" smtClean="0"/>
              <a:t> </a:t>
            </a:r>
            <a:r>
              <a:rPr lang="es-ES" sz="1000" b="1" dirty="0" err="1" smtClean="0"/>
              <a:t>miLlamada</a:t>
            </a:r>
            <a:r>
              <a:rPr lang="es-ES" sz="1000" b="1" dirty="0" smtClean="0"/>
              <a:t> = new </a:t>
            </a:r>
            <a:r>
              <a:rPr lang="es-ES" sz="1000" b="1" dirty="0" err="1" smtClean="0"/>
              <a:t>XMLHttpRequest</a:t>
            </a:r>
            <a:r>
              <a:rPr lang="es-ES" sz="1000" b="1" dirty="0" smtClean="0"/>
              <a:t>();</a:t>
            </a:r>
          </a:p>
          <a:p>
            <a:pPr marL="109728" indent="0">
              <a:buNone/>
            </a:pPr>
            <a:r>
              <a:rPr lang="es-ES" sz="1000" b="1" dirty="0" smtClean="0"/>
              <a:t> </a:t>
            </a:r>
            <a:r>
              <a:rPr lang="es-ES" sz="1000" b="1" dirty="0" err="1" smtClean="0"/>
              <a:t>miLlamada.open</a:t>
            </a:r>
            <a:r>
              <a:rPr lang="es-ES" sz="1000" b="1" dirty="0" smtClean="0"/>
              <a:t>("GET", "https://vuestraapipersonas/api/Personas");</a:t>
            </a:r>
          </a:p>
          <a:p>
            <a:pPr marL="109728" indent="0">
              <a:buNone/>
            </a:pPr>
            <a:endParaRPr lang="es-ES" sz="1000" b="1" dirty="0" smtClean="0"/>
          </a:p>
          <a:p>
            <a:pPr marL="109728" indent="0">
              <a:buNone/>
            </a:pPr>
            <a:r>
              <a:rPr lang="es-ES" sz="1000" b="1" dirty="0" smtClean="0"/>
              <a:t>    //</a:t>
            </a:r>
            <a:r>
              <a:rPr lang="es-ES" sz="1000" b="1" dirty="0" err="1" smtClean="0"/>
              <a:t>Definicion</a:t>
            </a:r>
            <a:r>
              <a:rPr lang="es-ES" sz="1000" b="1" dirty="0" smtClean="0"/>
              <a:t> estados</a:t>
            </a:r>
          </a:p>
          <a:p>
            <a:pPr marL="109728" indent="0">
              <a:buNone/>
            </a:pPr>
            <a:r>
              <a:rPr lang="es-ES" sz="1000" b="1" dirty="0" smtClean="0"/>
              <a:t>    </a:t>
            </a:r>
            <a:r>
              <a:rPr lang="es-ES" sz="1000" b="1" dirty="0" err="1" smtClean="0"/>
              <a:t>miLlamada.onreadystatechange</a:t>
            </a:r>
            <a:r>
              <a:rPr lang="es-ES" sz="1000" b="1" dirty="0" smtClean="0"/>
              <a:t> = </a:t>
            </a:r>
            <a:r>
              <a:rPr lang="es-ES" sz="1000" b="1" dirty="0" err="1" smtClean="0"/>
              <a:t>function</a:t>
            </a:r>
            <a:r>
              <a:rPr lang="es-ES" sz="1000" b="1" dirty="0" smtClean="0"/>
              <a:t> () {</a:t>
            </a:r>
          </a:p>
          <a:p>
            <a:pPr marL="109728" indent="0">
              <a:buNone/>
            </a:pPr>
            <a:endParaRPr lang="es-ES" sz="1000" b="1" dirty="0" smtClean="0"/>
          </a:p>
          <a:p>
            <a:pPr marL="109728" indent="0">
              <a:buNone/>
            </a:pPr>
            <a:r>
              <a:rPr lang="es-ES" sz="1000" b="1" dirty="0" smtClean="0"/>
              <a:t>        </a:t>
            </a:r>
            <a:r>
              <a:rPr lang="es-ES" sz="1000" b="1" dirty="0" err="1" smtClean="0"/>
              <a:t>if</a:t>
            </a:r>
            <a:r>
              <a:rPr lang="es-ES" sz="1000" b="1" dirty="0" smtClean="0"/>
              <a:t> (</a:t>
            </a:r>
            <a:r>
              <a:rPr lang="es-ES" sz="1000" b="1" dirty="0" err="1" smtClean="0"/>
              <a:t>miLlamada.readyState</a:t>
            </a:r>
            <a:r>
              <a:rPr lang="es-ES" sz="1000" b="1" dirty="0" smtClean="0"/>
              <a:t> &lt; 4) {</a:t>
            </a:r>
          </a:p>
          <a:p>
            <a:pPr marL="109728" indent="0">
              <a:buNone/>
            </a:pPr>
            <a:endParaRPr lang="es-ES" sz="1000" b="1" dirty="0" smtClean="0"/>
          </a:p>
          <a:p>
            <a:pPr marL="109728" indent="0">
              <a:buNone/>
            </a:pPr>
            <a:r>
              <a:rPr lang="es-ES" sz="1000" b="1" dirty="0" smtClean="0"/>
              <a:t>            //aquí se puede poner una imagen de un reloj o un texto “Cargando”</a:t>
            </a:r>
          </a:p>
          <a:p>
            <a:pPr marL="109728" indent="0">
              <a:buNone/>
            </a:pPr>
            <a:r>
              <a:rPr lang="es-ES" sz="1000" b="1" dirty="0" smtClean="0"/>
              <a:t>        </a:t>
            </a:r>
          </a:p>
          <a:p>
            <a:pPr marL="109728" indent="0">
              <a:buNone/>
            </a:pPr>
            <a:r>
              <a:rPr lang="es-ES" sz="1000" b="1" dirty="0" smtClean="0"/>
              <a:t>        }</a:t>
            </a:r>
          </a:p>
          <a:p>
            <a:pPr marL="109728" indent="0">
              <a:buNone/>
            </a:pPr>
            <a:r>
              <a:rPr lang="es-ES" sz="1000" b="1" dirty="0" smtClean="0"/>
              <a:t>        </a:t>
            </a:r>
            <a:r>
              <a:rPr lang="es-ES" sz="1000" b="1" dirty="0" err="1" smtClean="0"/>
              <a:t>else</a:t>
            </a:r>
            <a:endParaRPr lang="es-ES" sz="1000" b="1" dirty="0" smtClean="0"/>
          </a:p>
          <a:p>
            <a:pPr marL="109728" indent="0">
              <a:buNone/>
            </a:pPr>
            <a:r>
              <a:rPr lang="es-ES" sz="1000" b="1" dirty="0" smtClean="0"/>
              <a:t>            </a:t>
            </a:r>
            <a:r>
              <a:rPr lang="es-ES" sz="1000" b="1" dirty="0" err="1" smtClean="0"/>
              <a:t>if</a:t>
            </a:r>
            <a:r>
              <a:rPr lang="es-ES" sz="1000" b="1" dirty="0" smtClean="0"/>
              <a:t> (</a:t>
            </a:r>
            <a:r>
              <a:rPr lang="es-ES" sz="1000" b="1" dirty="0" err="1" smtClean="0"/>
              <a:t>miLlamada.readyState</a:t>
            </a:r>
            <a:r>
              <a:rPr lang="es-ES" sz="1000" b="1" dirty="0" smtClean="0"/>
              <a:t> == 4 &amp;&amp; </a:t>
            </a:r>
            <a:r>
              <a:rPr lang="es-ES" sz="1000" b="1" dirty="0" err="1" smtClean="0"/>
              <a:t>miLlamada.status</a:t>
            </a:r>
            <a:r>
              <a:rPr lang="es-ES" sz="1000" b="1" dirty="0" smtClean="0"/>
              <a:t> == 200) {</a:t>
            </a:r>
          </a:p>
          <a:p>
            <a:pPr marL="109728" indent="0">
              <a:buNone/>
            </a:pPr>
            <a:endParaRPr lang="es-ES" sz="1000" b="1" dirty="0" smtClean="0"/>
          </a:p>
          <a:p>
            <a:pPr marL="109728" indent="0">
              <a:buNone/>
            </a:pPr>
            <a:r>
              <a:rPr lang="es-ES" sz="1000" b="1" dirty="0" smtClean="0"/>
              <a:t>       </a:t>
            </a:r>
          </a:p>
          <a:p>
            <a:pPr marL="109728" indent="0">
              <a:buNone/>
            </a:pPr>
            <a:r>
              <a:rPr lang="es-ES" sz="1000" b="1" dirty="0" smtClean="0"/>
              <a:t>                </a:t>
            </a:r>
            <a:r>
              <a:rPr lang="es-ES" sz="1000" b="1" dirty="0" err="1" smtClean="0"/>
              <a:t>var</a:t>
            </a:r>
            <a:r>
              <a:rPr lang="es-ES" sz="1000" b="1" dirty="0" smtClean="0"/>
              <a:t> </a:t>
            </a:r>
            <a:r>
              <a:rPr lang="es-ES" sz="1000" b="1" dirty="0" err="1" smtClean="0"/>
              <a:t>arrayPersonas</a:t>
            </a:r>
            <a:r>
              <a:rPr lang="es-ES" sz="1000" b="1" dirty="0" smtClean="0"/>
              <a:t> = </a:t>
            </a:r>
            <a:r>
              <a:rPr lang="es-ES" sz="1000" b="1" dirty="0" err="1" smtClean="0"/>
              <a:t>JSON.parse</a:t>
            </a:r>
            <a:r>
              <a:rPr lang="es-ES" sz="1000" b="1" dirty="0" smtClean="0"/>
              <a:t>(</a:t>
            </a:r>
            <a:r>
              <a:rPr lang="es-ES" sz="1000" b="1" dirty="0" err="1" smtClean="0"/>
              <a:t>miLlamada.responseText</a:t>
            </a:r>
            <a:r>
              <a:rPr lang="es-ES" sz="1000" b="1" dirty="0" smtClean="0"/>
              <a:t>);</a:t>
            </a:r>
          </a:p>
          <a:p>
            <a:pPr marL="109728" indent="0">
              <a:buNone/>
            </a:pPr>
            <a:r>
              <a:rPr lang="es-ES" sz="1000" b="1" dirty="0" smtClean="0"/>
              <a:t>                </a:t>
            </a:r>
            <a:r>
              <a:rPr lang="es-ES" sz="1000" b="1" dirty="0" err="1" smtClean="0"/>
              <a:t>funcionQueHagaAlgoConLasPersonas</a:t>
            </a:r>
            <a:r>
              <a:rPr lang="es-ES" sz="1000" b="1" dirty="0" smtClean="0"/>
              <a:t>(</a:t>
            </a:r>
            <a:r>
              <a:rPr lang="es-ES" sz="1000" b="1" dirty="0" err="1" smtClean="0"/>
              <a:t>arrayPersonas</a:t>
            </a:r>
            <a:r>
              <a:rPr lang="es-ES" sz="1000" b="1" dirty="0" smtClean="0"/>
              <a:t>);</a:t>
            </a:r>
          </a:p>
          <a:p>
            <a:pPr marL="109728" indent="0">
              <a:buNone/>
            </a:pPr>
            <a:r>
              <a:rPr lang="es-ES" sz="1000" b="1" dirty="0" smtClean="0"/>
              <a:t>            </a:t>
            </a:r>
          </a:p>
          <a:p>
            <a:pPr marL="109728" indent="0">
              <a:buNone/>
            </a:pPr>
            <a:r>
              <a:rPr lang="es-ES" sz="1000" b="1" dirty="0" smtClean="0"/>
              <a:t>            }</a:t>
            </a:r>
          </a:p>
          <a:p>
            <a:pPr marL="109728" indent="0">
              <a:buNone/>
            </a:pPr>
            <a:endParaRPr lang="es-ES" sz="1000" b="1" dirty="0" smtClean="0"/>
          </a:p>
          <a:p>
            <a:pPr marL="109728" indent="0">
              <a:buNone/>
            </a:pPr>
            <a:r>
              <a:rPr lang="es-ES" sz="1000" b="1" dirty="0" smtClean="0"/>
              <a:t>    };</a:t>
            </a:r>
          </a:p>
          <a:p>
            <a:pPr marL="109728" indent="0">
              <a:buNone/>
            </a:pPr>
            <a:r>
              <a:rPr lang="es-ES" sz="1000" b="1" dirty="0" smtClean="0"/>
              <a:t>    </a:t>
            </a:r>
          </a:p>
          <a:p>
            <a:pPr marL="109728" indent="0">
              <a:buNone/>
            </a:pPr>
            <a:r>
              <a:rPr lang="es-ES" sz="1000" b="1" dirty="0" smtClean="0"/>
              <a:t>    </a:t>
            </a:r>
            <a:r>
              <a:rPr lang="es-ES" sz="1000" b="1" dirty="0" err="1" smtClean="0"/>
              <a:t>miLlamada.send</a:t>
            </a:r>
            <a:r>
              <a:rPr lang="es-ES" sz="1000" b="1" dirty="0" smtClean="0"/>
              <a:t>();</a:t>
            </a:r>
          </a:p>
          <a:p>
            <a:pPr marL="109728" indent="0">
              <a:buNone/>
            </a:pPr>
            <a:r>
              <a:rPr lang="es-ES" sz="1000" b="1" dirty="0" smtClean="0"/>
              <a:t>}</a:t>
            </a:r>
            <a:endParaRPr lang="es-ES" sz="1000" b="1" dirty="0"/>
          </a:p>
        </p:txBody>
      </p:sp>
      <p:sp>
        <p:nvSpPr>
          <p:cNvPr id="3" name="Título 2"/>
          <p:cNvSpPr>
            <a:spLocks noGrp="1"/>
          </p:cNvSpPr>
          <p:nvPr>
            <p:ph type="title"/>
          </p:nvPr>
        </p:nvSpPr>
        <p:spPr/>
        <p:txBody>
          <a:bodyPr/>
          <a:lstStyle/>
          <a:p>
            <a:r>
              <a:rPr lang="es-ES" dirty="0" smtClean="0"/>
              <a:t>EJEMPLO GET</a:t>
            </a:r>
            <a:endParaRPr lang="es-ES" dirty="0"/>
          </a:p>
        </p:txBody>
      </p:sp>
    </p:spTree>
    <p:extLst>
      <p:ext uri="{BB962C8B-B14F-4D97-AF65-F5344CB8AC3E}">
        <p14:creationId xmlns:p14="http://schemas.microsoft.com/office/powerpoint/2010/main" xmlns="" val="1928920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763688" y="1052736"/>
            <a:ext cx="6923112" cy="5400600"/>
          </a:xfrm>
        </p:spPr>
        <p:txBody>
          <a:bodyPr>
            <a:noAutofit/>
          </a:bodyPr>
          <a:lstStyle/>
          <a:p>
            <a:pPr marL="109728" indent="0">
              <a:buNone/>
            </a:pPr>
            <a:r>
              <a:rPr lang="es-ES" sz="1000" b="1" dirty="0" err="1" smtClean="0"/>
              <a:t>function</a:t>
            </a:r>
            <a:r>
              <a:rPr lang="es-ES" sz="1000" b="1" dirty="0" smtClean="0"/>
              <a:t> insertar(Persona) {</a:t>
            </a:r>
          </a:p>
          <a:p>
            <a:pPr marL="109728" indent="0">
              <a:buNone/>
            </a:pPr>
            <a:endParaRPr lang="es-ES" sz="1000" b="1" dirty="0" smtClean="0"/>
          </a:p>
          <a:p>
            <a:pPr marL="109728" indent="0">
              <a:buNone/>
            </a:pPr>
            <a:r>
              <a:rPr lang="es-ES" sz="1000" b="1" dirty="0" smtClean="0"/>
              <a:t>    </a:t>
            </a:r>
            <a:r>
              <a:rPr lang="es-ES" sz="1000" b="1" dirty="0" err="1" smtClean="0"/>
              <a:t>var</a:t>
            </a:r>
            <a:r>
              <a:rPr lang="es-ES" sz="1000" b="1" dirty="0" smtClean="0"/>
              <a:t> </a:t>
            </a:r>
            <a:r>
              <a:rPr lang="es-ES" sz="1000" b="1" dirty="0" err="1" smtClean="0"/>
              <a:t>miLlamada</a:t>
            </a:r>
            <a:r>
              <a:rPr lang="es-ES" sz="1000" b="1" dirty="0" smtClean="0"/>
              <a:t> = new </a:t>
            </a:r>
            <a:r>
              <a:rPr lang="es-ES" sz="1000" b="1" dirty="0" err="1" smtClean="0"/>
              <a:t>XMLHttpRequest</a:t>
            </a:r>
            <a:r>
              <a:rPr lang="es-ES" sz="1000" b="1" dirty="0" smtClean="0"/>
              <a:t>();</a:t>
            </a:r>
          </a:p>
          <a:p>
            <a:pPr marL="109728" indent="0">
              <a:buNone/>
            </a:pPr>
            <a:r>
              <a:rPr lang="es-ES" sz="1000" b="1" dirty="0" smtClean="0"/>
              <a:t>    </a:t>
            </a:r>
            <a:r>
              <a:rPr lang="es-ES" sz="1000" b="1" dirty="0" err="1" smtClean="0"/>
              <a:t>miLlamada.open</a:t>
            </a:r>
            <a:r>
              <a:rPr lang="es-ES" sz="1000" b="1" dirty="0" smtClean="0"/>
              <a:t>("POST", "</a:t>
            </a:r>
            <a:r>
              <a:rPr lang="es-ES" sz="1000" b="1" dirty="0" err="1" smtClean="0"/>
              <a:t>https</a:t>
            </a:r>
            <a:r>
              <a:rPr lang="es-ES" sz="1000" b="1" dirty="0" smtClean="0"/>
              <a:t>:// </a:t>
            </a:r>
            <a:r>
              <a:rPr lang="es-ES" sz="1000" b="1" dirty="0" err="1" smtClean="0"/>
              <a:t>vuestraapipersonas</a:t>
            </a:r>
            <a:r>
              <a:rPr lang="es-ES" sz="1000" b="1" dirty="0" smtClean="0"/>
              <a:t>/api/Personas /");</a:t>
            </a:r>
          </a:p>
          <a:p>
            <a:pPr marL="109728" indent="0">
              <a:buNone/>
            </a:pPr>
            <a:r>
              <a:rPr lang="es-ES" sz="1000" b="1" dirty="0" smtClean="0"/>
              <a:t>    </a:t>
            </a:r>
            <a:r>
              <a:rPr lang="es-ES" sz="1000" b="1" dirty="0" err="1" smtClean="0"/>
              <a:t>miLlamada.setRequestHeader</a:t>
            </a:r>
            <a:r>
              <a:rPr lang="es-ES" sz="1000" b="1" dirty="0" smtClean="0"/>
              <a:t>('Content-</a:t>
            </a:r>
            <a:r>
              <a:rPr lang="es-ES" sz="1000" b="1" dirty="0" err="1" smtClean="0"/>
              <a:t>type</a:t>
            </a:r>
            <a:r>
              <a:rPr lang="es-ES" sz="1000" b="1" dirty="0" smtClean="0"/>
              <a:t>', '</a:t>
            </a:r>
            <a:r>
              <a:rPr lang="es-ES" sz="1000" b="1" dirty="0" err="1" smtClean="0"/>
              <a:t>application</a:t>
            </a:r>
            <a:r>
              <a:rPr lang="es-ES" sz="1000" b="1" dirty="0" smtClean="0"/>
              <a:t>/</a:t>
            </a:r>
            <a:r>
              <a:rPr lang="es-ES" sz="1000" b="1" dirty="0" err="1" smtClean="0"/>
              <a:t>json</a:t>
            </a:r>
            <a:r>
              <a:rPr lang="es-ES" sz="1000" b="1" dirty="0" smtClean="0"/>
              <a:t>; </a:t>
            </a:r>
            <a:r>
              <a:rPr lang="es-ES" sz="1000" b="1" dirty="0" err="1" smtClean="0"/>
              <a:t>charset</a:t>
            </a:r>
            <a:r>
              <a:rPr lang="es-ES" sz="1000" b="1" dirty="0" smtClean="0"/>
              <a:t>=utf-8');</a:t>
            </a:r>
          </a:p>
          <a:p>
            <a:pPr marL="109728" indent="0">
              <a:buNone/>
            </a:pPr>
            <a:endParaRPr lang="es-ES" sz="1000" b="1" dirty="0" smtClean="0"/>
          </a:p>
          <a:p>
            <a:pPr marL="109728" indent="0">
              <a:buNone/>
            </a:pPr>
            <a:r>
              <a:rPr lang="es-ES" sz="1000" b="1" dirty="0" smtClean="0"/>
              <a:t>    </a:t>
            </a:r>
            <a:r>
              <a:rPr lang="es-ES" sz="1000" b="1" dirty="0" err="1" smtClean="0"/>
              <a:t>var</a:t>
            </a:r>
            <a:r>
              <a:rPr lang="es-ES" sz="1000" b="1" dirty="0" smtClean="0"/>
              <a:t> </a:t>
            </a:r>
            <a:r>
              <a:rPr lang="es-ES" sz="1000" b="1" dirty="0" err="1" smtClean="0"/>
              <a:t>json</a:t>
            </a:r>
            <a:r>
              <a:rPr lang="es-ES" sz="1000" b="1" dirty="0" smtClean="0"/>
              <a:t> = </a:t>
            </a:r>
            <a:r>
              <a:rPr lang="es-ES" sz="1000" b="1" dirty="0" err="1" smtClean="0"/>
              <a:t>JSON.stringify</a:t>
            </a:r>
            <a:r>
              <a:rPr lang="es-ES" sz="1000" b="1" dirty="0" smtClean="0"/>
              <a:t>(Persona);</a:t>
            </a:r>
          </a:p>
          <a:p>
            <a:pPr marL="109728" indent="0">
              <a:buNone/>
            </a:pPr>
            <a:endParaRPr lang="es-ES" sz="1000" b="1" dirty="0" smtClean="0"/>
          </a:p>
          <a:p>
            <a:pPr marL="109728" indent="0">
              <a:buNone/>
            </a:pPr>
            <a:r>
              <a:rPr lang="es-ES" sz="1000" b="1" dirty="0" smtClean="0"/>
              <a:t>    // </a:t>
            </a:r>
            <a:r>
              <a:rPr lang="es-ES" sz="1000" b="1" dirty="0" err="1" smtClean="0"/>
              <a:t>Definicion</a:t>
            </a:r>
            <a:r>
              <a:rPr lang="es-ES" sz="1000" b="1" dirty="0" smtClean="0"/>
              <a:t> estados</a:t>
            </a:r>
          </a:p>
          <a:p>
            <a:pPr marL="109728" indent="0">
              <a:buNone/>
            </a:pPr>
            <a:r>
              <a:rPr lang="es-ES" sz="1000" b="1" dirty="0" smtClean="0"/>
              <a:t>    </a:t>
            </a:r>
            <a:r>
              <a:rPr lang="es-ES" sz="1000" b="1" dirty="0" err="1" smtClean="0"/>
              <a:t>miLlamada.onreadystatechange</a:t>
            </a:r>
            <a:r>
              <a:rPr lang="es-ES" sz="1000" b="1" dirty="0" smtClean="0"/>
              <a:t> = </a:t>
            </a:r>
            <a:r>
              <a:rPr lang="es-ES" sz="1000" b="1" dirty="0" err="1" smtClean="0"/>
              <a:t>function</a:t>
            </a:r>
            <a:r>
              <a:rPr lang="es-ES" sz="1000" b="1" dirty="0" smtClean="0"/>
              <a:t> () {</a:t>
            </a:r>
          </a:p>
          <a:p>
            <a:pPr marL="109728" indent="0">
              <a:buNone/>
            </a:pPr>
            <a:endParaRPr lang="es-ES" sz="1000" b="1" dirty="0" smtClean="0"/>
          </a:p>
          <a:p>
            <a:pPr marL="109728" indent="0">
              <a:buNone/>
            </a:pPr>
            <a:r>
              <a:rPr lang="es-ES" sz="1000" b="1" dirty="0" smtClean="0"/>
              <a:t>        </a:t>
            </a:r>
            <a:r>
              <a:rPr lang="es-ES" sz="1000" b="1" dirty="0" err="1" smtClean="0"/>
              <a:t>if</a:t>
            </a:r>
            <a:r>
              <a:rPr lang="es-ES" sz="1000" b="1" dirty="0" smtClean="0"/>
              <a:t> (</a:t>
            </a:r>
            <a:r>
              <a:rPr lang="es-ES" sz="1000" b="1" dirty="0" err="1" smtClean="0"/>
              <a:t>miLlamada.readyState</a:t>
            </a:r>
            <a:r>
              <a:rPr lang="es-ES" sz="1000" b="1" dirty="0" smtClean="0"/>
              <a:t> &lt; 4) {</a:t>
            </a:r>
          </a:p>
          <a:p>
            <a:pPr marL="109728" indent="0">
              <a:buNone/>
            </a:pPr>
            <a:endParaRPr lang="es-ES" sz="1000" b="1" dirty="0" smtClean="0"/>
          </a:p>
          <a:p>
            <a:pPr marL="109728" indent="0">
              <a:buNone/>
            </a:pPr>
            <a:r>
              <a:rPr lang="es-ES" sz="1000" b="1" dirty="0" smtClean="0"/>
              <a:t> 	//aquí se puede poner una imagen de un reloj o un texto “Cargando”</a:t>
            </a:r>
          </a:p>
          <a:p>
            <a:pPr marL="109728" indent="0">
              <a:buNone/>
            </a:pPr>
            <a:r>
              <a:rPr lang="es-ES" sz="1000" b="1" dirty="0" smtClean="0"/>
              <a:t>        }</a:t>
            </a:r>
          </a:p>
          <a:p>
            <a:pPr marL="109728" indent="0">
              <a:buNone/>
            </a:pPr>
            <a:r>
              <a:rPr lang="es-ES" sz="1000" b="1" dirty="0" smtClean="0"/>
              <a:t>        </a:t>
            </a:r>
            <a:r>
              <a:rPr lang="es-ES" sz="1000" b="1" dirty="0" err="1" smtClean="0"/>
              <a:t>else</a:t>
            </a:r>
            <a:endParaRPr lang="es-ES" sz="1000" b="1" dirty="0" smtClean="0"/>
          </a:p>
          <a:p>
            <a:pPr marL="109728" indent="0">
              <a:buNone/>
            </a:pPr>
            <a:r>
              <a:rPr lang="es-ES" sz="1000" b="1" dirty="0" smtClean="0"/>
              <a:t>            </a:t>
            </a:r>
            <a:r>
              <a:rPr lang="es-ES" sz="1000" b="1" dirty="0" err="1" smtClean="0"/>
              <a:t>if</a:t>
            </a:r>
            <a:r>
              <a:rPr lang="es-ES" sz="1000" b="1" dirty="0" smtClean="0"/>
              <a:t> (</a:t>
            </a:r>
            <a:r>
              <a:rPr lang="es-ES" sz="1000" b="1" dirty="0" err="1" smtClean="0"/>
              <a:t>miLlamada.readyState</a:t>
            </a:r>
            <a:r>
              <a:rPr lang="es-ES" sz="1000" b="1" dirty="0" smtClean="0"/>
              <a:t> == 4 &amp;&amp; </a:t>
            </a:r>
            <a:r>
              <a:rPr lang="es-ES" sz="1000" b="1" dirty="0" err="1" smtClean="0"/>
              <a:t>miLlamada.status</a:t>
            </a:r>
            <a:r>
              <a:rPr lang="es-ES" sz="1000" b="1" dirty="0" smtClean="0"/>
              <a:t> == 200) {</a:t>
            </a:r>
          </a:p>
          <a:p>
            <a:pPr marL="109728" indent="0">
              <a:buNone/>
            </a:pPr>
            <a:r>
              <a:rPr lang="es-ES" sz="1000" b="1" dirty="0" smtClean="0"/>
              <a:t>              </a:t>
            </a:r>
          </a:p>
          <a:p>
            <a:pPr marL="109728" indent="0">
              <a:buNone/>
            </a:pPr>
            <a:r>
              <a:rPr lang="es-ES" sz="1000" b="1" dirty="0" smtClean="0"/>
              <a:t>                </a:t>
            </a:r>
            <a:r>
              <a:rPr lang="es-ES" sz="1000" b="1" dirty="0" err="1" smtClean="0"/>
              <a:t>alert</a:t>
            </a:r>
            <a:r>
              <a:rPr lang="es-ES" sz="1000" b="1" dirty="0" smtClean="0"/>
              <a:t>("Persona insertada con </a:t>
            </a:r>
            <a:r>
              <a:rPr lang="es-ES" sz="1000" b="1" dirty="0" err="1" smtClean="0"/>
              <a:t>exito</a:t>
            </a:r>
            <a:r>
              <a:rPr lang="es-ES" sz="1000" b="1" dirty="0" smtClean="0"/>
              <a:t>");</a:t>
            </a:r>
          </a:p>
          <a:p>
            <a:pPr marL="109728" indent="0">
              <a:buNone/>
            </a:pPr>
            <a:r>
              <a:rPr lang="es-ES" sz="1000" b="1" dirty="0" smtClean="0"/>
              <a:t>            }</a:t>
            </a:r>
          </a:p>
          <a:p>
            <a:pPr marL="109728" indent="0">
              <a:buNone/>
            </a:pPr>
            <a:r>
              <a:rPr lang="es-ES" sz="1000" b="1" dirty="0" smtClean="0"/>
              <a:t>    };</a:t>
            </a:r>
          </a:p>
          <a:p>
            <a:pPr marL="109728" indent="0">
              <a:buNone/>
            </a:pPr>
            <a:endParaRPr lang="es-ES" sz="1000" b="1" dirty="0" smtClean="0"/>
          </a:p>
          <a:p>
            <a:pPr marL="109728" indent="0">
              <a:buNone/>
            </a:pPr>
            <a:r>
              <a:rPr lang="es-ES" sz="1000" b="1" dirty="0" smtClean="0"/>
              <a:t>    </a:t>
            </a:r>
            <a:r>
              <a:rPr lang="es-ES" sz="1000" b="1" dirty="0" err="1" smtClean="0"/>
              <a:t>miLlamada.send</a:t>
            </a:r>
            <a:r>
              <a:rPr lang="es-ES" sz="1000" b="1" dirty="0" smtClean="0"/>
              <a:t>(</a:t>
            </a:r>
            <a:r>
              <a:rPr lang="es-ES" sz="1000" b="1" dirty="0" err="1" smtClean="0"/>
              <a:t>json</a:t>
            </a:r>
            <a:r>
              <a:rPr lang="es-ES" sz="1000" b="1" dirty="0" smtClean="0"/>
              <a:t>);</a:t>
            </a:r>
          </a:p>
          <a:p>
            <a:pPr marL="109728" indent="0">
              <a:buNone/>
            </a:pPr>
            <a:r>
              <a:rPr lang="es-ES" sz="1000" b="1" dirty="0" smtClean="0"/>
              <a:t>}</a:t>
            </a:r>
            <a:endParaRPr lang="es-ES" sz="1000" b="1" dirty="0"/>
          </a:p>
        </p:txBody>
      </p:sp>
      <p:sp>
        <p:nvSpPr>
          <p:cNvPr id="3" name="Título 2"/>
          <p:cNvSpPr>
            <a:spLocks noGrp="1"/>
          </p:cNvSpPr>
          <p:nvPr>
            <p:ph type="title"/>
          </p:nvPr>
        </p:nvSpPr>
        <p:spPr/>
        <p:txBody>
          <a:bodyPr/>
          <a:lstStyle/>
          <a:p>
            <a:r>
              <a:rPr lang="es-ES" dirty="0" smtClean="0"/>
              <a:t>EJEMPLO INSERTAR</a:t>
            </a:r>
            <a:endParaRPr lang="es-ES" dirty="0"/>
          </a:p>
        </p:txBody>
      </p:sp>
    </p:spTree>
    <p:extLst>
      <p:ext uri="{BB962C8B-B14F-4D97-AF65-F5344CB8AC3E}">
        <p14:creationId xmlns:p14="http://schemas.microsoft.com/office/powerpoint/2010/main" xmlns="" val="1928920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109728" indent="0"/>
            <a:r>
              <a:rPr lang="es-ES" sz="2000" b="1" dirty="0" smtClean="0"/>
              <a:t>Realizar un </a:t>
            </a:r>
            <a:r>
              <a:rPr lang="es-ES" sz="2000" b="1" dirty="0" smtClean="0"/>
              <a:t>formulario con tres botones en el que:</a:t>
            </a:r>
          </a:p>
          <a:p>
            <a:pPr marL="594360" lvl="1">
              <a:buFont typeface="+mj-lt"/>
              <a:buAutoNum type="arabicPeriod"/>
            </a:pPr>
            <a:r>
              <a:rPr lang="es-ES" sz="1800" dirty="0" smtClean="0"/>
              <a:t>Se realice una llamada AJAX a una  una página </a:t>
            </a:r>
            <a:r>
              <a:rPr lang="es-ES" sz="1800" dirty="0" err="1" smtClean="0"/>
              <a:t>html</a:t>
            </a:r>
            <a:r>
              <a:rPr lang="es-ES" sz="1800" dirty="0" smtClean="0"/>
              <a:t> en el servidor “Hola.html” que contenga únicamente el texto “Hola mundo” (esta página la debéis hacer).  El texto que contiene esa página se colocará en un DIV cuando pulsemos un botón “Saludar desde el servidor”.</a:t>
            </a:r>
          </a:p>
          <a:p>
            <a:pPr marL="594360" lvl="1">
              <a:buFont typeface="+mj-lt"/>
              <a:buAutoNum type="arabicPeriod"/>
            </a:pPr>
            <a:r>
              <a:rPr lang="es-ES" sz="1800" dirty="0" smtClean="0"/>
              <a:t>Cuando se pulse el botón “Pedir primera persona” debemos rellenar otro DIV con el apellido de la primera persona de nuestra BBDD personas. Esto lo tenemos que hacer llamando a nuestra API. Recordad que tenemos que activar CORS en </a:t>
            </a:r>
            <a:r>
              <a:rPr lang="es-ES" sz="1800" dirty="0" err="1" smtClean="0"/>
              <a:t>Azure</a:t>
            </a:r>
            <a:endParaRPr lang="es-ES" sz="1800" dirty="0" smtClean="0"/>
          </a:p>
          <a:p>
            <a:pPr marL="594360" lvl="1">
              <a:buFont typeface="+mj-lt"/>
              <a:buAutoNum type="arabicPeriod"/>
            </a:pPr>
            <a:r>
              <a:rPr lang="es-ES" sz="1800" dirty="0" smtClean="0"/>
              <a:t>El último botón será “Borrar persona” y deberá borrar la persona cuyo código coincida con el que escribamos en un </a:t>
            </a:r>
            <a:r>
              <a:rPr lang="es-ES" sz="1800" dirty="0" err="1" smtClean="0"/>
              <a:t>textbox</a:t>
            </a:r>
            <a:r>
              <a:rPr lang="es-ES" sz="1800" dirty="0" smtClean="0"/>
              <a:t>.</a:t>
            </a:r>
          </a:p>
          <a:p>
            <a:pPr marL="365760" lvl="1" indent="0"/>
            <a:endParaRPr lang="es-ES" sz="1200" dirty="0" smtClean="0"/>
          </a:p>
          <a:p>
            <a:pPr marL="365760" lvl="1" indent="0"/>
            <a:endParaRPr lang="es-ES" sz="1600" dirty="0"/>
          </a:p>
        </p:txBody>
      </p:sp>
      <p:sp>
        <p:nvSpPr>
          <p:cNvPr id="3" name="Título 2"/>
          <p:cNvSpPr>
            <a:spLocks noGrp="1"/>
          </p:cNvSpPr>
          <p:nvPr>
            <p:ph type="title"/>
          </p:nvPr>
        </p:nvSpPr>
        <p:spPr/>
        <p:txBody>
          <a:bodyPr/>
          <a:lstStyle/>
          <a:p>
            <a:r>
              <a:rPr lang="es-ES" dirty="0" smtClean="0"/>
              <a:t>EJERCICIO 1</a:t>
            </a:r>
            <a:endParaRPr lang="es-ES" dirty="0"/>
          </a:p>
        </p:txBody>
      </p:sp>
    </p:spTree>
    <p:extLst>
      <p:ext uri="{BB962C8B-B14F-4D97-AF65-F5344CB8AC3E}">
        <p14:creationId xmlns:p14="http://schemas.microsoft.com/office/powerpoint/2010/main" xmlns="" val="1928920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109728" indent="0"/>
            <a:r>
              <a:rPr lang="es-ES" sz="2000" b="1" dirty="0" smtClean="0"/>
              <a:t>Realizar un CRUD de personas con AJAX</a:t>
            </a:r>
            <a:endParaRPr lang="es-ES" sz="1600" b="1" dirty="0" smtClean="0"/>
          </a:p>
          <a:p>
            <a:pPr marL="365760" lvl="1" indent="0"/>
            <a:endParaRPr lang="es-ES" sz="1600" dirty="0"/>
          </a:p>
        </p:txBody>
      </p:sp>
      <p:sp>
        <p:nvSpPr>
          <p:cNvPr id="3" name="Título 2"/>
          <p:cNvSpPr>
            <a:spLocks noGrp="1"/>
          </p:cNvSpPr>
          <p:nvPr>
            <p:ph type="title"/>
          </p:nvPr>
        </p:nvSpPr>
        <p:spPr/>
        <p:txBody>
          <a:bodyPr/>
          <a:lstStyle/>
          <a:p>
            <a:r>
              <a:rPr lang="es-ES" dirty="0" smtClean="0"/>
              <a:t>EJERCICIO 2</a:t>
            </a:r>
            <a:endParaRPr lang="es-ES" dirty="0"/>
          </a:p>
        </p:txBody>
      </p:sp>
      <p:pic>
        <p:nvPicPr>
          <p:cNvPr id="1026" name="Picture 2" descr="Excited Hockey GIF - Excited Hockey Kid GIFs"/>
          <p:cNvPicPr>
            <a:picLocks noChangeAspect="1" noChangeArrowheads="1" noCrop="1"/>
          </p:cNvPicPr>
          <p:nvPr/>
        </p:nvPicPr>
        <p:blipFill>
          <a:blip r:embed="rId2" cstate="print"/>
          <a:srcRect/>
          <a:stretch>
            <a:fillRect/>
          </a:stretch>
        </p:blipFill>
        <p:spPr bwMode="auto">
          <a:xfrm>
            <a:off x="2411760" y="1988840"/>
            <a:ext cx="4824536" cy="4473662"/>
          </a:xfrm>
          <a:prstGeom prst="rect">
            <a:avLst/>
          </a:prstGeom>
          <a:noFill/>
        </p:spPr>
      </p:pic>
    </p:spTree>
    <p:extLst>
      <p:ext uri="{BB962C8B-B14F-4D97-AF65-F5344CB8AC3E}">
        <p14:creationId xmlns:p14="http://schemas.microsoft.com/office/powerpoint/2010/main" xmlns="" val="192892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1"/>
            <a:r>
              <a:rPr lang="es-ES" sz="2800" b="1" dirty="0" smtClean="0"/>
              <a:t>AJAX</a:t>
            </a:r>
            <a:r>
              <a:rPr lang="es-ES" sz="2800" dirty="0" smtClean="0"/>
              <a:t>: </a:t>
            </a:r>
            <a:r>
              <a:rPr lang="es-ES" sz="2800" b="1" i="1" dirty="0" err="1" smtClean="0"/>
              <a:t>A</a:t>
            </a:r>
            <a:r>
              <a:rPr lang="es-ES" sz="2800" i="1" dirty="0" err="1" smtClean="0"/>
              <a:t>synchronous</a:t>
            </a:r>
            <a:r>
              <a:rPr lang="es-ES" sz="2800" i="1" dirty="0" smtClean="0"/>
              <a:t> </a:t>
            </a:r>
            <a:r>
              <a:rPr lang="es-ES" sz="2800" b="1" i="1" dirty="0" err="1" smtClean="0"/>
              <a:t>J</a:t>
            </a:r>
            <a:r>
              <a:rPr lang="es-ES" sz="2800" i="1" dirty="0" err="1" smtClean="0"/>
              <a:t>avaScript</a:t>
            </a:r>
            <a:r>
              <a:rPr lang="es-ES" sz="2800" i="1" dirty="0" smtClean="0"/>
              <a:t> </a:t>
            </a:r>
            <a:r>
              <a:rPr lang="es-ES" sz="2800" b="1" i="1" dirty="0" smtClean="0"/>
              <a:t>A</a:t>
            </a:r>
            <a:r>
              <a:rPr lang="es-ES" sz="2800" i="1" dirty="0" smtClean="0"/>
              <a:t>nd </a:t>
            </a:r>
            <a:r>
              <a:rPr lang="es-ES" sz="2800" b="1" i="1" dirty="0" smtClean="0"/>
              <a:t>X</a:t>
            </a:r>
            <a:r>
              <a:rPr lang="es-ES" sz="2800" i="1" dirty="0" smtClean="0"/>
              <a:t>ML</a:t>
            </a:r>
          </a:p>
          <a:p>
            <a:pPr lvl="1"/>
            <a:r>
              <a:rPr lang="es-ES" sz="2800" dirty="0" smtClean="0"/>
              <a:t>Es una forma de comunicación con el servidor.</a:t>
            </a:r>
          </a:p>
          <a:p>
            <a:pPr lvl="1"/>
            <a:r>
              <a:rPr lang="es-ES" sz="2800" dirty="0" smtClean="0"/>
              <a:t>Como usa </a:t>
            </a:r>
            <a:r>
              <a:rPr lang="es-ES" sz="2800" dirty="0" err="1" smtClean="0"/>
              <a:t>JavaScript</a:t>
            </a:r>
            <a:r>
              <a:rPr lang="es-ES" sz="2800" dirty="0" smtClean="0"/>
              <a:t>, se realiza en el cliente.</a:t>
            </a:r>
          </a:p>
          <a:p>
            <a:pPr lvl="1"/>
            <a:r>
              <a:rPr lang="es-ES" sz="2800" dirty="0" smtClean="0"/>
              <a:t>Se puede </a:t>
            </a:r>
            <a:r>
              <a:rPr lang="es-ES" sz="2800" dirty="0" smtClean="0"/>
              <a:t>realizar en segundo plano, esto significa que podemos pedir datos al servidor sin recargar la página (</a:t>
            </a:r>
            <a:r>
              <a:rPr lang="es-ES" sz="2800" dirty="0" err="1" smtClean="0"/>
              <a:t>submit</a:t>
            </a:r>
            <a:r>
              <a:rPr lang="es-ES" sz="2800" dirty="0" smtClean="0"/>
              <a:t>).</a:t>
            </a:r>
          </a:p>
        </p:txBody>
      </p:sp>
      <p:sp>
        <p:nvSpPr>
          <p:cNvPr id="3" name="2 Título"/>
          <p:cNvSpPr>
            <a:spLocks noGrp="1"/>
          </p:cNvSpPr>
          <p:nvPr>
            <p:ph type="title"/>
          </p:nvPr>
        </p:nvSpPr>
        <p:spPr/>
        <p:txBody>
          <a:bodyPr>
            <a:normAutofit/>
          </a:bodyPr>
          <a:lstStyle/>
          <a:p>
            <a:r>
              <a:rPr lang="es-ES" dirty="0" smtClean="0"/>
              <a:t>¿Qué es eso de AJAX?</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1" name="1 Marcador de contenido"/>
          <p:cNvSpPr txBox="1">
            <a:spLocks/>
          </p:cNvSpPr>
          <p:nvPr/>
        </p:nvSpPr>
        <p:spPr>
          <a:xfrm>
            <a:off x="609600" y="1633728"/>
            <a:ext cx="8229600" cy="4525963"/>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None/>
              <a:tabLst/>
              <a:defRPr/>
            </a:pPr>
            <a:endParaRPr kumimoji="0" lang="es-ES" sz="23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1 Marcador de contenido"/>
          <p:cNvSpPr txBox="1">
            <a:spLocks/>
          </p:cNvSpPr>
          <p:nvPr/>
        </p:nvSpPr>
        <p:spPr>
          <a:xfrm>
            <a:off x="762000" y="1786128"/>
            <a:ext cx="8229600" cy="4525963"/>
          </a:xfrm>
          <a:prstGeom prst="rect">
            <a:avLst/>
          </a:prstGeom>
        </p:spPr>
        <p:txBody>
          <a:bodyPr vert="horz">
            <a:normAutofit/>
          </a:bodyPr>
          <a:lstStyle/>
          <a:p>
            <a:pPr marL="736092" marR="0" lvl="1" indent="-342900" algn="l" defTabSz="914400" rtl="0" eaLnBrk="1" fontAlgn="auto" latinLnBrk="0" hangingPunct="1">
              <a:lnSpc>
                <a:spcPct val="100000"/>
              </a:lnSpc>
              <a:spcBef>
                <a:spcPts val="324"/>
              </a:spcBef>
              <a:spcAft>
                <a:spcPts val="0"/>
              </a:spcAft>
              <a:buClr>
                <a:schemeClr val="accent1"/>
              </a:buClr>
              <a:buSzTx/>
              <a:buFont typeface="Arial" panose="020B0604020202020204" pitchFamily="34" charset="0"/>
              <a:buChar char="•"/>
              <a:tabLst/>
              <a:defRPr/>
            </a:pPr>
            <a:endParaRPr kumimoji="0" lang="es-ES" sz="23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10650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Autofit/>
          </a:bodyPr>
          <a:lstStyle/>
          <a:p>
            <a:r>
              <a:rPr lang="es-ES" sz="4000" dirty="0" smtClean="0"/>
              <a:t>¿Qué es </a:t>
            </a:r>
            <a:r>
              <a:rPr lang="es-ES" sz="4000" dirty="0" err="1" smtClean="0"/>
              <a:t>XMLHttpRequest</a:t>
            </a:r>
            <a:r>
              <a:rPr lang="es-ES" sz="4000" dirty="0" smtClean="0"/>
              <a:t>?</a:t>
            </a:r>
            <a:endParaRPr lang="es-ES" sz="4000"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2" name="1 Marcador de contenido"/>
          <p:cNvSpPr txBox="1">
            <a:spLocks/>
          </p:cNvSpPr>
          <p:nvPr/>
        </p:nvSpPr>
        <p:spPr>
          <a:xfrm>
            <a:off x="762000" y="1786128"/>
            <a:ext cx="8229600" cy="4525963"/>
          </a:xfrm>
          <a:prstGeom prst="rect">
            <a:avLst/>
          </a:prstGeom>
        </p:spPr>
        <p:txBody>
          <a:bodyPr vert="horz">
            <a:normAutofit/>
          </a:bodyPr>
          <a:lstStyle/>
          <a:p>
            <a:pPr marL="736092" marR="0" lvl="1" indent="-342900" algn="l" defTabSz="914400" rtl="0" eaLnBrk="1" fontAlgn="auto" latinLnBrk="0" hangingPunct="1">
              <a:lnSpc>
                <a:spcPct val="100000"/>
              </a:lnSpc>
              <a:spcBef>
                <a:spcPts val="324"/>
              </a:spcBef>
              <a:spcAft>
                <a:spcPts val="0"/>
              </a:spcAft>
              <a:buClr>
                <a:schemeClr val="accent1"/>
              </a:buClr>
              <a:buSzTx/>
              <a:buFont typeface="Arial" panose="020B0604020202020204" pitchFamily="34" charset="0"/>
              <a:buChar char="•"/>
              <a:tabLst/>
              <a:defRPr/>
            </a:pPr>
            <a:endParaRPr kumimoji="0" lang="es-ES" sz="23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s-E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9 Marcador de contenido"/>
          <p:cNvSpPr>
            <a:spLocks noGrp="1"/>
          </p:cNvSpPr>
          <p:nvPr>
            <p:ph idx="1"/>
          </p:nvPr>
        </p:nvSpPr>
        <p:spPr/>
        <p:txBody>
          <a:bodyPr>
            <a:normAutofit/>
          </a:bodyPr>
          <a:lstStyle/>
          <a:p>
            <a:r>
              <a:rPr lang="es-ES" b="1" dirty="0" err="1" smtClean="0"/>
              <a:t>XMLHttpRequest</a:t>
            </a:r>
            <a:r>
              <a:rPr lang="es-ES" b="1" dirty="0" smtClean="0"/>
              <a:t> </a:t>
            </a:r>
            <a:r>
              <a:rPr lang="es-ES" dirty="0" smtClean="0"/>
              <a:t>es un API que puede ser utilizado desde </a:t>
            </a:r>
            <a:r>
              <a:rPr lang="es-ES" dirty="0" err="1" smtClean="0"/>
              <a:t>JavaScript</a:t>
            </a:r>
            <a:r>
              <a:rPr lang="es-ES" dirty="0" smtClean="0"/>
              <a:t>.</a:t>
            </a:r>
          </a:p>
          <a:p>
            <a:r>
              <a:rPr lang="es-ES" dirty="0" smtClean="0"/>
              <a:t>Éste objeto permite transferir y manipular datos XML hacia y desde el navegador. </a:t>
            </a:r>
          </a:p>
          <a:p>
            <a:r>
              <a:rPr lang="es-ES" dirty="0" smtClean="0"/>
              <a:t>Por lo general, los datos devueltos como consecuencia de una llamada a </a:t>
            </a:r>
            <a:r>
              <a:rPr lang="es-ES" b="1" dirty="0" err="1" smtClean="0"/>
              <a:t>XMLHttpRequest</a:t>
            </a:r>
            <a:r>
              <a:rPr lang="es-ES" b="1" dirty="0" smtClean="0"/>
              <a:t> </a:t>
            </a:r>
            <a:r>
              <a:rPr lang="es-ES" dirty="0" smtClean="0"/>
              <a:t>serán XML, aunque también pueden ser un simple texto plano.</a:t>
            </a:r>
          </a:p>
          <a:p>
            <a:r>
              <a:rPr lang="es-ES" dirty="0" smtClean="0"/>
              <a:t>Tiene que quedar claro que el que accede a la BBDD sigue siendo el servidor.</a:t>
            </a:r>
          </a:p>
          <a:p>
            <a:endParaRPr lang="es-ES" dirty="0"/>
          </a:p>
        </p:txBody>
      </p:sp>
    </p:spTree>
    <p:extLst>
      <p:ext uri="{BB962C8B-B14F-4D97-AF65-F5344CB8AC3E}">
        <p14:creationId xmlns:p14="http://schemas.microsoft.com/office/powerpoint/2010/main" xmlns="" val="31300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268760"/>
            <a:ext cx="8229600" cy="5044016"/>
          </a:xfrm>
        </p:spPr>
        <p:txBody>
          <a:bodyPr>
            <a:noAutofit/>
          </a:bodyPr>
          <a:lstStyle/>
          <a:p>
            <a:pPr marL="624078" lvl="0" indent="-514350">
              <a:buNone/>
            </a:pPr>
            <a:r>
              <a:rPr lang="es-ES" sz="2200" dirty="0" smtClean="0"/>
              <a:t>Siempre realizaremos estos 6 pasos:</a:t>
            </a:r>
          </a:p>
          <a:p>
            <a:pPr marL="624078" lvl="0" indent="-514350">
              <a:buFont typeface="+mj-lt"/>
              <a:buAutoNum type="arabicPeriod"/>
            </a:pPr>
            <a:r>
              <a:rPr lang="es-ES" sz="2200" dirty="0" smtClean="0"/>
              <a:t>Obtener una referencia a una copia del objeto </a:t>
            </a:r>
            <a:r>
              <a:rPr lang="es-ES" sz="2200" b="1" dirty="0" err="1" smtClean="0"/>
              <a:t>XMLHttpRequest</a:t>
            </a:r>
            <a:r>
              <a:rPr lang="es-ES" sz="2200" dirty="0" smtClean="0"/>
              <a:t>.</a:t>
            </a:r>
          </a:p>
          <a:p>
            <a:pPr marL="624078" lvl="0" indent="-514350">
              <a:buFont typeface="+mj-lt"/>
              <a:buAutoNum type="arabicPeriod"/>
            </a:pPr>
            <a:r>
              <a:rPr lang="es-ES" sz="2200" dirty="0" smtClean="0"/>
              <a:t>Uso de método </a:t>
            </a:r>
            <a:r>
              <a:rPr lang="es-ES" sz="2200" b="1" dirty="0" smtClean="0"/>
              <a:t>open</a:t>
            </a:r>
            <a:r>
              <a:rPr lang="es-ES" sz="2200" dirty="0" smtClean="0"/>
              <a:t>() para establecer los parámetros globales de la solicitud.</a:t>
            </a:r>
          </a:p>
          <a:p>
            <a:pPr marL="624078" lvl="0" indent="-514350">
              <a:buFont typeface="+mj-lt"/>
              <a:buAutoNum type="arabicPeriod"/>
            </a:pPr>
            <a:r>
              <a:rPr lang="es-ES" sz="2200" dirty="0" smtClean="0"/>
              <a:t>Establecimiento opcional de cabeceras de la solicitud.</a:t>
            </a:r>
          </a:p>
          <a:p>
            <a:pPr marL="624078" lvl="0" indent="-514350">
              <a:buFont typeface="+mj-lt"/>
              <a:buAutoNum type="arabicPeriod"/>
            </a:pPr>
            <a:r>
              <a:rPr lang="es-ES" sz="2200" dirty="0" smtClean="0"/>
              <a:t>Asignación de un método de respuesta para el evento </a:t>
            </a:r>
            <a:r>
              <a:rPr lang="es-ES" sz="2200" b="1" dirty="0" err="1" smtClean="0"/>
              <a:t>onreadystatechange</a:t>
            </a:r>
            <a:r>
              <a:rPr lang="es-ES" sz="2200" b="1" dirty="0" smtClean="0"/>
              <a:t> </a:t>
            </a:r>
            <a:r>
              <a:rPr lang="es-ES" sz="2200" dirty="0" smtClean="0"/>
              <a:t>si se opta por operar de forma asíncrona </a:t>
            </a:r>
            <a:r>
              <a:rPr lang="es-ES" sz="1600" dirty="0" smtClean="0"/>
              <a:t>(es posible operar de forma síncrona como asíncrona, aunque se recomienda la segunda siempre por posibles bloqueos de la interfaz).</a:t>
            </a:r>
            <a:endParaRPr lang="es-ES" sz="2200" dirty="0" smtClean="0"/>
          </a:p>
          <a:p>
            <a:pPr marL="624078" lvl="0" indent="-514350">
              <a:buFont typeface="+mj-lt"/>
              <a:buAutoNum type="arabicPeriod"/>
            </a:pPr>
            <a:r>
              <a:rPr lang="es-ES" sz="2200" dirty="0" smtClean="0"/>
              <a:t>Envío de la solicitud.</a:t>
            </a:r>
          </a:p>
          <a:p>
            <a:pPr marL="624078" lvl="0" indent="-514350">
              <a:buFont typeface="+mj-lt"/>
              <a:buAutoNum type="arabicPeriod"/>
            </a:pPr>
            <a:r>
              <a:rPr lang="es-ES" sz="2200" dirty="0" smtClean="0"/>
              <a:t>Tratamiento de la información recibida desde el servidor.</a:t>
            </a:r>
          </a:p>
          <a:p>
            <a:endParaRPr lang="es-ES" sz="2200" dirty="0" smtClean="0"/>
          </a:p>
          <a:p>
            <a:endParaRPr lang="es-ES" sz="2200" dirty="0" smtClean="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9" name="2 Título"/>
          <p:cNvSpPr txBox="1">
            <a:spLocks/>
          </p:cNvSpPr>
          <p:nvPr/>
        </p:nvSpPr>
        <p:spPr>
          <a:xfrm>
            <a:off x="611560" y="364624"/>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s-ES" dirty="0" smtClean="0"/>
              <a:t>¿Cómo se usa?</a:t>
            </a:r>
            <a:endParaRPr lang="es-ES" dirty="0"/>
          </a:p>
        </p:txBody>
      </p:sp>
    </p:spTree>
    <p:extLst>
      <p:ext uri="{BB962C8B-B14F-4D97-AF65-F5344CB8AC3E}">
        <p14:creationId xmlns:p14="http://schemas.microsoft.com/office/powerpoint/2010/main" xmlns="" val="257762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9" name="8 Marcador de contenido"/>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2" cstate="print"/>
          <a:srcRect/>
          <a:stretch>
            <a:fillRect/>
          </a:stretch>
        </p:blipFill>
        <p:spPr bwMode="auto">
          <a:xfrm>
            <a:off x="1115616" y="332656"/>
            <a:ext cx="7344816" cy="5797898"/>
          </a:xfrm>
          <a:prstGeom prst="rect">
            <a:avLst/>
          </a:prstGeom>
          <a:noFill/>
          <a:ln w="9525">
            <a:noFill/>
            <a:miter lim="800000"/>
            <a:headEnd/>
            <a:tailEnd/>
          </a:ln>
        </p:spPr>
      </p:pic>
    </p:spTree>
    <p:extLst>
      <p:ext uri="{BB962C8B-B14F-4D97-AF65-F5344CB8AC3E}">
        <p14:creationId xmlns:p14="http://schemas.microsoft.com/office/powerpoint/2010/main" xmlns="" val="135401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ES" sz="2400" dirty="0" smtClean="0"/>
              <a:t>En cualquier navegador actual se declara así;</a:t>
            </a:r>
          </a:p>
          <a:p>
            <a:pPr>
              <a:buNone/>
            </a:pPr>
            <a:endParaRPr lang="es-ES" sz="2000" b="1" dirty="0" smtClean="0"/>
          </a:p>
          <a:p>
            <a:pPr>
              <a:buNone/>
            </a:pPr>
            <a:r>
              <a:rPr lang="es-ES" sz="2000" b="1" dirty="0" err="1" smtClean="0"/>
              <a:t>var</a:t>
            </a:r>
            <a:r>
              <a:rPr lang="es-ES" sz="2000" b="1" dirty="0" smtClean="0"/>
              <a:t> </a:t>
            </a:r>
            <a:r>
              <a:rPr lang="es-ES" sz="2000" b="1" dirty="0" err="1" smtClean="0"/>
              <a:t>miPeticion</a:t>
            </a:r>
            <a:r>
              <a:rPr lang="es-ES" sz="2000" b="1" dirty="0" smtClean="0"/>
              <a:t>= new </a:t>
            </a:r>
            <a:r>
              <a:rPr lang="es-ES" sz="2000" b="1" dirty="0" err="1" smtClean="0"/>
              <a:t>XMLHttpRequest</a:t>
            </a:r>
            <a:r>
              <a:rPr lang="es-ES" sz="2000" b="1" dirty="0" smtClean="0"/>
              <a:t>();</a:t>
            </a:r>
          </a:p>
          <a:p>
            <a:endParaRPr lang="es-ES" sz="2400" dirty="0" smtClean="0"/>
          </a:p>
          <a:p>
            <a:r>
              <a:rPr lang="es-ES" sz="2400" dirty="0" smtClean="0"/>
              <a:t>Solo en versiones muy antiguas de Internet Explorer (v. 6) se declararía así:</a:t>
            </a:r>
          </a:p>
          <a:p>
            <a:pPr>
              <a:buNone/>
            </a:pPr>
            <a:endParaRPr lang="en-GB" sz="2000" b="1" dirty="0" smtClean="0"/>
          </a:p>
          <a:p>
            <a:pPr>
              <a:buNone/>
            </a:pPr>
            <a:r>
              <a:rPr lang="en-GB" sz="2000" b="1" dirty="0" err="1" smtClean="0"/>
              <a:t>var</a:t>
            </a:r>
            <a:r>
              <a:rPr lang="en-GB" sz="2000" b="1" dirty="0" smtClean="0"/>
              <a:t> </a:t>
            </a:r>
            <a:r>
              <a:rPr lang="en-GB" sz="2000" b="1" dirty="0" err="1" smtClean="0"/>
              <a:t>miPetivion</a:t>
            </a:r>
            <a:r>
              <a:rPr lang="en-GB" sz="2000" b="1" dirty="0" smtClean="0"/>
              <a:t> = new </a:t>
            </a:r>
            <a:r>
              <a:rPr lang="en-GB" sz="2000" b="1" dirty="0" err="1" smtClean="0"/>
              <a:t>ActiveXObject</a:t>
            </a:r>
            <a:r>
              <a:rPr lang="en-GB" sz="2000" b="1" dirty="0" smtClean="0"/>
              <a:t>('</a:t>
            </a:r>
            <a:r>
              <a:rPr lang="en-GB" sz="2000" b="1" dirty="0" err="1" smtClean="0"/>
              <a:t>Microsoft.XMLHTTP</a:t>
            </a:r>
            <a:r>
              <a:rPr lang="en-GB" sz="2000" b="1" dirty="0" smtClean="0"/>
              <a:t>');</a:t>
            </a:r>
            <a:endParaRPr lang="es-ES" sz="2000" b="1" dirty="0" smtClean="0"/>
          </a:p>
          <a:p>
            <a:endParaRPr lang="es-ES" sz="2400" dirty="0"/>
          </a:p>
        </p:txBody>
      </p:sp>
      <p:sp>
        <p:nvSpPr>
          <p:cNvPr id="3" name="2 Título"/>
          <p:cNvSpPr>
            <a:spLocks noGrp="1"/>
          </p:cNvSpPr>
          <p:nvPr>
            <p:ph type="title"/>
          </p:nvPr>
        </p:nvSpPr>
        <p:spPr/>
        <p:txBody>
          <a:bodyPr/>
          <a:lstStyle/>
          <a:p>
            <a:r>
              <a:rPr lang="es-ES" dirty="0" smtClean="0"/>
              <a:t>Instanciar </a:t>
            </a:r>
            <a:r>
              <a:rPr lang="es-ES" dirty="0" err="1" smtClean="0"/>
              <a:t>XMLHttpRequest</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xmlns="" val="246698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endParaRPr lang="es-ES" sz="2400" dirty="0"/>
          </a:p>
        </p:txBody>
      </p:sp>
      <p:sp>
        <p:nvSpPr>
          <p:cNvPr id="3" name="2 Título"/>
          <p:cNvSpPr>
            <a:spLocks noGrp="1"/>
          </p:cNvSpPr>
          <p:nvPr>
            <p:ph type="title"/>
          </p:nvPr>
        </p:nvSpPr>
        <p:spPr/>
        <p:txBody>
          <a:bodyPr/>
          <a:lstStyle/>
          <a:p>
            <a:r>
              <a:rPr lang="es-ES" dirty="0" smtClean="0"/>
              <a:t>Métodos y atributos</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0" name="Picture 2"/>
          <p:cNvPicPr>
            <a:picLocks noChangeAspect="1" noChangeArrowheads="1"/>
          </p:cNvPicPr>
          <p:nvPr/>
        </p:nvPicPr>
        <p:blipFill>
          <a:blip r:embed="rId2" cstate="print"/>
          <a:srcRect/>
          <a:stretch>
            <a:fillRect/>
          </a:stretch>
        </p:blipFill>
        <p:spPr bwMode="auto">
          <a:xfrm>
            <a:off x="1259632" y="1412776"/>
            <a:ext cx="6912768" cy="4600688"/>
          </a:xfrm>
          <a:prstGeom prst="rect">
            <a:avLst/>
          </a:prstGeom>
          <a:noFill/>
          <a:ln w="9525">
            <a:noFill/>
            <a:miter lim="800000"/>
            <a:headEnd/>
            <a:tailEnd/>
          </a:ln>
        </p:spPr>
      </p:pic>
    </p:spTree>
    <p:extLst>
      <p:ext uri="{BB962C8B-B14F-4D97-AF65-F5344CB8AC3E}">
        <p14:creationId xmlns:p14="http://schemas.microsoft.com/office/powerpoint/2010/main" xmlns="" val="21548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003232" cy="4525963"/>
          </a:xfrm>
        </p:spPr>
        <p:txBody>
          <a:bodyPr>
            <a:noAutofit/>
          </a:bodyPr>
          <a:lstStyle/>
          <a:p>
            <a:pPr lvl="0"/>
            <a:r>
              <a:rPr lang="es-ES" sz="2800" b="1" dirty="0" err="1" smtClean="0"/>
              <a:t>readyState</a:t>
            </a:r>
            <a:r>
              <a:rPr lang="es-ES" sz="2800" b="1" dirty="0" smtClean="0"/>
              <a:t> </a:t>
            </a:r>
            <a:r>
              <a:rPr lang="es-ES" sz="2800" dirty="0" smtClean="0"/>
              <a:t>: indica el estado del objeto, tomará uno de los siguientes valores:</a:t>
            </a:r>
          </a:p>
          <a:p>
            <a:pPr lvl="1"/>
            <a:r>
              <a:rPr lang="es-ES" sz="2400" dirty="0" smtClean="0"/>
              <a:t>0: Estado inicial del objeto, antes de realizar operación alguna sobre él.</a:t>
            </a:r>
          </a:p>
          <a:p>
            <a:pPr lvl="1"/>
            <a:r>
              <a:rPr lang="es-ES" sz="2400" dirty="0" smtClean="0"/>
              <a:t>1: el método </a:t>
            </a:r>
            <a:r>
              <a:rPr lang="es-ES" sz="2400" b="1" dirty="0" smtClean="0"/>
              <a:t>open</a:t>
            </a:r>
            <a:r>
              <a:rPr lang="es-ES" sz="2400" dirty="0" smtClean="0"/>
              <a:t>(), ha sido llamado de forma correcta.</a:t>
            </a:r>
          </a:p>
          <a:p>
            <a:pPr lvl="1"/>
            <a:r>
              <a:rPr lang="es-ES" sz="2400" dirty="0" smtClean="0"/>
              <a:t>2: se ha producido el envío de la información.</a:t>
            </a:r>
          </a:p>
          <a:p>
            <a:pPr lvl="1"/>
            <a:r>
              <a:rPr lang="es-ES" sz="2400" dirty="0" smtClean="0"/>
              <a:t>3: han sido recibidas todas las cabeceras http.</a:t>
            </a:r>
          </a:p>
          <a:p>
            <a:pPr lvl="1"/>
            <a:r>
              <a:rPr lang="es-ES" sz="2400" dirty="0" smtClean="0"/>
              <a:t>4: la transferencia de datos se ha completado.</a:t>
            </a:r>
          </a:p>
          <a:p>
            <a:pPr marL="109728" indent="0">
              <a:buNone/>
            </a:pPr>
            <a:endParaRPr lang="es-ES" sz="1100" b="1" dirty="0"/>
          </a:p>
        </p:txBody>
      </p:sp>
      <p:sp>
        <p:nvSpPr>
          <p:cNvPr id="3" name="2 Título"/>
          <p:cNvSpPr>
            <a:spLocks noGrp="1"/>
          </p:cNvSpPr>
          <p:nvPr>
            <p:ph type="title"/>
          </p:nvPr>
        </p:nvSpPr>
        <p:spPr/>
        <p:txBody>
          <a:bodyPr/>
          <a:lstStyle/>
          <a:p>
            <a:r>
              <a:rPr lang="es-ES" dirty="0" smtClean="0"/>
              <a:t>Atributos</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xmlns="" val="1985848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8"/>
            <a:ext cx="8003232" cy="4525963"/>
          </a:xfrm>
        </p:spPr>
        <p:txBody>
          <a:bodyPr>
            <a:noAutofit/>
          </a:bodyPr>
          <a:lstStyle/>
          <a:p>
            <a:pPr lvl="0"/>
            <a:r>
              <a:rPr lang="es-ES" sz="2800" b="1" dirty="0" smtClean="0"/>
              <a:t>status: </a:t>
            </a:r>
            <a:r>
              <a:rPr lang="es-ES" sz="2800" dirty="0" smtClean="0"/>
              <a:t>representa el código de estado de http son los siguientes:</a:t>
            </a:r>
          </a:p>
          <a:p>
            <a:pPr lvl="1"/>
            <a:r>
              <a:rPr lang="es-ES" sz="2400" b="1" dirty="0" smtClean="0"/>
              <a:t>200 : </a:t>
            </a:r>
            <a:r>
              <a:rPr lang="es-ES" sz="2400" dirty="0" smtClean="0"/>
              <a:t>La solicitud se ha procesado satisfactoriamente.</a:t>
            </a:r>
          </a:p>
          <a:p>
            <a:pPr lvl="1"/>
            <a:r>
              <a:rPr lang="es-ES" sz="2400" b="1" dirty="0" smtClean="0"/>
              <a:t>401: </a:t>
            </a:r>
            <a:r>
              <a:rPr lang="es-ES" sz="2400" dirty="0" smtClean="0"/>
              <a:t>No se tiene autorización para acceder al recurso solicitado.</a:t>
            </a:r>
          </a:p>
          <a:p>
            <a:pPr lvl="1"/>
            <a:r>
              <a:rPr lang="es-ES" sz="2400" b="1" dirty="0" smtClean="0"/>
              <a:t>404: </a:t>
            </a:r>
            <a:r>
              <a:rPr lang="es-ES" sz="2400" dirty="0" smtClean="0"/>
              <a:t>No se encuentra el recurso solicitado, generalmente por mala construcción del URL.</a:t>
            </a:r>
          </a:p>
          <a:p>
            <a:pPr lvl="1"/>
            <a:r>
              <a:rPr lang="es-ES" sz="2400" b="1" dirty="0" smtClean="0"/>
              <a:t>500: </a:t>
            </a:r>
            <a:r>
              <a:rPr lang="es-ES" sz="2400" dirty="0" smtClean="0"/>
              <a:t>Error interno del servidor.</a:t>
            </a:r>
          </a:p>
        </p:txBody>
      </p:sp>
      <p:sp>
        <p:nvSpPr>
          <p:cNvPr id="3" name="2 Título"/>
          <p:cNvSpPr>
            <a:spLocks noGrp="1"/>
          </p:cNvSpPr>
          <p:nvPr>
            <p:ph type="title"/>
          </p:nvPr>
        </p:nvSpPr>
        <p:spPr/>
        <p:txBody>
          <a:bodyPr/>
          <a:lstStyle/>
          <a:p>
            <a:r>
              <a:rPr lang="es-ES" dirty="0" smtClean="0"/>
              <a:t>Atributos</a:t>
            </a:r>
            <a:endParaRPr lang="es-ES" dirty="0"/>
          </a:p>
        </p:txBody>
      </p:sp>
      <p:sp>
        <p:nvSpPr>
          <p:cNvPr id="26626" name="AutoShape 2"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28" name="AutoShape 4"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0" name="AutoShape 6"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2" name="AutoShape 8"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6634" name="AutoShape 10" descr="data:image/jpeg;base64,/9j/4AAQSkZJRgABAQAAAQABAAD/2wCEAAkGBxMQDxQUEBIVEBUSEBcUGBcSExoWFBAVFRcZGhUWExUaKCggGholGxcYITIiJykrLi4uGR81ODYsQyktLisBCgoKDg0OGxAQGjIkHiQsLy0sLCwuNyw3LDAsLywsLCwuLCw3LCwsNSwsLCwsLCwsLCwsLCwsLCwsLCwsLCwsLP/AABEIAKsBJwMBEQACEQEDEQH/xAAbAAEAAgMBAQAAAAAAAAAAAAAABQYDBAcCAf/EAEoQAAIBAgIECQcJBQgCAwEAAAECAwARBBIFEyExBhQXQVFUkZLSByIyVWFx0RYjNXJzgZOxwzNCdLPTFTZDUmJjofCCwVOD4SX/xAAaAQEAAwEBAQAAAAAAAAAAAAAAAwQFAQIG/8QAOBEAAgECAQkGBgIDAQADAQAAAAECAxEEEhQVITFSYYGhBUFRkcHREzI0QnGxIlMjM/DhQ5KiJP/aAAwDAQACEQMRAD8A6Jw34Vvo8xBIll1ocnMxFsuXdb61XsHhFXvd2sUcZi3h7WV7lY5U5erR99vhVzRUd4p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jlTl6tH32+FNFR3hpZ7o5U5erR99vhTRUd4aWe6OVOXq0ffb4U0VHeGlnulgwHDJ5NGT4sxKGhlyBMxysPm9pO/wDfPZVWeDUa8aV9q9/Yt08a5UJVbbH7e5X+VOXq0ffb4Va0VHeKmlnujlTl6tH32+FNFR3hpZ7o5U5erR99vhTRUd4aWe6OVOXq0ffb4U0VHeGlnujlTl6tH32+FNFR3hpZ7o5U5erR99vhTRUd4aWe6OVOXq0ffb4U0VHeGlnujlTl6tH32+FNFR3hpZ7o5U5erR99vhTRUd4aWe6OVOXq0ffb4U0VHeGlnujlTl6tH32+FNFR3hpZ7paOBHCp9IGbPEsWqCWysTmz5t9/q1SxmEVC1ne5dweLeIvdWsVzyxenhfqy/mlW+ytk+XqU+1/s5+hzmtcxxQCgFAKAUAoBQCgFAKAUAoBQCgFAKAUAoBQCgFAKAvehP7u4z+I/oVmVvrYfj3NWh9FP8+xRK0zKFAKAUAoBQCgFAKAUAoDpHkc34r3RfqVkdq/Zz9DY7I+/l6nnyxenhfqy/mlOytk+XqO1/s5+hzmtcxxQCgFAKAUAoBQH2gJeTgvjFiMrYaRUC5iSACFG0kr6Q2eyoFiqLlkqSuWXg6yjlOOojnwkixrIUYRuSFcjzWK7wD/3calU4uWTfWiF05KKk1qZgr0eBQCgFAKAUAoBQCgFAKAUBe9Cf3dxn8R/QrMrfWw/HuatD6Kf59iiVpmUTEHBfGPGJFw0hUi4NgCR0hTtI+6q8sVRi8lyVyzHB1pRylEh6sFYUAoBQGebCSIiO6MqyAlGIsHA2HKeevKnFtpPWtp7lTlFKTWp7DBXo8CgFAKA6R5HN+K90X6lZHav2c/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wB9Syq1qaUqiWT322oijQoVG4U28ruvsZjh0ZhYsNDLi2nY4kMyDDhLIqNluxfeb8wrrq1ZTlGnb+Pj/wCHlUaUKcZVb6/D/wBIKcKHbISVzHKWFiVv5pI5jarUb2V9pTlbKeTsMddOCgFAKAUAoBQCgL3oT+7uM/iP6FZlb62H49zVofRT/PsUvBSqksbOMyrIrMv+ZQwJH3jZWjNNxaRm05KM03suWLhdgpnmfGxOcRBI2ZJY2J1IO6NxvjK7v+2qphZwUVRkrSXc+/jxLuLhUcvjRd4vY13exH6M0ZDqDiMW7pFrNUixAa2Z7XNi2xVAIuTUtSrPL+HTWva77EQ0qMMj4lRu2xW2s2J9DQuMPLhnkMM2IEDCQLrYZCRsJXzTdTcGvCrzWVGaWUlfVsZ7lh4PJlBvJbs77Ub8ugMCuL4oZpzKZCgcBBErG+RGv5xPogkc5NRLEV3T+Lkq3hruSvDYdVPhNu/TgQuhNEa7EtHMTGkKyPMRvjWIHNa/Pew++rNatkwUo627W5lahQy6jjPUle/I230M8yYBI3dziVkyrI10hCyEHL0CwLH3VGq0YOo2vlts79RLKg5qmot677e4x4uHR6B0WTEySKpAkCxiF3A2WX0shPPe9eoyxDs2kl4a7+x5nHDK8U23491zIdG4TDJGMa85lljEmTDhPmUfausL72I22G6vPxatRv4SVlqu+/yPXwKNNL4rd3r1d3mZl4Mos8oklZsPFhhig8ajWTRNbJkU7Adu0nYLV5zqTgrL+Tdtfcz0sHFTd3/FK+rvRD6UGG804UzWN8wnyXU7LZWTYQdvZVil8TX8S3L/ANKtX4Wr4d+ZefI5vxXui/UrN7V+zn6Gl2R9/L1PPli9PC/Vl/NKdlbJ8vUdr/Zz9DnNa5jigFAKAUAoBQCgNjAYRppVjS2ZzYZmCi9ibEnYN1eZzUIuTPdOm6klFFv4PaMxGC1xxq6nCtC4kV3UrMxWyBFBN3vaxFZ9erTrW+HrndW4GlhqVSjlfF1QtrInFNbRmCvzYmcntSp4r/PP8L1IZNKhT/LLHKrYbS74iQiOHFF445rqyXkjuj26AQL3FqqK1TDKmtco62vwy206eJdSWqMtSZryzaYizM7pEiKTrCsAQgD9xrXa/MBt216SwcrJK7fdrPDeMjdt2S79RrcF8JjNVGphTE4OVrsJCpSIXs7Br5omAufjXvEzo5Td7TXh3+54w0K2Sk0pQfj3exVtKRxrPKsJzRiVgh33QE5Tfn2c9XqTk4Jy221mfWUVUahsvqNWvZGKAUAoBQCgFAKAvehP7u4z+I/oVmVvrYfj3NWh9FP8+xSMPCXdUBALsFBY2UFjYXPMNu+tKTyU2ZcY5UlFd5c+C+hcZg8SHmAgw4vrmd0MUkdjcEAnPfm2VnYmtRqwtHXLu8bmphaFajO8tUe/XqPehcfNJgjFo9gskOJkbVEIXkhk2qVzg3KnYQPhXKtOEauVWWppa9e1fg9Uqk50smg9ab1cOZrY2fHa3CpjnUA4uNxHaMOCrAZ2VBcCzEba9wVDJm6S7nr1+pHJ18qCqv7lq1ehB8JJCNIYhlNiMVIQRzEOSCKs4dXoxT8F+ipiJNV5NeJYuEeKjXCtPERn0pkLKP8ACEYGvH3y/wDuqmHjJ1FCWyF+d9nQvYmcVSc47Z26bep90fjkh/sppTlTU4lGb/IJHdM33Zgfdek4Sn8VR23XQU6kYfBctln1IPGcEcVEHYxgxopbWh11bKBcMpvtuNw31ZhjKUrK+t9xVngqsbu2pd5asbjsfiBHLo9hJE8SBlVIi0EiqA6PnF94vfdt91UYQoQvGsrO/HWuReqTr1Ep0XdNcNT5kMp0jJjWZJFlxEESqRG0foHaY8osr2J2jb/xVj/+dUrNWi3338/FFe2JdW6d5JcPI1+GOGVFw7PEmHxLq5miitlWzDVsVBIQsLm1e8JJtySd4q1m+p4xsUlFtJSd7pdCx+RzfivdF+pVTtX7OfoWeyPv5ep58sXp4X6sv5pTsrZPl6jtf7Ofoc5rXMcUAoBQCgFAKAUAoD6TQXZ8oBQH3/vuoLsUF2fKAUAoBQCgFAKAUAoC96E/u7jP4j+hWZW+th+Pc1aH0U/z7FErTMo+0F2KA+UAoBQCgPtBdgGguwKC4oDo/kc34r3RfqVkdq/Zz9DY7I+/l6nnyxenhfqy/mlOytk+XqO1/s5+hzmtcxxQCgFAKAUAoBQCgFAKAUAoBQCgFAKAUAoBQCgFAKAvehP7u4z+I/oVmVvrYfj3NWh9FP8APsUStMyhQCgFAKAUAoBQCgFAKA6R5HN+K90X6lZHav2c/Q2OyPv5epYuGc+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x/FXnSdXeZXzjAbvQcd0J1Z+x/FTSdXeYzjAbvQcd0J1Z+x/FTSdXeYzjAbvQcd0J1Z+x/FTSdXeYzjAbvQcd0J1Z+x/FTSdXeYzjAbvQcd0J1Z+x/FTSdXeYzjAbvQcd0J1Z+x/FTSdXeYzjAbvQcd0J1Z+x/FTSdXeYzjAbvQcd0J1Z+x/FTSdXeYzjAbvQcd0J1Z+x/FTSdXeYzjAbvQcd0J1Z+x/FTSdXeYzjAbvQ3YeEWikgeBYpBFI2ZkytZj5u2+a/7q8/NUbxs3NTb1okWNwag4JanwNLjuhOrP2P4qk0nV3mR5xgN3oOO6E6s/Y/ippOrvMZxgN3oOO6E6s/Y/ippOrvMZxgN3oOO6E6s/Y/ippOrvMZxgN3oOO6E6s/Y/ippOrvMZxgN3oSmj9HaJnw8s6YY5Ib5r5wfNXMbDNt2V6XaNZpvKLNOOEqU3UjHUiL47oTqz9j+KvOk6u8ytnGA3eg47oTqz9j+Kmk6u8xnGA3eg47oTqz9j+Kmk6u8xnGA3eg47oTqz9j+Kmk6u8xnGA3eg47oTqz9j+Kmk6u8xnGA3ehZeBc2Bcy8QiMdgme4Iv6WXeT/AKq8yxU63zO9i9g6mHnlfBVtlyA8rfpYb6sv5pVWttRQ7a2w5+hz+oTCFAKAUAoC7cN/o/R32P6cdSz+WJs9ofT0vx6IpNRGMKAUAoBQF84S/QWD+0j/AJctSy+RG3jPoaf5X6ZQ6iMQUAoCWfRSK0KFpDJMImAWIFCstrZGLDMwvbmFwRfZeu2Ljw8Vkxu8p27tWvw1ms+iZhHrDGcmXPe4uUJtny3vluQL2sKWe0jeGqKOXbVt5eJt4Lg9K0iCVDGjOqsbqShbcGW91PsIBrqiyWngqjkstWX6NFtHSiISlCEIBvcXAY2Viu8KTuJFjXnuuQOhUUMtrUb2D0OkiRfOMsk4kyLq7p83fYzXuL232Nq6kT08LGcY69cr21atRpHRk2RX1ZIcqBaxY5/Quo84Zua4281cIXh6iipW2+uzzMsmhZ1Kgxnz2KizKwJUXYEgkCw2m+7nrtmenhKqaVtpq4vCvE2WRcpsDvBBB3FSNhHtFcIqlOUHaSN7HaEeNoVX5xplAyqNqS7C0R/1AMnerrRPVwkouKWtv9+H6Mf9iYjMF1RJYMRYqfQ9MEg2BF9oO0Uszzmla9sk+DQ0+Yrq9yhr5lykMSFIe+U3IIFjtseg0szma1b2t/352GhXCAUOCgL5wQ+h8f7pP5QqWHySNzA/R1Of6KHURhigFAKAUB0LySb8T7ov1Kmo95u9i/fy9Tz5W/Sw31ZfzSlbah21thz9Cj6OiV5o1kJVXcKSN6hja+3ovUSMejGMqijLY2SKaAcwBv8AEOKEGT2E5M34nm0tqLKwUvh378q1ul/MxYjRBJdomUoDIYwzrrZo4ybuqc4spP3G17UZ5lhW7uGzXbXraXeZNM6EMTSFCpVMpKiQNIisFszLvtdh2i9dasdxOFyG3HYu6+tEPXkpF24b/R+jvsf046ln8sTZ7Q+npfj0RTIMudc9wuYZsu8Lfzre21RGRC2UsrYS8+gSseIbNdoZ9Wq//IqsFdh98kXer1k6mXJYS0Zu+tOy4+L6o84nQTax1iKkK5jXO6q00iAawRD96zX7QNprltdhPBvKahsWpX72ttj5jtCsoDRlSOLxTFdYDJlaJGd8m/KGJ9tvZto0eamEaWVHwTtfXsV3b8kRXCmXzhL9BYP7SP8Aly1LL5EbeM+hp/lfplDqIxBQCgJ/RulooFjBaWULPDLlZFAgKOGkMTZjcsARuUG9zXpOxoUcTTpxSu3rTtbZZ3dtfsYYdLqrq2VjlweosbWL2I6fRuf/AMrl/wBHI4qKknbZG3MmtamF1kzrMpmxUcmSRFU2BdmCWY5wM3pbBtHTs9bNZcyo0cqpK+uSdnz2a9f51EPjdLq8RCsUZoY4mQQRWOrCA/P+mVOQG1ugXsK83KVTExlDVqbSVrLut37e4wPphhho4Y2ZLCQPawzZ2vYHfa2wjZS+qx4eKapRpxdtt+ZLaP03CmVYo2uxhAQRxpYqRn+evmdmNyCbW2bOjqdthbpYunGygtttVlz17We1kjwUCo2s+cea4kiQOisiKH1JZgRcbmIzedu30X8VY9ZUMPTUXfXfalfZttd9dpDT41HxETSFpY4woI1SREqGLFVRDlAJJ5+c+6uX1lKVWEqkXK7S4JdESuiNN6+eNZUVWOLSVTEgXziSJM59ott6VFek7vX4lqhivi1EpKzyrqy87mPRGJgCPEjSlDFPIzMiq4vFlCogYg2F77RfdsryrWsKFSnkypxbtZtvlbVrMWG0rAgWMmR4UTKVaJTxgl2drjP81bNZWBJG089q6mthHDE0opQ1uKXht1t+OrgV815M9ihwUBfOCH0Pj/dJ/KFSw+SRuYH6Opz/AEUOojDFAKAUAoDoXkk34n3RfqVNR7zd7F+/l6nnyt+lhvqy/mlK21DtrbDn6HP6hMMnzwmbXtJkAvh9Xa+wSE6zW+/XEv8AfavWVruX8+eW5W7rc9t/PWYotOkYZYs0yFI2jXVShY2DFiC62JuMx3bxbdvrl9VjzHGWpZF2mlbU9XM+Y/S0b61o43SSdFRszhlVQVJyAAG7FBv3bfuNiriYSynFNOWp6/8AttiGrhRLtw3+j9HfY/px1LP5Ymz2h9PS/Hoik1EYxPw8JSssDmMMIodWyk/tmy2zsenzYz/4V6ytaZoRxzU4ytsVnx4/ryPGC0+yQhGaZSrOwMMoQOXNzrLg7jc3HTb21xOyOU8a1DJbd9ex2vfxMculo8uZY2Epwy4ckuDHYRrGzhbXzFRa17C96XPLxELXUf5ZOTt1bLXIeuFI6lxPDTaIwi4uUwoAhDBgt3yuALkHmLH7qnsnBXZ9K6dKphIKrKy1epE/J/RHXn/ETwV5yafiVczwP9nVew+T+iOvP+Ingpk0/EZngf7Oq9h8n9Edef8AETwUyafiMzwP9nVew+T+iOvP+Ingpk0/EZngf7Oq9h8n9Edef8RPBTJp+IzPA/2dV7Hz5P6I68/4ieCmTT8RmmB/s6r2Pvyf0R15/wARPBTJp+IzPA/2dV7D5P6I68/4ieCmTT8RmeB/s6r2Hyf0R15/xE8FMmn4jM8D/Z1XsfPk/ojrz/iJ4KZNPxGaYH+zqvY+/J/RHXn/ABE8FMmn4jM8D/Z1XsbMfA/RrQtMuKlMaHKziRMqnZsJyf6h213Iha9yRdnYRxc1N2XfdexrfJ/RHXn/ABE8FcyafiR5ngf7Oq9h8n9Edef8RPBTJp+IzPA/2dV7D5P6I68/4ieCmTT8RmeB/s6r2Hyf0R15/wARPBTJp+IzPA/2dV7D5P6I68/4ieCmTT8RmeB/s6r2JjDYLDQ6LxgwcxnUxSFiWDWbV7tgHNavVoqDsy3GnRp4WoqUrqz/AEUDQ+DSRJGMbTuhW0SPkYoQ2dxsJa1lFhuvc1CkYmHpRlFtrKa7r21ePE8DRmZFe6woYwxaRyRdpJEUAKt7nVnYAdik35gsc+BlRUlqVu98WvDh0uZ/k64NmlhUmURLd2+cdkV1CkA7CHXabCu5J7zKd7OS22/L2+phwmiGdc2ZTkILoC2dVzhDc2yg3O697ba5a55p4VvXfZtXO346ktNoKIAnVyKlsQTNn+bhMcsqxqwI23yKLZrnNXbepblhKdnqdv5fyvqVm0v0u8mfJJvxPui/UqSj3k/Yv38vU8+Vv0sN9WX80pW2odtbYc/QrOh8IrQO+pSZhKq/OSmMKpVybectzcDpqJbChh6UZU3LJu797t6owPoiyn51NaItcYrNcJkz+la2bJ52Xo9uyljw8Nq+ZZVr24Wvt/BsTaAVGkD4mMaqRY3IRzZ3z2UbNvoG55tu/n7biSPBxi2nNamk9T2u/sPk6S+RZUcrI0cmUMdWyozkKLXk2IwFt5H30yTmZa7KSeuz4d/PYRGIQK5CtnAOxrFb/cdoryVJxUZNJ3Llw3+j9HfY/px1LP5Ymt2h9PS/Hoiv6AwYlEx1JxDJGrKgLC5MiqT5hB2Amo0rlLC01NSeTlNLUufA2P7CE2IeOFspBQBLPLldkBZGkQFQquSmY9HvNdtd2RJminUcYO2zVt1tbLrVqeq5rR6Gun7VBJqNdq7MWyZcwGa1sxWxt0H7q5YjWFuvmWVa9uG0224KSggZtofI945AEOVm8wkfOegw83ebW3g13JZJo+ey/wCdT6eOzuITExhXKq2cA78pW/T5p2gjd91eSlUioyaTuXfhL9BYP7SP+XLUsvkRsYz6Gn+V+mUOojEFAKAUB6aMg5SCDe1iNt+i1D04tOzWs+yRMpsylT0EEHfbn9oI+6gcZRdmjJFgpXLBInYqbMFRiVPQ1hsoeo0akr2i9XAwUIxQCgFAXbQ30Bi/4j+jUq/1s2MP9BU/PsUmojIFAfSLb9nPQNNHygFqCzL5wQ+h8f7pP5QqWHySNvA/R1Of6Kho3FRxMGeNnZXVlKylLFdu3Ybi9t1j7ajRlUakIO7jd3utdiSwuOGIVklEYWwY5pdTdxJM4ZGsRYCdwV6LWpe5ap1VWTjO3nbvb1eb1HnSmmVM41SgpHiVlUgkBsqRpYA7QvzWwnbto3rOVsVHL/itSlfySXoe/lMchGrNymS2tOrAz5swjtbOec32+yu5R6z/AFWyeG3Vtvs8TVl02WfMUGUpKjLm9NZpHk322ZWcEe1RXLkMsXeV7arNNeN230v0LZ5JN+J90X6lS0e80exfv5ep58rfpYb6sv5pSttQ7a2w5+hRhiTqjHYWMge/PdVZbe7zqhMb4jyMjjc3G0vdT80msMOpMt2zFMuT0b5c2Tzc1t3t2125PnOr5VlWtfhs/WoxYrSbSGW6ga6dZja+xl1lgPZ84ewUbueJ13JydtrT8r+5kGlrs5eNWEmI1xGZls1ntlZTcWz3+4UuelidbbV7u/79zW0jjDPK0jAAsRsF+YADadpNhtJ2k7aN31kVaq6s3N95beG/0fo77H9OOpJ/LE1O0Pp6X49EVCDFFEkQAESqqm/NldXFvvWojLhUcYyj4+9ze0VpowKo1ayaubWrmZgA3m+kqkBvRFr7jXU7E1DFOkrWvZ3X/d/DwN2HSEaws7GJpThdSCmt1vohFzAgICF3sCbgC28mu31FiNamoOTtlZNtV7+H41eJpYjS6yOGeBSS+d7SSDOxB2qM1k2nNs5x0bK43cglilJpuPF63/y8TT0ljDPK0jCxYKLAk7FUKLk3JNgLk7SbmjdyCtVdSbky58JfoLB/aR/y5akl8iNbGfQ0/wAr9ModRGIKAUB8bdR7DqLxpBEOMbFG14ZdWy7POnDAYc26CpDH7FumpHtv/wB/3sbdSMXW+N4O3P7emvkzWbK8ksj2PEMVMxB/fR3Zol9vzwI/+yucfD/v2RvJlJzl/wDHJ+Tu1/8Ar9kfjhPJFhzDrHQoSTHmN8QXYyF8v7+7fzZbV516iCr8WUIOndq3d431kCa4Z4ocFAKAu2hvoDF/xH9GpV/rZsYf6Cp+fYjNB4qNIVlks3FXZMp3uuIIFvbYa8++1eE1t8P+9yLDVIqmpy+3V/8Ab/mbY0fFmMRUz8W1UVkBa4fO8sgCuv7xC5rkDZcbRbtu7wJvg075DV8my87tvau/VwMOlcKhizGOyLg4ykxY5mcZQqEA5b2vdbX571xrVyPFenFxu1qUVZ8e5eH/AFzFg4I+KakuBLOjTBcu3Mu2EZ9wuqyC3+6Kd1jzShD4Pw2/5SV7fr9PzN6fHqcRqszvsLefbJDlwrjJFtOxi1ydnojZz12+v/vAmlVXxci7ff8Aj+L1L834G3wP+h8f7pP5Ir1D5JHrA/R1Of6KHURhigFAKAUB0LySb8T7ov1Kmo95u9i/fy9Tz5W/Sw31ZfzSlbah21thz9Dn9QmGKAUAoBQF24b/AEfo77H9OOpZ/LE2O0Pp6X49EUmojHFAKAUAoC+cJfoLB/aR/wAuWpZf60bWM+hp/lfplDqIxRQCgFAfS56TtN9+89NDt2M527Tt37d/Pt6aC7PcU7JfK7LfflYi/vtvodjOUfldjHQ8igFAKAu2hvoDF/xH9GpV/rZr4f6Cp+fYpNRGQKAUAoBQF84IfQ+P90n8oVLD5JG3gfo6nP8ARQ6iMQUAoBQCgOheSTfifdF+pU1HvNzsX7+XqSvD3hVHo9oRLhRidarkElRkyFb71O/MOyrtKh8W/A+hhh1V1vuKpyn4f1anfTwVLmXHoe8whw8hyn4f1anfTwUzLj0GYQ4eQ5T8P6tTvp4KZlx6DMIcPIcp+H9Wp308FMy49BmEOHkOU/D+rU76eCmZcegzCHDyMknlWhYANo8MF2AGRSF9wKbK7mXHodeCT1O3kY+U/D+rU76eCuZlx6HMwhw8hyn4f1anfTwUzLj0GYQ4eQ5T8P6tTvp4KZlx6DMIcPIcp+H9Wp308FMy49BmEOHkOU/D+rU76eCmZcegzCHDyMj+VeEqFOjwVG5TIpUe4ZLDfXcy4np4JNW1W/Bj5T8P6tTvp4K5mXHoecwhw8hyn4f1anfTwUzLj0GYQ4eQ5T8P6tTvp4KZlx6DMIcPIcp+H9Wp308FMy49BmEOHkOU/D+rU76eCmZcegzCHDyHKfh/Vqd9PBTMuPQZhDh5DlPw/q1O+ngpmXHoMwhw8hyn4f1anfTwUzLj0GYQ4eQ5T8P6tTvp4KZlx6DMIcPIcp+H9Wp308FMy49BmEOHkOU/D+rU76eCmZcegzCHDyMi+VaEKVGjwFJuVEi5SekjJbmHZXcy49DuZK1tVvwY+U/D+rU76eCuZlx6HMwhw8hyn4f1anfTwUzLj0GYQ4eQ5T8P6tTvp4KZlx6DMIcPIcp+H9Wp308FMy49BmEOHkOU/D+rU76eCmZcegzCHDyMieVeFVKro8KrbwJFAb3jJtruZcT0sEkrK3kY+U/D+rU76eCuZlx6HnMIcPIcp+H9Wp308FMy49BmEOHkOU/D+rU76eCmZcegzCHDyHKfh/Vqd9PBTMuPQZhDh5DlPw/q1O+ngpmXHoMwhw8i2cAuFEekDNqsMMNqgl7FTnz5rbgN2X/moqtD4VuJ4nh1S2d5VfLl+0wf1Jvziqxg9kuXqWMLsfL1OYVcLQoBQCgFAKAUAoBQCgFAKAUAoBQCgFAKAUAoBQCgFAKAUAoBQCgFAKAUAoBQCgFAdS8h3pYz3Q/q1SxndzKuK7jx5cv2mD+pN+cVdweyXL1GF2Pl6nMKuFoUAoBQCgFAKAUAoBQCgFAe4oy7Kqi7MwUAb2ZjYAe8mj1Ay6RwMmHleKZTHJGQGUkGxIBG0XB2EHYeeuRkpK6OJpq6N7RHBvE4pDJFGNWGy6yR1jQt/lVnIzH3XrzOrGOpnmVSMdTPI4PYk4rioivPa+QOliMue4e+W2Xbvp8SOTlX1HcuOTlX1GbSPBPG4eMyS4dhGvpMrpIF9ratjYe07K5GrCTsmcVSDdkyFJtUpIbWk9HS4aVop0MUi2JU2Owi4IIuCPaDXmMlJXR5jJSV0eVwUhhaYL82sgiLXGx2GYLa99wve1qZSvbvO3V7ExBwKx7orrACsiB1JmhXMrC6mxcEbK8OtTWq/wCyP4sF3mHB8FMXM0ixwhjDJq3GuiXK4F7XZhffvFxR1YK13tOupFbWZcdwMx0EbvLAEWNSzHXQkqoFycoYk7OgUVaDdkwqsG7JkBUh7FAKAUAoBQCgFAKAUAoBQHUvId6WM90P6tUsZ3cyriu48eXL9pg/qTfnFXcHsly9Rhdj5epzCrhaFAKAUAoBQCgFAKAUAoBQFh4FIqTyYqQXTAwtPY7ml9GBPvc3/wDGoq2tZK79XuR1dayV36jLwnl43hcJjb53ZThZzzmaHajN7WjN/upTWRJw5oQWTJw5o2eKf2ngcLFhnXjGDjkQ4dyFMwZs2tgJ81m6Rv8A+L+b/Dm29j7zzf4cm3sfeYfJ5h2TSiIyFWWOdShUhg2pfYV3g12u707/AIO1neFzZ4E6KnwMjYjFRPhcOmGkWXWqYxPmQqkQQ7XYuQRs5u3zWnGayYu7vqOVZRn/ABjrZSWFk2/5f/VWltLC+Y6lwzC6RxmJwhsMVhiGwx2DjEZiR5MOT/muSy/f7ao0v8cVLue3hxKdL+EVLue3hxKnhhbQuIvsI0nECDsIIha4I5jU7/2r8epM/wDYvwTHCjgzNiuKSRiIr/ZmGX5yaNGuFYnzWINto21HTqqF0/FkdOqo3T8WUXF4bIzowW8bMhtYi6kg5SNhFxvFWk76yyncsnlJQf2tObC/zXN/sx1Dh3/jRFQf+NFbqUkFAKAUAoBQCgFAKAUAoBQHUvId6WM90P6tUsZ3cyriu48eXL9pg/qTfnFXcHsly9Rhdj5epzCrhaFAKAUAoBQCgFAKAUAoBQFtwemG0fo6IYd01+LmaWS6pJq4YvMiRla4BJJcbL76gcFUm77EQuCnN32IzYLT8mkMPicLi5I7mHXQNkjiAmhN8l1AF3UldvQa46aptSjz5hwUGpR5kVo/gtPNGksEkBBAa/GUR4D/ALgJBVh7L17lVjF2f6PUqsU7P9Fmg0pE2m4n1yPqsDqpZwQqTzpBIGkVjvuSoB57e6oXF/Cat37OBE4v4Wzv2HPpMVJIF1sjyED/ABHZrG222Y7Kt2S2Is2S2GfEaNYYQT54yryNEED3lBVSczJzLs3+0dNcjJZeSIyWVYmuHWL/AP6+Ilhk3SxsjxsDYrFHYqw2bCP+Kjor/EkyOkv8aTJXT2loMVolpEyx4iXGRtPGCBeRY3Uyov8AlYWPvvz3qOEJRqWey2o8Qi41Ld1tR54RaCbGcVkhlwxVdHYeM6zERqyuqnMCpN+cUp1FC6d9r7hCoo3TvtZTtI4RoXeNirMmwmNg6G6g+aw2HfVmMrq5PF31k55QplfSc7IwdTq7FSCDaFAbEe2oqCtTRHR+RFdqUkFAKAUAoBQCgFAKAUAoBQHUvId6WM90P6tUsZ3cyriu48eXL9pg/qTfnFXcHsly9Rhdj5epzCrhaFAKAUAoBQCgFAKAUAoBQCgFAfCoPNXTtz7XDgoBah0UOCgPlq6dPtcOCgFAKAUAoBQCgFAKAUAoBQCgOpeQ70sZ7of1apYzu5lXFdxj8uR+cwf1J/ziruD2S5ep3C7Hy9TmF6uFoXoBegF6AXoBegF6AXoBegF6AXoBegF6AXoBegF6AXoBegF6AXoBegF6AXoBegF6AXoBegF6AXoBegF6AXoBegF6AXoDqXkNPnYz3Q/q1Txn28ypiu46qQDvF6olMZB0DsoBkHQOygGQdA7KAZB0DsoBkHQOygGQdA7KAZB0DsoBkHQOygGQdA7KAZB0DsoBkHQOygGQdA7KAZB0DsoBkHQOygGQdA7KAZB0DsoBkHQOygGQdA7KAZB0DsoBkHQOygGQdA7KAZB0DsoBkHQOygGQdA7KAZB0DsoBkHQOygGQdA7KAZB0DsoBkHQOygGQdA7KAZB0DsoBkHQOygGQdA7KAZB0DsoBkHQOygAAG4W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xmlns="" val="1985848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1638</TotalTime>
  <Words>1050</Words>
  <Application>Microsoft Office PowerPoint</Application>
  <PresentationFormat>Presentación en pantalla (4:3)</PresentationFormat>
  <Paragraphs>120</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Concurrencia</vt:lpstr>
      <vt:lpstr>AJAX</vt:lpstr>
      <vt:lpstr>¿Qué es eso de AJAX?</vt:lpstr>
      <vt:lpstr>¿Qué es XMLHttpRequest?</vt:lpstr>
      <vt:lpstr>Diapositiva 4</vt:lpstr>
      <vt:lpstr>Diapositiva 5</vt:lpstr>
      <vt:lpstr>Instanciar XMLHttpRequest</vt:lpstr>
      <vt:lpstr>Métodos y atributos</vt:lpstr>
      <vt:lpstr>Atributos</vt:lpstr>
      <vt:lpstr>Atributos</vt:lpstr>
      <vt:lpstr>Atributos</vt:lpstr>
      <vt:lpstr>Métodos</vt:lpstr>
      <vt:lpstr>Open()</vt:lpstr>
      <vt:lpstr>EJEMPLO GET</vt:lpstr>
      <vt:lpstr>EJEMPLO INSERTAR</vt:lpstr>
      <vt:lpstr>EJERCICIO 1</vt:lpstr>
      <vt:lpstr>EJERCICIO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225</cp:revision>
  <dcterms:created xsi:type="dcterms:W3CDTF">2011-09-11T17:36:09Z</dcterms:created>
  <dcterms:modified xsi:type="dcterms:W3CDTF">2020-01-14T09:00:37Z</dcterms:modified>
</cp:coreProperties>
</file>