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74" r:id="rId3"/>
    <p:sldId id="277" r:id="rId4"/>
    <p:sldId id="278" r:id="rId5"/>
    <p:sldId id="280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27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82B"/>
    <a:srgbClr val="CC3300"/>
    <a:srgbClr val="004990"/>
    <a:srgbClr val="164D90"/>
    <a:srgbClr val="FFE5E6"/>
    <a:srgbClr val="CAE2F7"/>
    <a:srgbClr val="A9E0E9"/>
    <a:srgbClr val="F2F2F2"/>
    <a:srgbClr val="00AEEF"/>
    <a:srgbClr val="92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477" autoAdjust="0"/>
  </p:normalViewPr>
  <p:slideViewPr>
    <p:cSldViewPr snapToGrid="0">
      <p:cViewPr varScale="1">
        <p:scale>
          <a:sx n="74" d="100"/>
          <a:sy n="74" d="100"/>
        </p:scale>
        <p:origin x="8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  <a:latin typeface="Open Sans" panose="020B0606030504020204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868645" cy="5104038"/>
          </a:xfrm>
        </p:spPr>
        <p:txBody>
          <a:bodyPr/>
          <a:lstStyle>
            <a:lvl1pPr>
              <a:defRPr sz="2800">
                <a:latin typeface="Open Sans" panose="020B0606030504020204"/>
              </a:defRPr>
            </a:lvl1pPr>
            <a:lvl2pPr>
              <a:defRPr sz="2600">
                <a:latin typeface="Open Sans" panose="020B0606030504020204"/>
              </a:defRPr>
            </a:lvl2pPr>
            <a:lvl3pPr>
              <a:defRPr sz="2400">
                <a:latin typeface="Open Sans" panose="020B0606030504020204"/>
              </a:defRPr>
            </a:lvl3pPr>
            <a:lvl4pPr>
              <a:defRPr sz="2200">
                <a:latin typeface="Open Sans" panose="020B0606030504020204"/>
              </a:defRPr>
            </a:lvl4pPr>
            <a:lvl5pPr>
              <a:defRPr sz="2000">
                <a:latin typeface="Open Sans" panose="020B060603050402020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139174"/>
            <a:ext cx="1088571" cy="95795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9098638" y="6422280"/>
            <a:ext cx="193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smtClean="0">
                <a:solidFill>
                  <a:srgbClr val="1E4C8F"/>
                </a:solidFill>
                <a:latin typeface="Century Gothic" panose="020B0502020202020204" pitchFamily="34" charset="0"/>
              </a:rPr>
              <a:t>logigear.com</a:t>
            </a:r>
            <a:endParaRPr lang="en-US" sz="10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>
                <a:solidFill>
                  <a:srgbClr val="1E4C8F"/>
                </a:solidFill>
                <a:latin typeface="Century Gothic" panose="020B0502020202020204" pitchFamily="34" charset="0"/>
              </a:rPr>
              <a:t>Sillicon Valley Testing</a:t>
            </a:r>
            <a:r>
              <a:rPr lang="en-US" sz="1000" i="1" baseline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bytes.net/blog/protractor-vs-selenium/" TargetMode="External"/><Relationship Id="rId2" Type="http://schemas.openxmlformats.org/officeDocument/2006/relationships/hyperlink" Target="https://www.bloomreach.com/en/blog/2018/07/what-is-a-single-page-appl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ghts.stackoverflow.com/survey/2020#technology-most-loved-dreaded-and-wanted-languages-loved" TargetMode="External"/><Relationship Id="rId5" Type="http://schemas.openxmlformats.org/officeDocument/2006/relationships/hyperlink" Target="https://en.wikipedia.org/wiki/V8_(JavaScript_engine)" TargetMode="External"/><Relationship Id="rId4" Type="http://schemas.openxmlformats.org/officeDocument/2006/relationships/hyperlink" Target="https://developer.mozilla.org/en-US/docs/Learn/JavaScript/Asynchronous/Concep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992" y="-335424"/>
            <a:ext cx="3003740" cy="3044004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876572" y="1468010"/>
            <a:ext cx="4549730" cy="4549730"/>
          </a:xfrm>
          <a:prstGeom prst="ellipse">
            <a:avLst/>
          </a:prstGeom>
          <a:solidFill>
            <a:srgbClr val="CAE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14288" y="1048599"/>
            <a:ext cx="4931041" cy="4931041"/>
          </a:xfrm>
          <a:prstGeom prst="ellipse">
            <a:avLst/>
          </a:prstGeom>
          <a:solidFill>
            <a:srgbClr val="FF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192" y="3178303"/>
            <a:ext cx="6399564" cy="4547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46" y="4281250"/>
            <a:ext cx="2291904" cy="229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787">
            <a:off x="6659266" y="294083"/>
            <a:ext cx="5196953" cy="4291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940" y="676074"/>
            <a:ext cx="1583873" cy="158387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9478" y="774700"/>
            <a:ext cx="5337310" cy="5337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49600" y="493486"/>
            <a:ext cx="5878285" cy="5878285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" y="441875"/>
            <a:ext cx="1645139" cy="468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535" y="1589990"/>
            <a:ext cx="731248" cy="731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15561">
            <a:off x="1544124" y="4350258"/>
            <a:ext cx="1342800" cy="1342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lum bright="20000" contrast="-20000"/>
          </a:blip>
          <a:stretch>
            <a:fillRect/>
          </a:stretch>
        </p:blipFill>
        <p:spPr>
          <a:xfrm>
            <a:off x="9772159" y="5238759"/>
            <a:ext cx="2034743" cy="20347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lum bright="20000" contrast="-20000"/>
          </a:blip>
          <a:stretch>
            <a:fillRect/>
          </a:stretch>
        </p:blipFill>
        <p:spPr>
          <a:xfrm>
            <a:off x="11258448" y="4549321"/>
            <a:ext cx="1104457" cy="110445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3941" y="2182870"/>
            <a:ext cx="7028384" cy="21852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Protractor</a:t>
            </a:r>
          </a:p>
          <a:p>
            <a:pPr algn="ctr"/>
            <a:r>
              <a:rPr lang="en-US" sz="2200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e2e testing for Angular</a:t>
            </a: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0928" y="4267604"/>
            <a:ext cx="7028384" cy="15081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</a:t>
            </a:r>
            <a:r>
              <a:rPr lang="en-US" sz="28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Thanh Le</a:t>
            </a: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A4282B"/>
                </a:solidFill>
                <a:latin typeface="Consolas" pitchFamily="49" charset="0"/>
              </a:rPr>
              <a:t>before_protractor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79450"/>
              </p:ext>
            </p:extLst>
          </p:nvPr>
        </p:nvGraphicFramePr>
        <p:xfrm>
          <a:off x="1202498" y="1365339"/>
          <a:ext cx="9594938" cy="4338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4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70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2869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JavaScript code is executed </a:t>
                      </a: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asynchronously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13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is not a class-based object-oriented language 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like Java, C#, Python, etc.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437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Single-page Web Application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(Angular).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437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 always goes behind Selenium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A4282B"/>
                </a:solidFill>
                <a:latin typeface="Consolas" pitchFamily="49" charset="0"/>
              </a:rPr>
              <a:t>before_protractor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8554"/>
              </p:ext>
            </p:extLst>
          </p:nvPr>
        </p:nvGraphicFramePr>
        <p:xfrm>
          <a:off x="1202498" y="1365339"/>
          <a:ext cx="9594938" cy="2906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4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70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JS Asynchronous.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61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Difficult JS Syntax.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33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Angular SPAs.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262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Protractor's Upgrades.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Effectively using Protractor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98" y="2098108"/>
            <a:ext cx="7947287" cy="1530286"/>
          </a:xfrm>
        </p:spPr>
      </p:pic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 3" charset="2"/>
              <a:buNone/>
            </a:pPr>
            <a:r>
              <a:rPr lang="en-US" sz="2200" dirty="0" smtClean="0"/>
              <a:t>#1. JS </a:t>
            </a:r>
            <a:r>
              <a:rPr lang="en-US" sz="2200" dirty="0"/>
              <a:t>Asynchronous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Code that doesn't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work.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Just works!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73" y="4621922"/>
            <a:ext cx="7955639" cy="14535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Promise, async &amp; await.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Do </a:t>
            </a:r>
            <a:r>
              <a:rPr lang="en-US" sz="1400" dirty="0">
                <a:solidFill>
                  <a:srgbClr val="A4282B"/>
                </a:solidFill>
                <a:latin typeface="Open Sans" panose="020B0606030504020204"/>
              </a:rPr>
              <a:t>not use Callback!</a:t>
            </a:r>
          </a:p>
        </p:txBody>
      </p:sp>
    </p:spTree>
    <p:extLst>
      <p:ext uri="{BB962C8B-B14F-4D97-AF65-F5344CB8AC3E}">
        <p14:creationId xmlns:p14="http://schemas.microsoft.com/office/powerpoint/2010/main" val="16028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TypeScript extends JavaScript by adding </a:t>
            </a:r>
            <a:r>
              <a:rPr lang="en-US" sz="3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The return of the old friends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: 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class, public, private, protected, static, enum, interface, import, </a:t>
            </a:r>
            <a:r>
              <a:rPr lang="en-US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export, string, number…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Eventually, TypeScript will be transpiled to JavaScript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JavaScript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71" y="2041733"/>
            <a:ext cx="7498837" cy="469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6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TypeScript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93" y="2404997"/>
            <a:ext cx="8294407" cy="272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#3. </a:t>
            </a:r>
            <a:r>
              <a:rPr lang="en-US" sz="2200" dirty="0"/>
              <a:t>Angular SPAs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"Before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performing any action, Protractor waits until there are no pending asynchronous tasks in your Angular application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."</a:t>
            </a:r>
          </a:p>
          <a:p>
            <a:pPr algn="r">
              <a:spcBef>
                <a:spcPts val="1800"/>
              </a:spcBef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- https://www.protractortest.org/</a:t>
            </a:r>
            <a:endParaRPr lang="en-US" sz="2200" i="1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LG Protractor framework.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4217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C:\Users\THANHV~1.LE\AppData\Local\Temp\SNAGHTMLbf2e5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87" y="22215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THANHV~1.LE\AppData\Local\Temp\SNAGHTMLbf0a8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24" y="2730783"/>
            <a:ext cx="2893121" cy="2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#3. </a:t>
            </a:r>
            <a:r>
              <a:rPr lang="en-US" sz="2200" dirty="0"/>
              <a:t>Angular SPAs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Do not use Protractor directly!</a:t>
            </a:r>
          </a:p>
          <a:p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LG Protractor framework.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6149" name="Picture 5" descr="C:\Users\THANHV~1.LE\AppData\Local\Temp\SNAGHTMLbef7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147293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50" y="1829744"/>
            <a:ext cx="1876425" cy="2428875"/>
          </a:xfrm>
          <a:prstGeom prst="rect">
            <a:avLst/>
          </a:prstGeom>
        </p:spPr>
      </p:pic>
      <p:pic>
        <p:nvPicPr>
          <p:cNvPr id="12" name="Picture 7" descr="C:\Users\THANHV~1.LE\AppData\Local\Temp\SNAGHTMLbf0a8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55" y="2730783"/>
            <a:ext cx="2893121" cy="2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47782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Do not use Protractor directly!</a:t>
            </a:r>
          </a:p>
          <a:p>
            <a:endParaRPr lang="en-US" sz="3200" dirty="0">
              <a:latin typeface="Open Sans"/>
            </a:endParaRPr>
          </a:p>
        </p:txBody>
      </p:sp>
      <p:pic>
        <p:nvPicPr>
          <p:cNvPr id="15" name="Picture 5" descr="C:\Users\THANHV~1.LE\AppData\Local\Temp\SNAGHTMLbef7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147293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#4. </a:t>
            </a:r>
            <a:r>
              <a:rPr lang="en-US" sz="2200" dirty="0"/>
              <a:t>Protractor's Upgrades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You need to have an open-source mindset.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Issues cannot be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fixed in a timely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manner.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Selenium problems + Protractors problems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Latest version: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Don’t worry about versions. We just simply need a stable tool.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15052"/>
              </p:ext>
            </p:extLst>
          </p:nvPr>
        </p:nvGraphicFramePr>
        <p:xfrm>
          <a:off x="4430178" y="5654391"/>
          <a:ext cx="6770670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6477">
                  <a:extLst>
                    <a:ext uri="{9D8B030D-6E8A-4147-A177-3AD203B41FA5}">
                      <a16:colId xmlns="" xmlns:a16="http://schemas.microsoft.com/office/drawing/2014/main" val="1511735896"/>
                    </a:ext>
                  </a:extLst>
                </a:gridCol>
                <a:gridCol w="1715784">
                  <a:extLst>
                    <a:ext uri="{9D8B030D-6E8A-4147-A177-3AD203B41FA5}">
                      <a16:colId xmlns="" xmlns:a16="http://schemas.microsoft.com/office/drawing/2014/main" val="2031167927"/>
                    </a:ext>
                  </a:extLst>
                </a:gridCol>
                <a:gridCol w="2938409">
                  <a:extLst>
                    <a:ext uri="{9D8B030D-6E8A-4147-A177-3AD203B41FA5}">
                      <a16:colId xmlns="" xmlns:a16="http://schemas.microsoft.com/office/drawing/2014/main" val="362955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WebDriverJS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3.6.0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36 months ago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7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Protractor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7.0.0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5 months ago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725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8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65" y="348067"/>
            <a:ext cx="9868647" cy="706964"/>
          </a:xfrm>
        </p:spPr>
        <p:txBody>
          <a:bodyPr/>
          <a:lstStyle/>
          <a:p>
            <a:r>
              <a:rPr lang="en-US" b="1" dirty="0" smtClean="0"/>
              <a:t>Contents {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2435472"/>
          </a:xfrm>
        </p:spPr>
        <p:txBody>
          <a:bodyPr>
            <a:normAutofit fontScale="92500" lnSpcReduction="10000"/>
          </a:bodyPr>
          <a:lstStyle/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before_protractor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smtClean="0">
                <a:latin typeface="Consolas" pitchFamily="49" charset="0"/>
              </a:rPr>
              <a:t>protractor()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after_protractor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q_and_a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69565" y="4055763"/>
            <a:ext cx="986864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164D90"/>
                </a:solidFill>
                <a:latin typeface="Open Sans" panose="020B0606030504020204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0751" y="1215025"/>
            <a:ext cx="1427967" cy="200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5129" y="1124211"/>
            <a:ext cx="1803748" cy="18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protractor()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22319"/>
              </p:ext>
            </p:extLst>
          </p:nvPr>
        </p:nvGraphicFramePr>
        <p:xfrm>
          <a:off x="1202498" y="1365339"/>
          <a:ext cx="9594937" cy="29554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2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6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55164">
                  <a:extLst>
                    <a:ext uri="{9D8B030D-6E8A-4147-A177-3AD203B41FA5}">
                      <a16:colId xmlns="" xmlns:a16="http://schemas.microsoft.com/office/drawing/2014/main" val="79684937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JS Asynchronous.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Promise, </a:t>
                      </a:r>
                      <a:r>
                        <a:rPr lang="en-US" sz="2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async</a:t>
                      </a:r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 &amp; await</a:t>
                      </a:r>
                      <a:endParaRPr lang="en-US" sz="2200" b="0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61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Difficult JS Syntax.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TypesSript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33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Angular SPAs.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LG Protractor framework.</a:t>
                      </a:r>
                      <a:endParaRPr lang="en-US" sz="2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262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Protractor's Upgrades.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Be</a:t>
                      </a:r>
                      <a:r>
                        <a:rPr lang="en-US" sz="22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aware of the problems you might have. And don’t worry about versions.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From my point of view…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JavaScript &amp; Typescript are worth to learn.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1907459"/>
            <a:ext cx="6560324" cy="4748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3086" y="4948260"/>
            <a:ext cx="3205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 of developers who are developing with the language or technology and have expressed interest in continuing to develop with it</a:t>
            </a:r>
          </a:p>
        </p:txBody>
      </p:sp>
    </p:spTree>
    <p:extLst>
      <p:ext uri="{BB962C8B-B14F-4D97-AF65-F5344CB8AC3E}">
        <p14:creationId xmlns:p14="http://schemas.microsoft.com/office/powerpoint/2010/main" val="1069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My recommended combination: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Protractor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TypeScript</a:t>
            </a:r>
            <a:endParaRPr lang="en-US" sz="3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Jasmine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Xpath</a:t>
            </a:r>
            <a:endParaRPr lang="en-US" sz="32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Visual Studio Code.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Jenkins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Bitbucket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A4282B"/>
                </a:solidFill>
                <a:latin typeface="Consolas" pitchFamily="49" charset="0"/>
              </a:rPr>
              <a:t>after_protractor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Protractor is good! But I prefer Selenium.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84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q_and_a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Question please.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4" y="3314453"/>
            <a:ext cx="666295" cy="6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www.bloomreach.com/en/blog/2018/07/what-is-a-single-page-application.html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https://www.testbytes.net/blog/protractor-vs-selenium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developer.mozilla.org/en-US/docs/Learn/JavaScript/Asynchronous/Concepts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https://en.wikipedia.org/wiki/V8_(JavaScript_engine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insights.stackoverflow.com/survey/2020#technology-most-loved-dreaded-and-wanted-languages-loved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47446">
            <a:off x="5026142" y="5860041"/>
            <a:ext cx="3590095" cy="2548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Key technical items we should know.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#1. JavaScript code is executed </a:t>
            </a:r>
            <a:r>
              <a:rPr lang="en-US" sz="3200" b="1" i="1" dirty="0" smtClean="0"/>
              <a:t>asynchronously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8" name="Picture 7" descr="Credit: https://www.bendbulletin.com/" title="Credit: https://www.bendbulletin.com/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72" y="2689828"/>
            <a:ext cx="5486657" cy="35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#2. JavaScript </a:t>
            </a:r>
            <a:r>
              <a:rPr lang="en-US" sz="3200" b="1" i="1" dirty="0"/>
              <a:t>is not </a:t>
            </a:r>
            <a:r>
              <a:rPr lang="en-US" sz="3200" b="1" i="1" dirty="0" smtClean="0"/>
              <a:t>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i="1" dirty="0"/>
              <a:t>class-based</a:t>
            </a:r>
            <a:r>
              <a:rPr lang="en-US" sz="3200" dirty="0"/>
              <a:t> object-oriented language like Java, </a:t>
            </a:r>
            <a:r>
              <a:rPr lang="en-US" sz="3200" dirty="0" smtClean="0"/>
              <a:t>C</a:t>
            </a:r>
            <a:r>
              <a:rPr lang="en-US" sz="3200" dirty="0"/>
              <a:t>#, </a:t>
            </a:r>
            <a:r>
              <a:rPr lang="en-US" sz="3200" dirty="0" smtClean="0"/>
              <a:t>Python, etc.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54" y="3199022"/>
            <a:ext cx="8325892" cy="280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5984" y="6000129"/>
            <a:ext cx="192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Honda Rebel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69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#3a. Multi-page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(Traditional Architecture)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" y="2790674"/>
            <a:ext cx="3809524" cy="23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3" y="2790673"/>
            <a:ext cx="3809524" cy="237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00" y="2790671"/>
            <a:ext cx="3809524" cy="23714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02290" y="5448822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page is "</a:t>
            </a:r>
            <a:r>
              <a:rPr lang="en-US" b="1" dirty="0" smtClean="0"/>
              <a:t>ready</a:t>
            </a:r>
            <a:r>
              <a:rPr lang="en-US" dirty="0" smtClean="0"/>
              <a:t>" </a:t>
            </a:r>
            <a:r>
              <a:rPr lang="en-US" b="1" dirty="0" smtClean="0"/>
              <a:t>means</a:t>
            </a:r>
            <a:r>
              <a:rPr lang="en-US" dirty="0" smtClean="0"/>
              <a:t> all contents are </a:t>
            </a:r>
            <a:r>
              <a:rPr lang="en-US" b="1" dirty="0" smtClean="0"/>
              <a:t>fully loaded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before_protractor</a:t>
            </a:r>
            <a:r>
              <a:rPr lang="en-US" i="1" dirty="0" smtClean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#3b. Single-page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(Modern Architecture)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2290" y="5448822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page is "</a:t>
            </a:r>
            <a:r>
              <a:rPr lang="en-US" b="1" dirty="0" smtClean="0"/>
              <a:t>ready</a:t>
            </a:r>
            <a:r>
              <a:rPr lang="en-US" dirty="0" smtClean="0"/>
              <a:t>" </a:t>
            </a:r>
            <a:r>
              <a:rPr lang="en-US" b="1" dirty="0" smtClean="0"/>
              <a:t>doesn't mean </a:t>
            </a:r>
            <a:r>
              <a:rPr lang="en-US" dirty="0" smtClean="0"/>
              <a:t>all contents are </a:t>
            </a:r>
            <a:r>
              <a:rPr lang="en-US" b="1" dirty="0" smtClean="0"/>
              <a:t>fully loaded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" y="2790670"/>
            <a:ext cx="3809524" cy="2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3" y="2788100"/>
            <a:ext cx="3809524" cy="23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00" y="2788099"/>
            <a:ext cx="3809524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#3b. Single-page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(Modern Architecture)</a:t>
            </a:r>
            <a:r>
              <a:rPr lang="en-US" sz="3200" dirty="0" smtClean="0"/>
              <a:t>.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/>
              <a:t>Top SPA frameworks:</a:t>
            </a:r>
          </a:p>
          <a:p>
            <a:pPr marL="857250" lvl="2" indent="-457200"/>
            <a:r>
              <a:rPr lang="en-US" dirty="0" err="1"/>
              <a:t>Vue</a:t>
            </a:r>
            <a:endParaRPr lang="en-US" dirty="0" smtClean="0"/>
          </a:p>
          <a:p>
            <a:pPr marL="857250" lvl="2" indent="-457200"/>
            <a:r>
              <a:rPr lang="en-US" dirty="0" smtClean="0"/>
              <a:t>Angular</a:t>
            </a:r>
          </a:p>
          <a:p>
            <a:pPr marL="857250" lvl="2" indent="-457200"/>
            <a:r>
              <a:rPr lang="en-US" dirty="0" smtClean="0"/>
              <a:t>React</a:t>
            </a:r>
          </a:p>
          <a:p>
            <a:pPr marL="857250" lvl="2" indent="-457200"/>
            <a:r>
              <a:rPr lang="en-US" dirty="0" smtClean="0"/>
              <a:t>Ember</a:t>
            </a:r>
          </a:p>
          <a:p>
            <a:pPr marL="857250" lvl="2" indent="-457200"/>
            <a:r>
              <a:rPr lang="en-US" dirty="0" smtClean="0"/>
              <a:t>…</a:t>
            </a:r>
          </a:p>
          <a:p>
            <a:pPr marL="857250" lvl="2" indent="-457200"/>
            <a:endParaRPr lang="en-US" dirty="0" smtClean="0"/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#4. Protractor always goes behind Selenium.</a:t>
            </a:r>
          </a:p>
          <a:p>
            <a:pPr marL="857250" lvl="2" indent="-457200"/>
            <a:endParaRPr lang="en-US" b="1" dirty="0" smtClean="0"/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4592225"/>
            <a:ext cx="4743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57" y="2851106"/>
            <a:ext cx="852328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87441" y="3908121"/>
            <a:ext cx="0" cy="513567"/>
          </a:xfrm>
          <a:prstGeom prst="straightConnector1">
            <a:avLst/>
          </a:prstGeom>
          <a:ln w="38100">
            <a:solidFill>
              <a:srgbClr val="00499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7441" y="4052356"/>
            <a:ext cx="12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8360</TotalTime>
  <Words>646</Words>
  <Application>Microsoft Office PowerPoint</Application>
  <PresentationFormat>Widescreen</PresentationFormat>
  <Paragraphs>176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Open Sans</vt:lpstr>
      <vt:lpstr>Wingdings 3</vt:lpstr>
      <vt:lpstr>Ion Boardroom</vt:lpstr>
      <vt:lpstr>PowerPoint Presentation</vt:lpstr>
      <vt:lpstr>Contents {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 is completed.</vt:lpstr>
      <vt:lpstr>before_protractor() is completed.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 is completed.</vt:lpstr>
      <vt:lpstr>after_protractor()</vt:lpstr>
      <vt:lpstr>after_protractor()</vt:lpstr>
      <vt:lpstr>after_protractor()</vt:lpstr>
      <vt:lpstr>after_protractor() is completed.</vt:lpstr>
      <vt:lpstr>q_and_a()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Tuan Dao - 6685</cp:lastModifiedBy>
  <cp:revision>573</cp:revision>
  <cp:lastPrinted>2019-01-28T23:51:57Z</cp:lastPrinted>
  <dcterms:created xsi:type="dcterms:W3CDTF">2019-01-11T19:25:59Z</dcterms:created>
  <dcterms:modified xsi:type="dcterms:W3CDTF">2021-02-24T04:27:46Z</dcterms:modified>
</cp:coreProperties>
</file>