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3" r:id="rId3"/>
    <p:sldId id="286" r:id="rId4"/>
    <p:sldId id="288" r:id="rId5"/>
    <p:sldId id="274" r:id="rId6"/>
    <p:sldId id="276" r:id="rId7"/>
    <p:sldId id="287" r:id="rId8"/>
    <p:sldId id="275" r:id="rId9"/>
    <p:sldId id="298" r:id="rId10"/>
    <p:sldId id="283" r:id="rId11"/>
    <p:sldId id="284" r:id="rId12"/>
    <p:sldId id="285" r:id="rId13"/>
    <p:sldId id="277" r:id="rId14"/>
    <p:sldId id="289" r:id="rId15"/>
    <p:sldId id="290" r:id="rId16"/>
    <p:sldId id="291" r:id="rId17"/>
    <p:sldId id="295" r:id="rId18"/>
    <p:sldId id="292" r:id="rId19"/>
    <p:sldId id="293" r:id="rId20"/>
    <p:sldId id="294" r:id="rId21"/>
    <p:sldId id="299" r:id="rId22"/>
    <p:sldId id="300" r:id="rId23"/>
    <p:sldId id="301" r:id="rId24"/>
    <p:sldId id="302" r:id="rId25"/>
    <p:sldId id="297" r:id="rId26"/>
    <p:sldId id="29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5" d="100"/>
          <a:sy n="75" d="100"/>
        </p:scale>
        <p:origin x="36" y="7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oolsqa.com/protractor/what-is-protractor/" TargetMode="External"/><Relationship Id="rId2" Type="http://schemas.openxmlformats.org/officeDocument/2006/relationships/hyperlink" Target="https://www.protractortest.org/" TargetMode="External"/><Relationship Id="rId1" Type="http://schemas.openxmlformats.org/officeDocument/2006/relationships/slideLayout" Target="../slideLayouts/slideLayout2.xml"/><Relationship Id="rId5" Type="http://schemas.openxmlformats.org/officeDocument/2006/relationships/hyperlink" Target="https://www.logigear.com/blog/test-automation/15-best-practices-for-building-an-awesome-protractor-framework/" TargetMode="External"/><Relationship Id="rId4" Type="http://schemas.openxmlformats.org/officeDocument/2006/relationships/hyperlink" Target="https://www.testbytes.net/blog/protractor-vs-seleniu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sights.stackoverflow.com/survey/2020#technology-most-loved-dreaded-and-wanted-language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a:xfrm>
            <a:off x="1154955" y="1407582"/>
            <a:ext cx="9868645" cy="3416300"/>
          </a:xfrm>
        </p:spPr>
        <p:txBody>
          <a:bodyPr/>
          <a:lstStyle/>
          <a:p>
            <a:r>
              <a:rPr lang="" altLang="en-US" dirty="0"/>
              <a:t>We have dashboard is a parent class , and we want a method return instance of child class without import so that we need a child class have a method return it’s </a:t>
            </a:r>
            <a:r>
              <a:rPr lang="" altLang="en-US" dirty="0" smtClean="0"/>
              <a:t>instance</a:t>
            </a:r>
          </a:p>
          <a:p>
            <a:endParaRPr lang="" altLang="en-US" dirty="0"/>
          </a:p>
          <a:p>
            <a:endParaRPr lang="" altLang="en-US" dirty="0" smtClean="0"/>
          </a:p>
          <a:p>
            <a:endParaRPr lang="" altLang="en-US" dirty="0"/>
          </a:p>
          <a:p>
            <a:endParaRPr lang="" altLang="en-US" dirty="0" smtClean="0"/>
          </a:p>
          <a:p>
            <a:pPr marL="0" indent="0">
              <a:buNone/>
            </a:pPr>
            <a:r>
              <a:rPr lang="" altLang="en-US" dirty="0" smtClean="0"/>
              <a:t>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2724150" y="4361600"/>
            <a:ext cx="4705350" cy="1533525"/>
          </a:xfrm>
          <a:prstGeom prst="rect">
            <a:avLst/>
          </a:prstGeom>
        </p:spPr>
      </p:pic>
      <p:pic>
        <p:nvPicPr>
          <p:cNvPr id="5" name="Picture 4"/>
          <p:cNvPicPr>
            <a:picLocks noChangeAspect="1"/>
          </p:cNvPicPr>
          <p:nvPr/>
        </p:nvPicPr>
        <p:blipFill>
          <a:blip r:embed="rId3"/>
          <a:stretch>
            <a:fillRect/>
          </a:stretch>
        </p:blipFill>
        <p:spPr>
          <a:xfrm>
            <a:off x="2724150" y="2478825"/>
            <a:ext cx="4248150" cy="1514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a:t>
            </a:r>
            <a:endParaRPr lang="en-US" dirty="0"/>
          </a:p>
        </p:txBody>
      </p:sp>
      <p:sp>
        <p:nvSpPr>
          <p:cNvPr id="3" name="Content Placeholder 2"/>
          <p:cNvSpPr>
            <a:spLocks noGrp="1"/>
          </p:cNvSpPr>
          <p:nvPr>
            <p:ph idx="1"/>
          </p:nvPr>
        </p:nvSpPr>
        <p:spPr/>
        <p:txBody>
          <a:bodyPr/>
          <a:lstStyle/>
          <a:p>
            <a:pPr lvl="1">
              <a:buFont typeface="+mj-lt"/>
              <a:buAutoNum type="arabicPeriod"/>
            </a:pPr>
            <a:r>
              <a:rPr lang="en-US" sz="2000" b="1" dirty="0" smtClean="0">
                <a:solidFill>
                  <a:schemeClr val="accent2"/>
                </a:solidFill>
              </a:rPr>
              <a:t>Protractor Overview</a:t>
            </a:r>
          </a:p>
          <a:p>
            <a:pPr lvl="1">
              <a:buFont typeface="+mj-lt"/>
              <a:buAutoNum type="arabicPeriod"/>
            </a:pPr>
            <a:r>
              <a:rPr lang="en-US" sz="2000" b="1" dirty="0">
                <a:solidFill>
                  <a:schemeClr val="accent2"/>
                </a:solidFill>
              </a:rPr>
              <a:t>Comparing some Characteristic of Protractor and Selenium</a:t>
            </a:r>
          </a:p>
          <a:p>
            <a:pPr lvl="1">
              <a:buFont typeface="+mj-lt"/>
              <a:buAutoNum type="arabicPeriod"/>
            </a:pPr>
            <a:endParaRPr lang="en-US" sz="2000" b="1" dirty="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dirty="0"/>
          </a:p>
        </p:txBody>
      </p:sp>
    </p:spTree>
    <p:extLst>
      <p:ext uri="{BB962C8B-B14F-4D97-AF65-F5344CB8AC3E}">
        <p14:creationId xmlns:p14="http://schemas.microsoft.com/office/powerpoint/2010/main" val="1019385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Overview</a:t>
            </a:r>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71550" indent="-514350">
              <a:lnSpc>
                <a:spcPct val="150000"/>
              </a:lnSpc>
              <a:buFont typeface="+mj-lt"/>
              <a:buAutoNum type="romanUcPeriod"/>
            </a:pPr>
            <a:r>
              <a:rPr lang="en-US" sz="2500" b="1" dirty="0" smtClean="0">
                <a:solidFill>
                  <a:schemeClr val="accent2"/>
                </a:solidFill>
              </a:rPr>
              <a:t>Some Knowledge to know</a:t>
            </a:r>
            <a:endParaRPr lang="en-US" sz="2500" b="1" dirty="0">
              <a:solidFill>
                <a:schemeClr val="accent2"/>
              </a:solidFill>
            </a:endParaRPr>
          </a:p>
          <a:p>
            <a:pPr marL="914400" indent="-457200">
              <a:lnSpc>
                <a:spcPct val="150000"/>
              </a:lnSpc>
              <a:buFont typeface="+mj-lt"/>
              <a:buAutoNum type="romanUcPeriod"/>
            </a:pPr>
            <a:r>
              <a:rPr lang="en-US" sz="2500" b="1" dirty="0">
                <a:solidFill>
                  <a:schemeClr val="accent2"/>
                </a:solidFill>
              </a:rPr>
              <a:t>Protractor</a:t>
            </a:r>
          </a:p>
          <a:p>
            <a:pPr marL="914400" indent="-457200">
              <a:lnSpc>
                <a:spcPct val="150000"/>
              </a:lnSpc>
              <a:buFont typeface="+mj-lt"/>
              <a:buAutoNum type="romanUcPeriod"/>
            </a:pPr>
            <a:r>
              <a:rPr lang="en-US" sz="2500" b="1" dirty="0" smtClean="0">
                <a:solidFill>
                  <a:schemeClr val="accent2"/>
                </a:solidFill>
              </a:rPr>
              <a:t>Q </a:t>
            </a:r>
            <a:r>
              <a:rPr lang="en-US" sz="2500" b="1" dirty="0">
                <a:solidFill>
                  <a:schemeClr val="accent2"/>
                </a:solidFill>
              </a:rPr>
              <a:t>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some Characteristic of Protractor and Selenium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2544"/>
              </p:ext>
            </p:extLst>
          </p:nvPr>
        </p:nvGraphicFramePr>
        <p:xfrm>
          <a:off x="202657" y="1421819"/>
          <a:ext cx="11813330" cy="4751749"/>
        </p:xfrm>
        <a:graphic>
          <a:graphicData uri="http://schemas.openxmlformats.org/drawingml/2006/table">
            <a:tbl>
              <a:tblPr firstRow="1" bandRow="1">
                <a:tableStyleId>{5C22544A-7EE6-4342-B048-85BDC9FD1C3A}</a:tableStyleId>
              </a:tblPr>
              <a:tblGrid>
                <a:gridCol w="5906665"/>
                <a:gridCol w="5906665"/>
              </a:tblGrid>
              <a:tr h="338692">
                <a:tc>
                  <a:txBody>
                    <a:bodyPr/>
                    <a:lstStyle/>
                    <a:p>
                      <a:pPr algn="ctr"/>
                      <a:r>
                        <a:rPr lang="en-US" dirty="0" smtClean="0"/>
                        <a:t>Protractor </a:t>
                      </a:r>
                      <a:endParaRPr lang="en-US" dirty="0"/>
                    </a:p>
                  </a:txBody>
                  <a:tcPr/>
                </a:tc>
                <a:tc>
                  <a:txBody>
                    <a:bodyPr/>
                    <a:lstStyle/>
                    <a:p>
                      <a:pPr algn="ctr"/>
                      <a:r>
                        <a:rPr lang="en-US" dirty="0" smtClean="0"/>
                        <a:t>Selenium</a:t>
                      </a:r>
                      <a:endParaRPr lang="en-US" dirty="0"/>
                    </a:p>
                  </a:txBody>
                  <a:tcPr/>
                </a:tc>
              </a:tr>
              <a:tr h="1100748">
                <a:tc>
                  <a:txBody>
                    <a:bodyPr/>
                    <a:lstStyle/>
                    <a:p>
                      <a:pPr rtl="0"/>
                      <a:r>
                        <a:rPr lang="en-US" sz="1800" b="0" i="0" u="none" strike="noStrike" kern="1200" dirty="0" smtClean="0">
                          <a:solidFill>
                            <a:schemeClr val="dk1"/>
                          </a:solidFill>
                          <a:effectLst/>
                          <a:latin typeface="+mn-lt"/>
                          <a:ea typeface="+mn-ea"/>
                          <a:cs typeface="+mn-cs"/>
                        </a:rPr>
                        <a:t>Binding Language:</a:t>
                      </a:r>
                    </a:p>
                    <a:p>
                      <a:pPr marL="285750" indent="-285750" rtl="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Java, Python, Ruby,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C#... (almost</a:t>
                      </a:r>
                      <a:r>
                        <a:rPr lang="en-US" sz="1800" b="0" i="0" u="none" strike="noStrike" kern="1200" baseline="0" dirty="0" smtClean="0">
                          <a:solidFill>
                            <a:schemeClr val="dk1"/>
                          </a:solidFill>
                          <a:effectLst/>
                          <a:latin typeface="+mn-lt"/>
                          <a:ea typeface="+mn-ea"/>
                          <a:cs typeface="+mn-cs"/>
                        </a:rPr>
                        <a:t> common programming language in the world)</a:t>
                      </a:r>
                      <a:endParaRPr lang="en-US" b="0" dirty="0" smtClean="0">
                        <a:effectLst/>
                      </a:endParaRPr>
                    </a:p>
                  </a:txBody>
                  <a:tcPr/>
                </a:tc>
                <a:tc>
                  <a:txBody>
                    <a:bodyPr/>
                    <a:lstStyle/>
                    <a:p>
                      <a:pPr rtl="0"/>
                      <a:r>
                        <a:rPr lang="en-US" sz="1800" b="0" i="0" u="none" strike="noStrike" kern="1200" dirty="0" smtClean="0">
                          <a:solidFill>
                            <a:schemeClr val="dk1"/>
                          </a:solidFill>
                          <a:effectLst/>
                          <a:latin typeface="+mn-lt"/>
                          <a:ea typeface="+mn-ea"/>
                          <a:cs typeface="+mn-cs"/>
                        </a:rPr>
                        <a:t>Binding Language:</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 Typescript</a:t>
                      </a:r>
                    </a:p>
                    <a:p>
                      <a:endParaRPr lang="en-US" dirty="0"/>
                    </a:p>
                  </a:txBody>
                  <a:tcPr/>
                </a:tc>
              </a:tr>
              <a:tr h="2370841">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Good</a:t>
                      </a:r>
                      <a:r>
                        <a:rPr lang="en-US" sz="1800" b="0" i="0" u="none" strike="noStrike" kern="1200" baseline="0" dirty="0" smtClean="0">
                          <a:solidFill>
                            <a:schemeClr val="dk1"/>
                          </a:solidFill>
                          <a:effectLst/>
                          <a:latin typeface="+mn-lt"/>
                          <a:ea typeface="+mn-ea"/>
                          <a:cs typeface="+mn-cs"/>
                        </a:rPr>
                        <a:t> , </a:t>
                      </a:r>
                      <a:r>
                        <a:rPr lang="en-US" sz="1800" b="0" i="0" u="none" strike="noStrike" kern="1200" dirty="0" smtClean="0">
                          <a:solidFill>
                            <a:schemeClr val="dk1"/>
                          </a:solidFill>
                          <a:effectLst/>
                          <a:latin typeface="+mn-lt"/>
                          <a:ea typeface="+mn-ea"/>
                          <a:cs typeface="+mn-cs"/>
                        </a:rPr>
                        <a:t>Support many programming language, easy</a:t>
                      </a:r>
                      <a:r>
                        <a:rPr lang="en-US" sz="1800" b="0" i="0" u="none" strike="noStrike" kern="1200" baseline="0" dirty="0" smtClean="0">
                          <a:solidFill>
                            <a:schemeClr val="dk1"/>
                          </a:solidFill>
                          <a:effectLst/>
                          <a:latin typeface="+mn-lt"/>
                          <a:ea typeface="+mn-ea"/>
                          <a:cs typeface="+mn-cs"/>
                        </a:rPr>
                        <a:t> to learn</a:t>
                      </a:r>
                      <a:r>
                        <a:rPr lang="en-US" sz="1800" b="0" i="0" u="none" strike="noStrike" kern="1200" dirty="0" smtClean="0">
                          <a:solidFill>
                            <a:schemeClr val="dk1"/>
                          </a:solidFill>
                          <a:effectLst/>
                          <a:latin typeface="+mn-lt"/>
                          <a:ea typeface="+mn-ea"/>
                          <a:cs typeface="+mn-cs"/>
                        </a:rPr>
                        <a:t> , easy</a:t>
                      </a:r>
                      <a:r>
                        <a:rPr lang="en-US" sz="1800" b="0" i="0" u="none" strike="noStrike" kern="1200" baseline="0" dirty="0" smtClean="0">
                          <a:solidFill>
                            <a:schemeClr val="dk1"/>
                          </a:solidFill>
                          <a:effectLst/>
                          <a:latin typeface="+mn-lt"/>
                          <a:ea typeface="+mn-ea"/>
                          <a:cs typeface="+mn-cs"/>
                        </a:rPr>
                        <a:t> to use.</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Not good more than Protractor. </a:t>
                      </a:r>
                      <a:r>
                        <a:rPr lang="en-US" sz="1800" b="0" i="0" kern="1200" dirty="0" smtClean="0">
                          <a:solidFill>
                            <a:schemeClr val="dk1"/>
                          </a:solidFill>
                          <a:effectLst/>
                          <a:latin typeface="+mn-lt"/>
                          <a:ea typeface="+mn-ea"/>
                          <a:cs typeface="+mn-cs"/>
                        </a:rPr>
                        <a:t>Does not support automatic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synchronization between tests and application. It needs to be explicitly synchronized using different waits.</a:t>
                      </a:r>
                      <a:endParaRPr lang="en-US" dirty="0"/>
                    </a:p>
                  </a:txBody>
                  <a:tcPr/>
                </a:tc>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Not good more than Selenium ,</a:t>
                      </a:r>
                      <a:r>
                        <a:rPr lang="en-US" sz="1800" b="0" i="0" u="none" strike="noStrike" kern="1200" baseline="0" dirty="0" smtClean="0">
                          <a:solidFill>
                            <a:schemeClr val="dk1"/>
                          </a:solidFill>
                          <a:effectLst/>
                          <a:latin typeface="+mn-lt"/>
                          <a:ea typeface="+mn-ea"/>
                          <a:cs typeface="+mn-cs"/>
                        </a:rPr>
                        <a:t> complex learning and using more than Selenium, don’t have any additional support.</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Good, It’s created for Protractor, s</a:t>
                      </a:r>
                      <a:r>
                        <a:rPr lang="en-US" sz="1800" b="0" i="0" kern="1200" dirty="0" smtClean="0">
                          <a:solidFill>
                            <a:schemeClr val="dk1"/>
                          </a:solidFill>
                          <a:effectLst/>
                          <a:latin typeface="+mn-lt"/>
                          <a:ea typeface="+mn-ea"/>
                          <a:cs typeface="+mn-cs"/>
                        </a:rPr>
                        <a:t>upports automatic wait</a:t>
                      </a:r>
                      <a:endParaRPr lang="en-US" dirty="0"/>
                    </a:p>
                  </a:txBody>
                  <a:tcPr/>
                </a:tc>
              </a:tr>
              <a:tr h="846729">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TestNG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MSTest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PyTest</a:t>
                      </a:r>
                      <a:r>
                        <a:rPr lang="en-US" sz="1800" b="0" i="0" u="none" strike="noStrike" kern="1200" dirty="0" smtClean="0">
                          <a:solidFill>
                            <a:schemeClr val="dk1"/>
                          </a:solidFill>
                          <a:effectLst/>
                          <a:latin typeface="+mn-lt"/>
                          <a:ea typeface="+mn-ea"/>
                          <a:cs typeface="+mn-cs"/>
                        </a:rPr>
                        <a:t> …</a:t>
                      </a:r>
                    </a:p>
                    <a:p>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Jasmine, Mocha, </a:t>
                      </a:r>
                      <a:r>
                        <a:rPr lang="en-US" sz="1800" b="0" i="0" u="none" strike="noStrike" kern="1200" dirty="0" err="1" smtClean="0">
                          <a:solidFill>
                            <a:schemeClr val="dk1"/>
                          </a:solidFill>
                          <a:effectLst/>
                          <a:latin typeface="+mn-lt"/>
                          <a:ea typeface="+mn-ea"/>
                          <a:cs typeface="+mn-cs"/>
                        </a:rPr>
                        <a:t>CucumberJs</a:t>
                      </a:r>
                      <a:endParaRPr lang="en-US" sz="1800" b="0" i="0" u="none" strike="noStrike"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420693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in Project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54953" y="1635619"/>
            <a:ext cx="2729491" cy="4194712"/>
          </a:xfrm>
          <a:prstGeom prst="rect">
            <a:avLst/>
          </a:prstGeom>
        </p:spPr>
      </p:pic>
      <p:sp>
        <p:nvSpPr>
          <p:cNvPr id="5" name="TextBox 4"/>
          <p:cNvSpPr txBox="1"/>
          <p:nvPr/>
        </p:nvSpPr>
        <p:spPr>
          <a:xfrm>
            <a:off x="4314422" y="1201513"/>
            <a:ext cx="7173533" cy="5062924"/>
          </a:xfrm>
          <a:prstGeom prst="rect">
            <a:avLst/>
          </a:prstGeom>
          <a:noFill/>
        </p:spPr>
        <p:txBody>
          <a:bodyPr wrap="square" rtlCol="0">
            <a:spAutoFit/>
          </a:bodyPr>
          <a:lstStyle/>
          <a:p>
            <a:pPr lvl="0" algn="ctr"/>
            <a:r>
              <a:rPr lang="en-US" sz="2000" b="1" dirty="0" smtClean="0">
                <a:solidFill>
                  <a:schemeClr val="accent2"/>
                </a:solidFill>
              </a:rPr>
              <a:t>Structure</a:t>
            </a:r>
            <a:endParaRPr lang="en-US" sz="2000" b="1" dirty="0">
              <a:solidFill>
                <a:schemeClr val="accent2"/>
              </a:solidFill>
            </a:endParaRPr>
          </a:p>
          <a:p>
            <a:pPr lvl="0"/>
            <a:r>
              <a:rPr lang="en-US" sz="1500" b="1" u="sng" dirty="0">
                <a:solidFill>
                  <a:schemeClr val="accent2"/>
                </a:solidFill>
              </a:rPr>
              <a:t>build</a:t>
            </a:r>
          </a:p>
          <a:p>
            <a:pPr marL="285750" lvl="0" indent="-285750">
              <a:buFont typeface="Arial" panose="020B0604020202020204" pitchFamily="34" charset="0"/>
              <a:buChar char="•"/>
            </a:pPr>
            <a:r>
              <a:rPr lang="en-US" sz="1500" dirty="0" smtClean="0"/>
              <a:t>Contain </a:t>
            </a:r>
            <a:r>
              <a:rPr lang="en-US" sz="1500" dirty="0"/>
              <a:t>all codes after transforming from typescript to JavaScript.</a:t>
            </a:r>
          </a:p>
          <a:p>
            <a:pPr marL="285750" lvl="0" indent="-285750">
              <a:buFont typeface="Arial" panose="020B0604020202020204" pitchFamily="34" charset="0"/>
              <a:buChar char="•"/>
            </a:pPr>
            <a:r>
              <a:rPr lang="en-US" sz="1500" dirty="0"/>
              <a:t>This is a place where we use to execute test script.</a:t>
            </a:r>
          </a:p>
          <a:p>
            <a:pPr lvl="0"/>
            <a:r>
              <a:rPr lang="en-US" sz="1500" b="1" u="sng" dirty="0" err="1">
                <a:solidFill>
                  <a:schemeClr val="accent2"/>
                </a:solidFill>
              </a:rPr>
              <a:t>node_modules</a:t>
            </a:r>
            <a:endParaRPr lang="en-US" sz="1500" b="1" u="sng" dirty="0">
              <a:solidFill>
                <a:schemeClr val="accent2"/>
              </a:solidFill>
            </a:endParaRPr>
          </a:p>
          <a:p>
            <a:pPr marL="285750" lvl="0" indent="-285750">
              <a:buFont typeface="Arial" panose="020B0604020202020204" pitchFamily="34" charset="0"/>
              <a:buChar char="•"/>
            </a:pPr>
            <a:r>
              <a:rPr lang="en-US" sz="1500" dirty="0"/>
              <a:t>Contain all required packages needed for project</a:t>
            </a:r>
            <a:r>
              <a:rPr lang="en-US" sz="1500" dirty="0" smtClean="0"/>
              <a:t>.</a:t>
            </a:r>
          </a:p>
          <a:p>
            <a:pPr lvl="0"/>
            <a:r>
              <a:rPr lang="en-US" sz="1500" b="1" u="sng" dirty="0" err="1" smtClean="0">
                <a:solidFill>
                  <a:schemeClr val="accent2"/>
                </a:solidFill>
              </a:rPr>
              <a:t>src</a:t>
            </a:r>
            <a:endParaRPr lang="en-US" sz="1500" b="1" u="sng" dirty="0">
              <a:solidFill>
                <a:schemeClr val="accent2"/>
              </a:solidFill>
            </a:endParaRPr>
          </a:p>
          <a:p>
            <a:pPr lvl="0"/>
            <a:r>
              <a:rPr lang="en-US" sz="1500" dirty="0"/>
              <a:t>This is main place where we are working on</a:t>
            </a:r>
            <a:r>
              <a:rPr lang="en-US" sz="1500" dirty="0" smtClean="0"/>
              <a:t>.</a:t>
            </a:r>
            <a:endParaRPr lang="en-US" sz="1500" dirty="0"/>
          </a:p>
          <a:p>
            <a:pPr marL="285750" lvl="0" indent="-285750">
              <a:buFont typeface="Arial" panose="020B0604020202020204" pitchFamily="34" charset="0"/>
              <a:buChar char="•"/>
            </a:pPr>
            <a:r>
              <a:rPr lang="en-US" sz="1500" b="1" dirty="0" err="1" smtClean="0">
                <a:solidFill>
                  <a:schemeClr val="accent2"/>
                </a:solidFill>
              </a:rPr>
              <a:t>apis</a:t>
            </a:r>
            <a:r>
              <a:rPr lang="en-US" sz="1500" dirty="0"/>
              <a:t>: contain all classes related to API.</a:t>
            </a:r>
          </a:p>
          <a:p>
            <a:pPr marL="285750" lvl="0" indent="-285750">
              <a:buFont typeface="Arial" panose="020B0604020202020204" pitchFamily="34" charset="0"/>
              <a:buChar char="•"/>
            </a:pPr>
            <a:r>
              <a:rPr lang="en-US" sz="1500" b="1" dirty="0" err="1">
                <a:solidFill>
                  <a:schemeClr val="accent2"/>
                </a:solidFill>
              </a:rPr>
              <a:t>conf</a:t>
            </a:r>
            <a:r>
              <a:rPr lang="en-US" sz="1500" dirty="0"/>
              <a:t>: configuration file use to run specs.</a:t>
            </a:r>
          </a:p>
          <a:p>
            <a:pPr marL="285750" lvl="0" indent="-285750">
              <a:buFont typeface="Arial" panose="020B0604020202020204" pitchFamily="34" charset="0"/>
              <a:buChar char="•"/>
            </a:pPr>
            <a:r>
              <a:rPr lang="en-US" sz="1500" b="1" dirty="0">
                <a:solidFill>
                  <a:schemeClr val="accent2"/>
                </a:solidFill>
              </a:rPr>
              <a:t>data-object</a:t>
            </a:r>
            <a:r>
              <a:rPr lang="en-US" sz="1500" dirty="0"/>
              <a:t>: object use to get or set data in project (agent, employee, tenant, etc.)</a:t>
            </a:r>
          </a:p>
          <a:p>
            <a:pPr marL="285750" lvl="0" indent="-285750">
              <a:buFont typeface="Arial" panose="020B0604020202020204" pitchFamily="34" charset="0"/>
              <a:buChar char="•"/>
            </a:pPr>
            <a:r>
              <a:rPr lang="en-US" sz="1500" b="1" dirty="0">
                <a:solidFill>
                  <a:schemeClr val="accent2"/>
                </a:solidFill>
              </a:rPr>
              <a:t>page-object</a:t>
            </a:r>
            <a:r>
              <a:rPr lang="en-US" sz="1500" dirty="0"/>
              <a:t>: contain locators and methods in one page (login page, employee page, etc.)</a:t>
            </a:r>
          </a:p>
          <a:p>
            <a:pPr marL="285750" lvl="0" indent="-285750">
              <a:buFont typeface="Arial" panose="020B0604020202020204" pitchFamily="34" charset="0"/>
              <a:buChar char="•"/>
            </a:pPr>
            <a:r>
              <a:rPr lang="en-US" sz="1500" b="1" dirty="0">
                <a:solidFill>
                  <a:schemeClr val="accent2"/>
                </a:solidFill>
              </a:rPr>
              <a:t>test-data</a:t>
            </a:r>
            <a:r>
              <a:rPr lang="en-US" sz="1500" dirty="0"/>
              <a:t>: contain all data use in project</a:t>
            </a:r>
          </a:p>
          <a:p>
            <a:pPr marL="285750" lvl="0" indent="-285750">
              <a:buFont typeface="Arial" panose="020B0604020202020204" pitchFamily="34" charset="0"/>
              <a:buChar char="•"/>
            </a:pPr>
            <a:r>
              <a:rPr lang="en-US" sz="1500" b="1" dirty="0" err="1">
                <a:solidFill>
                  <a:schemeClr val="accent2"/>
                </a:solidFill>
              </a:rPr>
              <a:t>testcases</a:t>
            </a:r>
            <a:r>
              <a:rPr lang="en-US" sz="1500" dirty="0"/>
              <a:t>: contain test cases</a:t>
            </a:r>
          </a:p>
          <a:p>
            <a:pPr marL="285750" lvl="0" indent="-285750">
              <a:buFont typeface="Arial" panose="020B0604020202020204" pitchFamily="34" charset="0"/>
              <a:buChar char="•"/>
            </a:pPr>
            <a:r>
              <a:rPr lang="en-US" sz="1500" b="1" dirty="0" smtClean="0">
                <a:solidFill>
                  <a:schemeClr val="accent2"/>
                </a:solidFill>
              </a:rPr>
              <a:t>utilities</a:t>
            </a:r>
            <a:r>
              <a:rPr lang="en-US" sz="1500" dirty="0" smtClean="0"/>
              <a:t>: contain all general actions (methods) which is used in project</a:t>
            </a:r>
          </a:p>
          <a:p>
            <a:pPr lvl="0"/>
            <a:r>
              <a:rPr lang="en-US" sz="1500" b="1" u="sng" dirty="0">
                <a:solidFill>
                  <a:schemeClr val="accent2"/>
                </a:solidFill>
              </a:rPr>
              <a:t>Others</a:t>
            </a:r>
          </a:p>
          <a:p>
            <a:pPr marL="285750" lvl="0" indent="-285750">
              <a:buFont typeface="Arial" panose="020B0604020202020204" pitchFamily="34" charset="0"/>
              <a:buChar char="•"/>
            </a:pPr>
            <a:r>
              <a:rPr lang="en-US" sz="1500" b="1" dirty="0" err="1">
                <a:solidFill>
                  <a:schemeClr val="accent2"/>
                </a:solidFill>
              </a:rPr>
              <a:t>package.json</a:t>
            </a:r>
            <a:r>
              <a:rPr lang="en-US" sz="1500" dirty="0">
                <a:solidFill>
                  <a:schemeClr val="accent2"/>
                </a:solidFill>
              </a:rPr>
              <a:t> </a:t>
            </a:r>
            <a:r>
              <a:rPr lang="en-US" sz="1500" dirty="0"/>
              <a:t>and </a:t>
            </a:r>
            <a:r>
              <a:rPr lang="en-US" sz="1500" b="1" dirty="0">
                <a:solidFill>
                  <a:schemeClr val="accent2"/>
                </a:solidFill>
              </a:rPr>
              <a:t>package-</a:t>
            </a:r>
            <a:r>
              <a:rPr lang="en-US" sz="1500" b="1" dirty="0" err="1">
                <a:solidFill>
                  <a:schemeClr val="accent2"/>
                </a:solidFill>
              </a:rPr>
              <a:t>lock.json</a:t>
            </a:r>
            <a:r>
              <a:rPr lang="en-US" sz="1500" dirty="0"/>
              <a:t>: manage packages in project</a:t>
            </a:r>
          </a:p>
          <a:p>
            <a:pPr marL="285750" lvl="0" indent="-285750">
              <a:buFont typeface="Arial" panose="020B0604020202020204" pitchFamily="34" charset="0"/>
              <a:buChar char="•"/>
            </a:pPr>
            <a:r>
              <a:rPr lang="en-US" sz="1500" b="1" dirty="0" err="1">
                <a:solidFill>
                  <a:schemeClr val="accent2"/>
                </a:solidFill>
              </a:rPr>
              <a:t>tsconfig.json</a:t>
            </a:r>
            <a:r>
              <a:rPr lang="en-US" sz="1500" dirty="0"/>
              <a:t>: typescript configuration file.</a:t>
            </a:r>
          </a:p>
          <a:p>
            <a:pPr lvl="0"/>
            <a:endParaRPr lang="en-US" dirty="0"/>
          </a:p>
        </p:txBody>
      </p:sp>
    </p:spTree>
    <p:extLst>
      <p:ext uri="{BB962C8B-B14F-4D97-AF65-F5344CB8AC3E}">
        <p14:creationId xmlns:p14="http://schemas.microsoft.com/office/powerpoint/2010/main" val="1771698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p:txBody>
          <a:bodyPr/>
          <a:lstStyle/>
          <a:p>
            <a:r>
              <a:rPr lang="en-US" dirty="0"/>
              <a:t>Page Object is definitely a must-have design </a:t>
            </a:r>
            <a:r>
              <a:rPr lang="en-US" dirty="0" smtClean="0"/>
              <a:t>pattern</a:t>
            </a:r>
            <a:endParaRPr lang="vi-VN" dirty="0" smtClean="0"/>
          </a:p>
          <a:p>
            <a:r>
              <a:rPr lang="en-US" dirty="0" smtClean="0"/>
              <a:t>Good </a:t>
            </a:r>
            <a:r>
              <a:rPr lang="en-US" dirty="0"/>
              <a:t>coding conventions for page </a:t>
            </a:r>
            <a:r>
              <a:rPr lang="en-US" dirty="0" smtClean="0"/>
              <a:t>objects</a:t>
            </a:r>
            <a:r>
              <a:rPr lang="vi-VN" dirty="0" smtClean="0"/>
              <a:t> </a:t>
            </a:r>
            <a:r>
              <a:rPr lang="en-US" dirty="0" smtClean="0"/>
              <a:t>is must have</a:t>
            </a:r>
          </a:p>
          <a:p>
            <a:pPr lvl="1"/>
            <a:r>
              <a:rPr lang="en-US" dirty="0">
                <a:solidFill>
                  <a:schemeClr val="accent2"/>
                </a:solidFill>
              </a:rPr>
              <a:t>Files:</a:t>
            </a:r>
            <a:r>
              <a:rPr lang="en-US" dirty="0"/>
              <a:t> Using snake case with dash “-” between words. Ex: employee-page.</a:t>
            </a:r>
          </a:p>
          <a:p>
            <a:pPr lvl="1"/>
            <a:r>
              <a:rPr lang="en-US" dirty="0">
                <a:solidFill>
                  <a:schemeClr val="accent2"/>
                </a:solidFill>
              </a:rPr>
              <a:t>Classes:</a:t>
            </a:r>
            <a:r>
              <a:rPr lang="en-US" dirty="0"/>
              <a:t> Using Pascal case. Ex: </a:t>
            </a:r>
            <a:r>
              <a:rPr lang="en-US" dirty="0" err="1"/>
              <a:t>LoginPage</a:t>
            </a:r>
            <a:endParaRPr lang="en-US" dirty="0"/>
          </a:p>
          <a:p>
            <a:pPr lvl="1"/>
            <a:r>
              <a:rPr lang="en-US" dirty="0">
                <a:solidFill>
                  <a:schemeClr val="accent2"/>
                </a:solidFill>
              </a:rPr>
              <a:t>Elements: </a:t>
            </a:r>
            <a:r>
              <a:rPr lang="en-US" dirty="0"/>
              <a:t>Using </a:t>
            </a:r>
            <a:r>
              <a:rPr lang="en-US" dirty="0" err="1"/>
              <a:t>camelCase</a:t>
            </a:r>
            <a:r>
              <a:rPr lang="en-US" dirty="0"/>
              <a:t>. Ex: </a:t>
            </a:r>
            <a:r>
              <a:rPr lang="en-US" dirty="0" err="1" smtClean="0"/>
              <a:t>txtUsername</a:t>
            </a:r>
            <a:endParaRPr lang="en-US" dirty="0" smtClean="0"/>
          </a:p>
          <a:p>
            <a:r>
              <a:rPr lang="en-US" dirty="0"/>
              <a:t>Deal with </a:t>
            </a:r>
            <a:r>
              <a:rPr lang="en-US" dirty="0" smtClean="0"/>
              <a:t>JavaScript’s (Typescript) </a:t>
            </a:r>
            <a:r>
              <a:rPr lang="en-US" dirty="0"/>
              <a:t>asynchronous behavior using </a:t>
            </a:r>
            <a:r>
              <a:rPr lang="en-US" dirty="0" err="1"/>
              <a:t>async</a:t>
            </a:r>
            <a:r>
              <a:rPr lang="en-US" dirty="0"/>
              <a:t> &amp; </a:t>
            </a:r>
            <a:r>
              <a:rPr lang="en-US" dirty="0" smtClean="0"/>
              <a:t>await (which is used to control flow of code’s execution)</a:t>
            </a:r>
          </a:p>
          <a:p>
            <a:endParaRPr lang="en-US" dirty="0"/>
          </a:p>
          <a:p>
            <a:endParaRPr lang="en-US" dirty="0" smtClean="0"/>
          </a:p>
          <a:p>
            <a:pPr marL="457200" lvl="1" indent="0">
              <a:buNone/>
            </a:pPr>
            <a:endParaRPr lang="en-US" dirty="0"/>
          </a:p>
          <a:p>
            <a:pPr lvl="1"/>
            <a:endParaRPr lang="en-US" dirty="0">
              <a:solidFill>
                <a:schemeClr val="tx1"/>
              </a:solidFill>
            </a:endParaRPr>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3372806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p:txBody>
          <a:bodyPr>
            <a:normAutofit fontScale="92500" lnSpcReduction="10000"/>
          </a:bodyPr>
          <a:lstStyle/>
          <a:p>
            <a:r>
              <a:rPr lang="en-US" dirty="0"/>
              <a:t>Wrap up Protractor element and browser original </a:t>
            </a:r>
            <a:r>
              <a:rPr lang="en-US" dirty="0" smtClean="0"/>
              <a:t>objects</a:t>
            </a:r>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r>
              <a:rPr lang="en-US" dirty="0" err="1" smtClean="0"/>
              <a:t>XPath</a:t>
            </a:r>
            <a:r>
              <a:rPr lang="en-US" dirty="0" smtClean="0"/>
              <a:t> </a:t>
            </a:r>
            <a:r>
              <a:rPr lang="en-US" dirty="0"/>
              <a:t>is the most stable </a:t>
            </a:r>
            <a:r>
              <a:rPr lang="en-US" dirty="0" smtClean="0"/>
              <a:t>locator</a:t>
            </a:r>
          </a:p>
          <a:p>
            <a:pPr marL="0" indent="0">
              <a:buNone/>
            </a:pPr>
            <a:endParaRPr lang="en-US" dirty="0"/>
          </a:p>
        </p:txBody>
      </p:sp>
      <p:pic>
        <p:nvPicPr>
          <p:cNvPr id="7" name="Picture 6"/>
          <p:cNvPicPr>
            <a:picLocks noChangeAspect="1"/>
          </p:cNvPicPr>
          <p:nvPr/>
        </p:nvPicPr>
        <p:blipFill>
          <a:blip r:embed="rId2"/>
          <a:stretch>
            <a:fillRect/>
          </a:stretch>
        </p:blipFill>
        <p:spPr>
          <a:xfrm>
            <a:off x="1663238" y="2012556"/>
            <a:ext cx="2819862" cy="2396883"/>
          </a:xfrm>
          <a:prstGeom prst="rect">
            <a:avLst/>
          </a:prstGeom>
        </p:spPr>
      </p:pic>
    </p:spTree>
    <p:extLst>
      <p:ext uri="{BB962C8B-B14F-4D97-AF65-F5344CB8AC3E}">
        <p14:creationId xmlns:p14="http://schemas.microsoft.com/office/powerpoint/2010/main" val="2639429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a:xfrm>
            <a:off x="1154955" y="1654175"/>
            <a:ext cx="9868645" cy="4200526"/>
          </a:xfrm>
        </p:spPr>
        <p:txBody>
          <a:bodyPr>
            <a:normAutofit/>
          </a:bodyPr>
          <a:lstStyle/>
          <a:p>
            <a:r>
              <a:rPr lang="en-US" dirty="0"/>
              <a:t>Test case should only call page object’s </a:t>
            </a:r>
            <a:r>
              <a:rPr lang="en-US" dirty="0" smtClean="0"/>
              <a:t>methods</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a:t>Do not place assertions inside page object classes</a:t>
            </a:r>
          </a:p>
          <a:p>
            <a:r>
              <a:rPr lang="en-US" dirty="0"/>
              <a:t>Only push necessary things to code repository</a:t>
            </a:r>
          </a:p>
          <a:p>
            <a:endParaRPr lang="en-US" dirty="0"/>
          </a:p>
        </p:txBody>
      </p:sp>
      <p:pic>
        <p:nvPicPr>
          <p:cNvPr id="5" name="Picture 4"/>
          <p:cNvPicPr>
            <a:picLocks noChangeAspect="1"/>
          </p:cNvPicPr>
          <p:nvPr/>
        </p:nvPicPr>
        <p:blipFill>
          <a:blip r:embed="rId2"/>
          <a:stretch>
            <a:fillRect/>
          </a:stretch>
        </p:blipFill>
        <p:spPr>
          <a:xfrm>
            <a:off x="1562245" y="2020396"/>
            <a:ext cx="7137110" cy="2429857"/>
          </a:xfrm>
          <a:prstGeom prst="rect">
            <a:avLst/>
          </a:prstGeom>
        </p:spPr>
      </p:pic>
    </p:spTree>
    <p:extLst>
      <p:ext uri="{BB962C8B-B14F-4D97-AF65-F5344CB8AC3E}">
        <p14:creationId xmlns:p14="http://schemas.microsoft.com/office/powerpoint/2010/main" val="3686547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a:t>
            </a:r>
            <a:r>
              <a:rPr lang="en-US" dirty="0" smtClean="0">
                <a:hlinkClick r:id="rId2"/>
              </a:rPr>
              <a:t>www.protractortest.org/</a:t>
            </a:r>
            <a:endParaRPr lang="en-US" dirty="0" smtClean="0"/>
          </a:p>
          <a:p>
            <a:pPr>
              <a:buFont typeface="Wingdings" panose="05000000000000000000" pitchFamily="2" charset="2"/>
              <a:buChar char="Ø"/>
            </a:pPr>
            <a:r>
              <a:rPr lang="en-US" dirty="0">
                <a:hlinkClick r:id="rId3"/>
              </a:rPr>
              <a:t>https://</a:t>
            </a:r>
            <a:r>
              <a:rPr lang="en-US" dirty="0" smtClean="0">
                <a:hlinkClick r:id="rId3"/>
              </a:rPr>
              <a:t>www.toolsqa.com/protractor/what-is-protractor/</a:t>
            </a:r>
            <a:endParaRPr lang="en-US" dirty="0" smtClean="0"/>
          </a:p>
          <a:p>
            <a:pPr>
              <a:buFont typeface="Wingdings" panose="05000000000000000000" pitchFamily="2" charset="2"/>
              <a:buChar char="Ø"/>
            </a:pPr>
            <a:r>
              <a:rPr lang="en-US" dirty="0">
                <a:hlinkClick r:id="rId4"/>
              </a:rPr>
              <a:t>https://www.testbytes.net/blog/protractor-vs-selenium</a:t>
            </a:r>
            <a:r>
              <a:rPr lang="en-US" dirty="0" smtClean="0">
                <a:hlinkClick r:id="rId4"/>
              </a:rPr>
              <a:t>/</a:t>
            </a:r>
            <a:endParaRPr lang="vi-VN" dirty="0" smtClean="0"/>
          </a:p>
          <a:p>
            <a:pPr>
              <a:buFont typeface="Wingdings" panose="05000000000000000000" pitchFamily="2" charset="2"/>
              <a:buChar char="Ø"/>
            </a:pPr>
            <a:r>
              <a:rPr lang="en-US" u="sng" dirty="0">
                <a:hlinkClick r:id="rId5"/>
              </a:rPr>
              <a:t>https://www.logigear.com/blog/test-automation/15-best-practices-for-building-an-awesome-protractor-framework/</a:t>
            </a:r>
            <a:endParaRPr lang="en-US" dirty="0"/>
          </a:p>
        </p:txBody>
      </p:sp>
    </p:spTree>
    <p:extLst>
      <p:ext uri="{BB962C8B-B14F-4D97-AF65-F5344CB8AC3E}">
        <p14:creationId xmlns:p14="http://schemas.microsoft.com/office/powerpoint/2010/main" val="848941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and A</a:t>
            </a:r>
            <a:endParaRPr lang="en-US" dirty="0"/>
          </a:p>
        </p:txBody>
      </p:sp>
      <p:sp>
        <p:nvSpPr>
          <p:cNvPr id="4" name="Content Placeholder 2"/>
          <p:cNvSpPr txBox="1">
            <a:spLocks/>
          </p:cNvSpPr>
          <p:nvPr/>
        </p:nvSpPr>
        <p:spPr>
          <a:xfrm>
            <a:off x="1154955" y="1334862"/>
            <a:ext cx="9741645" cy="5104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lvl="1" indent="0">
              <a:buFont typeface="Wingdings 3" charset="2"/>
              <a:buNone/>
            </a:pPr>
            <a:endParaRPr lang="en-US" sz="3200" dirty="0" smtClean="0"/>
          </a:p>
          <a:p>
            <a:pPr marL="0" lvl="1" indent="0">
              <a:buFont typeface="Wingdings 3" charset="2"/>
              <a:buNone/>
            </a:pPr>
            <a:endParaRPr lang="en-US" sz="3200" dirty="0" smtClean="0"/>
          </a:p>
          <a:p>
            <a:pPr marL="0" lvl="1" indent="0" algn="ctr">
              <a:buFont typeface="Wingdings 3" charset="2"/>
              <a:buNone/>
            </a:pPr>
            <a:r>
              <a:rPr lang="en-US" sz="3200" dirty="0" smtClean="0"/>
              <a:t>Question please.</a:t>
            </a:r>
            <a:endParaRPr lang="en-US" sz="3200" dirty="0"/>
          </a:p>
        </p:txBody>
      </p:sp>
      <p:cxnSp>
        <p:nvCxnSpPr>
          <p:cNvPr id="5" name="Straight Connector 4"/>
          <p:cNvCxnSpPr/>
          <p:nvPr/>
        </p:nvCxnSpPr>
        <p:spPr>
          <a:xfrm>
            <a:off x="2517731" y="3194137"/>
            <a:ext cx="703962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1094" y="3314453"/>
            <a:ext cx="666295" cy="666295"/>
          </a:xfrm>
          <a:prstGeom prst="rect">
            <a:avLst/>
          </a:prstGeom>
        </p:spPr>
      </p:pic>
    </p:spTree>
    <p:extLst>
      <p:ext uri="{BB962C8B-B14F-4D97-AF65-F5344CB8AC3E}">
        <p14:creationId xmlns:p14="http://schemas.microsoft.com/office/powerpoint/2010/main" val="2152791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knowledge to know</a:t>
            </a:r>
            <a:endParaRPr lang="en-US" dirty="0"/>
          </a:p>
        </p:txBody>
      </p:sp>
      <p:sp>
        <p:nvSpPr>
          <p:cNvPr id="3" name="Content Placeholder 2"/>
          <p:cNvSpPr>
            <a:spLocks noGrp="1"/>
          </p:cNvSpPr>
          <p:nvPr>
            <p:ph idx="1"/>
          </p:nvPr>
        </p:nvSpPr>
        <p:spPr/>
        <p:txBody>
          <a:bodyPr>
            <a:normAutofit lnSpcReduction="10000"/>
          </a:bodyPr>
          <a:lstStyle/>
          <a:p>
            <a:pPr marL="857250" lvl="1" indent="-457200">
              <a:lnSpc>
                <a:spcPct val="150000"/>
              </a:lnSpc>
              <a:buFont typeface="+mj-lt"/>
              <a:buAutoNum type="arabicPeriod"/>
            </a:pPr>
            <a:r>
              <a:rPr lang="en-US" sz="2500" b="1" dirty="0" smtClean="0">
                <a:solidFill>
                  <a:schemeClr val="accent2"/>
                </a:solidFill>
              </a:rPr>
              <a:t>Synchronous </a:t>
            </a:r>
            <a:r>
              <a:rPr lang="en-US" sz="2500" b="1" dirty="0">
                <a:solidFill>
                  <a:schemeClr val="accent2"/>
                </a:solidFill>
              </a:rPr>
              <a:t>and Asynchronous</a:t>
            </a:r>
            <a:endParaRPr lang="en-US" sz="2500" b="1" dirty="0" smtClean="0">
              <a:solidFill>
                <a:schemeClr val="accent2"/>
              </a:solidFill>
            </a:endParaRPr>
          </a:p>
          <a:p>
            <a:pPr marL="857250" lvl="1" indent="-457200">
              <a:lnSpc>
                <a:spcPct val="150000"/>
              </a:lnSpc>
              <a:buFont typeface="+mj-lt"/>
              <a:buAutoNum type="arabicPeriod"/>
            </a:pPr>
            <a:r>
              <a:rPr lang="en-US" sz="2500" b="1" dirty="0" smtClean="0">
                <a:solidFill>
                  <a:schemeClr val="accent2"/>
                </a:solidFill>
              </a:rPr>
              <a:t>Overview about </a:t>
            </a:r>
            <a:r>
              <a:rPr lang="en-US" sz="2500" b="1" dirty="0" err="1" smtClean="0">
                <a:solidFill>
                  <a:schemeClr val="accent2"/>
                </a:solidFill>
              </a:rPr>
              <a:t>Javascript</a:t>
            </a:r>
            <a:endParaRPr lang="en-US" sz="2500" b="1" dirty="0" smtClean="0">
              <a:solidFill>
                <a:schemeClr val="accent2"/>
              </a:solidFill>
            </a:endParaRPr>
          </a:p>
          <a:p>
            <a:pPr marL="857250" lvl="1" indent="-457200">
              <a:lnSpc>
                <a:spcPct val="150000"/>
              </a:lnSpc>
              <a:buFont typeface="+mj-lt"/>
              <a:buAutoNum type="arabicPeriod"/>
            </a:pPr>
            <a:r>
              <a:rPr lang="en-US" sz="2500" b="1" dirty="0" smtClean="0">
                <a:solidFill>
                  <a:schemeClr val="accent2"/>
                </a:solidFill>
              </a:rPr>
              <a:t>Value </a:t>
            </a:r>
            <a:r>
              <a:rPr lang="en-US" sz="2500" b="1" dirty="0" smtClean="0">
                <a:solidFill>
                  <a:schemeClr val="accent2"/>
                </a:solidFill>
              </a:rPr>
              <a:t>of Type</a:t>
            </a:r>
            <a:endParaRPr lang="en-US" sz="2500" b="1" dirty="0">
              <a:solidFill>
                <a:schemeClr val="accent2"/>
              </a:solidFill>
            </a:endParaRPr>
          </a:p>
          <a:p>
            <a:pPr marL="857250" lvl="1" indent="-457200">
              <a:lnSpc>
                <a:spcPct val="150000"/>
              </a:lnSpc>
              <a:buFont typeface="+mj-lt"/>
              <a:buAutoNum type="arabicPeriod"/>
            </a:pPr>
            <a:r>
              <a:rPr lang="en-US" sz="2500" b="1" dirty="0">
                <a:solidFill>
                  <a:schemeClr val="accent2"/>
                </a:solidFill>
              </a:rPr>
              <a:t>Overview about Typescript</a:t>
            </a:r>
          </a:p>
          <a:p>
            <a:pPr marL="857250" lvl="1" indent="-457200">
              <a:lnSpc>
                <a:spcPct val="150000"/>
              </a:lnSpc>
              <a:buFont typeface="+mj-lt"/>
              <a:buAutoNum type="arabicPeriod"/>
            </a:pPr>
            <a:r>
              <a:rPr lang="en-US" sz="2500" b="1" dirty="0">
                <a:solidFill>
                  <a:schemeClr val="accent2"/>
                </a:solidFill>
              </a:rPr>
              <a:t>Overview about Selenium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Synchronous and </a:t>
            </a:r>
            <a:r>
              <a:rPr lang="en-US" dirty="0">
                <a:sym typeface="+mn-ea"/>
              </a:rPr>
              <a:t>Asynchronous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5616619"/>
              </p:ext>
            </p:extLst>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sz="2000" dirty="0" smtClean="0">
                          <a:sym typeface="+mn-ea"/>
                        </a:rPr>
                        <a:t>Synchronous </a:t>
                      </a:r>
                      <a:endParaRPr lang="en-US" altLang="en-US" sz="2000" dirty="0"/>
                    </a:p>
                  </a:txBody>
                  <a:tcPr/>
                </a:tc>
                <a:tc>
                  <a:txBody>
                    <a:bodyPr/>
                    <a:lstStyle/>
                    <a:p>
                      <a:pPr algn="ctr">
                        <a:buNone/>
                      </a:pPr>
                      <a:r>
                        <a:rPr lang="en-US" altLang="en-US" sz="2000" dirty="0" smtClean="0"/>
                        <a:t>Asynchronous</a:t>
                      </a:r>
                      <a:endParaRPr lang="en-US" altLang="en-US" sz="2000" dirty="0"/>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dirty="0"/>
                        <a:t>Running synchronously will generate unnecessary and idle wait in some cases</a:t>
                      </a:r>
                    </a:p>
                  </a:txBody>
                  <a:tcPr/>
                </a:tc>
                <a:tc>
                  <a:txBody>
                    <a:bodyPr/>
                    <a:lstStyle/>
                    <a:p>
                      <a:pPr>
                        <a:buNone/>
                      </a:pPr>
                      <a:r>
                        <a:rPr lang="en-US" dirty="0"/>
                        <a:t>Running asynchronously so </a:t>
                      </a:r>
                      <a:r>
                        <a:rPr lang="en-US" altLang="en-US" dirty="0"/>
                        <a:t>it </a:t>
                      </a:r>
                      <a:r>
                        <a:rPr lang="en-US" dirty="0"/>
                        <a:t>can handle many </a:t>
                      </a:r>
                      <a:r>
                        <a:rPr lang="en-US" altLang="en-US" dirty="0"/>
                        <a:t>tasks </a:t>
                      </a:r>
                      <a:r>
                        <a:rPr lang="en-US" dirty="0"/>
                        <a:t>at the same time </a:t>
                      </a:r>
                      <a:r>
                        <a:rPr lang="en-US" altLang="en-US" dirty="0"/>
                        <a:t>,</a:t>
                      </a:r>
                    </a:p>
                    <a:p>
                      <a:pPr>
                        <a:buNone/>
                      </a:pPr>
                      <a:r>
                        <a:rPr lang="en-US" altLang="en-US" dirty="0"/>
                        <a:t>but it is easy to get a process error if it is not well controlled </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with backend APIs 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productivity</a:t>
            </a:r>
            <a:endParaRPr lang="en-US" dirty="0">
              <a:latin typeface="Century" panose="02040604050505020304" pitchFamily="18" charset="0"/>
            </a:endParaRPr>
          </a:p>
          <a:p>
            <a:pPr>
              <a:buFont typeface="Wingdings" panose="05000000000000000000" pitchFamily="2" charset="2"/>
              <a:buChar char="Ø"/>
            </a:pPr>
            <a:r>
              <a:rPr lang="en-US" dirty="0" smtClean="0"/>
              <a:t>Strong type checking helps prevent errors and enhances reliability</a:t>
            </a:r>
          </a:p>
          <a:p>
            <a:pPr>
              <a:buFont typeface="Wingdings" panose="05000000000000000000" pitchFamily="2" charset="2"/>
              <a:buChar char="Ø"/>
            </a:pPr>
            <a:r>
              <a:rPr lang="en-US" dirty="0" smtClean="0"/>
              <a:t>Increase self-documented code</a:t>
            </a:r>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dirty="0" smtClean="0"/>
              <a:t>Typescript</a:t>
            </a:r>
            <a:endParaRPr lang="en-US" dirty="0"/>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pic>
        <p:nvPicPr>
          <p:cNvPr id="5" name="Content Placeholder 4"/>
          <p:cNvPicPr>
            <a:picLocks noGrp="1" noChangeAspect="1"/>
          </p:cNvPicPr>
          <p:nvPr>
            <p:ph idx="1"/>
          </p:nvPr>
        </p:nvPicPr>
        <p:blipFill>
          <a:blip r:embed="rId2"/>
          <a:stretch>
            <a:fillRect/>
          </a:stretch>
        </p:blipFill>
        <p:spPr>
          <a:xfrm>
            <a:off x="3614817" y="1689075"/>
            <a:ext cx="6075283" cy="4397292"/>
          </a:xfrm>
          <a:prstGeom prst="rect">
            <a:avLst/>
          </a:prstGeom>
        </p:spPr>
      </p:pic>
      <p:sp>
        <p:nvSpPr>
          <p:cNvPr id="6" name="Rectangle 5"/>
          <p:cNvSpPr/>
          <p:nvPr/>
        </p:nvSpPr>
        <p:spPr>
          <a:xfrm>
            <a:off x="3709664" y="1087179"/>
            <a:ext cx="5472973" cy="553998"/>
          </a:xfrm>
          <a:prstGeom prst="rect">
            <a:avLst/>
          </a:prstGeom>
        </p:spPr>
        <p:txBody>
          <a:bodyPr wrap="none">
            <a:spAutoFit/>
          </a:bodyPr>
          <a:lstStyle/>
          <a:p>
            <a:r>
              <a:rPr lang="en-US" sz="3000" dirty="0">
                <a:solidFill>
                  <a:schemeClr val="accent1">
                    <a:lumMod val="75000"/>
                  </a:schemeClr>
                </a:solidFill>
              </a:rPr>
              <a:t>Typescript are worth to learn</a:t>
            </a:r>
          </a:p>
        </p:txBody>
      </p:sp>
      <p:sp>
        <p:nvSpPr>
          <p:cNvPr id="7" name="TextBox 6"/>
          <p:cNvSpPr txBox="1"/>
          <p:nvPr/>
        </p:nvSpPr>
        <p:spPr>
          <a:xfrm>
            <a:off x="409501" y="1780056"/>
            <a:ext cx="3205316" cy="1169551"/>
          </a:xfrm>
          <a:prstGeom prst="rect">
            <a:avLst/>
          </a:prstGeom>
          <a:noFill/>
        </p:spPr>
        <p:txBody>
          <a:bodyPr wrap="square" rtlCol="0">
            <a:spAutoFit/>
          </a:bodyPr>
          <a:lstStyle/>
          <a:p>
            <a:r>
              <a:rPr lang="en-US" sz="1400" dirty="0"/>
              <a:t>% of developers who are developing with the language or technology and have expressed interest in continuing to develop with it</a:t>
            </a:r>
          </a:p>
        </p:txBody>
      </p:sp>
      <p:sp>
        <p:nvSpPr>
          <p:cNvPr id="3" name="Rectangle 2"/>
          <p:cNvSpPr/>
          <p:nvPr/>
        </p:nvSpPr>
        <p:spPr>
          <a:xfrm>
            <a:off x="2950963" y="6134265"/>
            <a:ext cx="7402989" cy="261610"/>
          </a:xfrm>
          <a:prstGeom prst="rect">
            <a:avLst/>
          </a:prstGeom>
        </p:spPr>
        <p:txBody>
          <a:bodyPr wrap="none">
            <a:spAutoFit/>
          </a:bodyPr>
          <a:lstStyle/>
          <a:p>
            <a:r>
              <a:rPr lang="en-US" sz="1100" dirty="0">
                <a:hlinkClick r:id="rId3"/>
              </a:rPr>
              <a:t>https://</a:t>
            </a:r>
            <a:r>
              <a:rPr lang="en-US" sz="1100" dirty="0" smtClean="0">
                <a:hlinkClick r:id="rId3"/>
              </a:rPr>
              <a:t>insights.stackoverflow.com/survey/2020#technology-most-loved-dreaded-and-wanted-languages</a:t>
            </a:r>
            <a:endParaRPr lang="en-US" sz="1100" dirty="0"/>
          </a:p>
        </p:txBody>
      </p:sp>
    </p:spTree>
    <p:extLst>
      <p:ext uri="{BB962C8B-B14F-4D97-AF65-F5344CB8AC3E}">
        <p14:creationId xmlns:p14="http://schemas.microsoft.com/office/powerpoint/2010/main" val="3443349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511</TotalTime>
  <Words>1031</Words>
  <Application>Microsoft Office PowerPoint</Application>
  <PresentationFormat>Widescreen</PresentationFormat>
  <Paragraphs>202</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Century</vt:lpstr>
      <vt:lpstr>Century Gothic</vt:lpstr>
      <vt:lpstr>Century Gothic (Body)</vt:lpstr>
      <vt:lpstr>Open Sans</vt:lpstr>
      <vt:lpstr>Times New Roman</vt:lpstr>
      <vt:lpstr>Wingdings</vt:lpstr>
      <vt:lpstr>Wingdings 3</vt:lpstr>
      <vt:lpstr>Ion Boardroom</vt:lpstr>
      <vt:lpstr>PowerPoint Presentation</vt:lpstr>
      <vt:lpstr>Content:</vt:lpstr>
      <vt:lpstr>Some knowledge to know</vt:lpstr>
      <vt:lpstr>Synchronous and Asynchronous</vt:lpstr>
      <vt:lpstr>Javascript</vt:lpstr>
      <vt:lpstr>Javascript Reference</vt:lpstr>
      <vt:lpstr>Value of type</vt:lpstr>
      <vt:lpstr>Typescript</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 Overview</vt:lpstr>
      <vt:lpstr>Protractor Overview</vt:lpstr>
      <vt:lpstr>Comparing some Characteristic of Protractor and Selenium</vt:lpstr>
      <vt:lpstr>Protractor in Project</vt:lpstr>
      <vt:lpstr>Protractor in Project</vt:lpstr>
      <vt:lpstr>Protractor in Project</vt:lpstr>
      <vt:lpstr>Protractor in Project</vt:lpstr>
      <vt:lpstr>Protractor Reference</vt:lpstr>
      <vt:lpstr>Q and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399</cp:revision>
  <cp:lastPrinted>2021-02-14T03:23:21Z</cp:lastPrinted>
  <dcterms:created xsi:type="dcterms:W3CDTF">2021-02-14T03:23:21Z</dcterms:created>
  <dcterms:modified xsi:type="dcterms:W3CDTF">2021-02-24T08:05:23Z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