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9"/>
  </p:notesMasterIdLst>
  <p:sldIdLst>
    <p:sldId id="256" r:id="rId2"/>
    <p:sldId id="273" r:id="rId3"/>
    <p:sldId id="274" r:id="rId4"/>
    <p:sldId id="276" r:id="rId5"/>
    <p:sldId id="275" r:id="rId6"/>
    <p:sldId id="277" r:id="rId7"/>
    <p:sldId id="2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Paras" initials="CP" lastIdx="2" clrIdx="0">
    <p:extLst>
      <p:ext uri="{19B8F6BF-5375-455C-9EA6-DF929625EA0E}">
        <p15:presenceInfo xmlns:p15="http://schemas.microsoft.com/office/powerpoint/2012/main" userId="S-1-5-21-1957994488-926492609-682003330-2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E6"/>
    <a:srgbClr val="CAE2F7"/>
    <a:srgbClr val="004990"/>
    <a:srgbClr val="164D90"/>
    <a:srgbClr val="A9E0E9"/>
    <a:srgbClr val="F2F2F2"/>
    <a:srgbClr val="00AEEF"/>
    <a:srgbClr val="92D1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75" d="100"/>
          <a:sy n="75" d="100"/>
        </p:scale>
        <p:origin x="126" y="82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BC1745-093B-4D3D-9A89-9CD99C9E4F7D}" type="datetimeFigureOut">
              <a:rPr lang="en-US" smtClean="0"/>
              <a:t>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B7C0D-1632-439B-A752-34A9003D6088}" type="slidenum">
              <a:rPr lang="en-US" smtClean="0"/>
              <a:t>‹#›</a:t>
            </a:fld>
            <a:endParaRPr lang="en-US"/>
          </a:p>
        </p:txBody>
      </p:sp>
    </p:spTree>
    <p:extLst>
      <p:ext uri="{BB962C8B-B14F-4D97-AF65-F5344CB8AC3E}">
        <p14:creationId xmlns:p14="http://schemas.microsoft.com/office/powerpoint/2010/main" val="3722911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23723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3" y="332318"/>
            <a:ext cx="9868647" cy="706964"/>
          </a:xfrm>
        </p:spPr>
        <p:txBody>
          <a:bodyPr/>
          <a:lstStyle>
            <a:lvl1pPr>
              <a:defRPr b="1">
                <a:solidFill>
                  <a:srgbClr val="164D90"/>
                </a:solidFill>
              </a:defRPr>
            </a:lvl1pPr>
          </a:lstStyle>
          <a:p>
            <a:r>
              <a:rPr lang="en-US" smtClean="0"/>
              <a:t>TITLE</a:t>
            </a:r>
            <a:endParaRPr lang="en-US" dirty="0"/>
          </a:p>
        </p:txBody>
      </p:sp>
      <p:sp>
        <p:nvSpPr>
          <p:cNvPr id="3" name="Content Placeholder 2"/>
          <p:cNvSpPr>
            <a:spLocks noGrp="1"/>
          </p:cNvSpPr>
          <p:nvPr>
            <p:ph idx="1"/>
          </p:nvPr>
        </p:nvSpPr>
        <p:spPr>
          <a:xfrm>
            <a:off x="1154955" y="1654175"/>
            <a:ext cx="9868645" cy="34163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1274505" y="1245128"/>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2670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1/25/2021</a:t>
            </a:fld>
            <a:endParaRPr lang="en-US"/>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24643921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1/25/2021</a:t>
            </a:fld>
            <a:endParaRPr lang="en-US"/>
          </a:p>
        </p:txBody>
      </p:sp>
      <p:sp>
        <p:nvSpPr>
          <p:cNvPr id="8" name="Footer Placeholder 7"/>
          <p:cNvSpPr>
            <a:spLocks noGrp="1"/>
          </p:cNvSpPr>
          <p:nvPr>
            <p:ph type="ftr" sz="quarter" idx="11"/>
          </p:nvPr>
        </p:nvSpPr>
        <p:spPr>
          <a:xfrm>
            <a:off x="528358"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13473955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1/25/2021</a:t>
            </a:fld>
            <a:endParaRPr lang="en-US"/>
          </a:p>
        </p:txBody>
      </p:sp>
      <p:sp>
        <p:nvSpPr>
          <p:cNvPr id="4" name="Footer Placeholder 3"/>
          <p:cNvSpPr>
            <a:spLocks noGrp="1"/>
          </p:cNvSpPr>
          <p:nvPr>
            <p:ph type="ftr" sz="quarter" idx="11"/>
          </p:nvPr>
        </p:nvSpPr>
        <p:spPr>
          <a:xfrm>
            <a:off x="528358" y="6391838"/>
            <a:ext cx="3859795" cy="304801"/>
          </a:xfrm>
          <a:prstGeom prst="rect">
            <a:avLst/>
          </a:prstGeom>
        </p:spPr>
        <p:txBody>
          <a:bodyPr/>
          <a:lstStyle/>
          <a:p>
            <a:endParaRPr lang="en-US"/>
          </a:p>
        </p:txBody>
      </p:sp>
      <p:sp>
        <p:nvSpPr>
          <p:cNvPr id="5" name="Slide Number Placeholder 4"/>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41598662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1/25/2021</a:t>
            </a:fld>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3390192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1/25/2021</a:t>
            </a:fld>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12962526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1/25/2021</a:t>
            </a:fld>
            <a:endParaRPr lang="en-US"/>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33472518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54955" y="2603500"/>
            <a:ext cx="9878916"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extBox 29"/>
          <p:cNvSpPr txBox="1"/>
          <p:nvPr userDrawn="1"/>
        </p:nvSpPr>
        <p:spPr>
          <a:xfrm>
            <a:off x="9098638" y="6422280"/>
            <a:ext cx="1935233" cy="246221"/>
          </a:xfrm>
          <a:prstGeom prst="rect">
            <a:avLst/>
          </a:prstGeom>
          <a:noFill/>
        </p:spPr>
        <p:txBody>
          <a:bodyPr wrap="square" rtlCol="0">
            <a:spAutoFit/>
          </a:bodyPr>
          <a:lstStyle/>
          <a:p>
            <a:pPr algn="r"/>
            <a:r>
              <a:rPr lang="en-US" sz="1000" i="1" smtClean="0">
                <a:solidFill>
                  <a:srgbClr val="1E4C8F"/>
                </a:solidFill>
                <a:latin typeface="Century Gothic" panose="020B0502020202020204" pitchFamily="34" charset="0"/>
              </a:rPr>
              <a:t>logigear.com</a:t>
            </a:r>
            <a:endParaRPr lang="en-US" sz="1000" i="1">
              <a:solidFill>
                <a:srgbClr val="1E4C8F"/>
              </a:solidFill>
              <a:latin typeface="Century Gothic" panose="020B0502020202020204" pitchFamily="34" charset="0"/>
            </a:endParaRPr>
          </a:p>
        </p:txBody>
      </p:sp>
      <p:pic>
        <p:nvPicPr>
          <p:cNvPr id="22" name="Picture 21"/>
          <p:cNvPicPr>
            <a:picLocks noChangeAspect="1"/>
          </p:cNvPicPr>
          <p:nvPr userDrawn="1"/>
        </p:nvPicPr>
        <p:blipFill rotWithShape="1">
          <a:blip r:embed="rId10" cstate="print">
            <a:extLst>
              <a:ext uri="{28A0092B-C50C-407E-A947-70E740481C1C}">
                <a14:useLocalDpi xmlns:a14="http://schemas.microsoft.com/office/drawing/2010/main" val="0"/>
              </a:ext>
            </a:extLst>
          </a:blip>
          <a:srcRect b="25895"/>
          <a:stretch/>
        </p:blipFill>
        <p:spPr>
          <a:xfrm>
            <a:off x="1154953" y="6386993"/>
            <a:ext cx="763057" cy="223357"/>
          </a:xfrm>
          <a:prstGeom prst="rect">
            <a:avLst/>
          </a:prstGeom>
        </p:spPr>
      </p:pic>
      <p:sp>
        <p:nvSpPr>
          <p:cNvPr id="29" name="TextBox 28"/>
          <p:cNvSpPr txBox="1"/>
          <p:nvPr userDrawn="1"/>
        </p:nvSpPr>
        <p:spPr>
          <a:xfrm>
            <a:off x="4528692" y="6386993"/>
            <a:ext cx="3126299" cy="246221"/>
          </a:xfrm>
          <a:prstGeom prst="rect">
            <a:avLst/>
          </a:prstGeom>
          <a:noFill/>
        </p:spPr>
        <p:txBody>
          <a:bodyPr wrap="square" rtlCol="0">
            <a:spAutoFit/>
          </a:bodyPr>
          <a:lstStyle/>
          <a:p>
            <a:pPr algn="ctr"/>
            <a:r>
              <a:rPr lang="en-US" sz="1000" i="1" smtClean="0">
                <a:solidFill>
                  <a:srgbClr val="1E4C8F"/>
                </a:solidFill>
                <a:latin typeface="Century Gothic" panose="020B0502020202020204" pitchFamily="34" charset="0"/>
              </a:rPr>
              <a:t>Sillicon Valley Testing</a:t>
            </a:r>
            <a:r>
              <a:rPr lang="en-US" sz="1000" i="1" baseline="0" smtClean="0">
                <a:solidFill>
                  <a:srgbClr val="1E4C8F"/>
                </a:solidFill>
                <a:latin typeface="Century Gothic" panose="020B0502020202020204" pitchFamily="34" charset="0"/>
              </a:rPr>
              <a:t> Expertise</a:t>
            </a:r>
            <a:endParaRPr lang="en-US" sz="1000" i="1">
              <a:solidFill>
                <a:srgbClr val="1E4C8F"/>
              </a:solidFill>
              <a:latin typeface="Century Gothic" panose="020B0502020202020204" pitchFamily="34" charset="0"/>
            </a:endParaRPr>
          </a:p>
        </p:txBody>
      </p:sp>
    </p:spTree>
    <p:extLst>
      <p:ext uri="{BB962C8B-B14F-4D97-AF65-F5344CB8AC3E}">
        <p14:creationId xmlns:p14="http://schemas.microsoft.com/office/powerpoint/2010/main" val="281002188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2" r:id="rId3"/>
    <p:sldLayoutId id="2147483713" r:id="rId4"/>
    <p:sldLayoutId id="2147483714" r:id="rId5"/>
    <p:sldLayoutId id="2147483722" r:id="rId6"/>
    <p:sldLayoutId id="2147483723" r:id="rId7"/>
    <p:sldLayoutId id="2147483724" r:id="rId8"/>
  </p:sldLayoutIdLst>
  <p:timing>
    <p:tnLst>
      <p:par>
        <p:cTn id="1" dur="indefinite" restart="never" nodeType="tmRoot"/>
      </p:par>
    </p:tnLst>
  </p:timing>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mozilla.org/en-US/docs/Learn/JavaScript/Asynchronous/Introducing" TargetMode="External"/><Relationship Id="rId2" Type="http://schemas.openxmlformats.org/officeDocument/2006/relationships/hyperlink" Target="https://developer.mozilla.org/en-US/docs/Learn/Getting_started_with_the_web/JavaScript_basics" TargetMode="External"/><Relationship Id="rId1" Type="http://schemas.openxmlformats.org/officeDocument/2006/relationships/slideLayout" Target="../slideLayouts/slideLayout2.xml"/><Relationship Id="rId4" Type="http://schemas.openxmlformats.org/officeDocument/2006/relationships/hyperlink" Target="https://w3techs.com/technologies/details/cp-javascrip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edium.com/@kgelpes/how-typescript-helps-us-prevent-the-most-common-error-in-javascript-development-2dbcb54cf12" TargetMode="External"/><Relationship Id="rId2" Type="http://schemas.openxmlformats.org/officeDocument/2006/relationships/hyperlink" Target="https://www.typescriptlang.org/docs/handbook/typescript-from-scratch.html" TargetMode="External"/><Relationship Id="rId1" Type="http://schemas.openxmlformats.org/officeDocument/2006/relationships/slideLayout" Target="../slideLayouts/slideLayout2.xml"/><Relationship Id="rId5" Type="http://schemas.openxmlformats.org/officeDocument/2006/relationships/hyperlink" Target="https://channel9.msdn.com/posts/Anders-Hejlsberg-Introducing-TypeScript" TargetMode="External"/><Relationship Id="rId4" Type="http://schemas.openxmlformats.org/officeDocument/2006/relationships/hyperlink" Target="https://stackoverflow.com/questions/12694530/what-is-typescript-and-why-would-i-use-it-in-place-of-javascrip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4876572" y="1468010"/>
            <a:ext cx="4549730" cy="4549730"/>
          </a:xfrm>
          <a:prstGeom prst="ellipse">
            <a:avLst/>
          </a:prstGeom>
          <a:solidFill>
            <a:srgbClr val="CAE2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714288" y="1048599"/>
            <a:ext cx="4931041" cy="4931041"/>
          </a:xfrm>
          <a:prstGeom prst="ellipse">
            <a:avLst/>
          </a:prstGeom>
          <a:solidFill>
            <a:srgbClr val="FFE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 name="Picture 2"/>
          <p:cNvPicPr>
            <a:picLocks noChangeAspect="1"/>
          </p:cNvPicPr>
          <p:nvPr/>
        </p:nvPicPr>
        <p:blipFill>
          <a:blip r:embed="rId2"/>
          <a:stretch>
            <a:fillRect/>
          </a:stretch>
        </p:blipFill>
        <p:spPr>
          <a:xfrm>
            <a:off x="-434192" y="3178303"/>
            <a:ext cx="6399564" cy="4547438"/>
          </a:xfrm>
          <a:prstGeom prst="rect">
            <a:avLst/>
          </a:prstGeom>
        </p:spPr>
      </p:pic>
      <p:pic>
        <p:nvPicPr>
          <p:cNvPr id="12" name="Picture 11"/>
          <p:cNvPicPr>
            <a:picLocks noChangeAspect="1"/>
          </p:cNvPicPr>
          <p:nvPr/>
        </p:nvPicPr>
        <p:blipFill>
          <a:blip r:embed="rId3"/>
          <a:stretch>
            <a:fillRect/>
          </a:stretch>
        </p:blipFill>
        <p:spPr>
          <a:xfrm>
            <a:off x="2947046" y="4281250"/>
            <a:ext cx="2291904" cy="2291904"/>
          </a:xfrm>
          <a:prstGeom prst="rect">
            <a:avLst/>
          </a:prstGeom>
        </p:spPr>
      </p:pic>
      <p:pic>
        <p:nvPicPr>
          <p:cNvPr id="7" name="Picture 6"/>
          <p:cNvPicPr>
            <a:picLocks noChangeAspect="1"/>
          </p:cNvPicPr>
          <p:nvPr/>
        </p:nvPicPr>
        <p:blipFill>
          <a:blip r:embed="rId4"/>
          <a:stretch>
            <a:fillRect/>
          </a:stretch>
        </p:blipFill>
        <p:spPr>
          <a:xfrm rot="21372787">
            <a:off x="6659266" y="294083"/>
            <a:ext cx="5196953" cy="4291423"/>
          </a:xfrm>
          <a:prstGeom prst="rect">
            <a:avLst/>
          </a:prstGeom>
        </p:spPr>
      </p:pic>
      <p:pic>
        <p:nvPicPr>
          <p:cNvPr id="9" name="Picture 8"/>
          <p:cNvPicPr>
            <a:picLocks noChangeAspect="1"/>
          </p:cNvPicPr>
          <p:nvPr/>
        </p:nvPicPr>
        <p:blipFill>
          <a:blip r:embed="rId5"/>
          <a:stretch>
            <a:fillRect/>
          </a:stretch>
        </p:blipFill>
        <p:spPr>
          <a:xfrm>
            <a:off x="7558940" y="676074"/>
            <a:ext cx="1583873" cy="1583873"/>
          </a:xfrm>
          <a:prstGeom prst="rect">
            <a:avLst/>
          </a:prstGeom>
        </p:spPr>
      </p:pic>
      <p:sp>
        <p:nvSpPr>
          <p:cNvPr id="13" name="Oval 12"/>
          <p:cNvSpPr/>
          <p:nvPr/>
        </p:nvSpPr>
        <p:spPr>
          <a:xfrm>
            <a:off x="3419478" y="774700"/>
            <a:ext cx="5337310" cy="5337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470314" y="2357559"/>
            <a:ext cx="5333028" cy="1569660"/>
          </a:xfrm>
          <a:prstGeom prst="rect">
            <a:avLst/>
          </a:prstGeom>
          <a:noFill/>
        </p:spPr>
        <p:txBody>
          <a:bodyPr wrap="square" rtlCol="0">
            <a:spAutoFit/>
          </a:bodyPr>
          <a:lstStyle/>
          <a:p>
            <a:pPr algn="ctr"/>
            <a:r>
              <a:rPr lang="en-US" sz="4800" b="1" smtClean="0">
                <a:solidFill>
                  <a:srgbClr val="164D90"/>
                </a:solidFill>
                <a:latin typeface="Open Sans" panose="020B0606030504020204" pitchFamily="34" charset="0"/>
                <a:ea typeface="Open Sans" panose="020B0606030504020204" pitchFamily="34" charset="0"/>
                <a:cs typeface="Open Sans" panose="020B0606030504020204" pitchFamily="34" charset="0"/>
              </a:rPr>
              <a:t>LogiGear Corporation</a:t>
            </a:r>
            <a:endParaRPr lang="en-US" sz="4800">
              <a:solidFill>
                <a:srgbClr val="164D9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p:cNvSpPr/>
          <p:nvPr/>
        </p:nvSpPr>
        <p:spPr>
          <a:xfrm>
            <a:off x="5541705" y="4644571"/>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149600" y="493486"/>
            <a:ext cx="5878285" cy="5878285"/>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64054" y="1642441"/>
            <a:ext cx="1645139" cy="468397"/>
          </a:xfrm>
          <a:prstGeom prst="rect">
            <a:avLst/>
          </a:prstGeom>
        </p:spPr>
      </p:pic>
      <p:pic>
        <p:nvPicPr>
          <p:cNvPr id="14" name="Picture 13"/>
          <p:cNvPicPr>
            <a:picLocks noChangeAspect="1"/>
          </p:cNvPicPr>
          <p:nvPr/>
        </p:nvPicPr>
        <p:blipFill>
          <a:blip r:embed="rId5"/>
          <a:stretch>
            <a:fillRect/>
          </a:stretch>
        </p:blipFill>
        <p:spPr>
          <a:xfrm>
            <a:off x="9406535" y="1589990"/>
            <a:ext cx="731248" cy="731248"/>
          </a:xfrm>
          <a:prstGeom prst="rect">
            <a:avLst/>
          </a:prstGeom>
        </p:spPr>
      </p:pic>
      <p:pic>
        <p:nvPicPr>
          <p:cNvPr id="17" name="Picture 16"/>
          <p:cNvPicPr>
            <a:picLocks noChangeAspect="1"/>
          </p:cNvPicPr>
          <p:nvPr/>
        </p:nvPicPr>
        <p:blipFill>
          <a:blip r:embed="rId3"/>
          <a:stretch>
            <a:fillRect/>
          </a:stretch>
        </p:blipFill>
        <p:spPr>
          <a:xfrm rot="19915561">
            <a:off x="1544124" y="4350258"/>
            <a:ext cx="1342800" cy="1342800"/>
          </a:xfrm>
          <a:prstGeom prst="rect">
            <a:avLst/>
          </a:prstGeom>
        </p:spPr>
      </p:pic>
      <p:pic>
        <p:nvPicPr>
          <p:cNvPr id="19" name="Picture 18"/>
          <p:cNvPicPr>
            <a:picLocks noChangeAspect="1"/>
          </p:cNvPicPr>
          <p:nvPr/>
        </p:nvPicPr>
        <p:blipFill>
          <a:blip r:embed="rId7"/>
          <a:stretch>
            <a:fillRect/>
          </a:stretch>
        </p:blipFill>
        <p:spPr>
          <a:xfrm>
            <a:off x="-624992" y="-335424"/>
            <a:ext cx="3003740" cy="3044004"/>
          </a:xfrm>
          <a:prstGeom prst="rect">
            <a:avLst/>
          </a:prstGeom>
        </p:spPr>
      </p:pic>
      <p:pic>
        <p:nvPicPr>
          <p:cNvPr id="21" name="Picture 20"/>
          <p:cNvPicPr>
            <a:picLocks noChangeAspect="1"/>
          </p:cNvPicPr>
          <p:nvPr/>
        </p:nvPicPr>
        <p:blipFill>
          <a:blip r:embed="rId8">
            <a:lum bright="20000" contrast="-20000"/>
          </a:blip>
          <a:stretch>
            <a:fillRect/>
          </a:stretch>
        </p:blipFill>
        <p:spPr>
          <a:xfrm>
            <a:off x="9772159" y="5238759"/>
            <a:ext cx="2034743" cy="2034743"/>
          </a:xfrm>
          <a:prstGeom prst="rect">
            <a:avLst/>
          </a:prstGeom>
        </p:spPr>
      </p:pic>
      <p:pic>
        <p:nvPicPr>
          <p:cNvPr id="22" name="Picture 21"/>
          <p:cNvPicPr>
            <a:picLocks noChangeAspect="1"/>
          </p:cNvPicPr>
          <p:nvPr/>
        </p:nvPicPr>
        <p:blipFill>
          <a:blip r:embed="rId8">
            <a:lum bright="20000" contrast="-20000"/>
          </a:blip>
          <a:stretch>
            <a:fillRect/>
          </a:stretch>
        </p:blipFill>
        <p:spPr>
          <a:xfrm>
            <a:off x="11258448" y="4549321"/>
            <a:ext cx="1104457" cy="1104457"/>
          </a:xfrm>
          <a:prstGeom prst="rect">
            <a:avLst/>
          </a:prstGeom>
        </p:spPr>
      </p:pic>
      <p:sp>
        <p:nvSpPr>
          <p:cNvPr id="4" name="TextBox 3"/>
          <p:cNvSpPr txBox="1"/>
          <p:nvPr/>
        </p:nvSpPr>
        <p:spPr>
          <a:xfrm>
            <a:off x="5130277" y="3767320"/>
            <a:ext cx="1940069" cy="523220"/>
          </a:xfrm>
          <a:prstGeom prst="rect">
            <a:avLst/>
          </a:prstGeom>
          <a:noFill/>
        </p:spPr>
        <p:txBody>
          <a:bodyPr wrap="square" rtlCol="0">
            <a:spAutoFit/>
          </a:bodyPr>
          <a:lstStyle/>
          <a:p>
            <a:r>
              <a:rPr lang="en-US" sz="2800" err="1" smtClean="0">
                <a:ln w="0"/>
                <a:solidFill>
                  <a:schemeClr val="accent1"/>
                </a:solidFill>
                <a:effectLst>
                  <a:outerShdw blurRad="38100" dist="25400" dir="5400000" algn="ctr" rotWithShape="0">
                    <a:srgbClr val="6E747A">
                      <a:alpha val="43000"/>
                    </a:srgbClr>
                  </a:outerShdw>
                </a:effectLst>
              </a:rPr>
              <a:t>InContact</a:t>
            </a:r>
            <a:endParaRPr lang="en-US" sz="2800">
              <a:ln w="0"/>
              <a:solidFill>
                <a:schemeClr val="accent1"/>
              </a:solidFill>
              <a:effectLst>
                <a:outerShdw blurRad="38100" dist="25400" dir="5400000" algn="ctr" rotWithShape="0">
                  <a:srgbClr val="6E747A">
                    <a:alpha val="43000"/>
                  </a:srgbClr>
                </a:outerShdw>
              </a:effectLst>
            </a:endParaRPr>
          </a:p>
        </p:txBody>
      </p:sp>
      <p:sp>
        <p:nvSpPr>
          <p:cNvPr id="5" name="TextBox 4"/>
          <p:cNvSpPr txBox="1"/>
          <p:nvPr/>
        </p:nvSpPr>
        <p:spPr>
          <a:xfrm>
            <a:off x="5449027" y="4220366"/>
            <a:ext cx="1457990" cy="400110"/>
          </a:xfrm>
          <a:prstGeom prst="rect">
            <a:avLst/>
          </a:prstGeom>
          <a:noFill/>
        </p:spPr>
        <p:txBody>
          <a:bodyPr wrap="square" rtlCol="0">
            <a:spAutoFit/>
          </a:bodyPr>
          <a:lstStyle/>
          <a:p>
            <a:r>
              <a:rPr lang="vi-VN" sz="2000" smtClean="0">
                <a:solidFill>
                  <a:schemeClr val="accent2"/>
                </a:solidFill>
                <a:latin typeface="Century Gothic (Body)"/>
              </a:rPr>
              <a:t>Protractor</a:t>
            </a:r>
            <a:endParaRPr lang="en-US" sz="2000">
              <a:solidFill>
                <a:schemeClr val="accent2"/>
              </a:solidFill>
              <a:latin typeface="Century Gothic (Body)"/>
            </a:endParaRPr>
          </a:p>
        </p:txBody>
      </p:sp>
      <p:sp>
        <p:nvSpPr>
          <p:cNvPr id="20" name="TextBox 19"/>
          <p:cNvSpPr txBox="1"/>
          <p:nvPr/>
        </p:nvSpPr>
        <p:spPr>
          <a:xfrm>
            <a:off x="5435586" y="4844357"/>
            <a:ext cx="1457990" cy="400110"/>
          </a:xfrm>
          <a:prstGeom prst="rect">
            <a:avLst/>
          </a:prstGeom>
          <a:noFill/>
        </p:spPr>
        <p:txBody>
          <a:bodyPr wrap="square" rtlCol="0">
            <a:spAutoFit/>
          </a:bodyPr>
          <a:lstStyle/>
          <a:p>
            <a:r>
              <a:rPr lang="en-US" sz="2000" smtClean="0">
                <a:solidFill>
                  <a:schemeClr val="accent2">
                    <a:lumMod val="75000"/>
                  </a:schemeClr>
                </a:solidFill>
                <a:latin typeface="Century Gothic (Body)"/>
              </a:rPr>
              <a:t>Tuan Dao</a:t>
            </a:r>
          </a:p>
        </p:txBody>
      </p:sp>
    </p:spTree>
    <p:extLst>
      <p:ext uri="{BB962C8B-B14F-4D97-AF65-F5344CB8AC3E}">
        <p14:creationId xmlns:p14="http://schemas.microsoft.com/office/powerpoint/2010/main" val="1415216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0" indent="-457200">
              <a:buFont typeface="+mj-lt"/>
              <a:buAutoNum type="arabicPeriod"/>
            </a:pPr>
            <a:r>
              <a:rPr lang="en-US" sz="2000" b="1" smtClean="0">
                <a:solidFill>
                  <a:schemeClr val="accent2"/>
                </a:solidFill>
              </a:rPr>
              <a:t>Befor</a:t>
            </a:r>
            <a:r>
              <a:rPr lang="en-US" sz="2000" b="1" smtClean="0">
                <a:solidFill>
                  <a:schemeClr val="accent2"/>
                </a:solidFill>
              </a:rPr>
              <a:t>e Protractor</a:t>
            </a:r>
          </a:p>
          <a:p>
            <a:pPr marL="857250" lvl="1" indent="-457200">
              <a:buFont typeface="+mj-lt"/>
              <a:buAutoNum type="arabicPeriod"/>
            </a:pPr>
            <a:r>
              <a:rPr lang="en-US" b="1" smtClean="0">
                <a:solidFill>
                  <a:schemeClr val="accent2"/>
                </a:solidFill>
              </a:rPr>
              <a:t>Sync and </a:t>
            </a:r>
            <a:r>
              <a:rPr lang="en-US" b="1" err="1" smtClean="0">
                <a:solidFill>
                  <a:schemeClr val="accent2"/>
                </a:solidFill>
              </a:rPr>
              <a:t>Async</a:t>
            </a:r>
            <a:endParaRPr lang="en-US" b="1" smtClean="0">
              <a:solidFill>
                <a:schemeClr val="accent2"/>
              </a:solidFill>
            </a:endParaRPr>
          </a:p>
          <a:p>
            <a:pPr marL="857250" lvl="1" indent="-457200">
              <a:buFont typeface="+mj-lt"/>
              <a:buAutoNum type="arabicPeriod"/>
            </a:pPr>
            <a:r>
              <a:rPr lang="en-US" b="1" smtClean="0">
                <a:solidFill>
                  <a:schemeClr val="accent2"/>
                </a:solidFill>
              </a:rPr>
              <a:t>Overview about </a:t>
            </a:r>
            <a:r>
              <a:rPr lang="en-US" b="1" err="1" smtClean="0">
                <a:solidFill>
                  <a:schemeClr val="accent2"/>
                </a:solidFill>
              </a:rPr>
              <a:t>Javascript</a:t>
            </a:r>
            <a:endParaRPr lang="en-US" b="1" smtClean="0">
              <a:solidFill>
                <a:schemeClr val="accent2"/>
              </a:solidFill>
            </a:endParaRPr>
          </a:p>
          <a:p>
            <a:pPr marL="857250" lvl="1" indent="-457200">
              <a:buFont typeface="+mj-lt"/>
              <a:buAutoNum type="arabicPeriod"/>
            </a:pPr>
            <a:r>
              <a:rPr lang="en-US" b="1">
                <a:solidFill>
                  <a:schemeClr val="accent2"/>
                </a:solidFill>
              </a:rPr>
              <a:t>Scope and </a:t>
            </a:r>
            <a:r>
              <a:rPr lang="en-US" b="1" smtClean="0">
                <a:solidFill>
                  <a:schemeClr val="accent2"/>
                </a:solidFill>
              </a:rPr>
              <a:t>Type</a:t>
            </a:r>
          </a:p>
          <a:p>
            <a:pPr marL="857250" lvl="1" indent="-457200">
              <a:buFont typeface="+mj-lt"/>
              <a:buAutoNum type="arabicPeriod"/>
            </a:pPr>
            <a:r>
              <a:rPr lang="en-US" b="1" smtClean="0">
                <a:solidFill>
                  <a:schemeClr val="accent2"/>
                </a:solidFill>
              </a:rPr>
              <a:t>Overview about Typescript</a:t>
            </a:r>
          </a:p>
          <a:p>
            <a:pPr marL="857250" lvl="1" indent="-457200">
              <a:buFont typeface="+mj-lt"/>
              <a:buAutoNum type="arabicPeriod"/>
            </a:pPr>
            <a:r>
              <a:rPr lang="en-US" b="1" smtClean="0">
                <a:solidFill>
                  <a:schemeClr val="accent2"/>
                </a:solidFill>
              </a:rPr>
              <a:t>Overview about Selenium</a:t>
            </a:r>
          </a:p>
          <a:p>
            <a:pPr marL="457200" indent="-457200">
              <a:buFont typeface="+mj-lt"/>
              <a:buAutoNum type="arabicPeriod"/>
            </a:pPr>
            <a:r>
              <a:rPr lang="en-US" sz="2000" b="1" smtClean="0">
                <a:solidFill>
                  <a:schemeClr val="accent2"/>
                </a:solidFill>
              </a:rPr>
              <a:t>Protractor</a:t>
            </a:r>
          </a:p>
          <a:p>
            <a:pPr marL="457200" indent="-457200">
              <a:buFont typeface="+mj-lt"/>
              <a:buAutoNum type="arabicPeriod"/>
            </a:pPr>
            <a:r>
              <a:rPr lang="en-US" sz="2000" b="1" smtClean="0">
                <a:solidFill>
                  <a:schemeClr val="accent2"/>
                </a:solidFill>
              </a:rPr>
              <a:t>After Protractor</a:t>
            </a:r>
          </a:p>
          <a:p>
            <a:pPr marL="457200" indent="-457200">
              <a:buFont typeface="+mj-lt"/>
              <a:buAutoNum type="arabicPeriod"/>
            </a:pPr>
            <a:r>
              <a:rPr lang="en-US" sz="2000" b="1" smtClean="0">
                <a:solidFill>
                  <a:schemeClr val="accent2"/>
                </a:solidFill>
              </a:rPr>
              <a:t>Q and A</a:t>
            </a:r>
            <a:endParaRPr lang="en-US" sz="2000" b="1">
              <a:solidFill>
                <a:schemeClr val="accent2"/>
              </a:solidFill>
            </a:endParaRPr>
          </a:p>
        </p:txBody>
      </p:sp>
      <p:sp>
        <p:nvSpPr>
          <p:cNvPr id="3" name="Title 2"/>
          <p:cNvSpPr>
            <a:spLocks noGrp="1"/>
          </p:cNvSpPr>
          <p:nvPr>
            <p:ph type="title"/>
          </p:nvPr>
        </p:nvSpPr>
        <p:spPr/>
        <p:txBody>
          <a:bodyPr/>
          <a:lstStyle/>
          <a:p>
            <a:r>
              <a:rPr lang="vi-VN" smtClean="0">
                <a:latin typeface="Century Gothic (Body)"/>
              </a:rPr>
              <a:t>Content:</a:t>
            </a:r>
            <a:endParaRPr lang="en-US">
              <a:latin typeface="Century Gothic (Body)"/>
            </a:endParaRPr>
          </a:p>
        </p:txBody>
      </p:sp>
    </p:spTree>
    <p:extLst>
      <p:ext uri="{BB962C8B-B14F-4D97-AF65-F5344CB8AC3E}">
        <p14:creationId xmlns:p14="http://schemas.microsoft.com/office/powerpoint/2010/main" val="1774440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Javascript</a:t>
            </a:r>
            <a:endParaRPr lang="en-US"/>
          </a:p>
        </p:txBody>
      </p:sp>
      <p:sp>
        <p:nvSpPr>
          <p:cNvPr id="3" name="Content Placeholder 2"/>
          <p:cNvSpPr>
            <a:spLocks noGrp="1"/>
          </p:cNvSpPr>
          <p:nvPr>
            <p:ph idx="1"/>
          </p:nvPr>
        </p:nvSpPr>
        <p:spPr>
          <a:xfrm>
            <a:off x="1154955" y="1654174"/>
            <a:ext cx="9868645" cy="4224111"/>
          </a:xfrm>
        </p:spPr>
        <p:txBody>
          <a:bodyPr>
            <a:normAutofit/>
          </a:bodyPr>
          <a:lstStyle/>
          <a:p>
            <a:pPr>
              <a:buFont typeface="Wingdings" panose="05000000000000000000" pitchFamily="2" charset="2"/>
              <a:buChar char="Ø"/>
            </a:pPr>
            <a:r>
              <a:rPr lang="en-US" smtClean="0">
                <a:solidFill>
                  <a:schemeClr val="tx1"/>
                </a:solidFill>
              </a:rPr>
              <a:t>Javascript </a:t>
            </a:r>
            <a:r>
              <a:rPr lang="en-US" smtClean="0"/>
              <a:t>was </a:t>
            </a:r>
            <a:r>
              <a:rPr lang="en-US"/>
              <a:t>invented by Brendan </a:t>
            </a:r>
            <a:r>
              <a:rPr lang="en-US"/>
              <a:t>Eich </a:t>
            </a:r>
            <a:r>
              <a:rPr lang="en-US" smtClean="0"/>
              <a:t>(bren-duhn</a:t>
            </a:r>
            <a:r>
              <a:rPr lang="en-US"/>
              <a:t> </a:t>
            </a:r>
            <a:r>
              <a:rPr lang="en-US" smtClean="0"/>
              <a:t>aik , co-founder </a:t>
            </a:r>
            <a:r>
              <a:rPr lang="en-US"/>
              <a:t>of the Mozilla project, the Mozilla Foundation, and the Mozilla </a:t>
            </a:r>
            <a:r>
              <a:rPr lang="en-US"/>
              <a:t>Corporation</a:t>
            </a:r>
            <a:r>
              <a:rPr lang="en-US" smtClean="0"/>
              <a:t>) </a:t>
            </a:r>
          </a:p>
          <a:p>
            <a:pPr>
              <a:buFont typeface="Wingdings" panose="05000000000000000000" pitchFamily="2" charset="2"/>
              <a:buChar char="Ø"/>
            </a:pPr>
            <a:r>
              <a:rPr lang="en-US" smtClean="0"/>
              <a:t>First</a:t>
            </a:r>
            <a:r>
              <a:rPr lang="en-US"/>
              <a:t> </a:t>
            </a:r>
            <a:r>
              <a:rPr lang="en-US" smtClean="0"/>
              <a:t>appeared: 5/1995</a:t>
            </a:r>
            <a:endParaRPr lang="en-US" smtClean="0">
              <a:solidFill>
                <a:schemeClr val="tx1"/>
              </a:solidFill>
            </a:endParaRPr>
          </a:p>
          <a:p>
            <a:pPr>
              <a:buFont typeface="Wingdings" panose="05000000000000000000" pitchFamily="2" charset="2"/>
              <a:buChar char="Ø"/>
            </a:pPr>
            <a:r>
              <a:rPr lang="en-US" smtClean="0">
                <a:solidFill>
                  <a:schemeClr val="tx1"/>
                </a:solidFill>
              </a:rPr>
              <a:t>Javascript ("</a:t>
            </a:r>
            <a:r>
              <a:rPr lang="en-US">
                <a:solidFill>
                  <a:schemeClr val="tx1"/>
                </a:solidFill>
              </a:rPr>
              <a:t>JS" for short) </a:t>
            </a:r>
            <a:r>
              <a:rPr lang="en-US">
                <a:solidFill>
                  <a:schemeClr val="tx1"/>
                </a:solidFill>
              </a:rPr>
              <a:t>is </a:t>
            </a:r>
            <a:r>
              <a:rPr lang="en-US" smtClean="0">
                <a:solidFill>
                  <a:schemeClr val="tx1"/>
                </a:solidFill>
              </a:rPr>
              <a:t>a</a:t>
            </a:r>
            <a:r>
              <a:rPr lang="en-US">
                <a:solidFill>
                  <a:schemeClr val="tx1"/>
                </a:solidFill>
              </a:rPr>
              <a:t> </a:t>
            </a:r>
            <a:r>
              <a:rPr lang="en-US">
                <a:solidFill>
                  <a:srgbClr val="C00000"/>
                </a:solidFill>
              </a:rPr>
              <a:t>dynamic </a:t>
            </a:r>
            <a:r>
              <a:rPr lang="en-US">
                <a:solidFill>
                  <a:srgbClr val="C00000"/>
                </a:solidFill>
              </a:rPr>
              <a:t>programming </a:t>
            </a:r>
            <a:r>
              <a:rPr lang="en-US" smtClean="0">
                <a:solidFill>
                  <a:srgbClr val="C00000"/>
                </a:solidFill>
              </a:rPr>
              <a:t>language</a:t>
            </a:r>
          </a:p>
          <a:p>
            <a:pPr>
              <a:buFont typeface="Wingdings" panose="05000000000000000000" pitchFamily="2" charset="2"/>
              <a:buChar char="Ø"/>
            </a:pPr>
            <a:r>
              <a:rPr lang="en-US"/>
              <a:t>JavaScript is </a:t>
            </a:r>
            <a:r>
              <a:rPr lang="en-US"/>
              <a:t>used </a:t>
            </a:r>
            <a:r>
              <a:rPr lang="en-US" smtClean="0"/>
              <a:t>as client-side programming language by </a:t>
            </a:r>
            <a:r>
              <a:rPr lang="en-US"/>
              <a:t>97.1% of all the websites.</a:t>
            </a:r>
            <a:endParaRPr lang="en-US" smtClean="0">
              <a:solidFill>
                <a:schemeClr val="tx1"/>
              </a:solidFill>
            </a:endParaRPr>
          </a:p>
          <a:p>
            <a:pPr>
              <a:buFont typeface="Wingdings" panose="05000000000000000000" pitchFamily="2" charset="2"/>
              <a:buChar char="Ø"/>
            </a:pPr>
            <a:r>
              <a:rPr lang="en-US" smtClean="0"/>
              <a:t>JavaScript </a:t>
            </a:r>
            <a:r>
              <a:rPr lang="en-US" b="1" i="1"/>
              <a:t>is </a:t>
            </a:r>
            <a:r>
              <a:rPr lang="en-US" b="1" i="1"/>
              <a:t>not </a:t>
            </a:r>
            <a:r>
              <a:rPr lang="en-US" smtClean="0"/>
              <a:t>a</a:t>
            </a:r>
            <a:r>
              <a:rPr lang="en-US"/>
              <a:t> </a:t>
            </a:r>
            <a:r>
              <a:rPr lang="en-US" i="1"/>
              <a:t>class-based</a:t>
            </a:r>
            <a:r>
              <a:rPr lang="en-US"/>
              <a:t> object-oriented language like Java, </a:t>
            </a:r>
            <a:r>
              <a:rPr lang="en-US"/>
              <a:t>C</a:t>
            </a:r>
            <a:r>
              <a:rPr lang="en-US" smtClean="0"/>
              <a:t># etc</a:t>
            </a:r>
            <a:endParaRPr lang="en-US">
              <a:solidFill>
                <a:schemeClr val="tx1"/>
              </a:solidFill>
            </a:endParaRPr>
          </a:p>
          <a:p>
            <a:pPr>
              <a:buFont typeface="Wingdings" panose="05000000000000000000" pitchFamily="2" charset="2"/>
              <a:buChar char="Ø"/>
            </a:pPr>
            <a:r>
              <a:rPr lang="en-US" smtClean="0"/>
              <a:t>In </a:t>
            </a:r>
            <a:r>
              <a:rPr lang="en-US"/>
              <a:t>its most basic form, JavaScript is a synchronous, blocking, </a:t>
            </a:r>
            <a:r>
              <a:rPr lang="en-US"/>
              <a:t>single-threaded </a:t>
            </a:r>
            <a:r>
              <a:rPr lang="en-US" smtClean="0"/>
              <a:t>language. </a:t>
            </a:r>
            <a:r>
              <a:rPr lang="en-US"/>
              <a:t>But web browsers define functions and APIs that allow us to register functions that should not be executed synchronously, and should instead be invoked asynchronously when some kind of event occurs (the passage of time, the user's interaction with the mouse, or the arrival of data over the network, for </a:t>
            </a:r>
            <a:r>
              <a:rPr lang="en-US"/>
              <a:t>example</a:t>
            </a:r>
            <a:r>
              <a:rPr lang="en-US" smtClean="0"/>
              <a:t>)</a:t>
            </a:r>
          </a:p>
          <a:p>
            <a:pPr marL="0" indent="0">
              <a:buNone/>
            </a:pPr>
            <a:endParaRPr lang="en-US"/>
          </a:p>
        </p:txBody>
      </p:sp>
      <p:pic>
        <p:nvPicPr>
          <p:cNvPr id="2050" name="Picture 2" descr="Tập tin:JavaScript-logo.png – Wikipedia tiếng Việ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3369" y="332318"/>
            <a:ext cx="907945" cy="90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386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Javascript Reference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hlinkClick r:id="rId2"/>
              </a:rPr>
              <a:t>https://developer.mozilla.org/en-US/docs/Learn/Getting_started_with_the_web/JavaScript_basics</a:t>
            </a:r>
            <a:endParaRPr lang="en-US">
              <a:hlinkClick r:id="rId3"/>
            </a:endParaRPr>
          </a:p>
          <a:p>
            <a:pPr>
              <a:buFont typeface="Wingdings" panose="05000000000000000000" pitchFamily="2" charset="2"/>
              <a:buChar char="Ø"/>
            </a:pPr>
            <a:r>
              <a:rPr lang="en-US">
                <a:hlinkClick r:id="rId3"/>
              </a:rPr>
              <a:t>https://developer.mozilla.org/en-US/docs/Learn/JavaScript/Asynchronous/Introducing</a:t>
            </a:r>
            <a:endParaRPr lang="en-US">
              <a:hlinkClick r:id="rId4"/>
            </a:endParaRPr>
          </a:p>
          <a:p>
            <a:pPr>
              <a:buFont typeface="Wingdings" panose="05000000000000000000" pitchFamily="2" charset="2"/>
              <a:buChar char="Ø"/>
            </a:pPr>
            <a:r>
              <a:rPr lang="en-US">
                <a:hlinkClick r:id="rId4"/>
              </a:rPr>
              <a:t>https://w3techs.com/technologies/details/cp-javascript</a:t>
            </a:r>
            <a:endParaRPr lang="en-US"/>
          </a:p>
          <a:p>
            <a:pPr marL="0" indent="0">
              <a:buNone/>
            </a:pPr>
            <a:endParaRPr lang="en-US"/>
          </a:p>
        </p:txBody>
      </p:sp>
    </p:spTree>
    <p:extLst>
      <p:ext uri="{BB962C8B-B14F-4D97-AF65-F5344CB8AC3E}">
        <p14:creationId xmlns:p14="http://schemas.microsoft.com/office/powerpoint/2010/main" val="575195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352426"/>
            <a:ext cx="8484347" cy="400050"/>
          </a:xfrm>
        </p:spPr>
        <p:txBody>
          <a:bodyPr/>
          <a:lstStyle/>
          <a:p>
            <a:r>
              <a:rPr lang="en-US" smtClean="0"/>
              <a:t>Typescript</a:t>
            </a:r>
            <a:endParaRPr lang="en-US"/>
          </a:p>
        </p:txBody>
      </p:sp>
      <p:sp>
        <p:nvSpPr>
          <p:cNvPr id="3" name="Content Placeholder 2"/>
          <p:cNvSpPr>
            <a:spLocks noGrp="1"/>
          </p:cNvSpPr>
          <p:nvPr>
            <p:ph idx="1"/>
          </p:nvPr>
        </p:nvSpPr>
        <p:spPr>
          <a:xfrm>
            <a:off x="1154955" y="1654174"/>
            <a:ext cx="9868645" cy="4264026"/>
          </a:xfrm>
        </p:spPr>
        <p:txBody>
          <a:bodyPr>
            <a:normAutofit/>
          </a:bodyPr>
          <a:lstStyle/>
          <a:p>
            <a:r>
              <a:rPr lang="en-US" smtClean="0">
                <a:solidFill>
                  <a:schemeClr val="tx1"/>
                </a:solidFill>
              </a:rPr>
              <a:t>Typescript </a:t>
            </a:r>
            <a:r>
              <a:rPr lang="en-US"/>
              <a:t>was invented </a:t>
            </a:r>
            <a:r>
              <a:rPr lang="en-US"/>
              <a:t>by </a:t>
            </a:r>
            <a:r>
              <a:rPr lang="en-US" smtClean="0"/>
              <a:t>Microsoft</a:t>
            </a:r>
          </a:p>
          <a:p>
            <a:r>
              <a:rPr lang="en-US" smtClean="0">
                <a:solidFill>
                  <a:schemeClr val="tx1"/>
                </a:solidFill>
              </a:rPr>
              <a:t>Typescript is a open source project</a:t>
            </a:r>
            <a:endParaRPr lang="en-US" smtClean="0"/>
          </a:p>
          <a:p>
            <a:r>
              <a:rPr lang="en-US"/>
              <a:t>First appeared</a:t>
            </a:r>
            <a:r>
              <a:rPr lang="en-US"/>
              <a:t>: </a:t>
            </a:r>
            <a:r>
              <a:rPr lang="en-US" smtClean="0"/>
              <a:t>10/2012</a:t>
            </a:r>
            <a:endParaRPr lang="en-US" smtClean="0">
              <a:latin typeface="+mj-lt"/>
            </a:endParaRPr>
          </a:p>
          <a:p>
            <a:r>
              <a:rPr lang="en-US" smtClean="0">
                <a:latin typeface="+mj-lt"/>
              </a:rPr>
              <a:t>TypeScript </a:t>
            </a:r>
            <a:r>
              <a:rPr lang="en-US">
                <a:latin typeface="+mj-lt"/>
              </a:rPr>
              <a:t>is a language that is a </a:t>
            </a:r>
            <a:r>
              <a:rPr lang="en-US" i="1">
                <a:latin typeface="+mj-lt"/>
              </a:rPr>
              <a:t>superset</a:t>
            </a:r>
            <a:r>
              <a:rPr lang="en-US">
                <a:latin typeface="+mj-lt"/>
              </a:rPr>
              <a:t> of JavaScript</a:t>
            </a:r>
            <a:r>
              <a:rPr lang="en-US" smtClean="0">
                <a:latin typeface="+mj-lt"/>
              </a:rPr>
              <a:t>, It is used to add additional static type and check type at compile time for Javascript</a:t>
            </a:r>
            <a:endParaRPr lang="vi-VN" smtClean="0">
              <a:latin typeface="+mj-lt"/>
            </a:endParaRPr>
          </a:p>
          <a:p>
            <a:r>
              <a:rPr lang="en-US" smtClean="0"/>
              <a:t>TypeScript helps us prevent the most common error in JavaScript development</a:t>
            </a:r>
          </a:p>
          <a:p>
            <a:pPr marL="457200" lvl="1" indent="0">
              <a:buNone/>
            </a:pPr>
            <a:r>
              <a:rPr lang="en-US" smtClean="0"/>
              <a:t>Ex:</a:t>
            </a:r>
          </a:p>
          <a:p>
            <a:pPr marL="457200" lvl="1" indent="0">
              <a:buNone/>
            </a:pPr>
            <a:r>
              <a:rPr lang="en-US" smtClean="0"/>
              <a:t>- Avoiding classic error like  </a:t>
            </a:r>
            <a:r>
              <a:rPr lang="en-US"/>
              <a:t>'undefined' is not a function.</a:t>
            </a:r>
            <a:endParaRPr lang="vi-VN"/>
          </a:p>
          <a:p>
            <a:pPr marL="457200" lvl="1" indent="0">
              <a:buNone/>
            </a:pPr>
            <a:r>
              <a:rPr lang="en-US" smtClean="0"/>
              <a:t>- Large-scale </a:t>
            </a:r>
            <a:r>
              <a:rPr lang="en-US"/>
              <a:t>systems is not a </a:t>
            </a:r>
            <a:r>
              <a:rPr lang="en-US"/>
              <a:t>nightmare </a:t>
            </a:r>
            <a:r>
              <a:rPr lang="en-US" smtClean="0"/>
              <a:t>anymore</a:t>
            </a:r>
          </a:p>
          <a:p>
            <a:pPr marL="457200" lvl="1" indent="0">
              <a:buNone/>
            </a:pPr>
            <a:r>
              <a:rPr lang="en-US" smtClean="0"/>
              <a:t>…</a:t>
            </a:r>
            <a:endParaRPr lang="en-US"/>
          </a:p>
          <a:p>
            <a:r>
              <a:rPr lang="en-US" smtClean="0">
                <a:latin typeface="+mj-lt"/>
              </a:rPr>
              <a:t>TypeScript is compile to Javascript</a:t>
            </a:r>
            <a:endParaRPr lang="vi-VN" smtClean="0">
              <a:latin typeface="+mj-lt"/>
            </a:endParaRPr>
          </a:p>
          <a:p>
            <a:pPr marL="0" indent="0">
              <a:buNone/>
            </a:pPr>
            <a:endParaRPr lang="vi-VN" smtClean="0">
              <a:latin typeface="+mj-lt"/>
            </a:endParaRPr>
          </a:p>
          <a:p>
            <a:pPr marL="0" indent="0">
              <a:buNone/>
            </a:pPr>
            <a:endParaRPr lang="en-US" smtClean="0"/>
          </a:p>
          <a:p>
            <a:pPr marL="0" indent="0">
              <a:buNone/>
            </a:pPr>
            <a:endParaRPr lang="en-US" smtClean="0"/>
          </a:p>
          <a:p>
            <a:endParaRPr lang="en-US"/>
          </a:p>
          <a:p>
            <a:pPr marL="0" indent="0">
              <a:buNone/>
            </a:pPr>
            <a:endParaRPr lang="en-US"/>
          </a:p>
        </p:txBody>
      </p:sp>
      <p:pic>
        <p:nvPicPr>
          <p:cNvPr id="6" name="Picture 2" descr="Getting started with TypeScript.. If you want to start developing PWAs… |  by Onejohi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3201" y="120651"/>
            <a:ext cx="863600" cy="86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20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Typescript </a:t>
            </a:r>
            <a:r>
              <a:rPr lang="en-US"/>
              <a:t>Reference</a:t>
            </a:r>
          </a:p>
        </p:txBody>
      </p:sp>
      <p:sp>
        <p:nvSpPr>
          <p:cNvPr id="3" name="Content Placeholder 2"/>
          <p:cNvSpPr>
            <a:spLocks noGrp="1"/>
          </p:cNvSpPr>
          <p:nvPr>
            <p:ph idx="1"/>
          </p:nvPr>
        </p:nvSpPr>
        <p:spPr/>
        <p:txBody>
          <a:bodyPr/>
          <a:lstStyle/>
          <a:p>
            <a:r>
              <a:rPr lang="en-US">
                <a:hlinkClick r:id="rId2"/>
              </a:rPr>
              <a:t>https://www.typescriptlang.org/docs/handbook/typescript-from-scratch.html</a:t>
            </a:r>
          </a:p>
          <a:p>
            <a:r>
              <a:rPr lang="en-US" smtClean="0">
                <a:hlinkClick r:id="rId3"/>
              </a:rPr>
              <a:t>https</a:t>
            </a:r>
            <a:r>
              <a:rPr lang="en-US">
                <a:hlinkClick r:id="rId3"/>
              </a:rPr>
              <a:t>://medium.com</a:t>
            </a:r>
            <a:r>
              <a:rPr lang="en-US">
                <a:hlinkClick r:id="rId3"/>
              </a:rPr>
              <a:t>/@</a:t>
            </a:r>
            <a:r>
              <a:rPr lang="en-US" smtClean="0">
                <a:hlinkClick r:id="rId3"/>
              </a:rPr>
              <a:t>kgelpes/how-typescript-helps-us-prevent-the-most-common-error-in-javascript-development-2dbcb54cf12</a:t>
            </a:r>
            <a:endParaRPr lang="en-US" smtClean="0"/>
          </a:p>
          <a:p>
            <a:r>
              <a:rPr lang="en-US">
                <a:hlinkClick r:id="rId4"/>
              </a:rPr>
              <a:t>https</a:t>
            </a:r>
            <a:r>
              <a:rPr lang="en-US">
                <a:hlinkClick r:id="rId4"/>
              </a:rPr>
              <a:t>://</a:t>
            </a:r>
            <a:r>
              <a:rPr lang="en-US" smtClean="0">
                <a:hlinkClick r:id="rId4"/>
              </a:rPr>
              <a:t>stackoverflow.com/questions/12694530/what-is-typescript-and-why-would-i-use-it-in-place-of-javascript</a:t>
            </a:r>
            <a:endParaRPr lang="en-US" smtClean="0"/>
          </a:p>
          <a:p>
            <a:r>
              <a:rPr lang="en-US">
                <a:hlinkClick r:id="rId5"/>
              </a:rPr>
              <a:t>https://channel9.msdn.com/posts/Anders-Hejlsberg-Introducing-TypeScript</a:t>
            </a:r>
            <a:endParaRPr lang="en-US"/>
          </a:p>
        </p:txBody>
      </p:sp>
    </p:spTree>
    <p:extLst>
      <p:ext uri="{BB962C8B-B14F-4D97-AF65-F5344CB8AC3E}">
        <p14:creationId xmlns:p14="http://schemas.microsoft.com/office/powerpoint/2010/main" val="2470383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lat Lay Photography of Macbook Pro Beside White Spiral Notebook and Green Mug"/>
          <p:cNvPicPr>
            <a:picLocks noChangeAspect="1" noChangeArrowheads="1"/>
          </p:cNvPicPr>
          <p:nvPr/>
        </p:nvPicPr>
        <p:blipFill rotWithShape="1">
          <a:blip r:embed="rId2">
            <a:extLst>
              <a:ext uri="{28A0092B-C50C-407E-A947-70E740481C1C}">
                <a14:useLocalDpi xmlns:a14="http://schemas.microsoft.com/office/drawing/2010/main" val="0"/>
              </a:ext>
            </a:extLst>
          </a:blip>
          <a:srcRect t="5729" b="189"/>
          <a:stretch/>
        </p:blipFill>
        <p:spPr bwMode="auto">
          <a:xfrm>
            <a:off x="0" y="-38101"/>
            <a:ext cx="12192000" cy="6882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rot="3618775">
            <a:off x="3301292" y="863395"/>
            <a:ext cx="5438838" cy="5940051"/>
          </a:xfrm>
          <a:prstGeom prst="rect">
            <a:avLst/>
          </a:prstGeom>
        </p:spPr>
      </p:pic>
      <p:pic>
        <p:nvPicPr>
          <p:cNvPr id="6" name="Picture 5"/>
          <p:cNvPicPr>
            <a:picLocks noChangeAspect="1"/>
          </p:cNvPicPr>
          <p:nvPr/>
        </p:nvPicPr>
        <p:blipFill>
          <a:blip r:embed="rId4"/>
          <a:stretch>
            <a:fillRect/>
          </a:stretch>
        </p:blipFill>
        <p:spPr>
          <a:xfrm rot="3447446">
            <a:off x="5026142" y="5860041"/>
            <a:ext cx="3590095" cy="2548935"/>
          </a:xfrm>
          <a:prstGeom prst="rect">
            <a:avLst/>
          </a:prstGeom>
        </p:spPr>
      </p:pic>
      <p:sp>
        <p:nvSpPr>
          <p:cNvPr id="11" name="Rectangle 10"/>
          <p:cNvSpPr/>
          <p:nvPr/>
        </p:nvSpPr>
        <p:spPr>
          <a:xfrm>
            <a:off x="4075762" y="4254700"/>
            <a:ext cx="1088571" cy="87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extBox 9"/>
          <p:cNvSpPr txBox="1"/>
          <p:nvPr/>
        </p:nvSpPr>
        <p:spPr>
          <a:xfrm>
            <a:off x="2250622" y="3021323"/>
            <a:ext cx="7678057" cy="1015663"/>
          </a:xfrm>
          <a:prstGeom prst="rect">
            <a:avLst/>
          </a:prstGeom>
          <a:noFill/>
        </p:spPr>
        <p:txBody>
          <a:bodyPr wrap="square" rtlCol="0">
            <a:spAutoFit/>
          </a:bodyPr>
          <a:lstStyle/>
          <a:p>
            <a:pPr algn="ctr"/>
            <a:r>
              <a:rPr lang="en-US" sz="60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Thank You!</a:t>
            </a:r>
            <a:endParaRPr lang="en-US" sz="60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764820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3614</TotalTime>
  <Words>83</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Century Gothic</vt:lpstr>
      <vt:lpstr>Century Gothic (Body)</vt:lpstr>
      <vt:lpstr>Open Sans</vt:lpstr>
      <vt:lpstr>Times New Roman</vt:lpstr>
      <vt:lpstr>Wingdings</vt:lpstr>
      <vt:lpstr>Wingdings 3</vt:lpstr>
      <vt:lpstr>Ion Boardroom</vt:lpstr>
      <vt:lpstr>PowerPoint Presentation</vt:lpstr>
      <vt:lpstr>Content:</vt:lpstr>
      <vt:lpstr>Javascript</vt:lpstr>
      <vt:lpstr>Javascript Reference</vt:lpstr>
      <vt:lpstr>Typescript</vt:lpstr>
      <vt:lpstr>Typescript Reference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Branding / 25 Year Push</dc:title>
  <dc:creator>Christine Paras</dc:creator>
  <cp:lastModifiedBy>Tuan Dao - 6685</cp:lastModifiedBy>
  <cp:revision>193</cp:revision>
  <cp:lastPrinted>2019-01-28T23:51:57Z</cp:lastPrinted>
  <dcterms:created xsi:type="dcterms:W3CDTF">2019-01-11T19:25:59Z</dcterms:created>
  <dcterms:modified xsi:type="dcterms:W3CDTF">2021-01-25T08:34:08Z</dcterms:modified>
</cp:coreProperties>
</file>