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86" r:id="rId4"/>
    <p:sldId id="288" r:id="rId5"/>
    <p:sldId id="274" r:id="rId6"/>
    <p:sldId id="276" r:id="rId7"/>
    <p:sldId id="287" r:id="rId8"/>
    <p:sldId id="275" r:id="rId9"/>
    <p:sldId id="298" r:id="rId10"/>
    <p:sldId id="283" r:id="rId11"/>
    <p:sldId id="284" r:id="rId12"/>
    <p:sldId id="285" r:id="rId13"/>
    <p:sldId id="277" r:id="rId14"/>
    <p:sldId id="289" r:id="rId15"/>
    <p:sldId id="290" r:id="rId16"/>
    <p:sldId id="291" r:id="rId17"/>
    <p:sldId id="295" r:id="rId18"/>
    <p:sldId id="292" r:id="rId19"/>
    <p:sldId id="293" r:id="rId20"/>
    <p:sldId id="294" r:id="rId21"/>
    <p:sldId id="297" r:id="rId22"/>
    <p:sldId id="29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oolsqa.com/protractor/what-is-protractor/" TargetMode="External"/><Relationship Id="rId2" Type="http://schemas.openxmlformats.org/officeDocument/2006/relationships/hyperlink" Target="https://www.protractortest.org/" TargetMode="External"/><Relationship Id="rId1" Type="http://schemas.openxmlformats.org/officeDocument/2006/relationships/slideLayout" Target="../slideLayouts/slideLayout2.xml"/><Relationship Id="rId4" Type="http://schemas.openxmlformats.org/officeDocument/2006/relationships/hyperlink" Target="https://www.testbytes.net/blog/protractor-vs-seleniu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p:txBody>
          <a:bodyPr/>
          <a:lstStyle/>
          <a:p>
            <a:r>
              <a:rPr lang="" altLang="en-US" dirty="0"/>
              <a:t>We have dashboard is a parent class , and we want a method return instance of child class without import so that we need a child class have a method return it’s instance,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5950585" y="2694725"/>
            <a:ext cx="4705350" cy="1533525"/>
          </a:xfrm>
          <a:prstGeom prst="rect">
            <a:avLst/>
          </a:prstGeom>
        </p:spPr>
      </p:pic>
      <p:pic>
        <p:nvPicPr>
          <p:cNvPr id="5" name="Picture 4"/>
          <p:cNvPicPr>
            <a:picLocks noChangeAspect="1"/>
          </p:cNvPicPr>
          <p:nvPr/>
        </p:nvPicPr>
        <p:blipFill>
          <a:blip r:embed="rId3"/>
          <a:stretch>
            <a:fillRect/>
          </a:stretch>
        </p:blipFill>
        <p:spPr>
          <a:xfrm>
            <a:off x="1339850" y="2694725"/>
            <a:ext cx="4248150" cy="1514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a:t>
            </a:r>
            <a:endParaRPr lang="en-US" dirty="0"/>
          </a:p>
        </p:txBody>
      </p:sp>
      <p:sp>
        <p:nvSpPr>
          <p:cNvPr id="3" name="Content Placeholder 2"/>
          <p:cNvSpPr>
            <a:spLocks noGrp="1"/>
          </p:cNvSpPr>
          <p:nvPr>
            <p:ph idx="1"/>
          </p:nvPr>
        </p:nvSpPr>
        <p:spPr/>
        <p:txBody>
          <a:bodyPr/>
          <a:lstStyle/>
          <a:p>
            <a:pPr lvl="1">
              <a:buFont typeface="+mj-lt"/>
              <a:buAutoNum type="arabicPeriod"/>
            </a:pPr>
            <a:r>
              <a:rPr lang="en-US" sz="2000" b="1" dirty="0" smtClean="0">
                <a:solidFill>
                  <a:schemeClr val="accent2"/>
                </a:solidFill>
              </a:rPr>
              <a:t>Protractor Overview</a:t>
            </a:r>
          </a:p>
          <a:p>
            <a:pPr lvl="1">
              <a:buFont typeface="+mj-lt"/>
              <a:buAutoNum type="arabicPeriod"/>
            </a:pPr>
            <a:r>
              <a:rPr lang="en-US" sz="2000" b="1" dirty="0">
                <a:solidFill>
                  <a:schemeClr val="accent2"/>
                </a:solidFill>
              </a:rPr>
              <a:t>Comparing some Characteristic of Protractor and Selenium</a:t>
            </a:r>
            <a:endParaRPr lang="en-US" sz="2000" b="1" dirty="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dirty="0"/>
          </a:p>
        </p:txBody>
      </p:sp>
    </p:spTree>
    <p:extLst>
      <p:ext uri="{BB962C8B-B14F-4D97-AF65-F5344CB8AC3E}">
        <p14:creationId xmlns:p14="http://schemas.microsoft.com/office/powerpoint/2010/main" val="10193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Overview</a:t>
            </a:r>
            <a:endParaRPr lang="en-US" dirty="0"/>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p>
          <a:p>
            <a:pPr marL="914400" indent="-457200">
              <a:buFont typeface="+mj-lt"/>
              <a:buAutoNum type="arabicPeriod"/>
            </a:pPr>
            <a:r>
              <a:rPr lang="en-US" sz="2000" b="1" dirty="0">
                <a:solidFill>
                  <a:schemeClr val="accent2"/>
                </a:solidFill>
              </a:rPr>
              <a:t>Protractor</a:t>
            </a:r>
          </a:p>
          <a:p>
            <a:pPr marL="914400" indent="-457200">
              <a:buFont typeface="+mj-lt"/>
              <a:buAutoNum type="arabicPeriod"/>
            </a:pPr>
            <a:r>
              <a:rPr lang="en-US" sz="2000" b="1" dirty="0" smtClean="0">
                <a:solidFill>
                  <a:schemeClr val="accent2"/>
                </a:solidFill>
              </a:rPr>
              <a:t>Q </a:t>
            </a:r>
            <a:r>
              <a:rPr lang="en-US" sz="2000" b="1" dirty="0">
                <a:solidFill>
                  <a:schemeClr val="accent2"/>
                </a:solidFill>
              </a:rPr>
              <a:t>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smtClean="0"/>
              <a:t>some Characteristic of </a:t>
            </a:r>
            <a:r>
              <a:rPr lang="en-US" dirty="0" smtClean="0"/>
              <a:t>Protractor and Selenium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2544"/>
              </p:ext>
            </p:extLst>
          </p:nvPr>
        </p:nvGraphicFramePr>
        <p:xfrm>
          <a:off x="202657" y="1421819"/>
          <a:ext cx="11813330" cy="4751749"/>
        </p:xfrm>
        <a:graphic>
          <a:graphicData uri="http://schemas.openxmlformats.org/drawingml/2006/table">
            <a:tbl>
              <a:tblPr firstRow="1" bandRow="1">
                <a:tableStyleId>{5C22544A-7EE6-4342-B048-85BDC9FD1C3A}</a:tableStyleId>
              </a:tblPr>
              <a:tblGrid>
                <a:gridCol w="5906665"/>
                <a:gridCol w="5906665"/>
              </a:tblGrid>
              <a:tr h="338692">
                <a:tc>
                  <a:txBody>
                    <a:bodyPr/>
                    <a:lstStyle/>
                    <a:p>
                      <a:pPr algn="ctr"/>
                      <a:r>
                        <a:rPr lang="en-US" dirty="0" smtClean="0"/>
                        <a:t>Protractor </a:t>
                      </a:r>
                      <a:endParaRPr lang="en-US" dirty="0"/>
                    </a:p>
                  </a:txBody>
                  <a:tcPr/>
                </a:tc>
                <a:tc>
                  <a:txBody>
                    <a:bodyPr/>
                    <a:lstStyle/>
                    <a:p>
                      <a:pPr algn="ctr"/>
                      <a:r>
                        <a:rPr lang="en-US" dirty="0" smtClean="0"/>
                        <a:t>Selenium</a:t>
                      </a:r>
                      <a:endParaRPr lang="en-US" dirty="0"/>
                    </a:p>
                  </a:txBody>
                  <a:tcPr/>
                </a:tc>
              </a:tr>
              <a:tr h="1100748">
                <a:tc>
                  <a:txBody>
                    <a:bodyPr/>
                    <a:lstStyle/>
                    <a:p>
                      <a:pPr rtl="0"/>
                      <a:r>
                        <a:rPr lang="en-US" sz="1800" b="0" i="0" u="none" strike="noStrike" kern="1200" dirty="0" smtClean="0">
                          <a:solidFill>
                            <a:schemeClr val="dk1"/>
                          </a:solidFill>
                          <a:effectLst/>
                          <a:latin typeface="+mn-lt"/>
                          <a:ea typeface="+mn-ea"/>
                          <a:cs typeface="+mn-cs"/>
                        </a:rPr>
                        <a:t>Binding Language:</a:t>
                      </a:r>
                    </a:p>
                    <a:p>
                      <a:pPr marL="285750" indent="-285750" rtl="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Java, Python, Ruby,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C#... (almost</a:t>
                      </a:r>
                      <a:r>
                        <a:rPr lang="en-US" sz="1800" b="0" i="0" u="none" strike="noStrike" kern="1200" baseline="0" dirty="0" smtClean="0">
                          <a:solidFill>
                            <a:schemeClr val="dk1"/>
                          </a:solidFill>
                          <a:effectLst/>
                          <a:latin typeface="+mn-lt"/>
                          <a:ea typeface="+mn-ea"/>
                          <a:cs typeface="+mn-cs"/>
                        </a:rPr>
                        <a:t> common programming language in the world)</a:t>
                      </a:r>
                      <a:endParaRPr lang="en-US" b="0" dirty="0" smtClean="0">
                        <a:effectLst/>
                      </a:endParaRPr>
                    </a:p>
                  </a:txBody>
                  <a:tcPr/>
                </a:tc>
                <a:tc>
                  <a:txBody>
                    <a:bodyPr/>
                    <a:lstStyle/>
                    <a:p>
                      <a:pPr rtl="0"/>
                      <a:r>
                        <a:rPr lang="en-US" sz="1800" b="0" i="0" u="none" strike="noStrike" kern="1200" dirty="0" smtClean="0">
                          <a:solidFill>
                            <a:schemeClr val="dk1"/>
                          </a:solidFill>
                          <a:effectLst/>
                          <a:latin typeface="+mn-lt"/>
                          <a:ea typeface="+mn-ea"/>
                          <a:cs typeface="+mn-cs"/>
                        </a:rPr>
                        <a:t>Binding Language:</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 Typescript</a:t>
                      </a:r>
                    </a:p>
                    <a:p>
                      <a:endParaRPr lang="en-US" dirty="0"/>
                    </a:p>
                  </a:txBody>
                  <a:tcPr/>
                </a:tc>
              </a:tr>
              <a:tr h="2370841">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Good</a:t>
                      </a:r>
                      <a:r>
                        <a:rPr lang="en-US" sz="1800" b="0" i="0" u="none" strike="noStrike" kern="1200" baseline="0" dirty="0" smtClean="0">
                          <a:solidFill>
                            <a:schemeClr val="dk1"/>
                          </a:solidFill>
                          <a:effectLst/>
                          <a:latin typeface="+mn-lt"/>
                          <a:ea typeface="+mn-ea"/>
                          <a:cs typeface="+mn-cs"/>
                        </a:rPr>
                        <a:t> , </a:t>
                      </a:r>
                      <a:r>
                        <a:rPr lang="en-US" sz="1800" b="0" i="0" u="none" strike="noStrike" kern="1200" dirty="0" smtClean="0">
                          <a:solidFill>
                            <a:schemeClr val="dk1"/>
                          </a:solidFill>
                          <a:effectLst/>
                          <a:latin typeface="+mn-lt"/>
                          <a:ea typeface="+mn-ea"/>
                          <a:cs typeface="+mn-cs"/>
                        </a:rPr>
                        <a:t>Support many programming language, easy</a:t>
                      </a:r>
                      <a:r>
                        <a:rPr lang="en-US" sz="1800" b="0" i="0" u="none" strike="noStrike" kern="1200" baseline="0" dirty="0" smtClean="0">
                          <a:solidFill>
                            <a:schemeClr val="dk1"/>
                          </a:solidFill>
                          <a:effectLst/>
                          <a:latin typeface="+mn-lt"/>
                          <a:ea typeface="+mn-ea"/>
                          <a:cs typeface="+mn-cs"/>
                        </a:rPr>
                        <a:t> to learn</a:t>
                      </a:r>
                      <a:r>
                        <a:rPr lang="en-US" sz="1800" b="0" i="0" u="none" strike="noStrike" kern="1200" dirty="0" smtClean="0">
                          <a:solidFill>
                            <a:schemeClr val="dk1"/>
                          </a:solidFill>
                          <a:effectLst/>
                          <a:latin typeface="+mn-lt"/>
                          <a:ea typeface="+mn-ea"/>
                          <a:cs typeface="+mn-cs"/>
                        </a:rPr>
                        <a:t> , easy</a:t>
                      </a:r>
                      <a:r>
                        <a:rPr lang="en-US" sz="1800" b="0" i="0" u="none" strike="noStrike" kern="1200" baseline="0" dirty="0" smtClean="0">
                          <a:solidFill>
                            <a:schemeClr val="dk1"/>
                          </a:solidFill>
                          <a:effectLst/>
                          <a:latin typeface="+mn-lt"/>
                          <a:ea typeface="+mn-ea"/>
                          <a:cs typeface="+mn-cs"/>
                        </a:rPr>
                        <a:t> to use.</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Not good more than Protractor. </a:t>
                      </a:r>
                      <a:r>
                        <a:rPr lang="en-US" sz="1800" b="0" i="0" kern="1200" dirty="0" smtClean="0">
                          <a:solidFill>
                            <a:schemeClr val="dk1"/>
                          </a:solidFill>
                          <a:effectLst/>
                          <a:latin typeface="+mn-lt"/>
                          <a:ea typeface="+mn-ea"/>
                          <a:cs typeface="+mn-cs"/>
                        </a:rPr>
                        <a:t>Does not support automatic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synchronization between tests and application. It needs to be explicitly synchronized using different waits.</a:t>
                      </a:r>
                      <a:endParaRPr lang="en-US" dirty="0"/>
                    </a:p>
                  </a:txBody>
                  <a:tcPr/>
                </a:tc>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Not good more than Selenium ,</a:t>
                      </a:r>
                      <a:r>
                        <a:rPr lang="en-US" sz="1800" b="0" i="0" u="none" strike="noStrike" kern="1200" baseline="0" dirty="0" smtClean="0">
                          <a:solidFill>
                            <a:schemeClr val="dk1"/>
                          </a:solidFill>
                          <a:effectLst/>
                          <a:latin typeface="+mn-lt"/>
                          <a:ea typeface="+mn-ea"/>
                          <a:cs typeface="+mn-cs"/>
                        </a:rPr>
                        <a:t> complex learning and using more than Selenium, don’t have any additional support.</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Good, It’s created for Protractor, s</a:t>
                      </a:r>
                      <a:r>
                        <a:rPr lang="en-US" sz="1800" b="0" i="0" kern="1200" dirty="0" smtClean="0">
                          <a:solidFill>
                            <a:schemeClr val="dk1"/>
                          </a:solidFill>
                          <a:effectLst/>
                          <a:latin typeface="+mn-lt"/>
                          <a:ea typeface="+mn-ea"/>
                          <a:cs typeface="+mn-cs"/>
                        </a:rPr>
                        <a:t>upports automatic wait</a:t>
                      </a:r>
                      <a:endParaRPr lang="en-US" dirty="0"/>
                    </a:p>
                  </a:txBody>
                  <a:tcPr/>
                </a:tc>
              </a:tr>
              <a:tr h="846729">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TestNG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MSTest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PyTest</a:t>
                      </a:r>
                      <a:r>
                        <a:rPr lang="en-US" sz="1800" b="0" i="0" u="none" strike="noStrike" kern="1200" dirty="0" smtClean="0">
                          <a:solidFill>
                            <a:schemeClr val="dk1"/>
                          </a:solidFill>
                          <a:effectLst/>
                          <a:latin typeface="+mn-lt"/>
                          <a:ea typeface="+mn-ea"/>
                          <a:cs typeface="+mn-cs"/>
                        </a:rPr>
                        <a:t> …</a:t>
                      </a:r>
                    </a:p>
                    <a:p>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Jasmine, Mocha, </a:t>
                      </a:r>
                      <a:r>
                        <a:rPr lang="en-US" sz="1800" b="0" i="0" u="none" strike="noStrike" kern="1200" dirty="0" err="1" smtClean="0">
                          <a:solidFill>
                            <a:schemeClr val="dk1"/>
                          </a:solidFill>
                          <a:effectLst/>
                          <a:latin typeface="+mn-lt"/>
                          <a:ea typeface="+mn-ea"/>
                          <a:cs typeface="+mn-cs"/>
                        </a:rPr>
                        <a:t>CucumberJs</a:t>
                      </a:r>
                      <a:endParaRPr lang="en-US" sz="1800" b="0" i="0" u="none" strike="noStrike"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420693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a:t>
            </a:r>
            <a:r>
              <a:rPr lang="en-US" dirty="0" smtClean="0">
                <a:hlinkClick r:id="rId2"/>
              </a:rPr>
              <a:t>www.protractortest.org/</a:t>
            </a:r>
            <a:endParaRPr lang="en-US" dirty="0" smtClean="0"/>
          </a:p>
          <a:p>
            <a:pPr>
              <a:buFont typeface="Wingdings" panose="05000000000000000000" pitchFamily="2" charset="2"/>
              <a:buChar char="Ø"/>
            </a:pPr>
            <a:r>
              <a:rPr lang="en-US" dirty="0">
                <a:hlinkClick r:id="rId3"/>
              </a:rPr>
              <a:t>https://</a:t>
            </a:r>
            <a:r>
              <a:rPr lang="en-US" dirty="0" smtClean="0">
                <a:hlinkClick r:id="rId3"/>
              </a:rPr>
              <a:t>www.toolsqa.com/protractor/what-is-protractor/</a:t>
            </a:r>
            <a:endParaRPr lang="en-US" dirty="0" smtClean="0"/>
          </a:p>
          <a:p>
            <a:pPr>
              <a:buFont typeface="Wingdings" panose="05000000000000000000" pitchFamily="2" charset="2"/>
              <a:buChar char="Ø"/>
            </a:pPr>
            <a:r>
              <a:rPr lang="en-US" dirty="0">
                <a:hlinkClick r:id="rId4"/>
              </a:rPr>
              <a:t>https://www.testbytes.net/blog/protractor-vs-selenium/</a:t>
            </a:r>
            <a:endParaRPr lang="en-US" dirty="0"/>
          </a:p>
        </p:txBody>
      </p:sp>
    </p:spTree>
    <p:extLst>
      <p:ext uri="{BB962C8B-B14F-4D97-AF65-F5344CB8AC3E}">
        <p14:creationId xmlns:p14="http://schemas.microsoft.com/office/powerpoint/2010/main" val="84894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and A</a:t>
            </a:r>
            <a:endParaRPr lang="en-US" dirty="0"/>
          </a:p>
        </p:txBody>
      </p:sp>
      <p:sp>
        <p:nvSpPr>
          <p:cNvPr id="4" name="Content Placeholder 2"/>
          <p:cNvSpPr txBox="1">
            <a:spLocks/>
          </p:cNvSpPr>
          <p:nvPr/>
        </p:nvSpPr>
        <p:spPr>
          <a:xfrm>
            <a:off x="1154955" y="1334862"/>
            <a:ext cx="9741645" cy="5104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lvl="1" indent="0">
              <a:buFont typeface="Wingdings 3" charset="2"/>
              <a:buNone/>
            </a:pPr>
            <a:endParaRPr lang="en-US" sz="3200" dirty="0" smtClean="0"/>
          </a:p>
          <a:p>
            <a:pPr marL="0" lvl="1" indent="0">
              <a:buFont typeface="Wingdings 3" charset="2"/>
              <a:buNone/>
            </a:pPr>
            <a:endParaRPr lang="en-US" sz="3200" dirty="0" smtClean="0"/>
          </a:p>
          <a:p>
            <a:pPr marL="0" lvl="1" indent="0" algn="ctr">
              <a:buFont typeface="Wingdings 3" charset="2"/>
              <a:buNone/>
            </a:pPr>
            <a:r>
              <a:rPr lang="en-US" sz="3200" dirty="0" smtClean="0"/>
              <a:t>Question please.</a:t>
            </a:r>
            <a:endParaRPr lang="en-US" sz="3200" dirty="0"/>
          </a:p>
        </p:txBody>
      </p:sp>
      <p:cxnSp>
        <p:nvCxnSpPr>
          <p:cNvPr id="5" name="Straight Connector 4"/>
          <p:cNvCxnSpPr/>
          <p:nvPr/>
        </p:nvCxnSpPr>
        <p:spPr>
          <a:xfrm>
            <a:off x="2517731" y="3194137"/>
            <a:ext cx="703962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1094" y="3314453"/>
            <a:ext cx="666295" cy="666295"/>
          </a:xfrm>
          <a:prstGeom prst="rect">
            <a:avLst/>
          </a:prstGeom>
        </p:spPr>
      </p:pic>
    </p:spTree>
    <p:extLst>
      <p:ext uri="{BB962C8B-B14F-4D97-AF65-F5344CB8AC3E}">
        <p14:creationId xmlns:p14="http://schemas.microsoft.com/office/powerpoint/2010/main" val="215279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Protractor</a:t>
            </a:r>
            <a:endParaRPr lang="en-US" dirty="0"/>
          </a:p>
        </p:txBody>
      </p:sp>
      <p:sp>
        <p:nvSpPr>
          <p:cNvPr id="3" name="Content Placeholder 2"/>
          <p:cNvSpPr>
            <a:spLocks noGrp="1"/>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p>
          <a:p>
            <a:pPr marL="857250" lvl="1" indent="-457200">
              <a:buFont typeface="+mj-lt"/>
              <a:buAutoNum type="arabicPeriod"/>
            </a:pPr>
            <a:r>
              <a:rPr lang="en-US" sz="2000" b="1" dirty="0">
                <a:solidFill>
                  <a:schemeClr val="accent2"/>
                </a:solidFill>
              </a:rPr>
              <a:t>Overview about Selenium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Sync and </a:t>
            </a:r>
            <a:r>
              <a:rPr lang="en-US" dirty="0" err="1">
                <a:sym typeface="+mn-ea"/>
              </a:rPr>
              <a:t>Async</a:t>
            </a:r>
            <a:endParaRPr lang="en-US" dirty="0"/>
          </a:p>
        </p:txBody>
      </p:sp>
      <p:graphicFrame>
        <p:nvGraphicFramePr>
          <p:cNvPr id="4" name="Content Placeholder 3"/>
          <p:cNvGraphicFramePr>
            <a:graphicFrameLocks noGrp="1"/>
          </p:cNvGraphicFramePr>
          <p:nvPr>
            <p:ph idx="1"/>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altLang="en-US" sz="2000" dirty="0"/>
                        <a:t>Sync</a:t>
                      </a:r>
                    </a:p>
                  </a:txBody>
                  <a:tcPr/>
                </a:tc>
                <a:tc>
                  <a:txBody>
                    <a:bodyPr/>
                    <a:lstStyle/>
                    <a:p>
                      <a:pPr algn="ctr">
                        <a:buNone/>
                      </a:pPr>
                      <a:r>
                        <a:rPr lang="en-US" altLang="en-US" sz="2000"/>
                        <a:t>Async</a:t>
                      </a:r>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dirty="0"/>
                        <a:t>Running synchronously will generate unnecessary and idle wait in some cases</a:t>
                      </a:r>
                    </a:p>
                  </a:txBody>
                  <a:tcPr/>
                </a:tc>
                <a:tc>
                  <a:txBody>
                    <a:bodyPr/>
                    <a:lstStyle/>
                    <a:p>
                      <a:pPr>
                        <a:buNone/>
                      </a:pPr>
                      <a:r>
                        <a:rPr lang="en-US" dirty="0"/>
                        <a:t>Running asynchronously so </a:t>
                      </a:r>
                      <a:r>
                        <a:rPr lang="en-US" altLang="en-US" dirty="0"/>
                        <a:t>it </a:t>
                      </a:r>
                      <a:r>
                        <a:rPr lang="en-US" dirty="0"/>
                        <a:t>can handle many </a:t>
                      </a:r>
                      <a:r>
                        <a:rPr lang="en-US" altLang="en-US" dirty="0"/>
                        <a:t>tasks </a:t>
                      </a:r>
                      <a:r>
                        <a:rPr lang="en-US" dirty="0"/>
                        <a:t>at the same time </a:t>
                      </a:r>
                      <a:r>
                        <a:rPr lang="en-US" altLang="en-US" dirty="0"/>
                        <a:t>,</a:t>
                      </a:r>
                    </a:p>
                    <a:p>
                      <a:pPr>
                        <a:buNone/>
                      </a:pPr>
                      <a:r>
                        <a:rPr lang="en-US" altLang="en-US" dirty="0"/>
                        <a:t>but it is easy to get a process error if it is not well controlled </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a:t>
            </a:r>
            <a:r>
              <a:rPr lang="en-US" dirty="0" smtClean="0"/>
              <a:t>with backend </a:t>
            </a:r>
            <a:r>
              <a:rPr lang="en-US" dirty="0" smtClean="0"/>
              <a:t>API</a:t>
            </a:r>
            <a:r>
              <a:rPr lang="en-US" dirty="0" smtClean="0"/>
              <a:t>s </a:t>
            </a:r>
            <a:r>
              <a:rPr lang="en-US" dirty="0" smtClean="0"/>
              <a:t>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a:t>
            </a:r>
            <a:r>
              <a:rPr lang="en-US" dirty="0" smtClean="0"/>
              <a:t>productivity</a:t>
            </a:r>
            <a:endParaRPr lang="en-US" dirty="0">
              <a:latin typeface="Century" panose="02040604050505020304" pitchFamily="18" charset="0"/>
            </a:endParaRPr>
          </a:p>
          <a:p>
            <a:pPr>
              <a:buFont typeface="Wingdings" panose="05000000000000000000" pitchFamily="2" charset="2"/>
              <a:buChar char="Ø"/>
            </a:pPr>
            <a:r>
              <a:rPr lang="en-US" dirty="0" smtClean="0"/>
              <a:t>Strong type checking helps prevent errors and enhances reliability</a:t>
            </a:r>
          </a:p>
          <a:p>
            <a:pPr>
              <a:buFont typeface="Wingdings" panose="05000000000000000000" pitchFamily="2" charset="2"/>
              <a:buChar char="Ø"/>
            </a:pPr>
            <a:r>
              <a:rPr lang="en-US" dirty="0" smtClean="0"/>
              <a:t>Increase </a:t>
            </a:r>
            <a:r>
              <a:rPr lang="en-US" dirty="0" smtClean="0"/>
              <a:t>self-documented </a:t>
            </a:r>
            <a:r>
              <a:rPr lang="en-US" dirty="0" smtClean="0"/>
              <a:t>code</a:t>
            </a:r>
            <a:endParaRPr lang="en-US" dirty="0" smtClean="0"/>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dirty="0" smtClean="0"/>
              <a:t>Typescript</a:t>
            </a:r>
            <a:endParaRPr lang="en-US" dirty="0"/>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pic>
        <p:nvPicPr>
          <p:cNvPr id="5" name="Content Placeholder 4"/>
          <p:cNvPicPr>
            <a:picLocks noGrp="1" noChangeAspect="1"/>
          </p:cNvPicPr>
          <p:nvPr>
            <p:ph idx="1"/>
          </p:nvPr>
        </p:nvPicPr>
        <p:blipFill>
          <a:blip r:embed="rId2"/>
          <a:stretch>
            <a:fillRect/>
          </a:stretch>
        </p:blipFill>
        <p:spPr>
          <a:xfrm>
            <a:off x="3614817" y="1689074"/>
            <a:ext cx="6379189" cy="4617259"/>
          </a:xfrm>
          <a:prstGeom prst="rect">
            <a:avLst/>
          </a:prstGeom>
        </p:spPr>
      </p:pic>
      <p:sp>
        <p:nvSpPr>
          <p:cNvPr id="6" name="Rectangle 5"/>
          <p:cNvSpPr/>
          <p:nvPr/>
        </p:nvSpPr>
        <p:spPr>
          <a:xfrm>
            <a:off x="3709664" y="1087179"/>
            <a:ext cx="5472973" cy="553998"/>
          </a:xfrm>
          <a:prstGeom prst="rect">
            <a:avLst/>
          </a:prstGeom>
        </p:spPr>
        <p:txBody>
          <a:bodyPr wrap="none">
            <a:spAutoFit/>
          </a:bodyPr>
          <a:lstStyle/>
          <a:p>
            <a:r>
              <a:rPr lang="en-US" sz="3000" dirty="0">
                <a:solidFill>
                  <a:schemeClr val="accent1">
                    <a:lumMod val="75000"/>
                  </a:schemeClr>
                </a:solidFill>
              </a:rPr>
              <a:t>Typescript are worth to learn</a:t>
            </a:r>
          </a:p>
        </p:txBody>
      </p:sp>
      <p:sp>
        <p:nvSpPr>
          <p:cNvPr id="7" name="TextBox 6"/>
          <p:cNvSpPr txBox="1"/>
          <p:nvPr/>
        </p:nvSpPr>
        <p:spPr>
          <a:xfrm>
            <a:off x="409501" y="1780056"/>
            <a:ext cx="3205316" cy="1169551"/>
          </a:xfrm>
          <a:prstGeom prst="rect">
            <a:avLst/>
          </a:prstGeom>
          <a:noFill/>
        </p:spPr>
        <p:txBody>
          <a:bodyPr wrap="square" rtlCol="0">
            <a:spAutoFit/>
          </a:bodyPr>
          <a:lstStyle/>
          <a:p>
            <a:r>
              <a:rPr lang="en-US" sz="1400" dirty="0"/>
              <a:t>% of developers who are developing with the language or technology and have expressed interest in continuing to develop with it</a:t>
            </a:r>
          </a:p>
        </p:txBody>
      </p:sp>
    </p:spTree>
    <p:extLst>
      <p:ext uri="{BB962C8B-B14F-4D97-AF65-F5344CB8AC3E}">
        <p14:creationId xmlns:p14="http://schemas.microsoft.com/office/powerpoint/2010/main" val="3443349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393</TotalTime>
  <Words>769</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Century</vt:lpstr>
      <vt:lpstr>Century Gothic</vt:lpstr>
      <vt:lpstr>Century Gothic (Body)</vt:lpstr>
      <vt:lpstr>Open Sans</vt:lpstr>
      <vt:lpstr>Times New Roman</vt:lpstr>
      <vt:lpstr>Wingdings</vt:lpstr>
      <vt:lpstr>Wingdings 3</vt:lpstr>
      <vt:lpstr>Ion Boardroom</vt:lpstr>
      <vt:lpstr>PowerPoint Presentation</vt:lpstr>
      <vt:lpstr>Content:</vt:lpstr>
      <vt:lpstr>Before Protractor</vt:lpstr>
      <vt:lpstr>Sync and Async</vt:lpstr>
      <vt:lpstr>Javascript</vt:lpstr>
      <vt:lpstr>Javascript Reference</vt:lpstr>
      <vt:lpstr>Value of type</vt:lpstr>
      <vt:lpstr>Typescript</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 Overview</vt:lpstr>
      <vt:lpstr>Protractor Overview</vt:lpstr>
      <vt:lpstr>Comparing some Characteristic of Protractor and Selenium</vt:lpstr>
      <vt:lpstr>Protractor Reference</vt:lpstr>
      <vt:lpstr>Q and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340</cp:revision>
  <cp:lastPrinted>2021-02-14T03:23:21Z</cp:lastPrinted>
  <dcterms:created xsi:type="dcterms:W3CDTF">2021-02-14T03:23:21Z</dcterms:created>
  <dcterms:modified xsi:type="dcterms:W3CDTF">2021-02-24T04:25:59Z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