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73" r:id="rId4"/>
    <p:sldId id="286" r:id="rId5"/>
    <p:sldId id="288" r:id="rId6"/>
    <p:sldId id="274" r:id="rId7"/>
    <p:sldId id="276" r:id="rId8"/>
    <p:sldId id="287" r:id="rId9"/>
    <p:sldId id="275" r:id="rId10"/>
    <p:sldId id="283" r:id="rId11"/>
    <p:sldId id="284" r:id="rId12"/>
    <p:sldId id="285" r:id="rId13"/>
    <p:sldId id="27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E6"/>
    <a:srgbClr val="CAE2F7"/>
    <a:srgbClr val="004990"/>
    <a:srgbClr val="164D90"/>
    <a:srgbClr val="A9E0E9"/>
    <a:srgbClr val="F2F2F2"/>
    <a:srgbClr val="00AEEF"/>
    <a:srgbClr val="92D1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4" d="100"/>
          <a:sy n="74" d="100"/>
        </p:scale>
        <p:origin x="84" y="7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hasCustomPrompt="true"/>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true"/>
          </p:cNvSpPr>
          <p:nvPr>
            <p:ph idx="1"/>
          </p:nvPr>
        </p:nvSpPr>
        <p:spPr>
          <a:xfrm>
            <a:off x="1154955" y="1654175"/>
            <a:ext cx="9868645" cy="34163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Rectangle 7"/>
          <p:cNvSpPr/>
          <p:nvPr userDrawn="true"/>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dirty="0"/>
          </a:p>
        </p:txBody>
      </p:sp>
      <p:sp>
        <p:nvSpPr>
          <p:cNvPr id="3" name="Content Placeholder 2"/>
          <p:cNvSpPr>
            <a:spLocks noGrp="true"/>
          </p:cNvSpPr>
          <p:nvPr>
            <p:ph sz="half" idx="1"/>
          </p:nvPr>
        </p:nvSpPr>
        <p:spPr>
          <a:xfrm>
            <a:off x="1154954" y="2603500"/>
            <a:ext cx="4825158" cy="3416301"/>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true"/>
          </p:cNvSpPr>
          <p:nvPr>
            <p:ph sz="half" idx="2"/>
          </p:nvPr>
        </p:nvSpPr>
        <p:spPr>
          <a:xfrm>
            <a:off x="6208712" y="2603500"/>
            <a:ext cx="4825159" cy="341630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7" name="Slide Number Placeholder 6"/>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true"/>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1154954" y="3179762"/>
            <a:ext cx="4825158"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true"/>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208710" y="3179762"/>
            <a:ext cx="4825159"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8" name="Footer Placeholder 7"/>
          <p:cNvSpPr>
            <a:spLocks noGrp="true"/>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dirty="0"/>
          </a:p>
        </p:txBody>
      </p:sp>
      <p:sp>
        <p:nvSpPr>
          <p:cNvPr id="3" name="Date Placeholder 2"/>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4" name="Footer Placeholder 3"/>
          <p:cNvSpPr>
            <a:spLocks noGrp="true"/>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true"/>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true"/>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true"/>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true"/>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true"/>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true"/>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9" name="Slide Number Placeholder 8"/>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true"/>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true" noChangeAspect="true"/>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true"/>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true"/>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true" noChangeAspect="true"/>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true"/>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true"/>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true" noChangeAspect="true"/>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true"/>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9" name="Slide Number Placeholder 8"/>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true"/>
          </p:cNvSpPr>
          <p:nvPr>
            <p:ph type="body" orient="vert" idx="1"/>
          </p:nvPr>
        </p:nvSpPr>
        <p:spPr/>
        <p:txBody>
          <a:bodyPr vert="eaVert" anchor="t" anchorCtr="false"/>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true"/>
          </p:cNvSpPr>
          <p:nvPr>
            <p:ph type="dt" sz="half" idx="10"/>
          </p:nvPr>
        </p:nvSpPr>
        <p:spPr>
          <a:xfrm>
            <a:off x="10650938" y="6394061"/>
            <a:ext cx="990599" cy="304799"/>
          </a:xfrm>
          <a:prstGeom prst="rect">
            <a:avLst/>
          </a:prstGeom>
        </p:spPr>
        <p:txBody>
          <a:bodyPr/>
          <a:lstStyle/>
          <a:p>
            <a:fld id="{AF88043E-905E-4148-B009-B3CB700EBBEA}" type="datetimeFigureOut">
              <a:rPr lang="en-US" smtClean="0"/>
            </a:fld>
            <a:endParaRPr lang="en-US"/>
          </a:p>
        </p:txBody>
      </p:sp>
      <p:sp>
        <p:nvSpPr>
          <p:cNvPr id="6" name="Slide Number Placeholder 5"/>
          <p:cNvSpPr>
            <a:spLocks noGrp="true"/>
          </p:cNvSpPr>
          <p:nvPr>
            <p:ph type="sldNum" sz="quarter" idx="12"/>
          </p:nvPr>
        </p:nvSpPr>
        <p:spPr>
          <a:xfrm>
            <a:off x="10352540" y="295729"/>
            <a:ext cx="838199" cy="767687"/>
          </a:xfrm>
          <a:prstGeom prst="rect">
            <a:avLst/>
          </a:prstGeom>
        </p:spPr>
        <p:txBody>
          <a:bodyPr/>
          <a:lstStyle/>
          <a:p>
            <a:fld id="{210999C8-D5EE-40C2-AE43-FAA4980FFAE8}"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true"/>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0" name="TextBox 29"/>
          <p:cNvSpPr txBox="true"/>
          <p:nvPr userDrawn="true"/>
        </p:nvSpPr>
        <p:spPr>
          <a:xfrm>
            <a:off x="9098638" y="6422280"/>
            <a:ext cx="1935233" cy="246221"/>
          </a:xfrm>
          <a:prstGeom prst="rect">
            <a:avLst/>
          </a:prstGeom>
          <a:noFill/>
        </p:spPr>
        <p:txBody>
          <a:bodyPr wrap="square" rtlCol="0">
            <a:spAutoFit/>
          </a:bodyPr>
          <a:lstStyle/>
          <a:p>
            <a:pPr algn="r"/>
            <a:r>
              <a:rPr lang="en-US" sz="1000" i="1" smtClean="0">
                <a:solidFill>
                  <a:srgbClr val="1E4C8F"/>
                </a:solidFill>
                <a:latin typeface="Century Gothic" panose="020B0502020202020204" pitchFamily="34" charset="0"/>
              </a:rPr>
              <a:t>logigear.com</a:t>
            </a:r>
            <a:endParaRPr lang="en-US" sz="1000" i="1">
              <a:solidFill>
                <a:srgbClr val="1E4C8F"/>
              </a:solidFill>
              <a:latin typeface="Century Gothic" panose="020B0502020202020204" pitchFamily="34" charset="0"/>
            </a:endParaRPr>
          </a:p>
        </p:txBody>
      </p:sp>
      <p:pic>
        <p:nvPicPr>
          <p:cNvPr id="22" name="Picture 21"/>
          <p:cNvPicPr>
            <a:picLocks noChangeAspect="true"/>
          </p:cNvPicPr>
          <p:nvPr userDrawn="true"/>
        </p:nvPicPr>
        <p:blipFill rotWithShape="true">
          <a:blip r:embed="rId9" cstate="print">
            <a:extLst>
              <a:ext uri="{28A0092B-C50C-407E-A947-70E740481C1C}">
                <a14:useLocalDpi xmlns:a14="http://schemas.microsoft.com/office/drawing/2010/main" val="false"/>
              </a:ext>
            </a:extLst>
          </a:blip>
          <a:srcRect b="25895"/>
          <a:stretch>
            <a:fillRect/>
          </a:stretch>
        </p:blipFill>
        <p:spPr>
          <a:xfrm>
            <a:off x="1154953" y="6386993"/>
            <a:ext cx="763057" cy="223357"/>
          </a:xfrm>
          <a:prstGeom prst="rect">
            <a:avLst/>
          </a:prstGeom>
        </p:spPr>
      </p:pic>
      <p:sp>
        <p:nvSpPr>
          <p:cNvPr id="29" name="TextBox 28"/>
          <p:cNvSpPr txBox="true"/>
          <p:nvPr userDrawn="true"/>
        </p:nvSpPr>
        <p:spPr>
          <a:xfrm>
            <a:off x="4528692" y="6386993"/>
            <a:ext cx="3126299" cy="246221"/>
          </a:xfrm>
          <a:prstGeom prst="rect">
            <a:avLst/>
          </a:prstGeom>
          <a:noFill/>
        </p:spPr>
        <p:txBody>
          <a:bodyPr wrap="square" rtlCol="0">
            <a:spAutoFit/>
          </a:bodyPr>
          <a:lstStyle/>
          <a:p>
            <a:pPr algn="ctr"/>
            <a:r>
              <a:rPr lang="en-US" sz="1000" i="1" smtClean="0">
                <a:solidFill>
                  <a:srgbClr val="1E4C8F"/>
                </a:solidFill>
                <a:latin typeface="Century Gothic" panose="020B0502020202020204" pitchFamily="34" charset="0"/>
              </a:rPr>
              <a:t>Sillicon Valley Testing</a:t>
            </a:r>
            <a:r>
              <a:rPr lang="en-US" sz="1000" i="1" baseline="0" smtClean="0">
                <a:solidFill>
                  <a:srgbClr val="1E4C8F"/>
                </a:solidFill>
                <a:latin typeface="Century Gothic" panose="020B0502020202020204" pitchFamily="34" charset="0"/>
              </a:rPr>
              <a:t> Expertise</a:t>
            </a:r>
            <a:endParaRPr lang="en-US" sz="1000" i="1">
              <a:solidFill>
                <a:srgbClr val="1E4C8F"/>
              </a:solidFill>
              <a:latin typeface="Century Gothic" panose="020B0502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hannel9.msdn.com/posts/Anders-Hejlsberg-Introducing-TypeScript" TargetMode="External"/><Relationship Id="rId3" Type="http://schemas.openxmlformats.org/officeDocument/2006/relationships/hyperlink" Target="https://stackoverflow.com/questions/12694530/what-is-typescript-and-why-would-i-use-it-in-place-of-javascript" TargetMode="External"/><Relationship Id="rId2" Type="http://schemas.openxmlformats.org/officeDocument/2006/relationships/hyperlink" Target="https://medium.com/@kgelpes/how-typescript-helps-us-prevent-the-most-common-error-in-javascript-development-2dbcb54cf12" TargetMode="External"/><Relationship Id="rId1" Type="http://schemas.openxmlformats.org/officeDocument/2006/relationships/hyperlink" Target="https://www.typescriptlang.org/docs/handbook/typescript-from-scratch.html" TargetMode="Externa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3techs.com/technologies/details/cp-javascript" TargetMode="External"/><Relationship Id="rId2" Type="http://schemas.openxmlformats.org/officeDocument/2006/relationships/hyperlink" Target="https://developer.mozilla.org/en-US/docs/Learn/JavaScript/Asynchronous/Introducing" TargetMode="External"/><Relationship Id="rId1" Type="http://schemas.openxmlformats.org/officeDocument/2006/relationships/hyperlink" Target="https://developer.mozilla.org/en-US/docs/Learn/Getting_started_with_the_web/JavaScript_basics"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4876572" y="1468010"/>
            <a:ext cx="4549730" cy="4549730"/>
          </a:xfrm>
          <a:prstGeom prst="ellipse">
            <a:avLst/>
          </a:prstGeom>
          <a:solidFill>
            <a:srgbClr val="CAE2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714288" y="1048599"/>
            <a:ext cx="4931041" cy="4931041"/>
          </a:xfrm>
          <a:prstGeom prst="ellipse">
            <a:avLst/>
          </a:prstGeom>
          <a:solidFill>
            <a:srgbClr val="FFE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 name="Picture 2"/>
          <p:cNvPicPr>
            <a:picLocks noChangeAspect="true"/>
          </p:cNvPicPr>
          <p:nvPr/>
        </p:nvPicPr>
        <p:blipFill>
          <a:blip r:embed="rId1"/>
          <a:stretch>
            <a:fillRect/>
          </a:stretch>
        </p:blipFill>
        <p:spPr>
          <a:xfrm>
            <a:off x="-434192" y="3178303"/>
            <a:ext cx="6399564" cy="4547438"/>
          </a:xfrm>
          <a:prstGeom prst="rect">
            <a:avLst/>
          </a:prstGeom>
        </p:spPr>
      </p:pic>
      <p:pic>
        <p:nvPicPr>
          <p:cNvPr id="12" name="Picture 11"/>
          <p:cNvPicPr>
            <a:picLocks noChangeAspect="true"/>
          </p:cNvPicPr>
          <p:nvPr/>
        </p:nvPicPr>
        <p:blipFill>
          <a:blip r:embed="rId2"/>
          <a:stretch>
            <a:fillRect/>
          </a:stretch>
        </p:blipFill>
        <p:spPr>
          <a:xfrm>
            <a:off x="2947046" y="4281250"/>
            <a:ext cx="2291904" cy="2291904"/>
          </a:xfrm>
          <a:prstGeom prst="rect">
            <a:avLst/>
          </a:prstGeom>
        </p:spPr>
      </p:pic>
      <p:pic>
        <p:nvPicPr>
          <p:cNvPr id="7" name="Picture 6"/>
          <p:cNvPicPr>
            <a:picLocks noChangeAspect="true"/>
          </p:cNvPicPr>
          <p:nvPr/>
        </p:nvPicPr>
        <p:blipFill>
          <a:blip r:embed="rId3"/>
          <a:stretch>
            <a:fillRect/>
          </a:stretch>
        </p:blipFill>
        <p:spPr>
          <a:xfrm rot="21372787">
            <a:off x="6659266" y="294083"/>
            <a:ext cx="5196953" cy="4291423"/>
          </a:xfrm>
          <a:prstGeom prst="rect">
            <a:avLst/>
          </a:prstGeom>
        </p:spPr>
      </p:pic>
      <p:pic>
        <p:nvPicPr>
          <p:cNvPr id="9" name="Picture 8"/>
          <p:cNvPicPr>
            <a:picLocks noChangeAspect="true"/>
          </p:cNvPicPr>
          <p:nvPr/>
        </p:nvPicPr>
        <p:blipFill>
          <a:blip r:embed="rId4"/>
          <a:stretch>
            <a:fillRect/>
          </a:stretch>
        </p:blipFill>
        <p:spPr>
          <a:xfrm>
            <a:off x="7558940" y="676074"/>
            <a:ext cx="1583873" cy="1583873"/>
          </a:xfrm>
          <a:prstGeom prst="rect">
            <a:avLst/>
          </a:prstGeom>
        </p:spPr>
      </p:pic>
      <p:sp>
        <p:nvSpPr>
          <p:cNvPr id="13" name="Oval 12"/>
          <p:cNvSpPr/>
          <p:nvPr/>
        </p:nvSpPr>
        <p:spPr>
          <a:xfrm>
            <a:off x="3419478" y="774700"/>
            <a:ext cx="5337310" cy="5337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true"/>
          <p:nvPr/>
        </p:nvSpPr>
        <p:spPr>
          <a:xfrm>
            <a:off x="3470314" y="2357559"/>
            <a:ext cx="5333028" cy="1569660"/>
          </a:xfrm>
          <a:prstGeom prst="rect">
            <a:avLst/>
          </a:prstGeom>
          <a:noFill/>
        </p:spPr>
        <p:txBody>
          <a:bodyPr wrap="square" rtlCol="0">
            <a:spAutoFit/>
          </a:bodyPr>
          <a:lstStyle/>
          <a:p>
            <a:pPr algn="ctr"/>
            <a:r>
              <a:rPr lang="en-US" sz="4800" b="1" smtClean="0">
                <a:solidFill>
                  <a:srgbClr val="164D90"/>
                </a:solidFill>
                <a:latin typeface="Open Sans" panose="020B0606030504020204" pitchFamily="34" charset="0"/>
                <a:ea typeface="Open Sans" panose="020B0606030504020204" pitchFamily="34" charset="0"/>
                <a:cs typeface="Open Sans" panose="020B0606030504020204" pitchFamily="34" charset="0"/>
              </a:rPr>
              <a:t>LogiGear Corporation</a:t>
            </a:r>
            <a:endParaRPr lang="en-US" sz="480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541705" y="4644571"/>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49600" y="493486"/>
            <a:ext cx="5878285" cy="5878285"/>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true"/>
          </p:cNvPicPr>
          <p:nvPr/>
        </p:nvPicPr>
        <p:blipFill>
          <a:blip r:embed="rId5" cstate="print">
            <a:extLst>
              <a:ext uri="{28A0092B-C50C-407E-A947-70E740481C1C}">
                <a14:useLocalDpi xmlns:a14="http://schemas.microsoft.com/office/drawing/2010/main" val="false"/>
              </a:ext>
            </a:extLst>
          </a:blip>
          <a:stretch>
            <a:fillRect/>
          </a:stretch>
        </p:blipFill>
        <p:spPr>
          <a:xfrm>
            <a:off x="5264054" y="1642441"/>
            <a:ext cx="1645139" cy="468397"/>
          </a:xfrm>
          <a:prstGeom prst="rect">
            <a:avLst/>
          </a:prstGeom>
        </p:spPr>
      </p:pic>
      <p:pic>
        <p:nvPicPr>
          <p:cNvPr id="14" name="Picture 13"/>
          <p:cNvPicPr>
            <a:picLocks noChangeAspect="true"/>
          </p:cNvPicPr>
          <p:nvPr/>
        </p:nvPicPr>
        <p:blipFill>
          <a:blip r:embed="rId4"/>
          <a:stretch>
            <a:fillRect/>
          </a:stretch>
        </p:blipFill>
        <p:spPr>
          <a:xfrm>
            <a:off x="9406535" y="1589990"/>
            <a:ext cx="731248" cy="731248"/>
          </a:xfrm>
          <a:prstGeom prst="rect">
            <a:avLst/>
          </a:prstGeom>
        </p:spPr>
      </p:pic>
      <p:pic>
        <p:nvPicPr>
          <p:cNvPr id="17" name="Picture 16"/>
          <p:cNvPicPr>
            <a:picLocks noChangeAspect="true"/>
          </p:cNvPicPr>
          <p:nvPr/>
        </p:nvPicPr>
        <p:blipFill>
          <a:blip r:embed="rId2"/>
          <a:stretch>
            <a:fillRect/>
          </a:stretch>
        </p:blipFill>
        <p:spPr>
          <a:xfrm rot="19915561">
            <a:off x="1544124" y="4350258"/>
            <a:ext cx="1342800" cy="1342800"/>
          </a:xfrm>
          <a:prstGeom prst="rect">
            <a:avLst/>
          </a:prstGeom>
        </p:spPr>
      </p:pic>
      <p:pic>
        <p:nvPicPr>
          <p:cNvPr id="19" name="Picture 18"/>
          <p:cNvPicPr>
            <a:picLocks noChangeAspect="true"/>
          </p:cNvPicPr>
          <p:nvPr/>
        </p:nvPicPr>
        <p:blipFill>
          <a:blip r:embed="rId6"/>
          <a:stretch>
            <a:fillRect/>
          </a:stretch>
        </p:blipFill>
        <p:spPr>
          <a:xfrm>
            <a:off x="-624992" y="-335424"/>
            <a:ext cx="3003740" cy="3044004"/>
          </a:xfrm>
          <a:prstGeom prst="rect">
            <a:avLst/>
          </a:prstGeom>
        </p:spPr>
      </p:pic>
      <p:pic>
        <p:nvPicPr>
          <p:cNvPr id="21" name="Picture 20"/>
          <p:cNvPicPr>
            <a:picLocks noChangeAspect="true"/>
          </p:cNvPicPr>
          <p:nvPr/>
        </p:nvPicPr>
        <p:blipFill>
          <a:blip r:embed="rId7">
            <a:lum bright="20000" contrast="-20000"/>
          </a:blip>
          <a:stretch>
            <a:fillRect/>
          </a:stretch>
        </p:blipFill>
        <p:spPr>
          <a:xfrm>
            <a:off x="9772159" y="5238759"/>
            <a:ext cx="2034743" cy="2034743"/>
          </a:xfrm>
          <a:prstGeom prst="rect">
            <a:avLst/>
          </a:prstGeom>
        </p:spPr>
      </p:pic>
      <p:pic>
        <p:nvPicPr>
          <p:cNvPr id="22" name="Picture 21"/>
          <p:cNvPicPr>
            <a:picLocks noChangeAspect="true"/>
          </p:cNvPicPr>
          <p:nvPr/>
        </p:nvPicPr>
        <p:blipFill>
          <a:blip r:embed="rId7">
            <a:lum bright="20000" contrast="-20000"/>
          </a:blip>
          <a:stretch>
            <a:fillRect/>
          </a:stretch>
        </p:blipFill>
        <p:spPr>
          <a:xfrm>
            <a:off x="11258448" y="4549321"/>
            <a:ext cx="1104457" cy="1104457"/>
          </a:xfrm>
          <a:prstGeom prst="rect">
            <a:avLst/>
          </a:prstGeom>
        </p:spPr>
      </p:pic>
      <p:sp>
        <p:nvSpPr>
          <p:cNvPr id="4" name="TextBox 3"/>
          <p:cNvSpPr txBox="true"/>
          <p:nvPr/>
        </p:nvSpPr>
        <p:spPr>
          <a:xfrm>
            <a:off x="5130277" y="3767320"/>
            <a:ext cx="1940069" cy="523220"/>
          </a:xfrm>
          <a:prstGeom prst="rect">
            <a:avLst/>
          </a:prstGeom>
          <a:noFill/>
        </p:spPr>
        <p:txBody>
          <a:bodyPr wrap="square" rtlCol="0">
            <a:spAutoFit/>
          </a:bodyPr>
          <a:lstStyle/>
          <a:p>
            <a:r>
              <a:rPr lang="en-US" sz="2800" err="1" smtClean="0">
                <a:ln w="0"/>
                <a:solidFill>
                  <a:schemeClr val="accent1"/>
                </a:solidFill>
                <a:effectLst>
                  <a:outerShdw blurRad="38100" dist="25400" dir="5400000" algn="ctr" rotWithShape="0">
                    <a:srgbClr val="6E747A">
                      <a:alpha val="43000"/>
                    </a:srgbClr>
                  </a:outerShdw>
                </a:effectLst>
              </a:rPr>
              <a:t>InContact</a:t>
            </a:r>
            <a:endParaRPr lang="en-US" sz="2800">
              <a:ln w="0"/>
              <a:solidFill>
                <a:schemeClr val="accent1"/>
              </a:solidFill>
              <a:effectLst>
                <a:outerShdw blurRad="38100" dist="25400" dir="5400000" algn="ctr" rotWithShape="0">
                  <a:srgbClr val="6E747A">
                    <a:alpha val="43000"/>
                  </a:srgbClr>
                </a:outerShdw>
              </a:effectLst>
            </a:endParaRPr>
          </a:p>
        </p:txBody>
      </p:sp>
      <p:sp>
        <p:nvSpPr>
          <p:cNvPr id="5" name="TextBox 4"/>
          <p:cNvSpPr txBox="true"/>
          <p:nvPr/>
        </p:nvSpPr>
        <p:spPr>
          <a:xfrm>
            <a:off x="5449027" y="4220366"/>
            <a:ext cx="1457990" cy="400110"/>
          </a:xfrm>
          <a:prstGeom prst="rect">
            <a:avLst/>
          </a:prstGeom>
          <a:noFill/>
        </p:spPr>
        <p:txBody>
          <a:bodyPr wrap="square" rtlCol="0">
            <a:spAutoFit/>
          </a:bodyPr>
          <a:lstStyle/>
          <a:p>
            <a:r>
              <a:rPr lang="vi-VN" sz="2000" smtClean="0">
                <a:solidFill>
                  <a:schemeClr val="accent2"/>
                </a:solidFill>
                <a:latin typeface="Century Gothic (Body)"/>
              </a:rPr>
              <a:t>Protractor</a:t>
            </a:r>
            <a:endParaRPr lang="en-US" sz="2000">
              <a:solidFill>
                <a:schemeClr val="accent2"/>
              </a:solidFill>
              <a:latin typeface="Century Gothic (Body)"/>
            </a:endParaRPr>
          </a:p>
        </p:txBody>
      </p:sp>
      <p:sp>
        <p:nvSpPr>
          <p:cNvPr id="20" name="TextBox 19"/>
          <p:cNvSpPr txBox="true"/>
          <p:nvPr/>
        </p:nvSpPr>
        <p:spPr>
          <a:xfrm>
            <a:off x="5435586" y="4844357"/>
            <a:ext cx="1457990" cy="400110"/>
          </a:xfrm>
          <a:prstGeom prst="rect">
            <a:avLst/>
          </a:prstGeom>
          <a:noFill/>
        </p:spPr>
        <p:txBody>
          <a:bodyPr wrap="square" rtlCol="0">
            <a:spAutoFit/>
          </a:bodyPr>
          <a:lstStyle/>
          <a:p>
            <a:r>
              <a:rPr lang="en-US" sz="2000" smtClean="0">
                <a:solidFill>
                  <a:schemeClr val="accent2">
                    <a:lumMod val="75000"/>
                  </a:schemeClr>
                </a:solidFill>
                <a:latin typeface="Century Gothic (Body)"/>
              </a:rPr>
              <a:t>Tuan Dao</a:t>
            </a:r>
            <a:endParaRPr lang="en-US" sz="2000" smtClean="0">
              <a:solidFill>
                <a:schemeClr val="accent2">
                  <a:lumMod val="75000"/>
                </a:schemeClr>
              </a:solidFill>
              <a:latin typeface="Century Gothic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endParaRPr lang="en-US"/>
          </a:p>
        </p:txBody>
      </p:sp>
      <p:graphicFrame>
        <p:nvGraphicFramePr>
          <p:cNvPr id="4" name="Content Placeholder 3"/>
          <p:cNvGraphicFramePr>
            <a:graphicFrameLocks noGrp="true"/>
          </p:cNvGraphicFramePr>
          <p:nvPr>
            <p:ph idx="1"/>
          </p:nvPr>
        </p:nvGraphicFramePr>
        <p:xfrm>
          <a:off x="1154955" y="1654175"/>
          <a:ext cx="9869170" cy="3154680"/>
        </p:xfrm>
        <a:graphic>
          <a:graphicData uri="http://schemas.openxmlformats.org/drawingml/2006/table">
            <a:tbl>
              <a:tblPr firstRow="true" bandRow="true">
                <a:tableStyleId>{5C22544A-7EE6-4342-B048-85BDC9FD1C3A}</a:tableStyleId>
              </a:tblPr>
              <a:tblGrid>
                <a:gridCol w="4934585"/>
                <a:gridCol w="4934585"/>
              </a:tblGrid>
              <a:tr h="381000">
                <a:tc>
                  <a:txBody>
                    <a:bodyPr/>
                    <a:lstStyle/>
                    <a:p>
                      <a:pPr algn="ctr">
                        <a:buNone/>
                      </a:pPr>
                      <a:r>
                        <a:rPr lang="en-US" altLang="en-US" dirty="0"/>
                        <a:t>Typescript</a:t>
                      </a:r>
                      <a:endParaRPr lang="en-US" altLang="en-US" dirty="0"/>
                    </a:p>
                  </a:txBody>
                  <a:tcPr/>
                </a:tc>
                <a:tc>
                  <a:txBody>
                    <a:bodyPr/>
                    <a:lstStyle/>
                    <a:p>
                      <a:pPr algn="ctr">
                        <a:buNone/>
                      </a:pPr>
                      <a:r>
                        <a:rPr lang="en-US" altLang="en-US" sz="1800">
                          <a:sym typeface="+mn-ea"/>
                        </a:rPr>
                        <a:t>J</a:t>
                      </a:r>
                      <a:r>
                        <a:rPr lang="en-US" sz="1800">
                          <a:sym typeface="+mn-ea"/>
                        </a:rPr>
                        <a:t>ava</a:t>
                      </a:r>
                      <a:endParaRPr lang="en-US"/>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endParaRPr lang="en-US" sz="1800" kern="1200" dirty="0" smtClean="0">
                        <a:solidFill>
                          <a:schemeClr val="dk1"/>
                        </a:solidFill>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of variable and method following ‘:’ symbol </a:t>
                      </a:r>
                      <a:endParaRPr lang="en-US" sz="1800" kern="1200" baseline="0" dirty="0" smtClean="0">
                        <a:solidFill>
                          <a:schemeClr val="dk1"/>
                        </a:solidFill>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Don’t have to declare type</a:t>
                      </a:r>
                      <a:endParaRPr lang="en-US" sz="1800" kern="1200" baseline="0" dirty="0" smtClean="0">
                        <a:solidFill>
                          <a:schemeClr val="dk1"/>
                        </a:solidFill>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Use ‘let’, ‘</a:t>
                      </a:r>
                      <a:r>
                        <a:rPr lang="en-US" sz="1800" kern="1200" baseline="0" dirty="0" err="1" smtClean="0">
                          <a:solidFill>
                            <a:schemeClr val="dk1"/>
                          </a:solidFill>
                          <a:latin typeface="+mn-lt"/>
                          <a:ea typeface="+mn-ea"/>
                          <a:cs typeface="+mn-cs"/>
                        </a:rPr>
                        <a:t>const</a:t>
                      </a:r>
                      <a:r>
                        <a:rPr lang="en-US" sz="1800" kern="1200" baseline="0" dirty="0" smtClean="0">
                          <a:solidFill>
                            <a:schemeClr val="dk1"/>
                          </a:solidFill>
                          <a:latin typeface="+mn-lt"/>
                          <a:ea typeface="+mn-ea"/>
                          <a:cs typeface="+mn-cs"/>
                        </a:rPr>
                        <a:t>’ , or ‘</a:t>
                      </a:r>
                      <a:r>
                        <a:rPr lang="en-US" sz="1800" kern="1200" baseline="0" dirty="0" err="1" smtClean="0">
                          <a:solidFill>
                            <a:schemeClr val="dk1"/>
                          </a:solidFill>
                          <a:latin typeface="+mn-lt"/>
                          <a:ea typeface="+mn-ea"/>
                          <a:cs typeface="+mn-cs"/>
                        </a:rPr>
                        <a:t>var</a:t>
                      </a:r>
                      <a:r>
                        <a:rPr lang="en-US" sz="1800" kern="1200" baseline="0" dirty="0" smtClean="0">
                          <a:solidFill>
                            <a:schemeClr val="dk1"/>
                          </a:solidFill>
                          <a:latin typeface="+mn-lt"/>
                          <a:ea typeface="+mn-ea"/>
                          <a:cs typeface="+mn-cs"/>
                        </a:rPr>
                        <a:t>’ to declare variable</a:t>
                      </a:r>
                      <a:endParaRPr lang="en-US" sz="1800" kern="1200" baseline="0" dirty="0" smtClean="0">
                        <a:solidFill>
                          <a:schemeClr val="dk1"/>
                        </a:solidFill>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kern="1200" baseline="0" dirty="0" smtClean="0">
                          <a:solidFill>
                            <a:schemeClr val="dk1"/>
                          </a:solidFill>
                          <a:latin typeface="+mn-lt"/>
                          <a:ea typeface="+mn-ea"/>
                          <a:cs typeface="+mn-cs"/>
                        </a:rPr>
                        <a:t>EX: let xyz : string;</a:t>
                      </a:r>
                      <a:endParaRPr lang="vi-VN" sz="1800" kern="1200" dirty="0" smtClean="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latin typeface="+mn-lt"/>
                          <a:ea typeface="+mn-ea"/>
                          <a:cs typeface="+mn-cs"/>
                        </a:rPr>
                        <a:t>Declaring</a:t>
                      </a:r>
                      <a:r>
                        <a:rPr lang="en-US" sz="1800" kern="1200" baseline="0" dirty="0" smtClean="0">
                          <a:solidFill>
                            <a:schemeClr val="dk1"/>
                          </a:solidFill>
                          <a:latin typeface="+mn-lt"/>
                          <a:ea typeface="+mn-ea"/>
                          <a:cs typeface="+mn-cs"/>
                        </a:rPr>
                        <a:t> type</a:t>
                      </a:r>
                      <a:r>
                        <a:rPr lang="en-US" sz="1800" kern="1200" dirty="0" smtClean="0">
                          <a:solidFill>
                            <a:schemeClr val="dk1"/>
                          </a:solidFill>
                          <a:latin typeface="+mn-lt"/>
                          <a:ea typeface="+mn-ea"/>
                          <a:cs typeface="+mn-cs"/>
                        </a:rPr>
                        <a:t>:</a:t>
                      </a:r>
                      <a:endParaRPr lang="en-US" sz="1800" kern="1200" dirty="0" smtClean="0">
                        <a:solidFill>
                          <a:schemeClr val="dk1"/>
                        </a:solidFill>
                        <a:latin typeface="+mn-lt"/>
                        <a:ea typeface="+mn-ea"/>
                        <a:cs typeface="+mn-cs"/>
                      </a:endParaRPr>
                    </a:p>
                    <a:p>
                      <a:pPr marL="285750" indent="-285750">
                        <a:buFont typeface="Arial" panose="020B0604020202020204" pitchFamily="34" charset="0"/>
                        <a:buChar char="•"/>
                      </a:pPr>
                      <a:r>
                        <a:rPr lang="en-US" sz="1800" kern="1200" dirty="0" smtClean="0">
                          <a:solidFill>
                            <a:schemeClr val="dk1"/>
                          </a:solidFill>
                          <a:latin typeface="+mn-lt"/>
                          <a:ea typeface="+mn-ea"/>
                          <a:cs typeface="+mn-cs"/>
                        </a:rPr>
                        <a:t>Declare</a:t>
                      </a:r>
                      <a:r>
                        <a:rPr lang="en-US" sz="1800" kern="1200" baseline="0" dirty="0" smtClean="0">
                          <a:solidFill>
                            <a:schemeClr val="dk1"/>
                          </a:solidFill>
                          <a:latin typeface="+mn-lt"/>
                          <a:ea typeface="+mn-ea"/>
                          <a:cs typeface="+mn-cs"/>
                        </a:rPr>
                        <a:t> type preceding variable and method </a:t>
                      </a:r>
                      <a:endParaRPr lang="en-US" sz="1800"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Have to declare type</a:t>
                      </a:r>
                      <a:endParaRPr lang="en-US" sz="1800" kern="1200" baseline="0" dirty="0" smtClean="0">
                        <a:solidFill>
                          <a:schemeClr val="dk1"/>
                        </a:solidFill>
                        <a:latin typeface="+mn-lt"/>
                        <a:ea typeface="+mn-ea"/>
                        <a:cs typeface="+mn-cs"/>
                      </a:endParaRPr>
                    </a:p>
                    <a:p>
                      <a:pPr marL="285750" indent="-285750">
                        <a:buFont typeface="Arial" panose="020B0604020202020204" pitchFamily="34" charset="0"/>
                        <a:buChar char="•"/>
                      </a:pPr>
                      <a:r>
                        <a:rPr lang="en-US" sz="1800" kern="1200" baseline="0" dirty="0" smtClean="0">
                          <a:solidFill>
                            <a:schemeClr val="dk1"/>
                          </a:solidFill>
                          <a:latin typeface="+mn-lt"/>
                          <a:ea typeface="+mn-ea"/>
                          <a:cs typeface="+mn-cs"/>
                        </a:rPr>
                        <a:t>Ex: </a:t>
                      </a:r>
                      <a:r>
                        <a:rPr lang="en-US" sz="1800" kern="1200" baseline="0" dirty="0" err="1" smtClean="0">
                          <a:solidFill>
                            <a:schemeClr val="dk1"/>
                          </a:solidFill>
                          <a:latin typeface="+mn-lt"/>
                          <a:ea typeface="+mn-ea"/>
                          <a:cs typeface="+mn-cs"/>
                        </a:rPr>
                        <a:t>int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num</a:t>
                      </a:r>
                      <a:r>
                        <a:rPr lang="en-US" sz="1800" kern="1200" baseline="0" dirty="0" smtClean="0">
                          <a:solidFill>
                            <a:schemeClr val="dk1"/>
                          </a:solidFill>
                          <a:latin typeface="+mn-lt"/>
                          <a:ea typeface="+mn-ea"/>
                          <a:cs typeface="+mn-cs"/>
                        </a:rPr>
                        <a:t>;</a:t>
                      </a:r>
                      <a:endParaRPr lang="en-US" dirty="0"/>
                    </a:p>
                  </a:txBody>
                  <a:tcPr/>
                </a:tc>
              </a:tr>
              <a:tr h="381000">
                <a:tc>
                  <a:txBody>
                    <a:bodyPr/>
                    <a:lstStyle/>
                    <a:p>
                      <a:pPr>
                        <a:buNone/>
                      </a:pPr>
                      <a:r>
                        <a:rPr lang="en-US" sz="1800" b="0" i="0" kern="1200" dirty="0" smtClean="0">
                          <a:solidFill>
                            <a:schemeClr val="dk1"/>
                          </a:solidFill>
                          <a:effectLst/>
                          <a:latin typeface="+mn-lt"/>
                          <a:ea typeface="+mn-ea"/>
                          <a:cs typeface="+mn-cs"/>
                        </a:rPr>
                        <a:t>A class can only have</a:t>
                      </a:r>
                      <a:r>
                        <a:rPr lang="en-US" sz="1800" b="0" i="0" kern="1200" baseline="0" dirty="0" smtClean="0">
                          <a:solidFill>
                            <a:schemeClr val="dk1"/>
                          </a:solidFill>
                          <a:effectLst/>
                          <a:latin typeface="+mn-lt"/>
                          <a:ea typeface="+mn-ea"/>
                          <a:cs typeface="+mn-cs"/>
                        </a:rPr>
                        <a:t> one </a:t>
                      </a:r>
                      <a:r>
                        <a:rPr lang="en-US" sz="1800" b="0" i="0" kern="1200" dirty="0" smtClean="0">
                          <a:solidFill>
                            <a:schemeClr val="dk1"/>
                          </a:solidFill>
                          <a:effectLst/>
                          <a:latin typeface="+mn-lt"/>
                          <a:ea typeface="+mn-ea"/>
                          <a:cs typeface="+mn-cs"/>
                        </a:rPr>
                        <a:t>constructor</a:t>
                      </a:r>
                      <a:endParaRPr lang="en-US" b="0" dirty="0"/>
                    </a:p>
                  </a:txBody>
                  <a:tcPr/>
                </a:tc>
                <a:tc>
                  <a:txBody>
                    <a:bodyPr/>
                    <a:lstStyle/>
                    <a:p>
                      <a:pPr>
                        <a:buNone/>
                      </a:pPr>
                      <a:r>
                        <a:rPr lang="en-US" sz="1800" b="0" i="0" kern="1200" dirty="0" smtClean="0">
                          <a:solidFill>
                            <a:schemeClr val="dk1"/>
                          </a:solidFill>
                          <a:effectLst/>
                          <a:latin typeface="+mn-lt"/>
                          <a:ea typeface="+mn-ea"/>
                          <a:cs typeface="+mn-cs"/>
                        </a:rPr>
                        <a:t>A class can have multiple constructors</a:t>
                      </a:r>
                      <a:endParaRPr lang="en-US" b="0" dirty="0"/>
                    </a:p>
                  </a:txBody>
                  <a:tcPr/>
                </a:tc>
              </a:tr>
              <a:tr h="381000">
                <a:tc>
                  <a:txBody>
                    <a:bodyPr/>
                    <a:lstStyle/>
                    <a:p>
                      <a:pPr>
                        <a:buNone/>
                      </a:pPr>
                      <a:r>
                        <a:rPr lang="en-US" dirty="0" smtClean="0"/>
                        <a:t>Compile</a:t>
                      </a:r>
                      <a:r>
                        <a:rPr lang="en-US" baseline="0" dirty="0" smtClean="0"/>
                        <a:t> to </a:t>
                      </a:r>
                      <a:r>
                        <a:rPr lang="en-US" baseline="0" dirty="0" err="1" smtClean="0"/>
                        <a:t>Javascript</a:t>
                      </a:r>
                      <a:r>
                        <a:rPr lang="en-US" baseline="0" dirty="0" smtClean="0"/>
                        <a:t> (ES5)</a:t>
                      </a:r>
                      <a:endParaRPr lang="en-US" dirty="0"/>
                    </a:p>
                  </a:txBody>
                  <a:tcPr/>
                </a:tc>
                <a:tc>
                  <a:txBody>
                    <a:bodyPr/>
                    <a:lstStyle/>
                    <a:p>
                      <a:pPr>
                        <a:buNone/>
                      </a:pPr>
                      <a:r>
                        <a:rPr lang="en-US" dirty="0" smtClean="0"/>
                        <a:t>Compile</a:t>
                      </a:r>
                      <a:r>
                        <a:rPr lang="en-US" baseline="0" dirty="0" smtClean="0"/>
                        <a:t> to </a:t>
                      </a:r>
                      <a:r>
                        <a:rPr lang="en-US" baseline="0" dirty="0" err="1" smtClean="0"/>
                        <a:t>bytecode</a:t>
                      </a:r>
                      <a:r>
                        <a:rPr lang="en-US" baseline="0" dirty="0" smtClean="0"/>
                        <a:t> </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smtClean="0"/>
              <a:t>Solution of circular import problem</a:t>
            </a:r>
            <a:endParaRPr lang="en-US" dirty="0"/>
          </a:p>
        </p:txBody>
      </p:sp>
      <p:sp>
        <p:nvSpPr>
          <p:cNvPr id="3" name="Content Placeholder 2"/>
          <p:cNvSpPr>
            <a:spLocks noGrp="true"/>
          </p:cNvSpPr>
          <p:nvPr>
            <p:ph idx="1"/>
          </p:nvPr>
        </p:nvSpPr>
        <p:spPr/>
        <p:txBody>
          <a:bodyPr/>
          <a:lstStyle/>
          <a:p>
            <a:r>
              <a:rPr lang="" altLang="en-US" dirty="0"/>
              <a:t>We have dashboard is a parent class , and we want a method return instance of child class without import so that we need a child class have a method return it’s instance, and parent use require instead of import to call child class</a:t>
            </a:r>
            <a:endParaRPr lang="" altLang="en-US" dirty="0"/>
          </a:p>
          <a:p>
            <a:endParaRPr lang="" altLang="en-US" dirty="0"/>
          </a:p>
        </p:txBody>
      </p:sp>
      <p:pic>
        <p:nvPicPr>
          <p:cNvPr id="4" name="Picture 3"/>
          <p:cNvPicPr>
            <a:picLocks noChangeAspect="true"/>
          </p:cNvPicPr>
          <p:nvPr/>
        </p:nvPicPr>
        <p:blipFill>
          <a:blip r:embed="rId1"/>
          <a:stretch>
            <a:fillRect/>
          </a:stretch>
        </p:blipFill>
        <p:spPr>
          <a:xfrm>
            <a:off x="5950585" y="2527300"/>
            <a:ext cx="4705350" cy="1533525"/>
          </a:xfrm>
          <a:prstGeom prst="rect">
            <a:avLst/>
          </a:prstGeom>
        </p:spPr>
      </p:pic>
      <p:pic>
        <p:nvPicPr>
          <p:cNvPr id="5" name="Picture 4"/>
          <p:cNvPicPr>
            <a:picLocks noChangeAspect="true"/>
          </p:cNvPicPr>
          <p:nvPr/>
        </p:nvPicPr>
        <p:blipFill>
          <a:blip r:embed="rId2"/>
          <a:stretch>
            <a:fillRect/>
          </a:stretch>
        </p:blipFill>
        <p:spPr>
          <a:xfrm>
            <a:off x="1339850" y="2527300"/>
            <a:ext cx="4248150" cy="1514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Typescript </a:t>
            </a:r>
            <a:r>
              <a:rPr lang="en-US"/>
              <a:t>Reference</a:t>
            </a:r>
            <a:endParaRPr lang="en-US"/>
          </a:p>
        </p:txBody>
      </p:sp>
      <p:sp>
        <p:nvSpPr>
          <p:cNvPr id="3" name="Content Placeholder 2"/>
          <p:cNvSpPr>
            <a:spLocks noGrp="true"/>
          </p:cNvSpPr>
          <p:nvPr>
            <p:ph idx="1"/>
          </p:nvPr>
        </p:nvSpPr>
        <p:spPr/>
        <p:txBody>
          <a:bodyPr/>
          <a:lstStyle/>
          <a:p>
            <a:r>
              <a:rPr lang="en-US">
                <a:hlinkClick r:id="rId1"/>
              </a:rPr>
              <a:t>https://www.typescriptlang.org/docs/handbook/typescript-from-scratch.html</a:t>
            </a:r>
            <a:endParaRPr lang="en-US"/>
          </a:p>
          <a:p>
            <a:r>
              <a:rPr lang="en-US" smtClean="0">
                <a:hlinkClick r:id="rId2"/>
              </a:rPr>
              <a:t>https</a:t>
            </a:r>
            <a:r>
              <a:rPr lang="en-US">
                <a:hlinkClick r:id="rId2"/>
              </a:rPr>
              <a:t>://medium.com/@</a:t>
            </a:r>
            <a:r>
              <a:rPr lang="en-US" smtClean="0">
                <a:hlinkClick r:id="rId2"/>
              </a:rPr>
              <a:t>kgelpes/how-typescript-helps-us-prevent-the-most-common-error-in-javascript-development-2dbcb54cf12</a:t>
            </a:r>
            <a:endParaRPr lang="en-US" smtClean="0"/>
          </a:p>
          <a:p>
            <a:r>
              <a:rPr lang="en-US">
                <a:hlinkClick r:id="rId3"/>
              </a:rPr>
              <a:t>https://</a:t>
            </a:r>
            <a:r>
              <a:rPr lang="en-US" smtClean="0">
                <a:hlinkClick r:id="rId3"/>
              </a:rPr>
              <a:t>stackoverflow.com/questions/12694530/what-is-typescript-and-why-would-i-use-it-in-place-of-javascript</a:t>
            </a:r>
            <a:endParaRPr lang="en-US" smtClean="0"/>
          </a:p>
          <a:p>
            <a:r>
              <a:rPr lang="en-US">
                <a:hlinkClick r:id="rId4"/>
              </a:rPr>
              <a:t>https://channel9.msdn.com/posts/Anders-Hejlsberg-Introducing-TypeScript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true" noChangeArrowheads="true"/>
          </p:cNvPicPr>
          <p:nvPr/>
        </p:nvPicPr>
        <p:blipFill rotWithShape="true">
          <a:blip r:embed="rId1">
            <a:extLst>
              <a:ext uri="{28A0092B-C50C-407E-A947-70E740481C1C}">
                <a14:useLocalDpi xmlns:a14="http://schemas.microsoft.com/office/drawing/2010/main" val="false"/>
              </a:ext>
            </a:extLst>
          </a:blip>
          <a:srcRect t="5729" b="189"/>
          <a:stretch>
            <a:fillRect/>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true"/>
          </p:cNvPicPr>
          <p:nvPr/>
        </p:nvPicPr>
        <p:blipFill>
          <a:blip r:embed="rId2"/>
          <a:stretch>
            <a:fillRect/>
          </a:stretch>
        </p:blipFill>
        <p:spPr>
          <a:xfrm rot="3618775">
            <a:off x="3301292" y="863395"/>
            <a:ext cx="5438838" cy="5940051"/>
          </a:xfrm>
          <a:prstGeom prst="rect">
            <a:avLst/>
          </a:prstGeom>
        </p:spPr>
      </p:pic>
      <p:pic>
        <p:nvPicPr>
          <p:cNvPr id="6" name="Picture 5"/>
          <p:cNvPicPr>
            <a:picLocks noChangeAspect="true"/>
          </p:cNvPicPr>
          <p:nvPr/>
        </p:nvPicPr>
        <p:blipFill>
          <a:blip r:embed="rId3"/>
          <a:stretch>
            <a:fillRect/>
          </a:stretch>
        </p:blipFill>
        <p:spPr>
          <a:xfrm rot="3447446">
            <a:off x="5026142" y="5860041"/>
            <a:ext cx="3590095" cy="2548935"/>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true"/>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true"/>
          </p:cNvSpPr>
          <p:nvPr>
            <p:ph idx="1"/>
          </p:nvPr>
        </p:nvSpPr>
        <p:spPr/>
        <p:txBody>
          <a:bodyPr>
            <a:normAutofit/>
          </a:bodyPr>
          <a:lstStyle/>
          <a:p>
            <a:pPr marL="914400" indent="-457200">
              <a:buFont typeface="+mj-lt"/>
              <a:buAutoNum type="arabicPeriod"/>
            </a:pPr>
            <a:r>
              <a:rPr lang="en-US" sz="2000" b="1" dirty="0">
                <a:solidFill>
                  <a:schemeClr val="accent2"/>
                </a:solidFill>
              </a:rPr>
              <a:t>Before Protractor</a:t>
            </a:r>
            <a:endParaRPr lang="en-US" sz="2000" b="1" dirty="0">
              <a:solidFill>
                <a:schemeClr val="accent2"/>
              </a:solidFill>
            </a:endParaRPr>
          </a:p>
          <a:p>
            <a:pPr marL="914400" indent="-457200">
              <a:buFont typeface="+mj-lt"/>
              <a:buAutoNum type="arabicPeriod"/>
            </a:pPr>
            <a:r>
              <a:rPr lang="en-US" sz="2000" b="1" dirty="0">
                <a:solidFill>
                  <a:schemeClr val="accent2"/>
                </a:solidFill>
              </a:rPr>
              <a:t>Protractor</a:t>
            </a:r>
            <a:endParaRPr lang="en-US" sz="2000" b="1" dirty="0">
              <a:solidFill>
                <a:schemeClr val="accent2"/>
              </a:solidFill>
            </a:endParaRPr>
          </a:p>
          <a:p>
            <a:pPr marL="914400" indent="-457200">
              <a:buFont typeface="+mj-lt"/>
              <a:buAutoNum type="arabicPeriod"/>
            </a:pPr>
            <a:r>
              <a:rPr lang="en-US" sz="2000" b="1" dirty="0">
                <a:solidFill>
                  <a:schemeClr val="accent2"/>
                </a:solidFill>
              </a:rPr>
              <a:t>After Protractor</a:t>
            </a:r>
            <a:endParaRPr lang="en-US" sz="2000" b="1" dirty="0">
              <a:solidFill>
                <a:schemeClr val="accent2"/>
              </a:solidFill>
            </a:endParaRPr>
          </a:p>
          <a:p>
            <a:pPr marL="914400" indent="-457200">
              <a:buFont typeface="+mj-lt"/>
              <a:buAutoNum type="arabicPeriod"/>
            </a:pPr>
            <a:r>
              <a:rPr lang="en-US" sz="2000" b="1" dirty="0">
                <a:solidFill>
                  <a:schemeClr val="accent2"/>
                </a:solidFill>
              </a:rPr>
              <a:t>Q and A</a:t>
            </a:r>
            <a:endParaRPr lang="en-US" sz="2000" b="1" dirty="0">
              <a:solidFill>
                <a:schemeClr val="accent2"/>
              </a:solidFill>
            </a:endParaRPr>
          </a:p>
          <a:p>
            <a:pPr marL="400050" lvl="1" indent="0">
              <a:buNone/>
            </a:pPr>
            <a:endParaRPr lang="en-US" b="1" dirty="0">
              <a:solidFill>
                <a:schemeClr val="accent2"/>
              </a:solidFill>
            </a:endParaRPr>
          </a:p>
        </p:txBody>
      </p:sp>
      <p:sp>
        <p:nvSpPr>
          <p:cNvPr id="3" name="Title 2"/>
          <p:cNvSpPr>
            <a:spLocks noGrp="true"/>
          </p:cNvSpPr>
          <p:nvPr>
            <p:ph type="title"/>
          </p:nvPr>
        </p:nvSpPr>
        <p:spPr/>
        <p:txBody>
          <a:bodyPr/>
          <a:lstStyle/>
          <a:p>
            <a:r>
              <a:rPr lang="vi-VN" dirty="0" smtClean="0">
                <a:latin typeface="Century Gothic (Body)"/>
              </a:rPr>
              <a:t>Content:</a:t>
            </a:r>
            <a:endParaRPr lang="en-US" dirty="0">
              <a:latin typeface="Century Gothic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smtClean="0"/>
              <a:t>Before Protractor</a:t>
            </a:r>
            <a:endParaRPr lang="en-US" dirty="0"/>
          </a:p>
        </p:txBody>
      </p:sp>
      <p:sp>
        <p:nvSpPr>
          <p:cNvPr id="3" name="Content Placeholder 2"/>
          <p:cNvSpPr>
            <a:spLocks noGrp="true"/>
          </p:cNvSpPr>
          <p:nvPr>
            <p:ph idx="1"/>
          </p:nvPr>
        </p:nvSpPr>
        <p:spPr/>
        <p:txBody>
          <a:bodyPr/>
          <a:lstStyle/>
          <a:p>
            <a:pPr marL="857250" lvl="1" indent="-457200">
              <a:buFont typeface="+mj-lt"/>
              <a:buAutoNum type="arabicPeriod"/>
            </a:pPr>
            <a:r>
              <a:rPr lang="en-US" sz="2000" b="1" dirty="0">
                <a:solidFill>
                  <a:schemeClr val="accent2"/>
                </a:solidFill>
              </a:rPr>
              <a:t>Sync and </a:t>
            </a:r>
            <a:r>
              <a:rPr lang="en-US" sz="2000" b="1" dirty="0" err="1">
                <a:solidFill>
                  <a:schemeClr val="accent2"/>
                </a:solidFill>
              </a:rPr>
              <a:t>Async</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a:t>
            </a:r>
            <a:r>
              <a:rPr lang="en-US" sz="2000" b="1" dirty="0" err="1">
                <a:solidFill>
                  <a:schemeClr val="accent2"/>
                </a:solidFill>
              </a:rPr>
              <a:t>Javascript</a:t>
            </a:r>
            <a:endParaRPr lang="en-US" sz="2000" b="1" dirty="0">
              <a:solidFill>
                <a:schemeClr val="accent2"/>
              </a:solidFill>
            </a:endParaRPr>
          </a:p>
          <a:p>
            <a:pPr marL="857250" lvl="1" indent="-457200">
              <a:buFont typeface="+mj-lt"/>
              <a:buAutoNum type="arabicPeriod"/>
            </a:pPr>
            <a:r>
              <a:rPr lang="en-US" sz="2000" b="1" dirty="0" smtClean="0">
                <a:solidFill>
                  <a:schemeClr val="accent2"/>
                </a:solidFill>
              </a:rPr>
              <a:t>Value of Type</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Typescript</a:t>
            </a:r>
            <a:endParaRPr lang="en-US" sz="2000" b="1" dirty="0">
              <a:solidFill>
                <a:schemeClr val="accent2"/>
              </a:solidFill>
            </a:endParaRPr>
          </a:p>
          <a:p>
            <a:pPr marL="857250" lvl="1" indent="-457200">
              <a:buFont typeface="+mj-lt"/>
              <a:buAutoNum type="arabicPeriod"/>
            </a:pPr>
            <a:r>
              <a:rPr lang="en-US" sz="2000" b="1" dirty="0">
                <a:solidFill>
                  <a:schemeClr val="accent2"/>
                </a:solidFill>
              </a:rPr>
              <a:t>Overview about Selenium</a:t>
            </a:r>
            <a:endParaRPr lang="en-US" sz="2000" b="1" dirty="0">
              <a:solidFill>
                <a:schemeClr val="accent2"/>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solidFill>
                  <a:schemeClr val="accent2"/>
                </a:solidFill>
                <a:sym typeface="+mn-ea"/>
              </a:rPr>
              <a:t>Sync and </a:t>
            </a:r>
            <a:r>
              <a:rPr lang="en-US" err="1" smtClean="0">
                <a:solidFill>
                  <a:schemeClr val="accent2"/>
                </a:solidFill>
                <a:sym typeface="+mn-ea"/>
              </a:rPr>
              <a:t>Async</a:t>
            </a:r>
            <a:endParaRPr lang="en-US"/>
          </a:p>
        </p:txBody>
      </p:sp>
      <p:graphicFrame>
        <p:nvGraphicFramePr>
          <p:cNvPr id="4" name="Content Placeholder 3"/>
          <p:cNvGraphicFramePr>
            <a:graphicFrameLocks noGrp="true"/>
          </p:cNvGraphicFramePr>
          <p:nvPr>
            <p:ph idx="1"/>
          </p:nvPr>
        </p:nvGraphicFramePr>
        <p:xfrm>
          <a:off x="1612265" y="1628775"/>
          <a:ext cx="9108440" cy="2260600"/>
        </p:xfrm>
        <a:graphic>
          <a:graphicData uri="http://schemas.openxmlformats.org/drawingml/2006/table">
            <a:tbl>
              <a:tblPr firstRow="true" bandRow="true">
                <a:tableStyleId>{5C22544A-7EE6-4342-B048-85BDC9FD1C3A}</a:tableStyleId>
              </a:tblPr>
              <a:tblGrid>
                <a:gridCol w="4547870"/>
                <a:gridCol w="4560570"/>
              </a:tblGrid>
              <a:tr h="431800">
                <a:tc>
                  <a:txBody>
                    <a:bodyPr/>
                    <a:lstStyle/>
                    <a:p>
                      <a:pPr algn="ctr">
                        <a:buNone/>
                      </a:pPr>
                      <a:r>
                        <a:rPr lang="en-US" altLang="en-US" sz="2000"/>
                        <a:t>Sync</a:t>
                      </a:r>
                      <a:endParaRPr lang="en-US" altLang="en-US" sz="2000"/>
                    </a:p>
                  </a:txBody>
                  <a:tcPr/>
                </a:tc>
                <a:tc>
                  <a:txBody>
                    <a:bodyPr/>
                    <a:lstStyle/>
                    <a:p>
                      <a:pPr algn="ctr">
                        <a:buNone/>
                      </a:pPr>
                      <a:r>
                        <a:rPr lang="en-US" altLang="en-US" sz="2000"/>
                        <a:t>Async</a:t>
                      </a:r>
                      <a:endParaRPr lang="en-US" altLang="en-US" sz="2000"/>
                    </a:p>
                  </a:txBody>
                  <a:tcPr/>
                </a:tc>
              </a:tr>
              <a:tr h="431800">
                <a:tc>
                  <a:txBody>
                    <a:bodyPr/>
                    <a:lstStyle/>
                    <a:p>
                      <a:pPr>
                        <a:buNone/>
                      </a:pPr>
                      <a:r>
                        <a:rPr lang="en-US"/>
                        <a:t>Run </a:t>
                      </a:r>
                      <a:r>
                        <a:rPr lang="en-US" altLang="en-US" sz="1800">
                          <a:sym typeface="+mn-ea"/>
                        </a:rPr>
                        <a:t>task </a:t>
                      </a:r>
                      <a:r>
                        <a:rPr lang="en-US"/>
                        <a:t>by </a:t>
                      </a:r>
                      <a:r>
                        <a:rPr lang="en-US" altLang="en-US" sz="1800">
                          <a:sym typeface="+mn-ea"/>
                        </a:rPr>
                        <a:t>task</a:t>
                      </a:r>
                      <a:r>
                        <a:rPr lang="en-US"/>
                        <a:t>, the next </a:t>
                      </a:r>
                      <a:r>
                        <a:rPr lang="en-US" altLang="en-US" sz="1800">
                          <a:sym typeface="+mn-ea"/>
                        </a:rPr>
                        <a:t>task </a:t>
                      </a:r>
                      <a:r>
                        <a:rPr lang="en-US"/>
                        <a:t>must wait for the previous </a:t>
                      </a:r>
                      <a:r>
                        <a:rPr lang="en-US" altLang="en-US" sz="1800">
                          <a:sym typeface="+mn-ea"/>
                        </a:rPr>
                        <a:t>task</a:t>
                      </a:r>
                      <a:endParaRPr lang="en-US"/>
                    </a:p>
                  </a:txBody>
                  <a:tcPr/>
                </a:tc>
                <a:tc>
                  <a:txBody>
                    <a:bodyPr/>
                    <a:lstStyle/>
                    <a:p>
                      <a:pPr>
                        <a:buNone/>
                      </a:pPr>
                      <a:r>
                        <a:rPr lang="en-US"/>
                        <a:t>Running simultaneously, </a:t>
                      </a:r>
                      <a:r>
                        <a:rPr lang="en-US" altLang="en-US"/>
                        <a:t>do not wait for another task</a:t>
                      </a:r>
                      <a:endParaRPr lang="en-US" altLang="en-US"/>
                    </a:p>
                  </a:txBody>
                  <a:tcPr/>
                </a:tc>
              </a:tr>
              <a:tr h="431800">
                <a:tc>
                  <a:txBody>
                    <a:bodyPr/>
                    <a:lstStyle/>
                    <a:p>
                      <a:pPr>
                        <a:buNone/>
                      </a:pPr>
                      <a:r>
                        <a:rPr lang="en-US"/>
                        <a:t>Running synchronously will generate unnecessary and idle wait in some cases</a:t>
                      </a:r>
                      <a:endParaRPr lang="en-US"/>
                    </a:p>
                  </a:txBody>
                  <a:tcPr/>
                </a:tc>
                <a:tc>
                  <a:txBody>
                    <a:bodyPr/>
                    <a:lstStyle/>
                    <a:p>
                      <a:pPr>
                        <a:buNone/>
                      </a:pPr>
                      <a:r>
                        <a:rPr lang="en-US"/>
                        <a:t>Running asynchronously so </a:t>
                      </a:r>
                      <a:r>
                        <a:rPr lang="en-US" altLang="en-US"/>
                        <a:t>it </a:t>
                      </a:r>
                      <a:r>
                        <a:rPr lang="en-US"/>
                        <a:t>can handle many </a:t>
                      </a:r>
                      <a:r>
                        <a:rPr lang="en-US" altLang="en-US"/>
                        <a:t>tasks </a:t>
                      </a:r>
                      <a:r>
                        <a:rPr lang="en-US"/>
                        <a:t>at the same time </a:t>
                      </a:r>
                      <a:r>
                        <a:rPr lang="en-US" altLang="en-US"/>
                        <a:t>,</a:t>
                      </a:r>
                      <a:endParaRPr lang="en-US" altLang="en-US"/>
                    </a:p>
                    <a:p>
                      <a:pPr>
                        <a:buNone/>
                      </a:pPr>
                      <a:r>
                        <a:rPr lang="en-US" altLang="en-US"/>
                        <a:t>but it is easy to get a process error if it is not well controlled </a:t>
                      </a:r>
                      <a:endParaRPr lang="en-US"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Javascript</a:t>
            </a:r>
            <a:endParaRPr lang="en-US"/>
          </a:p>
        </p:txBody>
      </p:sp>
      <p:sp>
        <p:nvSpPr>
          <p:cNvPr id="3" name="Content Placeholder 2"/>
          <p:cNvSpPr>
            <a:spLocks noGrp="true"/>
          </p:cNvSpPr>
          <p:nvPr>
            <p:ph idx="1"/>
          </p:nvPr>
        </p:nvSpPr>
        <p:spPr>
          <a:xfrm>
            <a:off x="1154955" y="1654174"/>
            <a:ext cx="9868645" cy="4224111"/>
          </a:xfrm>
        </p:spPr>
        <p:txBody>
          <a:bodyPr>
            <a:normAutofit/>
          </a:bodyPr>
          <a:lstStyle/>
          <a:p>
            <a:pPr>
              <a:buFont typeface="Wingdings" panose="05000000000000000000" pitchFamily="2" charset="2"/>
              <a:buChar char="Ø"/>
            </a:pPr>
            <a:r>
              <a:rPr lang="en-US" smtClean="0">
                <a:solidFill>
                  <a:schemeClr val="tx1"/>
                </a:solidFill>
              </a:rPr>
              <a:t>Javascript </a:t>
            </a:r>
            <a:r>
              <a:rPr lang="en-US" smtClean="0"/>
              <a:t>was </a:t>
            </a:r>
            <a:r>
              <a:rPr lang="en-US"/>
              <a:t>invented by Brendan Eich </a:t>
            </a:r>
            <a:r>
              <a:rPr lang="en-US" smtClean="0"/>
              <a:t>(bren-duhn</a:t>
            </a:r>
            <a:r>
              <a:rPr lang="en-US"/>
              <a:t> </a:t>
            </a:r>
            <a:r>
              <a:rPr lang="en-US" smtClean="0"/>
              <a:t>aik , co-founder </a:t>
            </a:r>
            <a:r>
              <a:rPr lang="en-US"/>
              <a:t>of the Mozilla project, the Mozilla Foundation, and the Mozilla Corporation</a:t>
            </a:r>
            <a:r>
              <a:rPr lang="en-US" smtClean="0"/>
              <a:t>) </a:t>
            </a:r>
            <a:endParaRPr lang="en-US" smtClean="0"/>
          </a:p>
          <a:p>
            <a:pPr>
              <a:buFont typeface="Wingdings" panose="05000000000000000000" pitchFamily="2" charset="2"/>
              <a:buChar char="Ø"/>
            </a:pPr>
            <a:r>
              <a:rPr lang="en-US" smtClean="0"/>
              <a:t>First</a:t>
            </a:r>
            <a:r>
              <a:rPr lang="en-US"/>
              <a:t> </a:t>
            </a:r>
            <a:r>
              <a:rPr lang="en-US" smtClean="0"/>
              <a:t>appeared: 5/1995</a:t>
            </a:r>
            <a:endParaRPr lang="en-US" smtClean="0">
              <a:solidFill>
                <a:schemeClr val="tx1"/>
              </a:solidFill>
            </a:endParaRPr>
          </a:p>
          <a:p>
            <a:pPr>
              <a:buFont typeface="Wingdings" panose="05000000000000000000" pitchFamily="2" charset="2"/>
              <a:buChar char="Ø"/>
            </a:pPr>
            <a:r>
              <a:rPr lang="en-US" smtClean="0">
                <a:solidFill>
                  <a:schemeClr val="tx1"/>
                </a:solidFill>
              </a:rPr>
              <a:t>Javascript ("</a:t>
            </a:r>
            <a:r>
              <a:rPr lang="en-US">
                <a:solidFill>
                  <a:schemeClr val="tx1"/>
                </a:solidFill>
              </a:rPr>
              <a:t>JS" for short) is </a:t>
            </a:r>
            <a:r>
              <a:rPr lang="en-US" smtClean="0">
                <a:solidFill>
                  <a:schemeClr val="tx1"/>
                </a:solidFill>
              </a:rPr>
              <a:t>a</a:t>
            </a:r>
            <a:r>
              <a:rPr lang="en-US">
                <a:solidFill>
                  <a:schemeClr val="tx1"/>
                </a:solidFill>
              </a:rPr>
              <a:t> </a:t>
            </a:r>
            <a:r>
              <a:rPr lang="en-US">
                <a:solidFill>
                  <a:srgbClr val="C00000"/>
                </a:solidFill>
              </a:rPr>
              <a:t>dynamic programming </a:t>
            </a:r>
            <a:r>
              <a:rPr lang="en-US" smtClean="0">
                <a:solidFill>
                  <a:srgbClr val="C00000"/>
                </a:solidFill>
              </a:rPr>
              <a:t>language</a:t>
            </a:r>
            <a:endParaRPr lang="en-US" smtClean="0">
              <a:solidFill>
                <a:srgbClr val="C00000"/>
              </a:solidFill>
            </a:endParaRPr>
          </a:p>
          <a:p>
            <a:pPr>
              <a:buFont typeface="Wingdings" panose="05000000000000000000" pitchFamily="2" charset="2"/>
              <a:buChar char="Ø"/>
            </a:pPr>
            <a:r>
              <a:rPr lang="en-US"/>
              <a:t>JavaScript is used </a:t>
            </a:r>
            <a:r>
              <a:rPr lang="en-US" smtClean="0"/>
              <a:t>as client-side programming language by </a:t>
            </a:r>
            <a:r>
              <a:rPr lang="en-US"/>
              <a:t>97.1% of all the websites.</a:t>
            </a:r>
            <a:endParaRPr lang="en-US" smtClean="0">
              <a:solidFill>
                <a:schemeClr val="tx1"/>
              </a:solidFill>
            </a:endParaRPr>
          </a:p>
          <a:p>
            <a:pPr>
              <a:buFont typeface="Wingdings" panose="05000000000000000000" pitchFamily="2" charset="2"/>
              <a:buChar char="Ø"/>
            </a:pPr>
            <a:r>
              <a:rPr lang="en-US" smtClean="0"/>
              <a:t>JavaScript </a:t>
            </a:r>
            <a:r>
              <a:rPr lang="en-US" b="1" i="1"/>
              <a:t>is not </a:t>
            </a:r>
            <a:r>
              <a:rPr lang="en-US" smtClean="0"/>
              <a:t>a</a:t>
            </a:r>
            <a:r>
              <a:rPr lang="en-US"/>
              <a:t> </a:t>
            </a:r>
            <a:r>
              <a:rPr lang="en-US" i="1"/>
              <a:t>class-based</a:t>
            </a:r>
            <a:r>
              <a:rPr lang="en-US"/>
              <a:t> object-oriented language like Java, C</a:t>
            </a:r>
            <a:r>
              <a:rPr lang="en-US" smtClean="0"/>
              <a:t># etc</a:t>
            </a:r>
            <a:endParaRPr lang="en-US">
              <a:solidFill>
                <a:schemeClr val="tx1"/>
              </a:solidFill>
            </a:endParaRPr>
          </a:p>
          <a:p>
            <a:pPr>
              <a:buFont typeface="Wingdings" panose="05000000000000000000" pitchFamily="2" charset="2"/>
              <a:buChar char="Ø"/>
            </a:pPr>
            <a:r>
              <a:rPr lang="en-US" smtClean="0"/>
              <a:t>In </a:t>
            </a:r>
            <a:r>
              <a:rPr lang="en-US"/>
              <a:t>its most basic form, JavaScript is a synchronous, blocking, single-threaded </a:t>
            </a:r>
            <a:r>
              <a:rPr lang="en-US" smtClean="0"/>
              <a:t>language. </a:t>
            </a:r>
            <a:r>
              <a:rPr lang="en-US"/>
              <a:t>But web browsers define functions and APIs that allow us to register functions that should not be executed synchronously, and should instead be invoked asynchronously when some kind of event occurs (the passage of time, the user's interaction with the mouse, or the arrival of data over the network, for example</a:t>
            </a:r>
            <a:r>
              <a:rPr lang="en-US" smtClean="0"/>
              <a:t>) or NodeJs with backend apis for server, database …</a:t>
            </a:r>
            <a:endParaRPr lang="en-US" smtClean="0"/>
          </a:p>
          <a:p>
            <a:pPr marL="0" indent="0">
              <a:buNone/>
            </a:pPr>
            <a:endParaRPr lang="en-US"/>
          </a:p>
        </p:txBody>
      </p:sp>
      <p:pic>
        <p:nvPicPr>
          <p:cNvPr id="2050" name="Picture 2" descr="Tập tin:JavaScript-logo.png – Wikipedia tiếng Việt"/>
          <p:cNvPicPr>
            <a:picLocks noChangeAspect="true" noChangeArrowheads="true"/>
          </p:cNvPicPr>
          <p:nvPr/>
        </p:nvPicPr>
        <p:blipFill>
          <a:blip r:embed="rId1" cstate="print">
            <a:extLst>
              <a:ext uri="{28A0092B-C50C-407E-A947-70E740481C1C}">
                <a14:useLocalDpi xmlns:a14="http://schemas.microsoft.com/office/drawing/2010/main" val="false"/>
              </a:ext>
            </a:extLst>
          </a:blip>
          <a:srcRect/>
          <a:stretch>
            <a:fillRect/>
          </a:stretch>
        </p:blipFill>
        <p:spPr bwMode="auto">
          <a:xfrm>
            <a:off x="3983369" y="332318"/>
            <a:ext cx="907945" cy="907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Javascript Reference</a:t>
            </a:r>
            <a:endParaRPr lang="en-US"/>
          </a:p>
        </p:txBody>
      </p:sp>
      <p:sp>
        <p:nvSpPr>
          <p:cNvPr id="3" name="Content Placeholder 2"/>
          <p:cNvSpPr>
            <a:spLocks noGrp="true"/>
          </p:cNvSpPr>
          <p:nvPr>
            <p:ph idx="1"/>
          </p:nvPr>
        </p:nvSpPr>
        <p:spPr/>
        <p:txBody>
          <a:bodyPr/>
          <a:lstStyle/>
          <a:p>
            <a:pPr>
              <a:buFont typeface="Wingdings" panose="05000000000000000000" pitchFamily="2" charset="2"/>
              <a:buChar char="Ø"/>
            </a:pPr>
            <a:r>
              <a:rPr lang="en-US">
                <a:hlinkClick r:id="rId1"/>
              </a:rPr>
              <a:t>https://developer.mozilla.org/en-US/docs/Learn/Getting_started_with_the_web/JavaScript_basics</a:t>
            </a:r>
            <a:endParaRPr lang="en-US">
              <a:hlinkClick r:id="rId2"/>
            </a:endParaRPr>
          </a:p>
          <a:p>
            <a:pPr>
              <a:buFont typeface="Wingdings" panose="05000000000000000000" pitchFamily="2" charset="2"/>
              <a:buChar char="Ø"/>
            </a:pPr>
            <a:r>
              <a:rPr lang="en-US">
                <a:hlinkClick r:id="rId2"/>
              </a:rPr>
              <a:t>https://developer.mozilla.org/en-US/docs/Learn/JavaScript/Asynchronous/Introducing</a:t>
            </a:r>
            <a:endParaRPr lang="en-US">
              <a:hlinkClick r:id="rId3"/>
            </a:endParaRPr>
          </a:p>
          <a:p>
            <a:pPr>
              <a:buFont typeface="Wingdings" panose="05000000000000000000" pitchFamily="2" charset="2"/>
              <a:buChar char="Ø"/>
            </a:pPr>
            <a:r>
              <a:rPr lang="en-US">
                <a:hlinkClick r:id="rId3"/>
              </a:rPr>
              <a:t>https://w3techs.com/technologies/details/cp-javascript</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dirty="0" smtClean="0"/>
              <a:t>Value of type</a:t>
            </a:r>
            <a:endParaRPr lang="en-US" dirty="0"/>
          </a:p>
        </p:txBody>
      </p:sp>
      <p:sp>
        <p:nvSpPr>
          <p:cNvPr id="3" name="Content Placeholder 2"/>
          <p:cNvSpPr>
            <a:spLocks noGrp="true"/>
          </p:cNvSpPr>
          <p:nvPr>
            <p:ph idx="1"/>
          </p:nvPr>
        </p:nvSpPr>
        <p:spPr>
          <a:xfrm>
            <a:off x="1154953" y="1583572"/>
            <a:ext cx="9868645" cy="3416300"/>
          </a:xfrm>
        </p:spPr>
        <p:txBody>
          <a:bodyPr/>
          <a:lstStyle/>
          <a:p>
            <a:pPr>
              <a:buFont typeface="Wingdings" panose="05000000000000000000" pitchFamily="2" charset="2"/>
              <a:buChar char="Ø"/>
            </a:pPr>
            <a:r>
              <a:rPr lang="en-US" dirty="0"/>
              <a:t>Types are free documentation that increase understanding and improve developer's </a:t>
            </a:r>
            <a:r>
              <a:rPr lang="en-US" dirty="0" smtClean="0"/>
              <a:t>productivity</a:t>
            </a:r>
            <a:endParaRPr lang="en-US" dirty="0" smtClean="0"/>
          </a:p>
          <a:p>
            <a:pPr>
              <a:buFont typeface="Wingdings" panose="05000000000000000000" pitchFamily="2" charset="2"/>
              <a:buChar char="Ø"/>
            </a:pPr>
            <a:r>
              <a:rPr lang="en-US" dirty="0"/>
              <a:t>S</a:t>
            </a:r>
            <a:r>
              <a:rPr lang="en-US" dirty="0" smtClean="0"/>
              <a:t>trong </a:t>
            </a:r>
            <a:r>
              <a:rPr lang="en-US" dirty="0"/>
              <a:t>type checking helps prevent errors and enhances </a:t>
            </a:r>
            <a:r>
              <a:rPr lang="en-US" dirty="0" smtClean="0"/>
              <a:t>reliability</a:t>
            </a:r>
            <a:endParaRPr lang="en-US" dirty="0" smtClean="0"/>
          </a:p>
          <a:p>
            <a:pPr>
              <a:buFont typeface="Wingdings" panose="05000000000000000000" pitchFamily="2" charset="2"/>
              <a:buChar char="Ø"/>
            </a:pPr>
            <a:r>
              <a:rPr lang="en-US" dirty="0" smtClean="0"/>
              <a:t>Increase self-documented code</a:t>
            </a:r>
            <a:endParaRPr lang="en-US" dirty="0" smtClean="0"/>
          </a:p>
        </p:txBody>
      </p:sp>
      <p:pic>
        <p:nvPicPr>
          <p:cNvPr id="5" name="Picture 4"/>
          <p:cNvPicPr>
            <a:picLocks noChangeAspect="true"/>
          </p:cNvPicPr>
          <p:nvPr/>
        </p:nvPicPr>
        <p:blipFill>
          <a:blip r:embed="rId1"/>
          <a:stretch>
            <a:fillRect/>
          </a:stretch>
        </p:blipFill>
        <p:spPr>
          <a:xfrm>
            <a:off x="1367860" y="3152886"/>
            <a:ext cx="3537597" cy="2170228"/>
          </a:xfrm>
          <a:prstGeom prst="rect">
            <a:avLst/>
          </a:prstGeom>
        </p:spPr>
      </p:pic>
      <p:pic>
        <p:nvPicPr>
          <p:cNvPr id="6" name="Picture 5"/>
          <p:cNvPicPr>
            <a:picLocks noChangeAspect="true"/>
          </p:cNvPicPr>
          <p:nvPr/>
        </p:nvPicPr>
        <p:blipFill>
          <a:blip r:embed="rId2"/>
          <a:stretch>
            <a:fillRect/>
          </a:stretch>
        </p:blipFill>
        <p:spPr>
          <a:xfrm>
            <a:off x="5293551" y="3152886"/>
            <a:ext cx="6515904" cy="217022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154955" y="352426"/>
            <a:ext cx="8484347" cy="400050"/>
          </a:xfrm>
        </p:spPr>
        <p:txBody>
          <a:bodyPr/>
          <a:lstStyle/>
          <a:p>
            <a:r>
              <a:rPr lang="en-US" smtClean="0"/>
              <a:t>Typescript</a:t>
            </a:r>
            <a:endParaRPr lang="en-US"/>
          </a:p>
        </p:txBody>
      </p:sp>
      <p:sp>
        <p:nvSpPr>
          <p:cNvPr id="3" name="Content Placeholder 2"/>
          <p:cNvSpPr>
            <a:spLocks noGrp="true"/>
          </p:cNvSpPr>
          <p:nvPr>
            <p:ph idx="1"/>
          </p:nvPr>
        </p:nvSpPr>
        <p:spPr>
          <a:xfrm>
            <a:off x="1154955" y="1654174"/>
            <a:ext cx="9868645" cy="4264026"/>
          </a:xfrm>
        </p:spPr>
        <p:txBody>
          <a:bodyPr>
            <a:normAutofit/>
          </a:bodyPr>
          <a:lstStyle/>
          <a:p>
            <a:r>
              <a:rPr lang="en-US" smtClean="0">
                <a:solidFill>
                  <a:schemeClr val="tx1"/>
                </a:solidFill>
              </a:rPr>
              <a:t>Typescript </a:t>
            </a:r>
            <a:r>
              <a:rPr lang="en-US"/>
              <a:t>was invented by </a:t>
            </a:r>
            <a:r>
              <a:rPr lang="en-US" smtClean="0"/>
              <a:t>Microsoft</a:t>
            </a:r>
            <a:endParaRPr lang="en-US" smtClean="0"/>
          </a:p>
          <a:p>
            <a:r>
              <a:rPr lang="en-US" smtClean="0">
                <a:solidFill>
                  <a:schemeClr val="tx1"/>
                </a:solidFill>
              </a:rPr>
              <a:t>Typescript is a open source project</a:t>
            </a:r>
            <a:endParaRPr lang="en-US" smtClean="0"/>
          </a:p>
          <a:p>
            <a:r>
              <a:rPr lang="en-US"/>
              <a:t>First appeared: </a:t>
            </a:r>
            <a:r>
              <a:rPr lang="en-US" smtClean="0"/>
              <a:t>10/2012</a:t>
            </a:r>
            <a:endParaRPr lang="en-US" smtClean="0">
              <a:latin typeface="+mj-lt"/>
            </a:endParaRPr>
          </a:p>
          <a:p>
            <a:r>
              <a:rPr lang="en-US" smtClean="0">
                <a:latin typeface="+mj-lt"/>
              </a:rPr>
              <a:t>TypeScript </a:t>
            </a:r>
            <a:r>
              <a:rPr lang="en-US">
                <a:latin typeface="+mj-lt"/>
              </a:rPr>
              <a:t>is a language that </a:t>
            </a:r>
            <a:r>
              <a:rPr lang="en-US" smtClean="0">
                <a:latin typeface="+mj-lt"/>
              </a:rPr>
              <a:t>is a </a:t>
            </a:r>
            <a:r>
              <a:rPr lang="en-US" i="1" smtClean="0">
                <a:latin typeface="+mj-lt"/>
              </a:rPr>
              <a:t>superset</a:t>
            </a:r>
            <a:r>
              <a:rPr lang="en-US" smtClean="0">
                <a:latin typeface="+mj-lt"/>
              </a:rPr>
              <a:t> of JavaScript, It is used to add additional static type and check type at compile time</a:t>
            </a:r>
            <a:endParaRPr lang="vi-VN" smtClean="0">
              <a:latin typeface="+mj-lt"/>
            </a:endParaRPr>
          </a:p>
          <a:p>
            <a:r>
              <a:rPr lang="en-US" smtClean="0"/>
              <a:t>TypeScript helps us prevent the most common error in JavaScript development</a:t>
            </a:r>
            <a:endParaRPr lang="en-US" smtClean="0"/>
          </a:p>
          <a:p>
            <a:pPr marL="457200" lvl="1" indent="0">
              <a:buNone/>
            </a:pPr>
            <a:r>
              <a:rPr lang="en-US" smtClean="0"/>
              <a:t>Ex:</a:t>
            </a:r>
            <a:endParaRPr lang="en-US" smtClean="0"/>
          </a:p>
          <a:p>
            <a:pPr marL="457200" lvl="1" indent="0">
              <a:buNone/>
            </a:pPr>
            <a:r>
              <a:rPr lang="en-US" smtClean="0"/>
              <a:t>- Avoiding classic error like  </a:t>
            </a:r>
            <a:r>
              <a:rPr lang="en-US"/>
              <a:t>'undefined' is not a function.</a:t>
            </a:r>
            <a:endParaRPr lang="vi-VN"/>
          </a:p>
          <a:p>
            <a:pPr marL="457200" lvl="1" indent="0">
              <a:buNone/>
            </a:pPr>
            <a:r>
              <a:rPr lang="en-US" smtClean="0"/>
              <a:t>- Large-scale </a:t>
            </a:r>
            <a:r>
              <a:rPr lang="en-US"/>
              <a:t>systems is not a nightmare </a:t>
            </a:r>
            <a:r>
              <a:rPr lang="en-US" smtClean="0"/>
              <a:t>anymore</a:t>
            </a:r>
            <a:endParaRPr lang="en-US" smtClean="0"/>
          </a:p>
          <a:p>
            <a:pPr marL="457200" lvl="1" indent="0">
              <a:buNone/>
            </a:pPr>
            <a:r>
              <a:rPr lang="en-US" smtClean="0"/>
              <a:t>…</a:t>
            </a:r>
            <a:endParaRPr lang="en-US"/>
          </a:p>
          <a:p>
            <a:r>
              <a:rPr lang="en-US" smtClean="0">
                <a:latin typeface="+mj-lt"/>
              </a:rPr>
              <a:t>TypeScript is compile to Javascript</a:t>
            </a:r>
            <a:endParaRPr lang="vi-VN" smtClean="0">
              <a:latin typeface="+mj-lt"/>
            </a:endParaRPr>
          </a:p>
          <a:p>
            <a:pPr marL="0" indent="0">
              <a:buNone/>
            </a:pPr>
            <a:endParaRPr lang="vi-VN" smtClean="0">
              <a:latin typeface="+mj-lt"/>
            </a:endParaRPr>
          </a:p>
          <a:p>
            <a:pPr marL="0" indent="0">
              <a:buNone/>
            </a:pPr>
            <a:endParaRPr lang="en-US" smtClean="0"/>
          </a:p>
          <a:p>
            <a:pPr marL="0" indent="0">
              <a:buNone/>
            </a:pPr>
            <a:endParaRPr lang="en-US" smtClean="0"/>
          </a:p>
          <a:p>
            <a:endParaRPr lang="en-US"/>
          </a:p>
          <a:p>
            <a:pPr marL="0" indent="0">
              <a:buNone/>
            </a:pPr>
            <a:endParaRPr lang="en-US"/>
          </a:p>
        </p:txBody>
      </p:sp>
      <p:pic>
        <p:nvPicPr>
          <p:cNvPr id="6" name="Picture 2" descr="Getting started with TypeScript.. If you want to start developing PWAs… |  by Onejohi | Medium"/>
          <p:cNvPicPr>
            <a:picLocks noChangeAspect="true" noChangeArrowheads="true"/>
          </p:cNvPicPr>
          <p:nvPr/>
        </p:nvPicPr>
        <p:blipFill>
          <a:blip r:embed="rId1" cstate="print">
            <a:extLst>
              <a:ext uri="{28A0092B-C50C-407E-A947-70E740481C1C}">
                <a14:useLocalDpi xmlns:a14="http://schemas.microsoft.com/office/drawing/2010/main" val="false"/>
              </a:ext>
            </a:extLst>
          </a:blip>
          <a:srcRect/>
          <a:stretch>
            <a:fillRect/>
          </a:stretch>
        </p:blipFill>
        <p:spPr bwMode="auto">
          <a:xfrm>
            <a:off x="4013201" y="120651"/>
            <a:ext cx="863600"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Comparing some characteristic when coding in </a:t>
            </a:r>
            <a:r>
              <a:rPr lang="en-US" altLang="en-US"/>
              <a:t>T</a:t>
            </a:r>
            <a:r>
              <a:rPr lang="en-US"/>
              <a:t>ypescript and </a:t>
            </a:r>
            <a:r>
              <a:rPr lang="en-US" altLang="en-US"/>
              <a:t>J</a:t>
            </a:r>
            <a:r>
              <a:rPr lang="en-US"/>
              <a:t>ava</a:t>
            </a:r>
            <a:endParaRPr lang="en-US"/>
          </a:p>
        </p:txBody>
      </p:sp>
      <p:graphicFrame>
        <p:nvGraphicFramePr>
          <p:cNvPr id="4" name="Content Placeholder 3"/>
          <p:cNvGraphicFramePr>
            <a:graphicFrameLocks noGrp="true"/>
          </p:cNvGraphicFramePr>
          <p:nvPr>
            <p:ph idx="1"/>
          </p:nvPr>
        </p:nvGraphicFramePr>
        <p:xfrm>
          <a:off x="1154955" y="1654175"/>
          <a:ext cx="9869170" cy="4602480"/>
        </p:xfrm>
        <a:graphic>
          <a:graphicData uri="http://schemas.openxmlformats.org/drawingml/2006/table">
            <a:tbl>
              <a:tblPr firstRow="true" bandRow="true">
                <a:tableStyleId>{5C22544A-7EE6-4342-B048-85BDC9FD1C3A}</a:tableStyleId>
              </a:tblPr>
              <a:tblGrid>
                <a:gridCol w="4934585"/>
                <a:gridCol w="4934585"/>
              </a:tblGrid>
              <a:tr h="381000">
                <a:tc>
                  <a:txBody>
                    <a:bodyPr/>
                    <a:lstStyle/>
                    <a:p>
                      <a:pPr algn="ctr">
                        <a:buNone/>
                      </a:pPr>
                      <a:r>
                        <a:rPr lang="en-US" altLang="en-US" dirty="0"/>
                        <a:t>Typescript</a:t>
                      </a:r>
                      <a:endParaRPr lang="en-US" altLang="en-US" dirty="0"/>
                    </a:p>
                  </a:txBody>
                  <a:tcPr/>
                </a:tc>
                <a:tc>
                  <a:txBody>
                    <a:bodyPr/>
                    <a:lstStyle/>
                    <a:p>
                      <a:pPr algn="ctr">
                        <a:buNone/>
                      </a:pPr>
                      <a:r>
                        <a:rPr lang="en-US" altLang="en-US" sz="1800" dirty="0">
                          <a:sym typeface="+mn-ea"/>
                        </a:rPr>
                        <a:t>J</a:t>
                      </a:r>
                      <a:r>
                        <a:rPr lang="en-US" sz="1800" dirty="0">
                          <a:sym typeface="+mn-ea"/>
                        </a:rPr>
                        <a:t>ava</a:t>
                      </a:r>
                      <a:endParaRPr lang="en-US" dirty="0"/>
                    </a:p>
                  </a:txBody>
                  <a:tcPr/>
                </a:tc>
              </a:tr>
              <a:tr h="381000">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800" kern="1200" smtClean="0">
                          <a:solidFill>
                            <a:schemeClr val="dk1"/>
                          </a:solidFill>
                          <a:latin typeface="+mn-lt"/>
                          <a:ea typeface="+mn-ea"/>
                          <a:cs typeface="+mn-cs"/>
                        </a:rPr>
                        <a:t>A </a:t>
                      </a:r>
                      <a:r>
                        <a:rPr lang="en-US" sz="1800" i="1" kern="1200" smtClean="0">
                          <a:solidFill>
                            <a:schemeClr val="dk1"/>
                          </a:solidFill>
                          <a:latin typeface="+mn-lt"/>
                          <a:ea typeface="+mn-ea"/>
                          <a:cs typeface="+mn-cs"/>
                        </a:rPr>
                        <a:t>superset</a:t>
                      </a:r>
                      <a:r>
                        <a:rPr lang="en-US" sz="1800" kern="1200" smtClean="0">
                          <a:solidFill>
                            <a:schemeClr val="dk1"/>
                          </a:solidFill>
                          <a:latin typeface="+mn-lt"/>
                          <a:ea typeface="+mn-ea"/>
                          <a:cs typeface="+mn-cs"/>
                        </a:rPr>
                        <a:t> of JavaScript, It is used to add additional static type and check type at compile time</a:t>
                      </a:r>
                      <a:endParaRPr lang="vi-VN" sz="1800" kern="1200" smtClean="0">
                        <a:solidFill>
                          <a:schemeClr val="dk1"/>
                        </a:solidFill>
                        <a:latin typeface="+mn-lt"/>
                        <a:ea typeface="+mn-ea"/>
                        <a:cs typeface="+mn-cs"/>
                      </a:endParaRPr>
                    </a:p>
                  </a:txBody>
                  <a:tcPr/>
                </a:tc>
                <a:tc>
                  <a:txBody>
                    <a:bodyPr/>
                    <a:lstStyle/>
                    <a:p>
                      <a:pPr>
                        <a:buNone/>
                      </a:pPr>
                      <a:r>
                        <a:rPr lang="en-US" smtClean="0"/>
                        <a:t>A pure oriented object programming language</a:t>
                      </a:r>
                      <a:endParaRPr lang="en-US"/>
                    </a:p>
                  </a:txBody>
                  <a:tcPr/>
                </a:tc>
              </a:tr>
              <a:tr h="381000">
                <a:tc>
                  <a:txBody>
                    <a:bodyPr/>
                    <a:lstStyle/>
                    <a:p>
                      <a:pPr>
                        <a:buNone/>
                      </a:pPr>
                      <a:r>
                        <a:rPr lang="en-US" smtClean="0"/>
                        <a:t>There</a:t>
                      </a:r>
                      <a:r>
                        <a:rPr lang="en-US" baseline="0" smtClean="0"/>
                        <a:t> is not access modifier for class </a:t>
                      </a:r>
                      <a:endParaRPr lang="en-US"/>
                    </a:p>
                  </a:txBody>
                  <a:tcPr/>
                </a:tc>
                <a:tc>
                  <a:txBody>
                    <a:bodyPr/>
                    <a:lstStyle/>
                    <a:p>
                      <a:pPr>
                        <a:buNone/>
                      </a:pPr>
                      <a:r>
                        <a:rPr lang="en-US" smtClean="0"/>
                        <a:t>There is access modifier</a:t>
                      </a:r>
                      <a:r>
                        <a:rPr lang="en-US" baseline="0" smtClean="0"/>
                        <a:t> for class</a:t>
                      </a:r>
                      <a:endParaRPr lang="en-US"/>
                    </a:p>
                  </a:txBody>
                  <a:tcPr/>
                </a:tc>
              </a:tr>
              <a:tr h="381000">
                <a:tc>
                  <a:txBody>
                    <a:bodyPr/>
                    <a:lstStyle/>
                    <a:p>
                      <a:pPr>
                        <a:buNone/>
                      </a:pPr>
                      <a:r>
                        <a:rPr lang="en-US" dirty="0" smtClean="0"/>
                        <a:t>Happening</a:t>
                      </a:r>
                      <a:r>
                        <a:rPr lang="en-US" baseline="0" dirty="0" smtClean="0"/>
                        <a:t> circular import problem because It don’t have access modifier for class</a:t>
                      </a:r>
                      <a:endParaRPr lang="en-US" dirty="0"/>
                    </a:p>
                  </a:txBody>
                  <a:tcPr/>
                </a:tc>
                <a:tc>
                  <a:txBody>
                    <a:bodyPr/>
                    <a:lstStyle/>
                    <a:p>
                      <a:pPr>
                        <a:buNone/>
                      </a:pPr>
                      <a:r>
                        <a:rPr lang="en-US" dirty="0" smtClean="0"/>
                        <a:t>Circular</a:t>
                      </a:r>
                      <a:r>
                        <a:rPr lang="en-US" baseline="0" dirty="0" smtClean="0"/>
                        <a:t> import problem is not happened, because it have access modifier for class</a:t>
                      </a:r>
                      <a:endParaRPr lang="en-US" dirty="0"/>
                    </a:p>
                  </a:txBody>
                  <a:tcPr/>
                </a:tc>
              </a:tr>
              <a:tr h="381000">
                <a:tc>
                  <a:txBody>
                    <a:bodyPr/>
                    <a:lstStyle/>
                    <a:p>
                      <a:pPr>
                        <a:buNone/>
                      </a:pPr>
                      <a:r>
                        <a:rPr lang="en-US" dirty="0" smtClean="0"/>
                        <a:t>Access</a:t>
                      </a:r>
                      <a:r>
                        <a:rPr lang="en-US" baseline="0" dirty="0" smtClean="0"/>
                        <a:t> modifier for instance variable and method:</a:t>
                      </a:r>
                      <a:endParaRPr lang="en-US" baseline="0" dirty="0" smtClean="0"/>
                    </a:p>
                    <a:p>
                      <a:pPr marL="285750" indent="-285750">
                        <a:buFont typeface="Arial" panose="020B0604020202020204" pitchFamily="34" charset="0"/>
                        <a:buChar char="•"/>
                      </a:pPr>
                      <a:r>
                        <a:rPr lang="en-US" baseline="0" dirty="0" smtClean="0"/>
                        <a:t>Having Public, Protected, Private access modifier </a:t>
                      </a:r>
                      <a:endParaRPr lang="en-US" baseline="0" dirty="0" smtClean="0"/>
                    </a:p>
                    <a:p>
                      <a:pPr marL="342900" indent="-342900">
                        <a:buFont typeface="Arial" panose="020B0604020202020204" pitchFamily="34" charset="0"/>
                        <a:buChar char="•"/>
                      </a:pPr>
                      <a:r>
                        <a:rPr lang="en-US" dirty="0" smtClean="0"/>
                        <a:t>‘Public’</a:t>
                      </a:r>
                      <a:r>
                        <a:rPr lang="en-US" baseline="0" dirty="0" smtClean="0"/>
                        <a:t> is default</a:t>
                      </a:r>
                      <a:endParaRPr lang="en-US" baseline="0" dirty="0" smtClean="0"/>
                    </a:p>
                    <a:p>
                      <a:pPr marL="342900" indent="-342900">
                        <a:buFont typeface="Arial" panose="020B0604020202020204" pitchFamily="34" charset="0"/>
                        <a:buChar char="•"/>
                      </a:pPr>
                      <a:r>
                        <a:rPr lang="en-US" baseline="0" dirty="0" smtClean="0"/>
                        <a:t>‘Protected’ scope is within class and any objects that inherits from it</a:t>
                      </a:r>
                      <a:endParaRPr lang="en-US" baseline="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Access</a:t>
                      </a:r>
                      <a:r>
                        <a:rPr lang="en-US" baseline="0" dirty="0" smtClean="0"/>
                        <a:t> modifier for instance variable and method:</a:t>
                      </a:r>
                      <a:endParaRPr lang="en-US" baseline="0" dirty="0" smtClean="0"/>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Having Public, Protected ,Default , Private access modifier </a:t>
                      </a:r>
                      <a:endParaRPr lang="en-US" baseline="0" dirty="0" smtClean="0"/>
                    </a:p>
                    <a:p>
                      <a:pPr marL="285750" indent="-285750">
                        <a:buFont typeface="Arial" panose="020B0604020202020204" pitchFamily="34" charset="0"/>
                        <a:buChar char="•"/>
                      </a:pPr>
                      <a:r>
                        <a:rPr lang="en-US" dirty="0" smtClean="0"/>
                        <a:t>‘Default’</a:t>
                      </a:r>
                      <a:r>
                        <a:rPr lang="en-US" baseline="0" dirty="0" smtClean="0"/>
                        <a:t> is default</a:t>
                      </a:r>
                      <a:endParaRPr lang="en-US" baseline="0" dirty="0" smtClean="0"/>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baseline="0" dirty="0" smtClean="0"/>
                        <a:t>‘Protected’ scope is within package and any objects that inherits from it</a:t>
                      </a:r>
                      <a:endParaRPr lang="en-US" baseline="0" dirty="0" smtClean="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true">
          <a:gsLst>
            <a:gs pos="0">
              <a:schemeClr val="phClr">
                <a:tint val="64000"/>
                <a:lumMod val="118000"/>
              </a:schemeClr>
            </a:gs>
            <a:gs pos="100000">
              <a:schemeClr val="phClr">
                <a:tint val="92000"/>
                <a:alpha val="100000"/>
                <a:lumMod val="110000"/>
              </a:schemeClr>
            </a:gs>
          </a:gsLst>
          <a:lin ang="5400000" scaled="false"/>
        </a:gradFill>
        <a:gradFill rotWithShape="true">
          <a:gsLst>
            <a:gs pos="0">
              <a:schemeClr val="phClr">
                <a:tint val="98000"/>
                <a:lumMod val="114000"/>
              </a:schemeClr>
            </a:gs>
            <a:gs pos="100000">
              <a:schemeClr val="phClr">
                <a:shade val="90000"/>
                <a:lumMod val="84000"/>
              </a:schemeClr>
            </a:gs>
          </a:gsLst>
          <a:lin ang="5400000" scaled="false"/>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true">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true">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4297</Words>
  <Application>WPS Presentation</Application>
  <PresentationFormat>Widescreen</PresentationFormat>
  <Paragraphs>148</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Century Gothic</vt:lpstr>
      <vt:lpstr>Trebuchet MS</vt:lpstr>
      <vt:lpstr>Wingdings 3</vt:lpstr>
      <vt:lpstr>Open Sans</vt:lpstr>
      <vt:lpstr>Noto Looped Lao Cond Med</vt:lpstr>
      <vt:lpstr>Century Gothic (Body)</vt:lpstr>
      <vt:lpstr>Pothana2000</vt:lpstr>
      <vt:lpstr>Standard Symbols PS</vt:lpstr>
      <vt:lpstr>微软雅黑</vt:lpstr>
      <vt:lpstr>Arial Unicode MS</vt:lpstr>
      <vt:lpstr>Calibri</vt:lpstr>
      <vt:lpstr>Webdings</vt:lpstr>
      <vt:lpstr>Times New Roman</vt:lpstr>
      <vt:lpstr>Noto Sans CJK SC</vt:lpstr>
      <vt:lpstr>Ion Boardroom</vt:lpstr>
      <vt:lpstr>PowerPoint 演示文稿</vt:lpstr>
      <vt:lpstr>Content:</vt:lpstr>
      <vt:lpstr>Before Protractor</vt:lpstr>
      <vt:lpstr>Sync and Async</vt:lpstr>
      <vt:lpstr>Javascript</vt:lpstr>
      <vt:lpstr>Javascript Reference</vt:lpstr>
      <vt:lpstr>Value of type</vt:lpstr>
      <vt:lpstr>Typescript</vt:lpstr>
      <vt:lpstr>Comparing some characteristic when coding in Typescript and Java</vt:lpstr>
      <vt:lpstr>Comparing some characteristic when coding in Typescript and Java</vt:lpstr>
      <vt:lpstr>Solution of circular import problem</vt:lpstr>
      <vt:lpstr>Typescript 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tuan</cp:lastModifiedBy>
  <cp:revision>284</cp:revision>
  <cp:lastPrinted>2021-02-14T03:23:21Z</cp:lastPrinted>
  <dcterms:created xsi:type="dcterms:W3CDTF">2021-02-14T03:23:21Z</dcterms:created>
  <dcterms:modified xsi:type="dcterms:W3CDTF">2021-02-14T03:23:21Z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