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9"/>
  </p:notesMasterIdLst>
  <p:sldIdLst>
    <p:sldId id="256" r:id="rId2"/>
    <p:sldId id="274" r:id="rId3"/>
    <p:sldId id="277" r:id="rId4"/>
    <p:sldId id="278" r:id="rId5"/>
    <p:sldId id="280" r:id="rId6"/>
    <p:sldId id="281" r:id="rId7"/>
    <p:sldId id="283" r:id="rId8"/>
    <p:sldId id="284" r:id="rId9"/>
    <p:sldId id="285" r:id="rId10"/>
    <p:sldId id="286" r:id="rId11"/>
    <p:sldId id="288" r:id="rId12"/>
    <p:sldId id="287" r:id="rId13"/>
    <p:sldId id="289" r:id="rId14"/>
    <p:sldId id="291" r:id="rId15"/>
    <p:sldId id="292" r:id="rId16"/>
    <p:sldId id="293" r:id="rId17"/>
    <p:sldId id="294" r:id="rId18"/>
    <p:sldId id="295" r:id="rId19"/>
    <p:sldId id="296" r:id="rId20"/>
    <p:sldId id="297" r:id="rId21"/>
    <p:sldId id="298" r:id="rId22"/>
    <p:sldId id="299" r:id="rId23"/>
    <p:sldId id="300" r:id="rId24"/>
    <p:sldId id="302" r:id="rId25"/>
    <p:sldId id="303" r:id="rId26"/>
    <p:sldId id="275" r:id="rId27"/>
    <p:sldId id="271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ristine Paras" initials="CP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4282B"/>
    <a:srgbClr val="CC3300"/>
    <a:srgbClr val="004990"/>
    <a:srgbClr val="164D90"/>
    <a:srgbClr val="FFE5E6"/>
    <a:srgbClr val="CAE2F7"/>
    <a:srgbClr val="A9E0E9"/>
    <a:srgbClr val="F2F2F2"/>
    <a:srgbClr val="00AEEF"/>
    <a:srgbClr val="92D1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5477" autoAdjust="0"/>
  </p:normalViewPr>
  <p:slideViewPr>
    <p:cSldViewPr snapToGrid="0">
      <p:cViewPr varScale="1">
        <p:scale>
          <a:sx n="74" d="100"/>
          <a:sy n="74" d="100"/>
        </p:scale>
        <p:origin x="84" y="6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BC1745-093B-4D3D-9A89-9CD99C9E4F7D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7B7C0D-1632-439B-A752-34A9003D6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911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B7C0D-1632-439B-A752-34A9003D608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8753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B7C0D-1632-439B-A752-34A9003D608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8753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B7C0D-1632-439B-A752-34A9003D608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875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23723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54953" y="332318"/>
            <a:ext cx="9868647" cy="706964"/>
          </a:xfrm>
        </p:spPr>
        <p:txBody>
          <a:bodyPr/>
          <a:lstStyle>
            <a:lvl1pPr>
              <a:defRPr b="1">
                <a:solidFill>
                  <a:srgbClr val="164D90"/>
                </a:solidFill>
                <a:latin typeface="Open Sans" panose="020B0606030504020204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1334862"/>
            <a:ext cx="9868645" cy="5104038"/>
          </a:xfrm>
        </p:spPr>
        <p:txBody>
          <a:bodyPr/>
          <a:lstStyle>
            <a:lvl1pPr>
              <a:defRPr sz="2800">
                <a:latin typeface="Open Sans" panose="020B0606030504020204"/>
              </a:defRPr>
            </a:lvl1pPr>
            <a:lvl2pPr>
              <a:defRPr sz="2600">
                <a:latin typeface="Open Sans" panose="020B0606030504020204"/>
              </a:defRPr>
            </a:lvl2pPr>
            <a:lvl3pPr>
              <a:defRPr sz="2400">
                <a:latin typeface="Open Sans" panose="020B0606030504020204"/>
              </a:defRPr>
            </a:lvl3pPr>
            <a:lvl4pPr>
              <a:defRPr sz="2200">
                <a:latin typeface="Open Sans" panose="020B0606030504020204"/>
              </a:defRPr>
            </a:lvl4pPr>
            <a:lvl5pPr>
              <a:defRPr sz="2000">
                <a:latin typeface="Open Sans" panose="020B0606030504020204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1274505" y="1139174"/>
            <a:ext cx="1088571" cy="95795"/>
          </a:xfrm>
          <a:prstGeom prst="rect">
            <a:avLst/>
          </a:prstGeom>
          <a:solidFill>
            <a:srgbClr val="0049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2670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/>
          <a:lstStyle/>
          <a:p>
            <a:fld id="{AF88043E-905E-4148-B009-B3CB700EBBEA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210999C8-D5EE-40C2-AE43-FAA4980FF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3921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/>
          <a:lstStyle/>
          <a:p>
            <a:fld id="{AF88043E-905E-4148-B009-B3CB700EBBEA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210999C8-D5EE-40C2-AE43-FAA4980FF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3955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/>
          <a:lstStyle/>
          <a:p>
            <a:fld id="{AF88043E-905E-4148-B009-B3CB700EBBEA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210999C8-D5EE-40C2-AE43-FAA4980FF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8662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/>
          <a:lstStyle/>
          <a:p>
            <a:fld id="{AF88043E-905E-4148-B009-B3CB700EBBEA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210999C8-D5EE-40C2-AE43-FAA4980FF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1926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/>
          <a:lstStyle/>
          <a:p>
            <a:fld id="{AF88043E-905E-4148-B009-B3CB700EBBEA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210999C8-D5EE-40C2-AE43-FAA4980FF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2526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/>
          <a:lstStyle/>
          <a:p>
            <a:fld id="{AF88043E-905E-4148-B009-B3CB700EBBEA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210999C8-D5EE-40C2-AE43-FAA4980FF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2518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9878916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0" name="TextBox 29"/>
          <p:cNvSpPr txBox="1"/>
          <p:nvPr userDrawn="1"/>
        </p:nvSpPr>
        <p:spPr>
          <a:xfrm>
            <a:off x="9098638" y="6422280"/>
            <a:ext cx="19352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i="1" smtClean="0">
                <a:solidFill>
                  <a:srgbClr val="1E4C8F"/>
                </a:solidFill>
                <a:latin typeface="Century Gothic" panose="020B0502020202020204" pitchFamily="34" charset="0"/>
              </a:rPr>
              <a:t>logigear.com</a:t>
            </a:r>
            <a:endParaRPr lang="en-US" sz="1000" i="1" dirty="0">
              <a:solidFill>
                <a:srgbClr val="1E4C8F"/>
              </a:solidFill>
              <a:latin typeface="Century Gothic" panose="020B0502020202020204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895"/>
          <a:stretch/>
        </p:blipFill>
        <p:spPr>
          <a:xfrm>
            <a:off x="1154953" y="6386993"/>
            <a:ext cx="763057" cy="223357"/>
          </a:xfrm>
          <a:prstGeom prst="rect">
            <a:avLst/>
          </a:prstGeom>
        </p:spPr>
      </p:pic>
      <p:sp>
        <p:nvSpPr>
          <p:cNvPr id="29" name="TextBox 28"/>
          <p:cNvSpPr txBox="1"/>
          <p:nvPr userDrawn="1"/>
        </p:nvSpPr>
        <p:spPr>
          <a:xfrm>
            <a:off x="4528692" y="6386993"/>
            <a:ext cx="31262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smtClean="0">
                <a:solidFill>
                  <a:srgbClr val="1E4C8F"/>
                </a:solidFill>
                <a:latin typeface="Century Gothic" panose="020B0502020202020204" pitchFamily="34" charset="0"/>
              </a:rPr>
              <a:t>Sillicon Valley Testing</a:t>
            </a:r>
            <a:r>
              <a:rPr lang="en-US" sz="1000" i="1" baseline="0" smtClean="0">
                <a:solidFill>
                  <a:srgbClr val="1E4C8F"/>
                </a:solidFill>
                <a:latin typeface="Century Gothic" panose="020B0502020202020204" pitchFamily="34" charset="0"/>
              </a:rPr>
              <a:t> Expertise</a:t>
            </a:r>
            <a:endParaRPr lang="en-US" sz="1000" i="1" dirty="0">
              <a:solidFill>
                <a:srgbClr val="1E4C8F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0021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2" r:id="rId3"/>
    <p:sldLayoutId id="2147483713" r:id="rId4"/>
    <p:sldLayoutId id="2147483714" r:id="rId5"/>
    <p:sldLayoutId id="2147483722" r:id="rId6"/>
    <p:sldLayoutId id="2147483723" r:id="rId7"/>
    <p:sldLayoutId id="2147483724" r:id="rId8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image" Target="../media/image4.emf"/><Relationship Id="rId7" Type="http://schemas.openxmlformats.org/officeDocument/2006/relationships/image" Target="../media/image8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stbytes.net/blog/protractor-vs-selenium/" TargetMode="External"/><Relationship Id="rId2" Type="http://schemas.openxmlformats.org/officeDocument/2006/relationships/hyperlink" Target="https://www.bloomreach.com/en/blog/2018/07/what-is-a-single-page-application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nsights.stackoverflow.com/survey/2020#technology-most-loved-dreaded-and-wanted-languages-loved" TargetMode="External"/><Relationship Id="rId5" Type="http://schemas.openxmlformats.org/officeDocument/2006/relationships/hyperlink" Target="https://en.wikipedia.org/wiki/V8_(JavaScript_engine)" TargetMode="External"/><Relationship Id="rId4" Type="http://schemas.openxmlformats.org/officeDocument/2006/relationships/hyperlink" Target="https://developer.mozilla.org/en-US/docs/Learn/JavaScript/Asynchronous/Concepts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24992" y="-335424"/>
            <a:ext cx="3003740" cy="3044004"/>
          </a:xfrm>
          <a:prstGeom prst="rect">
            <a:avLst/>
          </a:prstGeom>
        </p:spPr>
      </p:pic>
      <p:sp>
        <p:nvSpPr>
          <p:cNvPr id="24" name="Oval 23"/>
          <p:cNvSpPr/>
          <p:nvPr/>
        </p:nvSpPr>
        <p:spPr>
          <a:xfrm>
            <a:off x="4876572" y="1468010"/>
            <a:ext cx="4549730" cy="4549730"/>
          </a:xfrm>
          <a:prstGeom prst="ellipse">
            <a:avLst/>
          </a:prstGeom>
          <a:solidFill>
            <a:srgbClr val="CAE2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2714288" y="1048599"/>
            <a:ext cx="4931041" cy="4931041"/>
          </a:xfrm>
          <a:prstGeom prst="ellipse">
            <a:avLst/>
          </a:prstGeom>
          <a:solidFill>
            <a:srgbClr val="FFE5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34192" y="3178303"/>
            <a:ext cx="6399564" cy="454743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7046" y="4281250"/>
            <a:ext cx="2291904" cy="229190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372787">
            <a:off x="6659266" y="294083"/>
            <a:ext cx="5196953" cy="429142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58940" y="676074"/>
            <a:ext cx="1583873" cy="1583873"/>
          </a:xfrm>
          <a:prstGeom prst="rect">
            <a:avLst/>
          </a:prstGeom>
        </p:spPr>
      </p:pic>
      <p:sp>
        <p:nvSpPr>
          <p:cNvPr id="13" name="Oval 12"/>
          <p:cNvSpPr/>
          <p:nvPr/>
        </p:nvSpPr>
        <p:spPr>
          <a:xfrm>
            <a:off x="3419478" y="774700"/>
            <a:ext cx="5337310" cy="53373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3149600" y="493486"/>
            <a:ext cx="5878285" cy="5878285"/>
          </a:xfrm>
          <a:prstGeom prst="ellipse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582" y="441875"/>
            <a:ext cx="1645139" cy="46839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06535" y="1589990"/>
            <a:ext cx="731248" cy="73124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9915561">
            <a:off x="1544124" y="4350258"/>
            <a:ext cx="1342800" cy="13428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8">
            <a:lum bright="20000" contrast="-20000"/>
          </a:blip>
          <a:stretch>
            <a:fillRect/>
          </a:stretch>
        </p:blipFill>
        <p:spPr>
          <a:xfrm>
            <a:off x="9772159" y="5238759"/>
            <a:ext cx="2034743" cy="2034743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>
            <a:lum bright="20000" contrast="-20000"/>
          </a:blip>
          <a:stretch>
            <a:fillRect/>
          </a:stretch>
        </p:blipFill>
        <p:spPr>
          <a:xfrm>
            <a:off x="11258448" y="4549321"/>
            <a:ext cx="1104457" cy="1104457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2573941" y="2182870"/>
            <a:ext cx="7028384" cy="218521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sz="5000" b="1" dirty="0" smtClean="0">
                <a:solidFill>
                  <a:srgbClr val="164D9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Protractor</a:t>
            </a:r>
          </a:p>
          <a:p>
            <a:pPr algn="ctr"/>
            <a:r>
              <a:rPr lang="en-US" sz="2200" dirty="0" smtClean="0">
                <a:solidFill>
                  <a:srgbClr val="164D9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e2e testing for Angular</a:t>
            </a:r>
          </a:p>
          <a:p>
            <a:pPr algn="ctr">
              <a:spcBef>
                <a:spcPts val="1200"/>
              </a:spcBef>
            </a:pPr>
            <a:endParaRPr lang="en-US" sz="2200" b="1" dirty="0" smtClean="0">
              <a:solidFill>
                <a:srgbClr val="164D9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>
              <a:spcBef>
                <a:spcPts val="1200"/>
              </a:spcBef>
            </a:pPr>
            <a:endParaRPr lang="en-US" sz="2200" b="1" dirty="0" smtClean="0">
              <a:solidFill>
                <a:srgbClr val="164D9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570928" y="4267604"/>
            <a:ext cx="7028384" cy="150810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sz="2800" dirty="0" smtClean="0">
                <a:solidFill>
                  <a:srgbClr val="164D9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Speaker</a:t>
            </a:r>
            <a:r>
              <a:rPr lang="en-US" sz="2800" b="1" dirty="0" smtClean="0">
                <a:solidFill>
                  <a:srgbClr val="164D9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Thanh Le</a:t>
            </a:r>
          </a:p>
          <a:p>
            <a:pPr algn="ctr">
              <a:spcBef>
                <a:spcPts val="1200"/>
              </a:spcBef>
            </a:pPr>
            <a:endParaRPr lang="en-US" sz="2200" b="1" dirty="0" smtClean="0">
              <a:solidFill>
                <a:srgbClr val="164D9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>
              <a:spcBef>
                <a:spcPts val="1200"/>
              </a:spcBef>
            </a:pPr>
            <a:endParaRPr lang="en-US" sz="2200" b="1" dirty="0" smtClean="0">
              <a:solidFill>
                <a:srgbClr val="164D9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5216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>
                <a:solidFill>
                  <a:srgbClr val="A4282B"/>
                </a:solidFill>
                <a:latin typeface="Consolas" pitchFamily="49" charset="0"/>
              </a:rPr>
              <a:t>before_protractor</a:t>
            </a:r>
            <a:r>
              <a:rPr lang="en-US" i="1" dirty="0" smtClean="0">
                <a:solidFill>
                  <a:srgbClr val="A4282B"/>
                </a:solidFill>
                <a:latin typeface="Consolas" pitchFamily="49" charset="0"/>
              </a:rPr>
              <a:t>() is completed.</a:t>
            </a:r>
            <a:endParaRPr lang="en-US" dirty="0">
              <a:solidFill>
                <a:srgbClr val="A4282B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202498" y="288100"/>
            <a:ext cx="703962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5979450"/>
              </p:ext>
            </p:extLst>
          </p:nvPr>
        </p:nvGraphicFramePr>
        <p:xfrm>
          <a:off x="1202498" y="1365339"/>
          <a:ext cx="9594938" cy="4338801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2477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77016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128695"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</a:pPr>
                      <a:r>
                        <a:rPr lang="en-US" sz="2200" b="0" i="0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Open Sans" panose="020B0606030504020204"/>
                          <a:ea typeface="+mn-ea"/>
                          <a:cs typeface="+mn-cs"/>
                        </a:rPr>
                        <a:t>#1</a:t>
                      </a:r>
                      <a:endParaRPr lang="en-US" sz="2200" b="0" i="0" kern="12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Open Sans" panose="020B0606030504020204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i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Open Sans" panose="020B0606030504020204"/>
                          <a:ea typeface="+mn-ea"/>
                          <a:cs typeface="+mn-cs"/>
                        </a:rPr>
                        <a:t>JavaScript code is executed </a:t>
                      </a:r>
                      <a:r>
                        <a:rPr lang="en-US" sz="2200" b="1" i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Open Sans" panose="020B0606030504020204"/>
                          <a:ea typeface="+mn-ea"/>
                          <a:cs typeface="+mn-cs"/>
                        </a:rPr>
                        <a:t>asynchronously</a:t>
                      </a:r>
                      <a:r>
                        <a:rPr lang="en-US" sz="2200" b="0" i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Open Sans" panose="020B0606030504020204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301352"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</a:pPr>
                      <a:r>
                        <a:rPr lang="en-US" sz="2200" b="0" i="0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Open Sans" panose="020B0606030504020204"/>
                          <a:ea typeface="+mn-ea"/>
                          <a:cs typeface="+mn-cs"/>
                        </a:rPr>
                        <a:t>#2</a:t>
                      </a:r>
                      <a:endParaRPr lang="en-US" sz="2200" b="0" i="0" kern="12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Open Sans" panose="020B0606030504020204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600"/>
                        </a:spcAft>
                      </a:pPr>
                      <a:r>
                        <a:rPr lang="en-US" sz="2200" b="1" i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Open Sans" panose="020B0606030504020204"/>
                          <a:ea typeface="+mn-ea"/>
                          <a:cs typeface="+mn-cs"/>
                        </a:rPr>
                        <a:t>JavaScript</a:t>
                      </a:r>
                      <a:r>
                        <a:rPr lang="en-US" sz="2200" b="0" i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Open Sans" panose="020B0606030504020204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b="1" i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Open Sans" panose="020B0606030504020204"/>
                          <a:ea typeface="+mn-ea"/>
                          <a:cs typeface="+mn-cs"/>
                        </a:rPr>
                        <a:t>is not a class-based object-oriented language </a:t>
                      </a:r>
                      <a:r>
                        <a:rPr lang="en-US" sz="2200" b="0" i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Open Sans" panose="020B0606030504020204"/>
                          <a:ea typeface="+mn-ea"/>
                          <a:cs typeface="+mn-cs"/>
                        </a:rPr>
                        <a:t>like Java, C#, Python, etc.</a:t>
                      </a:r>
                      <a:endParaRPr lang="en-US" sz="2200" b="0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Open Sans" panose="020B0606030504020204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954377"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</a:pPr>
                      <a:r>
                        <a:rPr lang="en-US" sz="2200" b="0" i="0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Open Sans" panose="020B0606030504020204"/>
                          <a:ea typeface="+mn-ea"/>
                          <a:cs typeface="+mn-cs"/>
                        </a:rPr>
                        <a:t>#3</a:t>
                      </a:r>
                      <a:endParaRPr lang="en-US" sz="2200" b="0" i="0" kern="12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Open Sans" panose="020B0606030504020204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600"/>
                        </a:spcAft>
                      </a:pPr>
                      <a:r>
                        <a:rPr lang="en-US" sz="2200" b="1" i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Open Sans" panose="020B0606030504020204"/>
                          <a:ea typeface="+mn-ea"/>
                          <a:cs typeface="+mn-cs"/>
                        </a:rPr>
                        <a:t>Single-page Web Application</a:t>
                      </a:r>
                      <a:r>
                        <a:rPr lang="en-US" sz="2200" b="0" i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Open Sans" panose="020B0606030504020204"/>
                          <a:ea typeface="+mn-ea"/>
                          <a:cs typeface="+mn-cs"/>
                        </a:rPr>
                        <a:t> (Angular).</a:t>
                      </a:r>
                      <a:endParaRPr lang="en-US" sz="2200" b="0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Open Sans" panose="020B0606030504020204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954377"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</a:pPr>
                      <a:r>
                        <a:rPr lang="en-US" sz="2200" b="0" i="0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Open Sans" panose="020B0606030504020204"/>
                          <a:ea typeface="+mn-ea"/>
                          <a:cs typeface="+mn-cs"/>
                        </a:rPr>
                        <a:t>#4</a:t>
                      </a:r>
                      <a:endParaRPr lang="en-US" sz="2200" b="0" i="0" kern="12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Open Sans" panose="020B0606030504020204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600"/>
                        </a:spcAft>
                      </a:pPr>
                      <a:r>
                        <a:rPr lang="en-US" sz="2200" b="1" i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Open Sans" panose="020B0606030504020204"/>
                          <a:ea typeface="+mn-ea"/>
                          <a:cs typeface="+mn-cs"/>
                        </a:rPr>
                        <a:t>Protractor always goes behind Selenium</a:t>
                      </a:r>
                      <a:r>
                        <a:rPr lang="en-US" sz="2200" b="0" i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Open Sans" panose="020B0606030504020204"/>
                          <a:ea typeface="+mn-ea"/>
                          <a:cs typeface="+mn-cs"/>
                        </a:rPr>
                        <a:t>.</a:t>
                      </a:r>
                      <a:endParaRPr lang="en-US" sz="2200" b="0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Open Sans" panose="020B0606030504020204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5818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>
                <a:solidFill>
                  <a:srgbClr val="A4282B"/>
                </a:solidFill>
                <a:latin typeface="Consolas" pitchFamily="49" charset="0"/>
              </a:rPr>
              <a:t>before_protractor</a:t>
            </a:r>
            <a:r>
              <a:rPr lang="en-US" i="1" dirty="0" smtClean="0">
                <a:solidFill>
                  <a:srgbClr val="A4282B"/>
                </a:solidFill>
                <a:latin typeface="Consolas" pitchFamily="49" charset="0"/>
              </a:rPr>
              <a:t>() is completed.</a:t>
            </a:r>
            <a:endParaRPr lang="en-US" dirty="0">
              <a:solidFill>
                <a:srgbClr val="A4282B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202498" y="288100"/>
            <a:ext cx="703962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0118554"/>
              </p:ext>
            </p:extLst>
          </p:nvPr>
        </p:nvGraphicFramePr>
        <p:xfrm>
          <a:off x="1202498" y="1365339"/>
          <a:ext cx="9594938" cy="290603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2477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77016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701456"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</a:pPr>
                      <a:r>
                        <a:rPr lang="en-US" sz="2200" b="0" i="0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Open Sans" panose="020B0606030504020204"/>
                          <a:ea typeface="+mn-ea"/>
                          <a:cs typeface="+mn-cs"/>
                        </a:rPr>
                        <a:t>#1</a:t>
                      </a:r>
                      <a:endParaRPr lang="en-US" sz="2200" b="0" i="0" kern="12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Open Sans" panose="020B0606030504020204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i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Open Sans" panose="020B0606030504020204"/>
                          <a:ea typeface="+mn-ea"/>
                          <a:cs typeface="+mn-cs"/>
                        </a:rPr>
                        <a:t>JS Asynchronous.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76613"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</a:pPr>
                      <a:r>
                        <a:rPr lang="en-US" sz="2200" b="0" i="0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Open Sans" panose="020B0606030504020204"/>
                          <a:ea typeface="+mn-ea"/>
                          <a:cs typeface="+mn-cs"/>
                        </a:rPr>
                        <a:t>#2</a:t>
                      </a:r>
                      <a:endParaRPr lang="en-US" sz="2200" b="0" i="0" kern="12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Open Sans" panose="020B0606030504020204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600"/>
                        </a:spcAft>
                      </a:pPr>
                      <a:r>
                        <a:rPr lang="en-US" sz="2200" b="0" i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Open Sans" panose="020B0606030504020204"/>
                          <a:ea typeface="+mn-ea"/>
                          <a:cs typeface="+mn-cs"/>
                        </a:rPr>
                        <a:t>Difficult JS Syntax.</a:t>
                      </a:r>
                      <a:endParaRPr lang="en-US" sz="2200" b="0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Open Sans" panose="020B0606030504020204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15338"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</a:pPr>
                      <a:r>
                        <a:rPr lang="en-US" sz="2200" b="0" i="0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Open Sans" panose="020B0606030504020204"/>
                          <a:ea typeface="+mn-ea"/>
                          <a:cs typeface="+mn-cs"/>
                        </a:rPr>
                        <a:t>#3</a:t>
                      </a:r>
                      <a:endParaRPr lang="en-US" sz="2200" b="0" i="0" kern="12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Open Sans" panose="020B0606030504020204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600"/>
                        </a:spcAft>
                      </a:pPr>
                      <a:r>
                        <a:rPr lang="en-US" sz="2200" b="0" i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Open Sans" panose="020B0606030504020204"/>
                          <a:ea typeface="+mn-ea"/>
                          <a:cs typeface="+mn-cs"/>
                        </a:rPr>
                        <a:t>Angular SPAs.</a:t>
                      </a:r>
                      <a:endParaRPr lang="en-US" sz="2200" b="0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Open Sans" panose="020B0606030504020204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12629"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</a:pPr>
                      <a:r>
                        <a:rPr lang="en-US" sz="2200" b="0" i="0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Open Sans" panose="020B0606030504020204"/>
                          <a:ea typeface="+mn-ea"/>
                          <a:cs typeface="+mn-cs"/>
                        </a:rPr>
                        <a:t>#4</a:t>
                      </a:r>
                      <a:endParaRPr lang="en-US" sz="2200" b="0" i="0" kern="12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Open Sans" panose="020B0606030504020204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600"/>
                        </a:spcAft>
                      </a:pPr>
                      <a:r>
                        <a:rPr lang="en-US" sz="2200" b="0" i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Open Sans" panose="020B0606030504020204"/>
                          <a:ea typeface="+mn-ea"/>
                          <a:cs typeface="+mn-cs"/>
                        </a:rPr>
                        <a:t>Protractor's Upgrades.</a:t>
                      </a:r>
                      <a:endParaRPr lang="en-US" sz="2200" b="0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Open Sans" panose="020B0606030504020204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3001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>
                <a:latin typeface="Consolas" pitchFamily="49" charset="0"/>
              </a:rPr>
              <a:t>protractor</a:t>
            </a:r>
            <a:r>
              <a:rPr lang="en-US" i="1" dirty="0">
                <a:latin typeface="Consolas" pitchFamily="49" charset="0"/>
              </a:rPr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1334862"/>
            <a:ext cx="9741645" cy="5104038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endParaRPr lang="en-US" sz="3200" dirty="0" smtClean="0"/>
          </a:p>
          <a:p>
            <a:pPr marL="0" lvl="1" indent="0">
              <a:buNone/>
            </a:pPr>
            <a:endParaRPr lang="en-US" sz="3200" dirty="0"/>
          </a:p>
          <a:p>
            <a:pPr marL="0" lvl="1" indent="0" algn="ctr">
              <a:buNone/>
            </a:pPr>
            <a:r>
              <a:rPr lang="en-US" sz="3200" dirty="0" smtClean="0"/>
              <a:t>Effectively using Protractor</a:t>
            </a:r>
            <a:endParaRPr lang="en-US" sz="32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517731" y="3194137"/>
            <a:ext cx="703962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3789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>
                <a:latin typeface="Consolas" pitchFamily="49" charset="0"/>
              </a:rPr>
              <a:t>protractor</a:t>
            </a:r>
            <a:r>
              <a:rPr lang="en-US" i="1" dirty="0">
                <a:latin typeface="Consolas" pitchFamily="49" charset="0"/>
              </a:rPr>
              <a:t>()</a:t>
            </a:r>
            <a:endParaRPr lang="en-US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7698" y="2098108"/>
            <a:ext cx="7947287" cy="1530286"/>
          </a:xfrm>
        </p:spPr>
      </p:pic>
      <p:cxnSp>
        <p:nvCxnSpPr>
          <p:cNvPr id="9" name="Straight Connector 8"/>
          <p:cNvCxnSpPr/>
          <p:nvPr/>
        </p:nvCxnSpPr>
        <p:spPr>
          <a:xfrm>
            <a:off x="3682652" y="1503123"/>
            <a:ext cx="0" cy="49352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Content Placeholder 2"/>
          <p:cNvSpPr txBox="1">
            <a:spLocks/>
          </p:cNvSpPr>
          <p:nvPr/>
        </p:nvSpPr>
        <p:spPr>
          <a:xfrm>
            <a:off x="325677" y="1334340"/>
            <a:ext cx="3256767" cy="39015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Font typeface="Wingdings 3" charset="2"/>
              <a:buNone/>
            </a:pPr>
            <a:r>
              <a:rPr lang="en-US" sz="2200" dirty="0" smtClean="0"/>
              <a:t>#1. JS </a:t>
            </a:r>
            <a:r>
              <a:rPr lang="en-US" sz="2200" dirty="0"/>
              <a:t>Asynchronous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970751" y="1503123"/>
            <a:ext cx="7828767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/>
              </a:rPr>
              <a:t>Code that doesn't </a:t>
            </a: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/>
              </a:rPr>
              <a:t>work.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/>
            </a:endParaRPr>
          </a:p>
          <a:p>
            <a:pPr marL="457200" indent="-457200">
              <a:buFont typeface="Arial" pitchFamily="34" charset="0"/>
              <a:buChar char="•"/>
            </a:pPr>
            <a:endParaRPr lang="en-US" sz="3200" dirty="0" smtClean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/>
            </a:endParaRPr>
          </a:p>
          <a:p>
            <a:pPr marL="457200" indent="-457200">
              <a:buFont typeface="Arial" pitchFamily="34" charset="0"/>
              <a:buChar char="•"/>
            </a:pP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/>
            </a:endParaRPr>
          </a:p>
          <a:p>
            <a:pPr marL="457200" indent="-457200">
              <a:buFont typeface="Arial" pitchFamily="34" charset="0"/>
              <a:buChar char="•"/>
            </a:pPr>
            <a:endParaRPr lang="en-US" sz="3200" dirty="0" smtClean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/>
              </a:rPr>
              <a:t>Just works!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/>
            </a:endParaRPr>
          </a:p>
          <a:p>
            <a:pPr marL="457200" indent="-457200">
              <a:buFont typeface="Arial" pitchFamily="34" charset="0"/>
              <a:buChar char="•"/>
            </a:pPr>
            <a:endParaRPr lang="en-US" sz="3200" dirty="0">
              <a:latin typeface="Open Sans"/>
            </a:endParaRPr>
          </a:p>
          <a:p>
            <a:pPr marL="457200" indent="-457200">
              <a:buFont typeface="Arial" pitchFamily="34" charset="0"/>
              <a:buChar char="•"/>
            </a:pPr>
            <a:endParaRPr lang="en-US" sz="3200" dirty="0" smtClean="0">
              <a:latin typeface="Open Sans"/>
            </a:endParaRPr>
          </a:p>
          <a:p>
            <a:pPr marL="457200" indent="-457200">
              <a:buFont typeface="Arial" pitchFamily="34" charset="0"/>
              <a:buChar char="•"/>
            </a:pPr>
            <a:endParaRPr lang="en-US" sz="3200" dirty="0">
              <a:latin typeface="Open Sans"/>
            </a:endParaRPr>
          </a:p>
          <a:p>
            <a:pPr marL="457200" indent="-457200">
              <a:buFont typeface="Arial" pitchFamily="34" charset="0"/>
              <a:buChar char="•"/>
            </a:pPr>
            <a:endParaRPr lang="en-US" sz="3200" dirty="0" smtClean="0">
              <a:latin typeface="Open Sans"/>
            </a:endParaRPr>
          </a:p>
          <a:p>
            <a:pPr marL="457200" indent="-457200">
              <a:buFont typeface="Arial" pitchFamily="34" charset="0"/>
              <a:buChar char="•"/>
            </a:pPr>
            <a:endParaRPr lang="en-US" sz="3200" dirty="0">
              <a:latin typeface="Open Sans"/>
            </a:endParaRPr>
          </a:p>
          <a:p>
            <a:pPr marL="457200" indent="-457200">
              <a:buFont typeface="Arial" pitchFamily="34" charset="0"/>
              <a:buChar char="•"/>
            </a:pPr>
            <a:endParaRPr lang="en-US" sz="3200" dirty="0" smtClean="0">
              <a:latin typeface="Open Sans"/>
            </a:endParaRPr>
          </a:p>
          <a:p>
            <a:pPr marL="457200" indent="-457200">
              <a:buFont typeface="Arial" pitchFamily="34" charset="0"/>
              <a:buChar char="•"/>
            </a:pPr>
            <a:endParaRPr lang="en-US" sz="3200" dirty="0">
              <a:latin typeface="Open Sans"/>
            </a:endParaRPr>
          </a:p>
          <a:p>
            <a:pPr marL="457200" indent="-457200">
              <a:buFont typeface="Arial" pitchFamily="34" charset="0"/>
              <a:buChar char="•"/>
            </a:pPr>
            <a:endParaRPr lang="en-US" sz="3200" dirty="0" smtClean="0">
              <a:latin typeface="Open Sans"/>
            </a:endParaRPr>
          </a:p>
          <a:p>
            <a:pPr marL="457200" indent="-457200">
              <a:buFont typeface="Arial" pitchFamily="34" charset="0"/>
              <a:buChar char="•"/>
            </a:pPr>
            <a:endParaRPr lang="en-US" sz="3200" dirty="0">
              <a:latin typeface="Open Sans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1873" y="4621922"/>
            <a:ext cx="7955639" cy="1453527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91017" y="3647584"/>
            <a:ext cx="28914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rgbClr val="A4282B"/>
                </a:solidFill>
                <a:latin typeface="Open Sans" panose="020B0606030504020204"/>
              </a:rPr>
              <a:t>Use</a:t>
            </a:r>
            <a:r>
              <a:rPr lang="en-US" sz="2200" dirty="0">
                <a:solidFill>
                  <a:srgbClr val="A4282B"/>
                </a:solidFill>
                <a:latin typeface="Open Sans" panose="020B0606030504020204"/>
              </a:rPr>
              <a:t>: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/>
              </a:rPr>
              <a:t> </a:t>
            </a:r>
            <a:r>
              <a:rPr 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/>
              </a:rPr>
              <a:t>Promise, async &amp; await.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91015" y="5849981"/>
            <a:ext cx="2891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A4282B"/>
                </a:solidFill>
                <a:latin typeface="Open Sans" panose="020B0606030504020204"/>
              </a:rPr>
              <a:t>Attention: Do </a:t>
            </a:r>
            <a:r>
              <a:rPr lang="en-US" sz="1400" dirty="0">
                <a:solidFill>
                  <a:srgbClr val="A4282B"/>
                </a:solidFill>
                <a:latin typeface="Open Sans" panose="020B0606030504020204"/>
              </a:rPr>
              <a:t>not use Callback!</a:t>
            </a:r>
          </a:p>
        </p:txBody>
      </p:sp>
    </p:spTree>
    <p:extLst>
      <p:ext uri="{BB962C8B-B14F-4D97-AF65-F5344CB8AC3E}">
        <p14:creationId xmlns:p14="http://schemas.microsoft.com/office/powerpoint/2010/main" val="1602835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7" presetClass="emph" presetSubtype="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" dur="250" autoRev="1" fill="remov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6" dur="250" autoRev="1" fill="remov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7" dur="250" autoRev="1" fill="remov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250" autoRev="1" fill="remov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7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>
                <a:latin typeface="Consolas" pitchFamily="49" charset="0"/>
              </a:rPr>
              <a:t>protractor</a:t>
            </a:r>
            <a:r>
              <a:rPr lang="en-US" i="1" dirty="0">
                <a:latin typeface="Consolas" pitchFamily="49" charset="0"/>
              </a:rPr>
              <a:t>()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3682652" y="1503123"/>
            <a:ext cx="0" cy="49352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Content Placeholder 2"/>
          <p:cNvSpPr txBox="1">
            <a:spLocks/>
          </p:cNvSpPr>
          <p:nvPr/>
        </p:nvSpPr>
        <p:spPr>
          <a:xfrm>
            <a:off x="325677" y="1334340"/>
            <a:ext cx="3256767" cy="39015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en-US" sz="2200" dirty="0"/>
              <a:t>#2. Difficult JS Syntax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970751" y="1503123"/>
            <a:ext cx="7828767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1800"/>
              </a:spcBef>
              <a:buFont typeface="Arial" pitchFamily="34" charset="0"/>
              <a:buChar char="•"/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/>
              </a:rPr>
              <a:t>TypeScript extends JavaScript by adding </a:t>
            </a:r>
            <a:r>
              <a:rPr lang="en-US" sz="3200" b="1" u="sng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/>
              </a:rPr>
              <a:t>types</a:t>
            </a: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/>
              </a:rPr>
              <a:t>.</a:t>
            </a:r>
          </a:p>
          <a:p>
            <a:pPr marL="457200" indent="-457200">
              <a:spcBef>
                <a:spcPts val="1800"/>
              </a:spcBef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/>
              </a:rPr>
              <a:t>The return of the old friends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/>
              </a:rPr>
              <a:t>: </a:t>
            </a:r>
            <a:r>
              <a:rPr lang="en-US" sz="3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</a:rPr>
              <a:t>class, public, private, protected, static, enum, interface, import, </a:t>
            </a:r>
            <a:r>
              <a:rPr lang="en-US" sz="32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</a:rPr>
              <a:t>export, string, number…</a:t>
            </a:r>
          </a:p>
          <a:p>
            <a:pPr marL="457200" indent="-457200">
              <a:spcBef>
                <a:spcPts val="1800"/>
              </a:spcBef>
              <a:buFont typeface="Arial" pitchFamily="34" charset="0"/>
              <a:buChar char="•"/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/>
              </a:rPr>
              <a:t>Eventually, TypeScript will be transpiled to JavaScript</a:t>
            </a: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/>
              </a:rPr>
              <a:t>.</a:t>
            </a:r>
            <a:endParaRPr lang="en-US" sz="3200" dirty="0" smtClean="0">
              <a:latin typeface="Open Sans"/>
            </a:endParaRPr>
          </a:p>
          <a:p>
            <a:pPr marL="457200" indent="-457200">
              <a:buFont typeface="Arial" pitchFamily="34" charset="0"/>
              <a:buChar char="•"/>
            </a:pPr>
            <a:endParaRPr lang="en-US" sz="3200" dirty="0">
              <a:latin typeface="Open San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91017" y="3647584"/>
            <a:ext cx="28914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rgbClr val="A4282B"/>
                </a:solidFill>
                <a:latin typeface="Open Sans" panose="020B0606030504020204"/>
              </a:rPr>
              <a:t>Use</a:t>
            </a:r>
            <a:r>
              <a:rPr lang="en-US" sz="2200" dirty="0">
                <a:solidFill>
                  <a:srgbClr val="A4282B"/>
                </a:solidFill>
                <a:latin typeface="Open Sans" panose="020B0606030504020204"/>
              </a:rPr>
              <a:t>: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/>
              </a:rPr>
              <a:t> </a:t>
            </a:r>
            <a:r>
              <a:rPr lang="en-US" sz="2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/>
              </a:rPr>
              <a:t>TypesSript</a:t>
            </a:r>
            <a:r>
              <a:rPr lang="en-US" sz="2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/>
              </a:rPr>
              <a:t>.</a:t>
            </a:r>
            <a:endParaRPr lang="en-US" sz="2200" b="1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91015" y="5849981"/>
            <a:ext cx="2891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A4282B"/>
                </a:solidFill>
                <a:latin typeface="Open Sans" panose="020B0606030504020204"/>
              </a:rPr>
              <a:t>Attention: Visual Studio Code is a great IDE for TS!</a:t>
            </a:r>
            <a:endParaRPr lang="en-US" sz="1400" dirty="0">
              <a:solidFill>
                <a:srgbClr val="A4282B"/>
              </a:solidFill>
              <a:latin typeface="Open Sans" panose="020B0606030504020204"/>
            </a:endParaRPr>
          </a:p>
        </p:txBody>
      </p:sp>
    </p:spTree>
    <p:extLst>
      <p:ext uri="{BB962C8B-B14F-4D97-AF65-F5344CB8AC3E}">
        <p14:creationId xmlns:p14="http://schemas.microsoft.com/office/powerpoint/2010/main" val="4279309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7" presetClass="emph" presetSubtype="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250" autoRev="1" fill="remov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2" dur="250" autoRev="1" fill="remov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3" dur="250" autoRev="1" fill="remov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250" autoRev="1" fill="remov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7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>
                <a:latin typeface="Consolas" pitchFamily="49" charset="0"/>
              </a:rPr>
              <a:t>protractor</a:t>
            </a:r>
            <a:r>
              <a:rPr lang="en-US" i="1" dirty="0">
                <a:latin typeface="Consolas" pitchFamily="49" charset="0"/>
              </a:rPr>
              <a:t>()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3682652" y="1503123"/>
            <a:ext cx="0" cy="49352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Content Placeholder 2"/>
          <p:cNvSpPr txBox="1">
            <a:spLocks/>
          </p:cNvSpPr>
          <p:nvPr/>
        </p:nvSpPr>
        <p:spPr>
          <a:xfrm>
            <a:off x="325677" y="1334340"/>
            <a:ext cx="3256767" cy="39015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en-US" sz="2200" dirty="0"/>
              <a:t>#2. Difficult JS Syntax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970751" y="1503123"/>
            <a:ext cx="782876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1800"/>
              </a:spcBef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/>
              </a:rPr>
              <a:t>JavaScript</a:t>
            </a:r>
            <a:endParaRPr lang="en-US" sz="3200" dirty="0" smtClean="0">
              <a:latin typeface="Open Sans"/>
            </a:endParaRPr>
          </a:p>
          <a:p>
            <a:pPr marL="457200" indent="-457200">
              <a:buFont typeface="Arial" pitchFamily="34" charset="0"/>
              <a:buChar char="•"/>
            </a:pPr>
            <a:endParaRPr lang="en-US" sz="3200" dirty="0">
              <a:latin typeface="Open San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91017" y="3647584"/>
            <a:ext cx="28914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rgbClr val="A4282B"/>
                </a:solidFill>
                <a:latin typeface="Open Sans" panose="020B0606030504020204"/>
              </a:rPr>
              <a:t>Use</a:t>
            </a:r>
            <a:r>
              <a:rPr lang="en-US" sz="2200" dirty="0">
                <a:solidFill>
                  <a:srgbClr val="A4282B"/>
                </a:solidFill>
                <a:latin typeface="Open Sans" panose="020B0606030504020204"/>
              </a:rPr>
              <a:t>: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/>
              </a:rPr>
              <a:t> </a:t>
            </a:r>
            <a:r>
              <a:rPr lang="en-US" sz="2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/>
              </a:rPr>
              <a:t>TypesSript</a:t>
            </a:r>
            <a:r>
              <a:rPr lang="en-US" sz="2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/>
              </a:rPr>
              <a:t>.</a:t>
            </a:r>
            <a:endParaRPr lang="en-US" sz="2200" b="1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91015" y="5849981"/>
            <a:ext cx="2891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A4282B"/>
                </a:solidFill>
                <a:latin typeface="Open Sans" panose="020B0606030504020204"/>
              </a:rPr>
              <a:t>Attention: Visual Studio Code is a great IDE for TS!</a:t>
            </a:r>
            <a:endParaRPr lang="en-US" sz="1400" dirty="0">
              <a:solidFill>
                <a:srgbClr val="A4282B"/>
              </a:solidFill>
              <a:latin typeface="Open Sans" panose="020B0606030504020204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1771" y="2041733"/>
            <a:ext cx="7498837" cy="469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21608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>
                <a:latin typeface="Consolas" pitchFamily="49" charset="0"/>
              </a:rPr>
              <a:t>protractor</a:t>
            </a:r>
            <a:r>
              <a:rPr lang="en-US" i="1" dirty="0">
                <a:latin typeface="Consolas" pitchFamily="49" charset="0"/>
              </a:rPr>
              <a:t>()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3682652" y="1503123"/>
            <a:ext cx="0" cy="49352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Content Placeholder 2"/>
          <p:cNvSpPr txBox="1">
            <a:spLocks/>
          </p:cNvSpPr>
          <p:nvPr/>
        </p:nvSpPr>
        <p:spPr>
          <a:xfrm>
            <a:off x="325677" y="1334340"/>
            <a:ext cx="3256767" cy="39015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en-US" sz="2200" dirty="0"/>
              <a:t>#2. Difficult JS Syntax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970751" y="1503123"/>
            <a:ext cx="782876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1800"/>
              </a:spcBef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/>
              </a:rPr>
              <a:t>TypeScript</a:t>
            </a:r>
            <a:endParaRPr lang="en-US" sz="3200" dirty="0" smtClean="0">
              <a:latin typeface="Open Sans"/>
            </a:endParaRPr>
          </a:p>
          <a:p>
            <a:pPr marL="457200" indent="-457200">
              <a:buFont typeface="Arial" pitchFamily="34" charset="0"/>
              <a:buChar char="•"/>
            </a:pPr>
            <a:endParaRPr lang="en-US" sz="3200" dirty="0">
              <a:latin typeface="Open San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91017" y="3647584"/>
            <a:ext cx="28914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rgbClr val="A4282B"/>
                </a:solidFill>
                <a:latin typeface="Open Sans" panose="020B0606030504020204"/>
              </a:rPr>
              <a:t>Use</a:t>
            </a:r>
            <a:r>
              <a:rPr lang="en-US" sz="2200" dirty="0">
                <a:solidFill>
                  <a:srgbClr val="A4282B"/>
                </a:solidFill>
                <a:latin typeface="Open Sans" panose="020B0606030504020204"/>
              </a:rPr>
              <a:t>: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/>
              </a:rPr>
              <a:t> </a:t>
            </a:r>
            <a:r>
              <a:rPr lang="en-US" sz="2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/>
              </a:rPr>
              <a:t>TypesSript</a:t>
            </a:r>
            <a:r>
              <a:rPr lang="en-US" sz="2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/>
              </a:rPr>
              <a:t>.</a:t>
            </a:r>
            <a:endParaRPr lang="en-US" sz="2200" b="1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91015" y="5849981"/>
            <a:ext cx="2891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A4282B"/>
                </a:solidFill>
                <a:latin typeface="Open Sans" panose="020B0606030504020204"/>
              </a:rPr>
              <a:t>Attention: Visual Studio Code is a great IDE for TS!</a:t>
            </a:r>
            <a:endParaRPr lang="en-US" sz="1400" dirty="0">
              <a:solidFill>
                <a:srgbClr val="A4282B"/>
              </a:solidFill>
              <a:latin typeface="Open Sans" panose="020B0606030504020204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5393" y="2404997"/>
            <a:ext cx="8294407" cy="2728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2611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>
                <a:latin typeface="Consolas" pitchFamily="49" charset="0"/>
              </a:rPr>
              <a:t>protractor</a:t>
            </a:r>
            <a:r>
              <a:rPr lang="en-US" i="1" dirty="0">
                <a:latin typeface="Consolas" pitchFamily="49" charset="0"/>
              </a:rPr>
              <a:t>()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3682652" y="1503123"/>
            <a:ext cx="0" cy="49352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Content Placeholder 2"/>
          <p:cNvSpPr txBox="1">
            <a:spLocks/>
          </p:cNvSpPr>
          <p:nvPr/>
        </p:nvSpPr>
        <p:spPr>
          <a:xfrm>
            <a:off x="325677" y="1334340"/>
            <a:ext cx="3256767" cy="39015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en-US" sz="2200" dirty="0" smtClean="0"/>
              <a:t>#3. </a:t>
            </a:r>
            <a:r>
              <a:rPr lang="en-US" sz="2200" dirty="0"/>
              <a:t>Angular SPAs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970751" y="1503123"/>
            <a:ext cx="7828767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800"/>
              </a:spcBef>
            </a:pPr>
            <a:endParaRPr lang="en-US" sz="3200" dirty="0" smtClean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/>
            </a:endParaRPr>
          </a:p>
          <a:p>
            <a:pPr algn="ctr">
              <a:spcBef>
                <a:spcPts val="1800"/>
              </a:spcBef>
            </a:pP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/>
              </a:rPr>
              <a:t>"Before 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/>
              </a:rPr>
              <a:t>performing any action, Protractor waits until there are no pending asynchronous tasks in your Angular application</a:t>
            </a: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/>
              </a:rPr>
              <a:t>."</a:t>
            </a:r>
          </a:p>
          <a:p>
            <a:pPr algn="r">
              <a:spcBef>
                <a:spcPts val="1800"/>
              </a:spcBef>
            </a:pPr>
            <a:r>
              <a:rPr lang="en-US" sz="2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</a:rPr>
              <a:t>- https://www.protractortest.org/</a:t>
            </a:r>
            <a:endParaRPr lang="en-US" sz="2200" i="1" dirty="0" smtClean="0">
              <a:latin typeface="Open Sans"/>
            </a:endParaRPr>
          </a:p>
          <a:p>
            <a:pPr marL="457200" indent="-457200">
              <a:buFont typeface="Arial" pitchFamily="34" charset="0"/>
              <a:buChar char="•"/>
            </a:pPr>
            <a:endParaRPr lang="en-US" sz="3200" dirty="0">
              <a:latin typeface="Open San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91017" y="3647584"/>
            <a:ext cx="28914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rgbClr val="A4282B"/>
                </a:solidFill>
                <a:latin typeface="Open Sans" panose="020B0606030504020204"/>
              </a:rPr>
              <a:t>Use</a:t>
            </a:r>
            <a:r>
              <a:rPr lang="en-US" sz="2200" dirty="0">
                <a:solidFill>
                  <a:srgbClr val="A4282B"/>
                </a:solidFill>
                <a:latin typeface="Open Sans" panose="020B0606030504020204"/>
              </a:rPr>
              <a:t>: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/>
              </a:rPr>
              <a:t> </a:t>
            </a:r>
            <a:r>
              <a:rPr lang="en-US" sz="2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/>
              </a:rPr>
              <a:t>LG Protractor framework.</a:t>
            </a:r>
            <a:endParaRPr lang="en-US" sz="2200" b="1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/>
            </a:endParaRPr>
          </a:p>
        </p:txBody>
      </p:sp>
    </p:spTree>
    <p:extLst>
      <p:ext uri="{BB962C8B-B14F-4D97-AF65-F5344CB8AC3E}">
        <p14:creationId xmlns:p14="http://schemas.microsoft.com/office/powerpoint/2010/main" val="3421791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5" name="Picture 11" descr="C:\Users\THANHV~1.LE\AppData\Local\Temp\SNAGHTMLbf2e5e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4687" y="2221517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1" name="Picture 7" descr="C:\Users\THANHV~1.LE\AppData\Local\Temp\SNAGHTMLbf0a86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3124" y="2730783"/>
            <a:ext cx="2893121" cy="2814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>
                <a:latin typeface="Consolas" pitchFamily="49" charset="0"/>
              </a:rPr>
              <a:t>protractor</a:t>
            </a:r>
            <a:r>
              <a:rPr lang="en-US" i="1" dirty="0">
                <a:latin typeface="Consolas" pitchFamily="49" charset="0"/>
              </a:rPr>
              <a:t>()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3682652" y="1503123"/>
            <a:ext cx="0" cy="49352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Content Placeholder 2"/>
          <p:cNvSpPr txBox="1">
            <a:spLocks/>
          </p:cNvSpPr>
          <p:nvPr/>
        </p:nvSpPr>
        <p:spPr>
          <a:xfrm>
            <a:off x="325677" y="1334340"/>
            <a:ext cx="3256767" cy="39015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en-US" sz="2200" dirty="0" smtClean="0"/>
              <a:t>#3. </a:t>
            </a:r>
            <a:r>
              <a:rPr lang="en-US" sz="2200" dirty="0"/>
              <a:t>Angular SPAs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970751" y="1503123"/>
            <a:ext cx="782876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800"/>
              </a:spcBef>
            </a:pP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/>
              </a:rPr>
              <a:t>Do not use Protractor directly!</a:t>
            </a:r>
          </a:p>
          <a:p>
            <a:endParaRPr lang="en-US" sz="3200" dirty="0">
              <a:latin typeface="Open San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91017" y="3647584"/>
            <a:ext cx="28914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rgbClr val="A4282B"/>
                </a:solidFill>
                <a:latin typeface="Open Sans" panose="020B0606030504020204"/>
              </a:rPr>
              <a:t>Use</a:t>
            </a:r>
            <a:r>
              <a:rPr lang="en-US" sz="2200" dirty="0">
                <a:solidFill>
                  <a:srgbClr val="A4282B"/>
                </a:solidFill>
                <a:latin typeface="Open Sans" panose="020B0606030504020204"/>
              </a:rPr>
              <a:t>: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/>
              </a:rPr>
              <a:t> </a:t>
            </a:r>
            <a:r>
              <a:rPr lang="en-US" sz="2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/>
              </a:rPr>
              <a:t>LG Protractor framework.</a:t>
            </a:r>
            <a:endParaRPr lang="en-US" sz="2200" b="1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91015" y="5849981"/>
            <a:ext cx="2891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A4282B"/>
                </a:solidFill>
                <a:latin typeface="Open Sans" panose="020B0606030504020204"/>
              </a:rPr>
              <a:t>Attention: Visual Studio Code is a great IDE for TS!</a:t>
            </a:r>
            <a:endParaRPr lang="en-US" sz="1400" dirty="0">
              <a:solidFill>
                <a:srgbClr val="A4282B"/>
              </a:solidFill>
              <a:latin typeface="Open Sans" panose="020B0606030504020204"/>
            </a:endParaRPr>
          </a:p>
        </p:txBody>
      </p:sp>
      <p:pic>
        <p:nvPicPr>
          <p:cNvPr id="6149" name="Picture 5" descr="C:\Users\THANHV~1.LE\AppData\Local\Temp\SNAGHTMLbef704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7187" y="3147293"/>
            <a:ext cx="1905000" cy="1981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0650" y="1829744"/>
            <a:ext cx="1876425" cy="2428875"/>
          </a:xfrm>
          <a:prstGeom prst="rect">
            <a:avLst/>
          </a:prstGeom>
        </p:spPr>
      </p:pic>
      <p:pic>
        <p:nvPicPr>
          <p:cNvPr id="12" name="Picture 7" descr="C:\Users\THANHV~1.LE\AppData\Local\Temp\SNAGHTMLbf0a86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0155" y="2730783"/>
            <a:ext cx="2893121" cy="2814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3947782" y="1503123"/>
            <a:ext cx="782876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800"/>
              </a:spcBef>
            </a:pP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/>
              </a:rPr>
              <a:t>Do not use Protractor directly!</a:t>
            </a:r>
          </a:p>
          <a:p>
            <a:endParaRPr lang="en-US" sz="3200" dirty="0">
              <a:latin typeface="Open Sans"/>
            </a:endParaRPr>
          </a:p>
        </p:txBody>
      </p:sp>
      <p:pic>
        <p:nvPicPr>
          <p:cNvPr id="15" name="Picture 5" descr="C:\Users\THANHV~1.LE\AppData\Local\Temp\SNAGHTMLbef704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7187" y="3147293"/>
            <a:ext cx="1905000" cy="1981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0261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2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2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7" presetClass="emph" presetSubtype="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" dur="250" autoRev="1" fill="remov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4" dur="250" autoRev="1" fill="remov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5" dur="250" autoRev="1" fill="remov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250" autoRev="1" fill="remov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7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>
                <a:latin typeface="Consolas" pitchFamily="49" charset="0"/>
              </a:rPr>
              <a:t>protractor</a:t>
            </a:r>
            <a:r>
              <a:rPr lang="en-US" i="1" dirty="0">
                <a:latin typeface="Consolas" pitchFamily="49" charset="0"/>
              </a:rPr>
              <a:t>()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3682652" y="1503123"/>
            <a:ext cx="0" cy="49352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Content Placeholder 2"/>
          <p:cNvSpPr txBox="1">
            <a:spLocks/>
          </p:cNvSpPr>
          <p:nvPr/>
        </p:nvSpPr>
        <p:spPr>
          <a:xfrm>
            <a:off x="325677" y="1334340"/>
            <a:ext cx="3256767" cy="39015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en-US" sz="2200" dirty="0" smtClean="0"/>
              <a:t>#4. </a:t>
            </a:r>
            <a:r>
              <a:rPr lang="en-US" sz="2200" dirty="0"/>
              <a:t>Protractor's Upgrades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970751" y="1503123"/>
            <a:ext cx="7828767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800"/>
              </a:spcBef>
            </a:pP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/>
              </a:rPr>
              <a:t>You need to have an open-source mindset.</a:t>
            </a:r>
          </a:p>
          <a:p>
            <a:pPr marL="457200" indent="-4572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/>
              </a:rPr>
              <a:t>Issues cannot be 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/>
              </a:rPr>
              <a:t>fixed in a timely </a:t>
            </a: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/>
              </a:rPr>
              <a:t>manner.</a:t>
            </a:r>
          </a:p>
          <a:p>
            <a:pPr marL="457200" indent="-4572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/>
              </a:rPr>
              <a:t>Selenium problems + Protractors problems</a:t>
            </a:r>
          </a:p>
          <a:p>
            <a:pPr marL="457200" indent="-4572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/>
              </a:rPr>
              <a:t>Latest version:</a:t>
            </a:r>
          </a:p>
          <a:p>
            <a:pPr marL="457200" indent="-457200">
              <a:spcBef>
                <a:spcPts val="1800"/>
              </a:spcBef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/>
            </a:endParaRPr>
          </a:p>
          <a:p>
            <a:pPr marL="457200" indent="-457200">
              <a:buFont typeface="Arial" pitchFamily="34" charset="0"/>
              <a:buChar char="•"/>
            </a:pPr>
            <a:endParaRPr lang="en-US" sz="3200" dirty="0">
              <a:latin typeface="Open San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91017" y="3647584"/>
            <a:ext cx="28914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200" b="1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91015" y="5849981"/>
            <a:ext cx="2891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A4282B"/>
                </a:solidFill>
                <a:latin typeface="Open Sans" panose="020B0606030504020204"/>
              </a:rPr>
              <a:t>Attention: Don’t worry about versions. We just simply need a stable tool.</a:t>
            </a:r>
            <a:endParaRPr lang="en-US" sz="1400" dirty="0">
              <a:solidFill>
                <a:srgbClr val="A4282B"/>
              </a:solidFill>
              <a:latin typeface="Open Sans" panose="020B0606030504020204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1615052"/>
              </p:ext>
            </p:extLst>
          </p:nvPr>
        </p:nvGraphicFramePr>
        <p:xfrm>
          <a:off x="4430178" y="5654391"/>
          <a:ext cx="6770670" cy="91440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116477">
                  <a:extLst>
                    <a:ext uri="{9D8B030D-6E8A-4147-A177-3AD203B41FA5}">
                      <a16:colId xmlns:a16="http://schemas.microsoft.com/office/drawing/2014/main" xmlns="" val="1511735896"/>
                    </a:ext>
                  </a:extLst>
                </a:gridCol>
                <a:gridCol w="1715784">
                  <a:extLst>
                    <a:ext uri="{9D8B030D-6E8A-4147-A177-3AD203B41FA5}">
                      <a16:colId xmlns:a16="http://schemas.microsoft.com/office/drawing/2014/main" xmlns="" val="2031167927"/>
                    </a:ext>
                  </a:extLst>
                </a:gridCol>
                <a:gridCol w="2938409">
                  <a:extLst>
                    <a:ext uri="{9D8B030D-6E8A-4147-A177-3AD203B41FA5}">
                      <a16:colId xmlns:a16="http://schemas.microsoft.com/office/drawing/2014/main" xmlns="" val="36295578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4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Open Sans" panose="020B0606030504020204"/>
                        </a:rPr>
                        <a:t>WebDriverJS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Open Sans" panose="020B0606030504020204"/>
                        </a:rPr>
                        <a:t>3.6.0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Open Sans" panose="020B0606030504020204"/>
                        </a:rPr>
                        <a:t>36 months ago</a:t>
                      </a:r>
                      <a:endParaRPr lang="en-US" sz="2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43796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4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Open Sans" panose="020B0606030504020204"/>
                        </a:rPr>
                        <a:t>Protractor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Open Sans" panose="020B0606030504020204"/>
                        </a:rPr>
                        <a:t>7.0.0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Open Sans" panose="020B0606030504020204"/>
                        </a:rPr>
                        <a:t>5 months ago</a:t>
                      </a:r>
                      <a:endParaRPr lang="en-US" sz="2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572596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0873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7" presetClass="emph" presetSubtype="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250" autoRev="1" fill="remov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3" dur="250" autoRev="1" fill="remov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4" dur="250" autoRev="1" fill="remov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" dur="250" autoRev="1" fill="remov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7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9565" y="348067"/>
            <a:ext cx="9868647" cy="706964"/>
          </a:xfrm>
        </p:spPr>
        <p:txBody>
          <a:bodyPr/>
          <a:lstStyle/>
          <a:p>
            <a:r>
              <a:rPr lang="en-US" b="1" dirty="0" smtClean="0"/>
              <a:t>Contents {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1334862"/>
            <a:ext cx="9741645" cy="2435472"/>
          </a:xfrm>
        </p:spPr>
        <p:txBody>
          <a:bodyPr>
            <a:normAutofit fontScale="92500" lnSpcReduction="10000"/>
          </a:bodyPr>
          <a:lstStyle/>
          <a:p>
            <a:pPr marL="857250" lvl="2" indent="-457200">
              <a:spcBef>
                <a:spcPts val="1800"/>
              </a:spcBef>
              <a:buFont typeface="+mj-lt"/>
              <a:buAutoNum type="arabicPeriod"/>
            </a:pPr>
            <a:r>
              <a:rPr lang="en-US" sz="3200" i="1" dirty="0" err="1" smtClean="0">
                <a:latin typeface="Consolas" pitchFamily="49" charset="0"/>
              </a:rPr>
              <a:t>before_protractor</a:t>
            </a:r>
            <a:r>
              <a:rPr lang="en-US" sz="3200" i="1" dirty="0" smtClean="0">
                <a:latin typeface="Consolas" pitchFamily="49" charset="0"/>
              </a:rPr>
              <a:t>()</a:t>
            </a:r>
            <a:endParaRPr lang="en-US" sz="3200" i="1" dirty="0">
              <a:latin typeface="Consolas" pitchFamily="49" charset="0"/>
            </a:endParaRPr>
          </a:p>
          <a:p>
            <a:pPr marL="857250" lvl="2" indent="-457200">
              <a:spcBef>
                <a:spcPts val="1800"/>
              </a:spcBef>
              <a:buFont typeface="+mj-lt"/>
              <a:buAutoNum type="arabicPeriod"/>
            </a:pPr>
            <a:r>
              <a:rPr lang="en-US" sz="3200" i="1" dirty="0" smtClean="0">
                <a:latin typeface="Consolas" pitchFamily="49" charset="0"/>
              </a:rPr>
              <a:t>protractor()</a:t>
            </a:r>
            <a:endParaRPr lang="en-US" sz="3200" i="1" dirty="0">
              <a:latin typeface="Consolas" pitchFamily="49" charset="0"/>
            </a:endParaRPr>
          </a:p>
          <a:p>
            <a:pPr marL="857250" lvl="2" indent="-457200">
              <a:spcBef>
                <a:spcPts val="1800"/>
              </a:spcBef>
              <a:buFont typeface="+mj-lt"/>
              <a:buAutoNum type="arabicPeriod"/>
            </a:pPr>
            <a:r>
              <a:rPr lang="en-US" sz="3200" i="1" dirty="0" err="1" smtClean="0">
                <a:latin typeface="Consolas" pitchFamily="49" charset="0"/>
              </a:rPr>
              <a:t>after_protractor</a:t>
            </a:r>
            <a:r>
              <a:rPr lang="en-US" sz="3200" i="1" dirty="0" smtClean="0">
                <a:latin typeface="Consolas" pitchFamily="49" charset="0"/>
              </a:rPr>
              <a:t>()</a:t>
            </a:r>
            <a:endParaRPr lang="en-US" sz="3200" i="1" dirty="0">
              <a:latin typeface="Consolas" pitchFamily="49" charset="0"/>
            </a:endParaRPr>
          </a:p>
          <a:p>
            <a:pPr marL="857250" lvl="2" indent="-457200">
              <a:spcBef>
                <a:spcPts val="1800"/>
              </a:spcBef>
              <a:buFont typeface="+mj-lt"/>
              <a:buAutoNum type="arabicPeriod"/>
            </a:pPr>
            <a:r>
              <a:rPr lang="en-US" sz="3200" i="1" dirty="0" err="1" smtClean="0">
                <a:latin typeface="Consolas" pitchFamily="49" charset="0"/>
              </a:rPr>
              <a:t>q_and_a</a:t>
            </a:r>
            <a:r>
              <a:rPr lang="en-US" sz="3200" i="1" dirty="0" smtClean="0">
                <a:latin typeface="Consolas" pitchFamily="49" charset="0"/>
              </a:rPr>
              <a:t>()</a:t>
            </a:r>
            <a:endParaRPr lang="en-US" sz="3200" i="1" dirty="0">
              <a:latin typeface="Consolas" pitchFamily="49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gray">
          <a:xfrm>
            <a:off x="1169565" y="4055763"/>
            <a:ext cx="9868647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i="0" kern="1200">
                <a:solidFill>
                  <a:srgbClr val="164D90"/>
                </a:solidFill>
                <a:latin typeface="Open Sans" panose="020B0606030504020204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 };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970751" y="1215025"/>
            <a:ext cx="1427967" cy="2004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265129" y="1124211"/>
            <a:ext cx="1803748" cy="1816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67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>
                <a:solidFill>
                  <a:srgbClr val="A4282B"/>
                </a:solidFill>
                <a:latin typeface="Consolas" pitchFamily="49" charset="0"/>
              </a:rPr>
              <a:t>protractor() is completed.</a:t>
            </a:r>
            <a:endParaRPr lang="en-US" dirty="0">
              <a:solidFill>
                <a:srgbClr val="A4282B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202498" y="288100"/>
            <a:ext cx="703962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2922319"/>
              </p:ext>
            </p:extLst>
          </p:nvPr>
        </p:nvGraphicFramePr>
        <p:xfrm>
          <a:off x="1202498" y="1365339"/>
          <a:ext cx="9594937" cy="2955407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229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1682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655164">
                  <a:extLst>
                    <a:ext uri="{9D8B030D-6E8A-4147-A177-3AD203B41FA5}">
                      <a16:colId xmlns:a16="http://schemas.microsoft.com/office/drawing/2014/main" xmlns="" val="79684937"/>
                    </a:ext>
                  </a:extLst>
                </a:gridCol>
              </a:tblGrid>
              <a:tr h="701456"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</a:pPr>
                      <a:r>
                        <a:rPr lang="en-US" sz="2200" b="0" i="0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Open Sans" panose="020B0606030504020204"/>
                          <a:ea typeface="+mn-ea"/>
                          <a:cs typeface="+mn-cs"/>
                        </a:rPr>
                        <a:t>#1</a:t>
                      </a:r>
                      <a:endParaRPr lang="en-US" sz="2200" b="0" i="0" kern="12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Open Sans" panose="020B0606030504020204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i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Open Sans" panose="020B0606030504020204"/>
                          <a:ea typeface="+mn-ea"/>
                          <a:cs typeface="+mn-cs"/>
                        </a:rPr>
                        <a:t>JS Asynchronous.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Open Sans" panose="020B0606030504020204"/>
                        </a:rPr>
                        <a:t>Promise, </a:t>
                      </a:r>
                      <a:r>
                        <a:rPr lang="en-US" sz="22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Open Sans" panose="020B0606030504020204"/>
                        </a:rPr>
                        <a:t>async</a:t>
                      </a:r>
                      <a:r>
                        <a:rPr lang="en-US" sz="2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Open Sans" panose="020B0606030504020204"/>
                        </a:rPr>
                        <a:t> &amp; await</a:t>
                      </a:r>
                      <a:endParaRPr lang="en-US" sz="2200" b="0" i="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Open Sans" panose="020B0606030504020204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76613"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</a:pPr>
                      <a:r>
                        <a:rPr lang="en-US" sz="2200" b="0" i="0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Open Sans" panose="020B0606030504020204"/>
                          <a:ea typeface="+mn-ea"/>
                          <a:cs typeface="+mn-cs"/>
                        </a:rPr>
                        <a:t>#2</a:t>
                      </a:r>
                      <a:endParaRPr lang="en-US" sz="2200" b="0" i="0" kern="12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Open Sans" panose="020B0606030504020204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600"/>
                        </a:spcAft>
                      </a:pPr>
                      <a:r>
                        <a:rPr lang="en-US" sz="2200" b="0" i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Open Sans" panose="020B0606030504020204"/>
                          <a:ea typeface="+mn-ea"/>
                          <a:cs typeface="+mn-cs"/>
                        </a:rPr>
                        <a:t>Difficult JS Syntax.</a:t>
                      </a:r>
                      <a:endParaRPr lang="en-US" sz="2200" b="0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Open Sans" panose="020B0606030504020204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600"/>
                        </a:spcAft>
                      </a:pPr>
                      <a:r>
                        <a:rPr lang="en-US" sz="22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Open Sans" panose="020B0606030504020204"/>
                        </a:rPr>
                        <a:t>TypesSript</a:t>
                      </a:r>
                      <a:endParaRPr lang="en-US" sz="2200" b="0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Open Sans" panose="020B0606030504020204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15338"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</a:pPr>
                      <a:r>
                        <a:rPr lang="en-US" sz="2200" b="0" i="0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Open Sans" panose="020B0606030504020204"/>
                          <a:ea typeface="+mn-ea"/>
                          <a:cs typeface="+mn-cs"/>
                        </a:rPr>
                        <a:t>#3</a:t>
                      </a:r>
                      <a:endParaRPr lang="en-US" sz="2200" b="0" i="0" kern="12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Open Sans" panose="020B0606030504020204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600"/>
                        </a:spcAft>
                      </a:pPr>
                      <a:r>
                        <a:rPr lang="en-US" sz="2200" b="0" i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Open Sans" panose="020B0606030504020204"/>
                          <a:ea typeface="+mn-ea"/>
                          <a:cs typeface="+mn-cs"/>
                        </a:rPr>
                        <a:t>Angular SPAs.</a:t>
                      </a:r>
                      <a:endParaRPr lang="en-US" sz="2200" b="0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Open Sans" panose="020B0606030504020204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Open Sans" panose="020B0606030504020204"/>
                        </a:rPr>
                        <a:t>LG Protractor framework.</a:t>
                      </a:r>
                      <a:endParaRPr lang="en-US" sz="2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Open Sans" panose="020B0606030504020204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12629"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</a:pPr>
                      <a:r>
                        <a:rPr lang="en-US" sz="2200" b="0" i="0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Open Sans" panose="020B0606030504020204"/>
                          <a:ea typeface="+mn-ea"/>
                          <a:cs typeface="+mn-cs"/>
                        </a:rPr>
                        <a:t>#4</a:t>
                      </a:r>
                      <a:endParaRPr lang="en-US" sz="2200" b="0" i="0" kern="12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Open Sans" panose="020B0606030504020204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600"/>
                        </a:spcAft>
                      </a:pPr>
                      <a:r>
                        <a:rPr lang="en-US" sz="2200" b="0" i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Open Sans" panose="020B0606030504020204"/>
                          <a:ea typeface="+mn-ea"/>
                          <a:cs typeface="+mn-cs"/>
                        </a:rPr>
                        <a:t>Protractor's Upgrades.</a:t>
                      </a:r>
                      <a:endParaRPr lang="en-US" sz="2200" b="0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Open Sans" panose="020B0606030504020204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600"/>
                        </a:spcAft>
                      </a:pPr>
                      <a:r>
                        <a:rPr lang="en-US" sz="2200" b="0" i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Open Sans" panose="020B0606030504020204"/>
                          <a:ea typeface="+mn-ea"/>
                          <a:cs typeface="+mn-cs"/>
                        </a:rPr>
                        <a:t>Be</a:t>
                      </a:r>
                      <a:r>
                        <a:rPr lang="en-US" sz="2200" b="0" i="0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Open Sans" panose="020B0606030504020204"/>
                          <a:ea typeface="+mn-ea"/>
                          <a:cs typeface="+mn-cs"/>
                        </a:rPr>
                        <a:t> aware of the problems you might have. And don’t worry about versions.</a:t>
                      </a:r>
                      <a:endParaRPr lang="en-US" sz="2200" b="0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Open Sans" panose="020B0606030504020204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5743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 smtClean="0">
                <a:latin typeface="Consolas" pitchFamily="49" charset="0"/>
              </a:rPr>
              <a:t>after_protractor</a:t>
            </a:r>
            <a:r>
              <a:rPr lang="en-US" i="1" dirty="0">
                <a:latin typeface="Consolas" pitchFamily="49" charset="0"/>
              </a:rPr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1334862"/>
            <a:ext cx="9741645" cy="5104038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endParaRPr lang="en-US" sz="3200" dirty="0" smtClean="0"/>
          </a:p>
          <a:p>
            <a:pPr marL="0" lvl="1" indent="0">
              <a:buNone/>
            </a:pPr>
            <a:endParaRPr lang="en-US" sz="3200" dirty="0"/>
          </a:p>
          <a:p>
            <a:pPr marL="0" lvl="1" indent="0" algn="ctr">
              <a:buNone/>
            </a:pPr>
            <a:r>
              <a:rPr lang="en-US" sz="3200" dirty="0" smtClean="0"/>
              <a:t>From my point of view…</a:t>
            </a:r>
            <a:endParaRPr lang="en-US" sz="32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517731" y="3194137"/>
            <a:ext cx="703962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6960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 smtClean="0">
                <a:latin typeface="Consolas" pitchFamily="49" charset="0"/>
              </a:rPr>
              <a:t>after_protractor</a:t>
            </a:r>
            <a:r>
              <a:rPr lang="en-US" i="1" dirty="0">
                <a:latin typeface="Consolas" pitchFamily="49" charset="0"/>
              </a:rPr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1334862"/>
            <a:ext cx="9741645" cy="5104038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en-US" sz="3200" dirty="0" smtClean="0"/>
              <a:t>JavaScript &amp; Typescript are worth to learn.</a:t>
            </a:r>
          </a:p>
          <a:p>
            <a:pPr marL="0" lvl="1" indent="0" algn="ctr">
              <a:buNone/>
            </a:pPr>
            <a:endParaRPr lang="en-US" sz="3200" dirty="0"/>
          </a:p>
          <a:p>
            <a:pPr marL="0" lvl="1" indent="0" algn="ctr">
              <a:buNone/>
            </a:pP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5185776" y="3199022"/>
            <a:ext cx="3093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Open Sans"/>
              </a:rPr>
              <a:t>Find a control</a:t>
            </a:r>
            <a:endParaRPr lang="en-US" sz="1600" b="1" dirty="0">
              <a:solidFill>
                <a:schemeClr val="bg1"/>
              </a:solidFill>
              <a:latin typeface="Open San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3" y="1907459"/>
            <a:ext cx="6560324" cy="47483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003086" y="4948260"/>
            <a:ext cx="320531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% of developers who are developing with the language or technology and have expressed interest in continuing to develop with it</a:t>
            </a:r>
          </a:p>
        </p:txBody>
      </p:sp>
    </p:spTree>
    <p:extLst>
      <p:ext uri="{BB962C8B-B14F-4D97-AF65-F5344CB8AC3E}">
        <p14:creationId xmlns:p14="http://schemas.microsoft.com/office/powerpoint/2010/main" val="1069319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 smtClean="0">
                <a:latin typeface="Consolas" pitchFamily="49" charset="0"/>
              </a:rPr>
              <a:t>after_protractor</a:t>
            </a:r>
            <a:r>
              <a:rPr lang="en-US" i="1" dirty="0">
                <a:latin typeface="Consolas" pitchFamily="49" charset="0"/>
              </a:rPr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1334862"/>
            <a:ext cx="9741645" cy="5104038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en-US" sz="3200" dirty="0" smtClean="0"/>
              <a:t>My recommended combination: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Protractor 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US" sz="3200" dirty="0" err="1" smtClean="0"/>
              <a:t>TypeScript</a:t>
            </a:r>
            <a:endParaRPr lang="en-US" sz="3200" dirty="0"/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Jasmine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US" sz="3200" dirty="0" err="1" smtClean="0"/>
              <a:t>Xpath</a:t>
            </a:r>
            <a:endParaRPr lang="en-US" sz="3200" dirty="0" smtClean="0"/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Visual Studio Code.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Jenkins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Bitbucket</a:t>
            </a:r>
          </a:p>
          <a:p>
            <a:pPr marL="0" lvl="1" indent="0" algn="ctr">
              <a:buNone/>
            </a:pPr>
            <a:endParaRPr lang="en-US" sz="3200" dirty="0"/>
          </a:p>
          <a:p>
            <a:pPr marL="0" lvl="1" indent="0" algn="ctr">
              <a:buNone/>
            </a:pP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5185776" y="3199022"/>
            <a:ext cx="3093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Open Sans"/>
              </a:rPr>
              <a:t>Find a control</a:t>
            </a:r>
            <a:endParaRPr lang="en-US" sz="1600" b="1" dirty="0">
              <a:solidFill>
                <a:schemeClr val="bg1"/>
              </a:solidFill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22200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 smtClean="0">
                <a:solidFill>
                  <a:srgbClr val="A4282B"/>
                </a:solidFill>
                <a:latin typeface="Consolas" pitchFamily="49" charset="0"/>
              </a:rPr>
              <a:t>after_protractor</a:t>
            </a:r>
            <a:r>
              <a:rPr lang="en-US" i="1" dirty="0" smtClean="0">
                <a:solidFill>
                  <a:srgbClr val="A4282B"/>
                </a:solidFill>
                <a:latin typeface="Consolas" pitchFamily="49" charset="0"/>
              </a:rPr>
              <a:t>() is completed.</a:t>
            </a:r>
            <a:endParaRPr lang="en-US" dirty="0">
              <a:solidFill>
                <a:srgbClr val="A4282B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202498" y="288100"/>
            <a:ext cx="703962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154955" y="1334862"/>
            <a:ext cx="9741645" cy="5104038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endParaRPr lang="en-US" sz="3200" dirty="0" smtClean="0"/>
          </a:p>
          <a:p>
            <a:pPr marL="0" lvl="1" indent="0">
              <a:buNone/>
            </a:pPr>
            <a:endParaRPr lang="en-US" sz="3200" dirty="0"/>
          </a:p>
          <a:p>
            <a:pPr marL="0" lvl="1" indent="0" algn="ctr">
              <a:buNone/>
            </a:pPr>
            <a:r>
              <a:rPr lang="en-US" sz="3200" dirty="0" smtClean="0"/>
              <a:t>Protractor is good! But I prefer Selenium.</a:t>
            </a:r>
          </a:p>
          <a:p>
            <a:pPr marL="0" lvl="1" indent="0" algn="ctr">
              <a:buNone/>
            </a:pPr>
            <a:endParaRPr lang="en-US" sz="3200" dirty="0"/>
          </a:p>
          <a:p>
            <a:pPr marL="0" lvl="1" indent="0" algn="ctr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38437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>
                <a:latin typeface="Consolas" pitchFamily="49" charset="0"/>
              </a:rPr>
              <a:t>q_and_a</a:t>
            </a:r>
            <a:r>
              <a:rPr lang="en-US" i="1" dirty="0">
                <a:latin typeface="Consolas" pitchFamily="49" charset="0"/>
              </a:rPr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1334862"/>
            <a:ext cx="9741645" cy="5104038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endParaRPr lang="en-US" sz="3200" dirty="0" smtClean="0"/>
          </a:p>
          <a:p>
            <a:pPr marL="0" lvl="1" indent="0">
              <a:buNone/>
            </a:pPr>
            <a:endParaRPr lang="en-US" sz="3200" dirty="0"/>
          </a:p>
          <a:p>
            <a:pPr marL="0" lvl="1" indent="0" algn="ctr">
              <a:buNone/>
            </a:pPr>
            <a:r>
              <a:rPr lang="en-US" sz="3200" dirty="0" smtClean="0"/>
              <a:t>Question please.</a:t>
            </a:r>
            <a:endParaRPr lang="en-US" sz="32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517731" y="3194137"/>
            <a:ext cx="703962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1094" y="3314453"/>
            <a:ext cx="666295" cy="666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099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www.bloomreach.com/en/blog/2018/07/what-is-a-single-page-application.html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https://www.testbytes.net/blog/protractor-vs-selenium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developer.mozilla.org/en-US/docs/Learn/JavaScript/Asynchronous/Concepts</a:t>
            </a:r>
            <a:endParaRPr lang="en-US" dirty="0" smtClean="0"/>
          </a:p>
          <a:p>
            <a:r>
              <a:rPr lang="en-US" dirty="0">
                <a:hlinkClick r:id="rId5"/>
              </a:rPr>
              <a:t>https://en.wikipedia.org/wiki/V8_(JavaScript_engine</a:t>
            </a:r>
            <a:r>
              <a:rPr lang="en-US" dirty="0" smtClean="0">
                <a:hlinkClick r:id="rId5"/>
              </a:rPr>
              <a:t>)</a:t>
            </a:r>
            <a:endParaRPr lang="en-US" dirty="0" smtClean="0"/>
          </a:p>
          <a:p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insights.stackoverflow.com/survey/2020#technology-most-loved-dreaded-and-wanted-languages-loved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11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Flat Lay Photography of Macbook Pro Beside White Spiral Notebook and Green Mu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29" b="189"/>
          <a:stretch/>
        </p:blipFill>
        <p:spPr bwMode="auto">
          <a:xfrm>
            <a:off x="0" y="-38101"/>
            <a:ext cx="12192000" cy="6882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618775">
            <a:off x="3301292" y="863395"/>
            <a:ext cx="5438838" cy="594005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447446">
            <a:off x="5026142" y="5860041"/>
            <a:ext cx="3590095" cy="254893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075762" y="4254700"/>
            <a:ext cx="1088571" cy="870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50622" y="3021323"/>
            <a:ext cx="76780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Thank You!</a:t>
            </a:r>
            <a:endParaRPr lang="en-US" sz="60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6482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>
                <a:latin typeface="Consolas" pitchFamily="49" charset="0"/>
              </a:rPr>
              <a:t>before_protractor</a:t>
            </a:r>
            <a:r>
              <a:rPr lang="en-US" i="1" dirty="0">
                <a:latin typeface="Consolas" pitchFamily="49" charset="0"/>
              </a:rPr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1334862"/>
            <a:ext cx="9741645" cy="5104038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endParaRPr lang="en-US" sz="3200" dirty="0" smtClean="0"/>
          </a:p>
          <a:p>
            <a:pPr marL="0" lvl="1" indent="0">
              <a:buNone/>
            </a:pPr>
            <a:endParaRPr lang="en-US" sz="3200" dirty="0"/>
          </a:p>
          <a:p>
            <a:pPr marL="0" lvl="1" indent="0" algn="ctr">
              <a:buNone/>
            </a:pPr>
            <a:r>
              <a:rPr lang="en-US" sz="3200" dirty="0" smtClean="0"/>
              <a:t>Key technical items we should know.</a:t>
            </a:r>
            <a:endParaRPr lang="en-US" sz="32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517731" y="3194137"/>
            <a:ext cx="703962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748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>
                <a:latin typeface="Consolas" pitchFamily="49" charset="0"/>
              </a:rPr>
              <a:t>before_protractor</a:t>
            </a:r>
            <a:r>
              <a:rPr lang="en-US" i="1" dirty="0">
                <a:latin typeface="Consolas" pitchFamily="49" charset="0"/>
              </a:rPr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1334862"/>
            <a:ext cx="9741645" cy="5104038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endParaRPr lang="en-US" sz="3200" dirty="0" smtClean="0"/>
          </a:p>
          <a:p>
            <a:pPr marL="0" lvl="1" indent="0">
              <a:buNone/>
            </a:pPr>
            <a:r>
              <a:rPr lang="en-US" sz="3200" dirty="0" smtClean="0"/>
              <a:t>#1. JavaScript code is executed </a:t>
            </a:r>
            <a:r>
              <a:rPr lang="en-US" sz="3200" b="1" i="1" dirty="0" smtClean="0"/>
              <a:t>asynchronously</a:t>
            </a:r>
            <a:r>
              <a:rPr lang="en-US" sz="3200" dirty="0" smtClean="0"/>
              <a:t>.</a:t>
            </a:r>
          </a:p>
          <a:p>
            <a:pPr marL="0" lvl="1" indent="0" algn="ctr">
              <a:buNone/>
            </a:pPr>
            <a:endParaRPr lang="en-US" sz="3200" dirty="0"/>
          </a:p>
          <a:p>
            <a:pPr marL="0" lvl="1" indent="0" algn="ctr">
              <a:buNone/>
            </a:pP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5185776" y="3199022"/>
            <a:ext cx="3093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Open Sans"/>
              </a:rPr>
              <a:t>Find a control</a:t>
            </a:r>
            <a:endParaRPr lang="en-US" sz="1600" b="1" dirty="0">
              <a:solidFill>
                <a:schemeClr val="bg1"/>
              </a:solidFill>
              <a:latin typeface="Open Sans"/>
            </a:endParaRPr>
          </a:p>
        </p:txBody>
      </p:sp>
      <p:pic>
        <p:nvPicPr>
          <p:cNvPr id="8" name="Picture 7" descr="Credit: https://www.bendbulletin.com/" title="Credit: https://www.bendbulletin.com/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672" y="2689828"/>
            <a:ext cx="5486657" cy="3573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770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>
                <a:latin typeface="Consolas" pitchFamily="49" charset="0"/>
              </a:rPr>
              <a:t>before_protractor</a:t>
            </a:r>
            <a:r>
              <a:rPr lang="en-US" i="1" dirty="0">
                <a:latin typeface="Consolas" pitchFamily="49" charset="0"/>
              </a:rPr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1334862"/>
            <a:ext cx="9741645" cy="5104038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endParaRPr lang="en-US" sz="3200" dirty="0" smtClean="0"/>
          </a:p>
          <a:p>
            <a:pPr marL="0" lvl="1" indent="0">
              <a:buNone/>
            </a:pPr>
            <a:r>
              <a:rPr lang="en-US" sz="3200" dirty="0" smtClean="0"/>
              <a:t>#2. JavaScript </a:t>
            </a:r>
            <a:r>
              <a:rPr lang="en-US" sz="3200" b="1" i="1" dirty="0"/>
              <a:t>is not </a:t>
            </a:r>
            <a:r>
              <a:rPr lang="en-US" sz="3200" b="1" i="1" dirty="0" smtClean="0"/>
              <a:t> </a:t>
            </a:r>
            <a:r>
              <a:rPr lang="en-US" sz="3200" dirty="0" smtClean="0"/>
              <a:t>a</a:t>
            </a:r>
            <a:r>
              <a:rPr lang="en-US" sz="3200" dirty="0"/>
              <a:t> </a:t>
            </a:r>
            <a:r>
              <a:rPr lang="en-US" sz="3200" i="1" dirty="0"/>
              <a:t>class-based</a:t>
            </a:r>
            <a:r>
              <a:rPr lang="en-US" sz="3200" dirty="0"/>
              <a:t> object-oriented language like Java, </a:t>
            </a:r>
            <a:r>
              <a:rPr lang="en-US" sz="3200" dirty="0" smtClean="0"/>
              <a:t>C</a:t>
            </a:r>
            <a:r>
              <a:rPr lang="en-US" sz="3200" dirty="0"/>
              <a:t>#, </a:t>
            </a:r>
            <a:r>
              <a:rPr lang="en-US" sz="3200" dirty="0" smtClean="0"/>
              <a:t>Python, etc.</a:t>
            </a:r>
          </a:p>
          <a:p>
            <a:pPr marL="0" lvl="1" indent="0" algn="ctr">
              <a:buNone/>
            </a:pPr>
            <a:endParaRPr lang="en-US" sz="3200" dirty="0"/>
          </a:p>
          <a:p>
            <a:pPr marL="0" lvl="1" indent="0" algn="ctr">
              <a:buNone/>
            </a:pP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5185776" y="3199022"/>
            <a:ext cx="3093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Open Sans"/>
              </a:rPr>
              <a:t>Find a control</a:t>
            </a:r>
            <a:endParaRPr lang="en-US" sz="1600" b="1" dirty="0">
              <a:solidFill>
                <a:schemeClr val="bg1"/>
              </a:solidFill>
              <a:latin typeface="Open Sans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054" y="3199022"/>
            <a:ext cx="8325892" cy="2801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285984" y="6000129"/>
            <a:ext cx="1929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Honda Rebel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336953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>
                <a:latin typeface="Consolas" pitchFamily="49" charset="0"/>
              </a:rPr>
              <a:t>before_protractor</a:t>
            </a:r>
            <a:r>
              <a:rPr lang="en-US" i="1" dirty="0">
                <a:latin typeface="Consolas" pitchFamily="49" charset="0"/>
              </a:rPr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1334862"/>
            <a:ext cx="9741645" cy="5104038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endParaRPr lang="en-US" sz="3200" dirty="0" smtClean="0"/>
          </a:p>
          <a:p>
            <a:pPr marL="0" lvl="1" indent="0">
              <a:buNone/>
            </a:pPr>
            <a:r>
              <a:rPr lang="en-US" sz="3200" dirty="0" smtClean="0"/>
              <a:t>#3a. Multi-page </a:t>
            </a:r>
            <a:r>
              <a:rPr lang="en-US" sz="3200" dirty="0"/>
              <a:t>Web </a:t>
            </a:r>
            <a:r>
              <a:rPr lang="en-US" sz="3200" dirty="0" smtClean="0"/>
              <a:t>Application </a:t>
            </a:r>
            <a:r>
              <a:rPr lang="en-US" sz="1800" dirty="0" smtClean="0"/>
              <a:t>(Traditional Architecture)</a:t>
            </a:r>
            <a:r>
              <a:rPr lang="en-US" sz="3200" dirty="0" smtClean="0"/>
              <a:t>.</a:t>
            </a:r>
          </a:p>
          <a:p>
            <a:pPr marL="0" lvl="1" indent="0" algn="ctr">
              <a:buNone/>
            </a:pPr>
            <a:endParaRPr lang="en-US" sz="3200" dirty="0"/>
          </a:p>
          <a:p>
            <a:pPr marL="0" lvl="1" indent="0" algn="ctr">
              <a:buNone/>
            </a:pPr>
            <a:endParaRPr lang="en-US" sz="3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66" y="2790674"/>
            <a:ext cx="3809524" cy="237142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8423" y="2790673"/>
            <a:ext cx="3809524" cy="237142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3600" y="2790671"/>
            <a:ext cx="3809524" cy="2371429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1102290" y="5448822"/>
            <a:ext cx="9845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The page is "</a:t>
            </a:r>
            <a:r>
              <a:rPr lang="en-US" b="1" dirty="0" smtClean="0"/>
              <a:t>ready</a:t>
            </a:r>
            <a:r>
              <a:rPr lang="en-US" dirty="0" smtClean="0"/>
              <a:t>" </a:t>
            </a:r>
            <a:r>
              <a:rPr lang="en-US" b="1" dirty="0" smtClean="0"/>
              <a:t>means</a:t>
            </a:r>
            <a:r>
              <a:rPr lang="en-US" dirty="0" smtClean="0"/>
              <a:t> all contents are </a:t>
            </a:r>
            <a:r>
              <a:rPr lang="en-US" b="1" dirty="0" smtClean="0"/>
              <a:t>fully loaded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953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 smtClean="0">
                <a:latin typeface="Consolas" pitchFamily="49" charset="0"/>
              </a:rPr>
              <a:t>before_protractor</a:t>
            </a:r>
            <a:r>
              <a:rPr lang="en-US" i="1" dirty="0" smtClean="0">
                <a:latin typeface="Consolas" pitchFamily="49" charset="0"/>
              </a:rPr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1334862"/>
            <a:ext cx="9741645" cy="5104038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endParaRPr lang="en-US" sz="3200" dirty="0" smtClean="0"/>
          </a:p>
          <a:p>
            <a:pPr marL="0" lvl="1" indent="0">
              <a:buNone/>
            </a:pPr>
            <a:r>
              <a:rPr lang="en-US" sz="3200" dirty="0" smtClean="0"/>
              <a:t>#3b. Single-page </a:t>
            </a:r>
            <a:r>
              <a:rPr lang="en-US" sz="3200" dirty="0"/>
              <a:t>Web </a:t>
            </a:r>
            <a:r>
              <a:rPr lang="en-US" sz="3200" dirty="0" smtClean="0"/>
              <a:t>Application </a:t>
            </a:r>
            <a:r>
              <a:rPr lang="en-US" sz="1800" dirty="0" smtClean="0"/>
              <a:t>(Modern Architecture)</a:t>
            </a:r>
            <a:r>
              <a:rPr lang="en-US" sz="3200" dirty="0" smtClean="0"/>
              <a:t>.</a:t>
            </a:r>
          </a:p>
          <a:p>
            <a:pPr marL="0" lvl="1" indent="0" algn="ctr">
              <a:buNone/>
            </a:pPr>
            <a:endParaRPr lang="en-US" sz="3200" dirty="0"/>
          </a:p>
          <a:p>
            <a:pPr marL="0" lvl="1" indent="0" algn="ctr">
              <a:buNone/>
            </a:pPr>
            <a:endParaRPr lang="en-US" sz="3200" dirty="0"/>
          </a:p>
        </p:txBody>
      </p:sp>
      <p:sp>
        <p:nvSpPr>
          <p:cNvPr id="41" name="TextBox 40"/>
          <p:cNvSpPr txBox="1"/>
          <p:nvPr/>
        </p:nvSpPr>
        <p:spPr>
          <a:xfrm>
            <a:off x="1102290" y="5448822"/>
            <a:ext cx="9845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The page is "</a:t>
            </a:r>
            <a:r>
              <a:rPr lang="en-US" b="1" dirty="0" smtClean="0"/>
              <a:t>ready</a:t>
            </a:r>
            <a:r>
              <a:rPr lang="en-US" dirty="0" smtClean="0"/>
              <a:t>" </a:t>
            </a:r>
            <a:r>
              <a:rPr lang="en-US" b="1" dirty="0" smtClean="0"/>
              <a:t>doesn't mean </a:t>
            </a:r>
            <a:r>
              <a:rPr lang="en-US" dirty="0" smtClean="0"/>
              <a:t>all contents are </a:t>
            </a:r>
            <a:r>
              <a:rPr lang="en-US" b="1" dirty="0" smtClean="0"/>
              <a:t>fully loaded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66" y="2790670"/>
            <a:ext cx="3809524" cy="23714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8423" y="2788100"/>
            <a:ext cx="3809524" cy="237142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3600" y="2788099"/>
            <a:ext cx="3809524" cy="23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057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>
                <a:latin typeface="Consolas" pitchFamily="49" charset="0"/>
              </a:rPr>
              <a:t>before_protractor</a:t>
            </a:r>
            <a:r>
              <a:rPr lang="en-US" i="1" dirty="0">
                <a:latin typeface="Consolas" pitchFamily="49" charset="0"/>
              </a:rPr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1334862"/>
            <a:ext cx="9741645" cy="5104038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endParaRPr lang="en-US" sz="3200" dirty="0" smtClean="0"/>
          </a:p>
          <a:p>
            <a:pPr marL="0" lvl="1" indent="0">
              <a:buNone/>
            </a:pPr>
            <a:r>
              <a:rPr lang="en-US" sz="3200" dirty="0" smtClean="0"/>
              <a:t>#3b. Single-page </a:t>
            </a:r>
            <a:r>
              <a:rPr lang="en-US" sz="3200" dirty="0"/>
              <a:t>Web </a:t>
            </a:r>
            <a:r>
              <a:rPr lang="en-US" sz="3200" dirty="0" smtClean="0"/>
              <a:t>Application </a:t>
            </a:r>
            <a:r>
              <a:rPr lang="en-US" sz="1800" dirty="0" smtClean="0"/>
              <a:t>(Modern Architecture)</a:t>
            </a:r>
            <a:r>
              <a:rPr lang="en-US" sz="3200" dirty="0" smtClean="0"/>
              <a:t>.</a:t>
            </a:r>
          </a:p>
          <a:p>
            <a:pPr marL="400050" lvl="2" indent="0">
              <a:buNone/>
            </a:pPr>
            <a:endParaRPr lang="en-US" dirty="0" smtClean="0"/>
          </a:p>
          <a:p>
            <a:pPr marL="400050" lvl="2" indent="0">
              <a:buNone/>
            </a:pPr>
            <a:r>
              <a:rPr lang="en-US" dirty="0" smtClean="0"/>
              <a:t>Top SPA frameworks:</a:t>
            </a:r>
          </a:p>
          <a:p>
            <a:pPr marL="857250" lvl="2" indent="-457200"/>
            <a:r>
              <a:rPr lang="en-US" dirty="0" err="1"/>
              <a:t>Vue</a:t>
            </a:r>
            <a:endParaRPr lang="en-US" dirty="0" smtClean="0"/>
          </a:p>
          <a:p>
            <a:pPr marL="857250" lvl="2" indent="-457200"/>
            <a:r>
              <a:rPr lang="en-US" dirty="0" smtClean="0"/>
              <a:t>Angular</a:t>
            </a:r>
          </a:p>
          <a:p>
            <a:pPr marL="857250" lvl="2" indent="-457200"/>
            <a:r>
              <a:rPr lang="en-US" dirty="0" smtClean="0"/>
              <a:t>React</a:t>
            </a:r>
          </a:p>
          <a:p>
            <a:pPr marL="857250" lvl="2" indent="-457200"/>
            <a:r>
              <a:rPr lang="en-US" dirty="0" smtClean="0"/>
              <a:t>Ember</a:t>
            </a:r>
          </a:p>
          <a:p>
            <a:pPr marL="857250" lvl="2" indent="-457200"/>
            <a:r>
              <a:rPr lang="en-US" dirty="0" smtClean="0"/>
              <a:t>…</a:t>
            </a:r>
          </a:p>
          <a:p>
            <a:pPr marL="857250" lvl="2" indent="-457200"/>
            <a:endParaRPr lang="en-US" dirty="0" smtClean="0"/>
          </a:p>
          <a:p>
            <a:pPr marL="0" lvl="1" indent="0" algn="ctr">
              <a:buNone/>
            </a:pPr>
            <a:endParaRPr lang="en-US" sz="3200" dirty="0"/>
          </a:p>
          <a:p>
            <a:pPr marL="0" lvl="1" indent="0" algn="ctr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5844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>
                <a:latin typeface="Consolas" pitchFamily="49" charset="0"/>
              </a:rPr>
              <a:t>before_protractor</a:t>
            </a:r>
            <a:r>
              <a:rPr lang="en-US" i="1" dirty="0">
                <a:latin typeface="Consolas" pitchFamily="49" charset="0"/>
              </a:rPr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1334862"/>
            <a:ext cx="9741645" cy="5104038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endParaRPr lang="en-US" sz="3200" dirty="0" smtClean="0"/>
          </a:p>
          <a:p>
            <a:pPr marL="0" lvl="1" indent="0">
              <a:buNone/>
            </a:pPr>
            <a:r>
              <a:rPr lang="en-US" sz="3200" dirty="0" smtClean="0"/>
              <a:t>#4. Protractor always goes behind Selenium.</a:t>
            </a:r>
          </a:p>
          <a:p>
            <a:pPr marL="857250" lvl="2" indent="-457200"/>
            <a:endParaRPr lang="en-US" b="1" dirty="0" smtClean="0"/>
          </a:p>
          <a:p>
            <a:pPr marL="0" lvl="1" indent="0" algn="ctr">
              <a:buNone/>
            </a:pPr>
            <a:endParaRPr lang="en-US" sz="3200" dirty="0"/>
          </a:p>
          <a:p>
            <a:pPr marL="0" lvl="1" indent="0" algn="ctr">
              <a:buNone/>
            </a:pPr>
            <a:endParaRPr lang="en-US" sz="32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4275" y="4592225"/>
            <a:ext cx="4743450" cy="145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4357" y="2851106"/>
            <a:ext cx="8523287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V="1">
            <a:off x="5987441" y="3908121"/>
            <a:ext cx="0" cy="513567"/>
          </a:xfrm>
          <a:prstGeom prst="straightConnector1">
            <a:avLst/>
          </a:prstGeom>
          <a:ln w="38100">
            <a:solidFill>
              <a:srgbClr val="00499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987441" y="4052356"/>
            <a:ext cx="1215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extends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002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8302</TotalTime>
  <Words>646</Words>
  <Application>Microsoft Office PowerPoint</Application>
  <PresentationFormat>Widescreen</PresentationFormat>
  <Paragraphs>176</Paragraphs>
  <Slides>27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Century Gothic</vt:lpstr>
      <vt:lpstr>Consolas</vt:lpstr>
      <vt:lpstr>Open Sans</vt:lpstr>
      <vt:lpstr>Wingdings 3</vt:lpstr>
      <vt:lpstr>Ion Boardroom</vt:lpstr>
      <vt:lpstr>PowerPoint Presentation</vt:lpstr>
      <vt:lpstr>Contents {</vt:lpstr>
      <vt:lpstr>before_protractor()</vt:lpstr>
      <vt:lpstr>before_protractor()</vt:lpstr>
      <vt:lpstr>before_protractor()</vt:lpstr>
      <vt:lpstr>before_protractor()</vt:lpstr>
      <vt:lpstr>before_protractor()</vt:lpstr>
      <vt:lpstr>before_protractor()</vt:lpstr>
      <vt:lpstr>before_protractor()</vt:lpstr>
      <vt:lpstr>before_protractor() is completed.</vt:lpstr>
      <vt:lpstr>before_protractor() is completed.</vt:lpstr>
      <vt:lpstr>protractor()</vt:lpstr>
      <vt:lpstr>protractor()</vt:lpstr>
      <vt:lpstr>protractor()</vt:lpstr>
      <vt:lpstr>protractor()</vt:lpstr>
      <vt:lpstr>protractor()</vt:lpstr>
      <vt:lpstr>protractor()</vt:lpstr>
      <vt:lpstr>protractor()</vt:lpstr>
      <vt:lpstr>protractor()</vt:lpstr>
      <vt:lpstr>protractor() is completed.</vt:lpstr>
      <vt:lpstr>after_protractor()</vt:lpstr>
      <vt:lpstr>after_protractor()</vt:lpstr>
      <vt:lpstr>after_protractor()</vt:lpstr>
      <vt:lpstr>after_protractor() is completed.</vt:lpstr>
      <vt:lpstr>q_and_a()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Branding / 25 Year Push</dc:title>
  <dc:creator>Christine Paras</dc:creator>
  <cp:lastModifiedBy>Tuan Dao - 6685</cp:lastModifiedBy>
  <cp:revision>573</cp:revision>
  <cp:lastPrinted>2019-01-28T23:51:57Z</cp:lastPrinted>
  <dcterms:created xsi:type="dcterms:W3CDTF">2019-01-11T19:25:59Z</dcterms:created>
  <dcterms:modified xsi:type="dcterms:W3CDTF">2021-02-22T04:25:55Z</dcterms:modified>
</cp:coreProperties>
</file>