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3" r:id="rId3"/>
    <p:sldId id="286" r:id="rId4"/>
    <p:sldId id="288" r:id="rId5"/>
    <p:sldId id="274" r:id="rId6"/>
    <p:sldId id="276" r:id="rId7"/>
    <p:sldId id="287" r:id="rId8"/>
    <p:sldId id="275" r:id="rId9"/>
    <p:sldId id="283" r:id="rId10"/>
    <p:sldId id="284" r:id="rId11"/>
    <p:sldId id="285" r:id="rId12"/>
    <p:sldId id="277" r:id="rId13"/>
    <p:sldId id="289" r:id="rId14"/>
    <p:sldId id="290" r:id="rId15"/>
    <p:sldId id="291" r:id="rId16"/>
    <p:sldId id="292" r:id="rId17"/>
    <p:sldId id="293" r:id="rId18"/>
    <p:sldId id="29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51098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2/22/2021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2/22/2021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2/22/2021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2/22/2021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2/22/2021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2/22/2021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a:fillRect/>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introduction-to-selenium.html" TargetMode="External"/><Relationship Id="rId2" Type="http://schemas.openxmlformats.org/officeDocument/2006/relationships/hyperlink" Target="https://www.selenium.dev/projec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31546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a:sym typeface="+mn-ea"/>
                        </a:rPr>
                        <a:t>J</a:t>
                      </a:r>
                      <a:r>
                        <a:rPr lang="en-US" sz="1800">
                          <a:sym typeface="+mn-ea"/>
                        </a:rPr>
                        <a:t>ava</a:t>
                      </a:r>
                      <a:endParaRPr lang="en-US"/>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of variable and method following ‘:’ symbol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Don’t have to declare type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Use ‘let’, ‘</a:t>
                      </a:r>
                      <a:r>
                        <a:rPr lang="en-US" sz="1800" kern="1200" baseline="0" dirty="0" err="1" smtClean="0">
                          <a:solidFill>
                            <a:schemeClr val="dk1"/>
                          </a:solidFill>
                          <a:latin typeface="+mn-lt"/>
                          <a:ea typeface="+mn-ea"/>
                          <a:cs typeface="+mn-cs"/>
                        </a:rPr>
                        <a:t>const</a:t>
                      </a:r>
                      <a:r>
                        <a:rPr lang="en-US" sz="1800" kern="1200" baseline="0" dirty="0" smtClean="0">
                          <a:solidFill>
                            <a:schemeClr val="dk1"/>
                          </a:solidFill>
                          <a:latin typeface="+mn-lt"/>
                          <a:ea typeface="+mn-ea"/>
                          <a:cs typeface="+mn-cs"/>
                        </a:rPr>
                        <a:t>’ , or ‘</a:t>
                      </a:r>
                      <a:r>
                        <a:rPr lang="en-US" sz="1800" kern="1200" baseline="0" dirty="0" err="1" smtClean="0">
                          <a:solidFill>
                            <a:schemeClr val="dk1"/>
                          </a:solidFill>
                          <a:latin typeface="+mn-lt"/>
                          <a:ea typeface="+mn-ea"/>
                          <a:cs typeface="+mn-cs"/>
                        </a:rPr>
                        <a:t>var</a:t>
                      </a:r>
                      <a:r>
                        <a:rPr lang="en-US" sz="1800" kern="1200" baseline="0" dirty="0" smtClean="0">
                          <a:solidFill>
                            <a:schemeClr val="dk1"/>
                          </a:solidFill>
                          <a:latin typeface="+mn-lt"/>
                          <a:ea typeface="+mn-ea"/>
                          <a:cs typeface="+mn-cs"/>
                        </a:rPr>
                        <a:t>’ to declare variable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EX: let xyz : string;</a:t>
                      </a:r>
                      <a:endParaRPr lang="vi-VN" sz="18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indent="-285750">
                        <a:buFont typeface="Arial" panose="020B0604020202020204" pitchFamily="34" charset="0"/>
                        <a:buChar cha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preceding variable and method </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Have to declare type</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Ex: </a:t>
                      </a:r>
                      <a:r>
                        <a:rPr lang="en-US" sz="1800" kern="1200" baseline="0" dirty="0" err="1" smtClean="0">
                          <a:solidFill>
                            <a:schemeClr val="dk1"/>
                          </a:solidFill>
                          <a:latin typeface="+mn-lt"/>
                          <a:ea typeface="+mn-ea"/>
                          <a:cs typeface="+mn-cs"/>
                        </a:rPr>
                        <a:t>int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num</a:t>
                      </a:r>
                      <a:r>
                        <a:rPr lang="en-US" sz="1800" kern="1200" baseline="0" dirty="0" smtClean="0">
                          <a:solidFill>
                            <a:schemeClr val="dk1"/>
                          </a:solidFill>
                          <a:latin typeface="+mn-lt"/>
                          <a:ea typeface="+mn-ea"/>
                          <a:cs typeface="+mn-cs"/>
                        </a:rPr>
                        <a:t>;</a:t>
                      </a:r>
                      <a:endParaRPr lang="en-US" dirty="0"/>
                    </a:p>
                  </a:txBody>
                  <a:tcPr/>
                </a:tc>
              </a:tr>
              <a:tr h="381000">
                <a:tc>
                  <a:txBody>
                    <a:bodyPr/>
                    <a:lstStyle/>
                    <a:p>
                      <a:pPr>
                        <a:buNone/>
                      </a:pPr>
                      <a:r>
                        <a:rPr lang="en-US" sz="1800" b="0" i="0" kern="1200" dirty="0" smtClean="0">
                          <a:solidFill>
                            <a:schemeClr val="dk1"/>
                          </a:solidFill>
                          <a:effectLst/>
                          <a:latin typeface="+mn-lt"/>
                          <a:ea typeface="+mn-ea"/>
                          <a:cs typeface="+mn-cs"/>
                        </a:rPr>
                        <a:t>A class can only have</a:t>
                      </a:r>
                      <a:r>
                        <a:rPr lang="en-US" sz="1800" b="0" i="0" kern="1200" baseline="0" dirty="0" smtClean="0">
                          <a:solidFill>
                            <a:schemeClr val="dk1"/>
                          </a:solidFill>
                          <a:effectLst/>
                          <a:latin typeface="+mn-lt"/>
                          <a:ea typeface="+mn-ea"/>
                          <a:cs typeface="+mn-cs"/>
                        </a:rPr>
                        <a:t> one </a:t>
                      </a:r>
                      <a:r>
                        <a:rPr lang="en-US" sz="1800" b="0" i="0" kern="1200" dirty="0" smtClean="0">
                          <a:solidFill>
                            <a:schemeClr val="dk1"/>
                          </a:solidFill>
                          <a:effectLst/>
                          <a:latin typeface="+mn-lt"/>
                          <a:ea typeface="+mn-ea"/>
                          <a:cs typeface="+mn-cs"/>
                        </a:rPr>
                        <a:t>constructor</a:t>
                      </a:r>
                      <a:endParaRPr lang="en-US" b="0" dirty="0"/>
                    </a:p>
                  </a:txBody>
                  <a:tcPr/>
                </a:tc>
                <a:tc>
                  <a:txBody>
                    <a:bodyPr/>
                    <a:lstStyle/>
                    <a:p>
                      <a:pPr>
                        <a:buNone/>
                      </a:pPr>
                      <a:r>
                        <a:rPr lang="en-US" sz="1800" b="0" i="0" kern="1200" dirty="0" smtClean="0">
                          <a:solidFill>
                            <a:schemeClr val="dk1"/>
                          </a:solidFill>
                          <a:effectLst/>
                          <a:latin typeface="+mn-lt"/>
                          <a:ea typeface="+mn-ea"/>
                          <a:cs typeface="+mn-cs"/>
                        </a:rPr>
                        <a:t>A class can have multiple constructors</a:t>
                      </a:r>
                      <a:endParaRPr lang="en-US" b="0" dirty="0"/>
                    </a:p>
                  </a:txBody>
                  <a:tcPr/>
                </a:tc>
              </a:tr>
              <a:tr h="381000">
                <a:tc>
                  <a:txBody>
                    <a:bodyPr/>
                    <a:lstStyle/>
                    <a:p>
                      <a:pPr>
                        <a:buNone/>
                      </a:pPr>
                      <a:r>
                        <a:rPr lang="en-US" dirty="0" smtClean="0"/>
                        <a:t>Compile</a:t>
                      </a:r>
                      <a:r>
                        <a:rPr lang="en-US" baseline="0" dirty="0" smtClean="0"/>
                        <a:t> to </a:t>
                      </a:r>
                      <a:r>
                        <a:rPr lang="en-US" baseline="0" dirty="0" err="1" smtClean="0"/>
                        <a:t>Javascript</a:t>
                      </a:r>
                      <a:r>
                        <a:rPr lang="en-US" baseline="0" dirty="0" smtClean="0"/>
                        <a:t> (ES5)</a:t>
                      </a:r>
                      <a:endParaRPr lang="en-US" dirty="0"/>
                    </a:p>
                  </a:txBody>
                  <a:tcPr/>
                </a:tc>
                <a:tc>
                  <a:txBody>
                    <a:bodyPr/>
                    <a:lstStyle/>
                    <a:p>
                      <a:pPr>
                        <a:buNone/>
                      </a:pPr>
                      <a:r>
                        <a:rPr lang="en-US" dirty="0" smtClean="0"/>
                        <a:t>Compile</a:t>
                      </a:r>
                      <a:r>
                        <a:rPr lang="en-US" baseline="0" dirty="0" smtClean="0"/>
                        <a:t> to </a:t>
                      </a:r>
                      <a:r>
                        <a:rPr lang="en-US" baseline="0" dirty="0" err="1" smtClean="0"/>
                        <a:t>bytecode</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circular import problem</a:t>
            </a:r>
            <a:endParaRPr lang="en-US" dirty="0"/>
          </a:p>
        </p:txBody>
      </p:sp>
      <p:sp>
        <p:nvSpPr>
          <p:cNvPr id="3" name="Content Placeholder 2"/>
          <p:cNvSpPr>
            <a:spLocks noGrp="1"/>
          </p:cNvSpPr>
          <p:nvPr>
            <p:ph idx="1"/>
          </p:nvPr>
        </p:nvSpPr>
        <p:spPr/>
        <p:txBody>
          <a:bodyPr/>
          <a:lstStyle/>
          <a:p>
            <a:r>
              <a:rPr lang="" altLang="en-US" dirty="0"/>
              <a:t>We have dashboard is a parent class , and we want a method return instance of child class without import so that we need a child class have a method return it’s instance, and parent use require instead of import to call child class</a:t>
            </a:r>
          </a:p>
          <a:p>
            <a:endParaRPr lang="" altLang="en-US" dirty="0"/>
          </a:p>
        </p:txBody>
      </p:sp>
      <p:pic>
        <p:nvPicPr>
          <p:cNvPr id="4" name="Picture 3"/>
          <p:cNvPicPr>
            <a:picLocks noChangeAspect="1"/>
          </p:cNvPicPr>
          <p:nvPr/>
        </p:nvPicPr>
        <p:blipFill>
          <a:blip r:embed="rId2"/>
          <a:stretch>
            <a:fillRect/>
          </a:stretch>
        </p:blipFill>
        <p:spPr>
          <a:xfrm>
            <a:off x="5950585" y="2694725"/>
            <a:ext cx="4705350" cy="1533525"/>
          </a:xfrm>
          <a:prstGeom prst="rect">
            <a:avLst/>
          </a:prstGeom>
        </p:spPr>
      </p:pic>
      <p:pic>
        <p:nvPicPr>
          <p:cNvPr id="5" name="Picture 4"/>
          <p:cNvPicPr>
            <a:picLocks noChangeAspect="1"/>
          </p:cNvPicPr>
          <p:nvPr/>
        </p:nvPicPr>
        <p:blipFill>
          <a:blip r:embed="rId3"/>
          <a:stretch>
            <a:fillRect/>
          </a:stretch>
        </p:blipFill>
        <p:spPr>
          <a:xfrm>
            <a:off x="1339850" y="2694725"/>
            <a:ext cx="4248150" cy="15144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https://www.typescriptlang.org/docs/handbook/typescript-from-scratch.html</a:t>
            </a:r>
            <a:endParaRPr lang="en-US" dirty="0"/>
          </a:p>
          <a:p>
            <a:pPr>
              <a:buFont typeface="Wingdings" panose="05000000000000000000" pitchFamily="2" charset="2"/>
              <a:buChar char="Ø"/>
            </a:pPr>
            <a:r>
              <a:rPr lang="en-US" dirty="0" smtClean="0">
                <a:hlinkClick r:id="rId3"/>
              </a:rPr>
              <a:t>https</a:t>
            </a:r>
            <a:r>
              <a:rPr lang="en-US" dirty="0">
                <a:hlinkClick r:id="rId3"/>
              </a:rPr>
              <a:t>://medium.com/@</a:t>
            </a:r>
            <a:r>
              <a:rPr lang="en-US" dirty="0" smtClean="0">
                <a:hlinkClick r:id="rId3"/>
              </a:rPr>
              <a:t>kgelpes/how-typescript-helps-us-prevent-the-most-common-error-in-javascript-development-2dbcb54cf12</a:t>
            </a:r>
            <a:endParaRPr lang="en-US" dirty="0" smtClean="0"/>
          </a:p>
          <a:p>
            <a:pPr>
              <a:buFont typeface="Wingdings" panose="05000000000000000000" pitchFamily="2" charset="2"/>
              <a:buChar char="Ø"/>
            </a:pPr>
            <a:r>
              <a:rPr lang="en-US" dirty="0">
                <a:hlinkClick r:id="rId4"/>
              </a:rPr>
              <a:t>https://</a:t>
            </a:r>
            <a:r>
              <a:rPr lang="en-US" dirty="0" smtClean="0">
                <a:hlinkClick r:id="rId4"/>
              </a:rPr>
              <a:t>stackoverflow.com/questions/12694530/what-is-typescript-and-why-would-i-use-it-in-place-of-javascript</a:t>
            </a:r>
            <a:endParaRPr lang="en-US" dirty="0" smtClean="0"/>
          </a:p>
          <a:p>
            <a:pPr>
              <a:buFont typeface="Wingdings" panose="05000000000000000000" pitchFamily="2" charset="2"/>
              <a:buChar char="Ø"/>
            </a:pPr>
            <a:r>
              <a:rPr lang="en-US" dirty="0">
                <a:hlinkClick r:id="rId5"/>
              </a:rPr>
              <a:t>https://channel9.msdn.com/posts/Anders-Hejlsberg-Introducing-TypeScript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Selenium is a free (open-source) automated testing framework used to validate web applications across different browsers and </a:t>
            </a:r>
            <a:r>
              <a:rPr lang="en-US" dirty="0" smtClean="0"/>
              <a:t>platforms</a:t>
            </a:r>
          </a:p>
          <a:p>
            <a:pPr>
              <a:buFont typeface="Wingdings" panose="05000000000000000000" pitchFamily="2" charset="2"/>
              <a:buChar char="Ø"/>
            </a:pPr>
            <a:r>
              <a:rPr lang="en-US" dirty="0" smtClean="0"/>
              <a:t>Can </a:t>
            </a:r>
            <a:r>
              <a:rPr lang="en-US" dirty="0"/>
              <a:t>use multiple programming languages like Java, C#, Python </a:t>
            </a:r>
            <a:r>
              <a:rPr lang="en-US" dirty="0" err="1"/>
              <a:t>etc</a:t>
            </a:r>
            <a:r>
              <a:rPr lang="en-US" dirty="0"/>
              <a:t> to create </a:t>
            </a:r>
            <a:r>
              <a:rPr lang="en-US" dirty="0" smtClean="0"/>
              <a:t>Selenium </a:t>
            </a:r>
            <a:r>
              <a:rPr lang="en-US" dirty="0"/>
              <a:t>Test </a:t>
            </a:r>
            <a:r>
              <a:rPr lang="en-US" dirty="0" smtClean="0"/>
              <a:t>Scripts</a:t>
            </a:r>
          </a:p>
          <a:p>
            <a:pPr>
              <a:buFont typeface="Wingdings" panose="05000000000000000000" pitchFamily="2" charset="2"/>
              <a:buChar char="Ø"/>
            </a:pPr>
            <a:r>
              <a:rPr lang="en-US" dirty="0"/>
              <a:t>Selenium Software is not just a single tool but a suite of software, each piece catering to different Selenium QA testing needs of an organization. Here is the list of </a:t>
            </a:r>
            <a:r>
              <a:rPr lang="en-US" dirty="0" smtClean="0"/>
              <a:t>tools:</a:t>
            </a:r>
          </a:p>
          <a:p>
            <a:pPr lvl="1">
              <a:buFont typeface="Wingdings" panose="05000000000000000000" pitchFamily="2" charset="2"/>
              <a:buChar char="§"/>
            </a:pPr>
            <a:r>
              <a:rPr lang="en-US" dirty="0"/>
              <a:t>Selenium Integrated Development Environment (IDE)</a:t>
            </a:r>
          </a:p>
          <a:p>
            <a:pPr lvl="1">
              <a:buFont typeface="Wingdings" panose="05000000000000000000" pitchFamily="2" charset="2"/>
              <a:buChar char="§"/>
            </a:pPr>
            <a:r>
              <a:rPr lang="en-US" dirty="0" err="1" smtClean="0"/>
              <a:t>WebDriver</a:t>
            </a:r>
            <a:r>
              <a:rPr lang="vi-VN" dirty="0" smtClean="0"/>
              <a:t> </a:t>
            </a:r>
            <a:endParaRPr lang="en-US" dirty="0" smtClean="0"/>
          </a:p>
          <a:p>
            <a:pPr lvl="1">
              <a:buFont typeface="Wingdings" panose="05000000000000000000" pitchFamily="2" charset="2"/>
              <a:buChar char="§"/>
            </a:pPr>
            <a:r>
              <a:rPr lang="en-US" dirty="0" smtClean="0"/>
              <a:t>Selenium </a:t>
            </a:r>
            <a:r>
              <a:rPr lang="en-US" dirty="0"/>
              <a:t>Grid</a:t>
            </a:r>
          </a:p>
          <a:p>
            <a:pPr lvl="1"/>
            <a:endParaRPr lang="en-US" dirty="0"/>
          </a:p>
        </p:txBody>
      </p:sp>
    </p:spTree>
    <p:extLst>
      <p:ext uri="{BB962C8B-B14F-4D97-AF65-F5344CB8AC3E}">
        <p14:creationId xmlns:p14="http://schemas.microsoft.com/office/powerpoint/2010/main" val="500114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p:txBody>
          <a:bodyPr/>
          <a:lstStyle/>
          <a:p>
            <a:r>
              <a:rPr lang="en-US" dirty="0"/>
              <a:t>Selenium </a:t>
            </a:r>
            <a:r>
              <a:rPr lang="en-US" dirty="0" err="1"/>
              <a:t>WebDriver</a:t>
            </a:r>
            <a:r>
              <a:rPr lang="en-US" dirty="0"/>
              <a:t> drives a browser natively, as a real user would, either locally or on remote machines.</a:t>
            </a:r>
          </a:p>
          <a:p>
            <a:r>
              <a:rPr lang="en-US" dirty="0"/>
              <a:t>Selenium IDE is a Chrome and Firefox extension that makes it easy to record and playback tests in the browser.</a:t>
            </a:r>
          </a:p>
          <a:p>
            <a:r>
              <a:rPr lang="en-US" dirty="0"/>
              <a:t>Selenium Grid takes </a:t>
            </a:r>
            <a:r>
              <a:rPr lang="en-US" dirty="0" err="1"/>
              <a:t>WebDriver</a:t>
            </a:r>
            <a:r>
              <a:rPr lang="en-US" dirty="0"/>
              <a:t> to another level by running tests on many machines at the same </a:t>
            </a:r>
            <a:r>
              <a:rPr lang="en-US" dirty="0" smtClean="0"/>
              <a:t>time,</a:t>
            </a:r>
            <a:r>
              <a:rPr lang="vi-VN" dirty="0" smtClean="0"/>
              <a:t> </a:t>
            </a:r>
            <a:r>
              <a:rPr lang="en-US" dirty="0" smtClean="0"/>
              <a:t>cutting </a:t>
            </a:r>
            <a:r>
              <a:rPr lang="en-US" dirty="0"/>
              <a:t>down on the time it takes to test on multiple browsers and operating systems.</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78212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Senlenium</a:t>
            </a:r>
            <a:r>
              <a:rPr lang="en-US" dirty="0" smtClean="0"/>
              <a: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https://www.selenium.dev/projects</a:t>
            </a:r>
            <a:r>
              <a:rPr lang="en-US" dirty="0" smtClean="0">
                <a:hlinkClick r:id="rId2"/>
              </a:rPr>
              <a:t>/</a:t>
            </a:r>
            <a:endParaRPr lang="en-US" dirty="0" smtClean="0"/>
          </a:p>
          <a:p>
            <a:pPr>
              <a:buFont typeface="Wingdings" panose="05000000000000000000" pitchFamily="2" charset="2"/>
              <a:buChar char="Ø"/>
            </a:pPr>
            <a:r>
              <a:rPr lang="en-US" dirty="0">
                <a:hlinkClick r:id="rId3"/>
              </a:rPr>
              <a:t>https://</a:t>
            </a:r>
            <a:r>
              <a:rPr lang="en-US" dirty="0" smtClean="0">
                <a:hlinkClick r:id="rId3"/>
              </a:rPr>
              <a:t>www.guru99.com/introduction-to-selenium.html</a:t>
            </a:r>
            <a:endParaRPr lang="en-US" dirty="0"/>
          </a:p>
        </p:txBody>
      </p:sp>
    </p:spTree>
    <p:extLst>
      <p:ext uri="{BB962C8B-B14F-4D97-AF65-F5344CB8AC3E}">
        <p14:creationId xmlns:p14="http://schemas.microsoft.com/office/powerpoint/2010/main" val="755926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Protractor is an end-to-end test framework for Angular and </a:t>
            </a:r>
            <a:r>
              <a:rPr lang="en-US" dirty="0" err="1"/>
              <a:t>AngularJS</a:t>
            </a:r>
            <a:r>
              <a:rPr lang="en-US" dirty="0"/>
              <a:t> applications. Protractor runs tests against your application running in a real browser, interacting with it as a user would</a:t>
            </a:r>
            <a:r>
              <a:rPr lang="en-US" dirty="0" smtClean="0"/>
              <a:t>.</a:t>
            </a:r>
          </a:p>
          <a:p>
            <a:pPr>
              <a:buFont typeface="Wingdings" panose="05000000000000000000" pitchFamily="2" charset="2"/>
              <a:buChar char="Ø"/>
            </a:pPr>
            <a:endParaRPr lang="vi-VN" dirty="0" smtClean="0"/>
          </a:p>
          <a:p>
            <a:endParaRPr lang="vi-VN" dirty="0" smtClean="0"/>
          </a:p>
          <a:p>
            <a:endParaRPr lang="en-US" dirty="0"/>
          </a:p>
        </p:txBody>
      </p:sp>
    </p:spTree>
    <p:extLst>
      <p:ext uri="{BB962C8B-B14F-4D97-AF65-F5344CB8AC3E}">
        <p14:creationId xmlns:p14="http://schemas.microsoft.com/office/powerpoint/2010/main" val="483566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a:t>
            </a:r>
          </a:p>
        </p:txBody>
      </p:sp>
      <p:pic>
        <p:nvPicPr>
          <p:cNvPr id="4" name="Picture 2" descr="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09" y="1206321"/>
            <a:ext cx="6481843" cy="504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71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69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14400" indent="-457200">
              <a:buFont typeface="+mj-lt"/>
              <a:buAutoNum type="arabicPeriod"/>
            </a:pPr>
            <a:r>
              <a:rPr lang="en-US" sz="2000" b="1" dirty="0">
                <a:solidFill>
                  <a:schemeClr val="accent2"/>
                </a:solidFill>
              </a:rPr>
              <a:t>Before Protractor</a:t>
            </a:r>
          </a:p>
          <a:p>
            <a:pPr marL="914400" indent="-457200">
              <a:buFont typeface="+mj-lt"/>
              <a:buAutoNum type="arabicPeriod"/>
            </a:pPr>
            <a:r>
              <a:rPr lang="en-US" sz="2000" b="1" dirty="0">
                <a:solidFill>
                  <a:schemeClr val="accent2"/>
                </a:solidFill>
              </a:rPr>
              <a:t>Protractor</a:t>
            </a:r>
          </a:p>
          <a:p>
            <a:pPr marL="914400" indent="-457200">
              <a:buFont typeface="+mj-lt"/>
              <a:buAutoNum type="arabicPeriod"/>
            </a:pPr>
            <a:r>
              <a:rPr lang="en-US" sz="2000" b="1" dirty="0">
                <a:solidFill>
                  <a:schemeClr val="accent2"/>
                </a:solidFill>
              </a:rPr>
              <a:t>After Protractor</a:t>
            </a:r>
          </a:p>
          <a:p>
            <a:pPr marL="914400" indent="-457200">
              <a:buFont typeface="+mj-lt"/>
              <a:buAutoNum type="arabicPeriod"/>
            </a:pPr>
            <a:r>
              <a:rPr lang="en-US" sz="2000" b="1" dirty="0">
                <a:solidFill>
                  <a:schemeClr val="accent2"/>
                </a:solidFill>
              </a:rPr>
              <a:t>Q and A</a:t>
            </a:r>
          </a:p>
          <a:p>
            <a:pPr marL="400050" lvl="1" indent="0">
              <a:buNone/>
            </a:pPr>
            <a:endParaRPr lang="en-US" b="1" dirty="0">
              <a:solidFill>
                <a:schemeClr val="accent2"/>
              </a:solidFill>
            </a:endParaRPr>
          </a:p>
        </p:txBody>
      </p:sp>
      <p:sp>
        <p:nvSpPr>
          <p:cNvPr id="3" name="Title 2"/>
          <p:cNvSpPr>
            <a:spLocks noGrp="1"/>
          </p:cNvSpPr>
          <p:nvPr>
            <p:ph type="title"/>
          </p:nvPr>
        </p:nvSpPr>
        <p:spPr/>
        <p:txBody>
          <a:bodyPr/>
          <a:lstStyle/>
          <a:p>
            <a:r>
              <a:rPr lang="vi-VN" dirty="0" smtClean="0">
                <a:latin typeface="Century Gothic (Body)"/>
              </a:rPr>
              <a:t>Content:</a:t>
            </a:r>
            <a:endParaRPr lang="en-US" dirty="0">
              <a:latin typeface="Century Gothic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Protractor</a:t>
            </a:r>
            <a:endParaRPr lang="en-US" dirty="0"/>
          </a:p>
        </p:txBody>
      </p:sp>
      <p:sp>
        <p:nvSpPr>
          <p:cNvPr id="3" name="Content Placeholder 2"/>
          <p:cNvSpPr>
            <a:spLocks noGrp="1"/>
          </p:cNvSpPr>
          <p:nvPr>
            <p:ph idx="1"/>
          </p:nvPr>
        </p:nvSpPr>
        <p:spPr/>
        <p:txBody>
          <a:bodyPr/>
          <a:lstStyle/>
          <a:p>
            <a:pPr marL="857250" lvl="1" indent="-457200">
              <a:buFont typeface="+mj-lt"/>
              <a:buAutoNum type="arabicPeriod"/>
            </a:pPr>
            <a:r>
              <a:rPr lang="en-US" sz="2000" b="1" dirty="0">
                <a:solidFill>
                  <a:schemeClr val="accent2"/>
                </a:solidFill>
              </a:rPr>
              <a:t>Sync and </a:t>
            </a:r>
            <a:r>
              <a:rPr lang="en-US" sz="2000" b="1" dirty="0" err="1">
                <a:solidFill>
                  <a:schemeClr val="accent2"/>
                </a:solidFill>
              </a:rPr>
              <a:t>Async</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a:t>
            </a:r>
            <a:r>
              <a:rPr lang="en-US" sz="2000" b="1" dirty="0" err="1">
                <a:solidFill>
                  <a:schemeClr val="accent2"/>
                </a:solidFill>
              </a:rPr>
              <a:t>Javascript</a:t>
            </a:r>
            <a:endParaRPr lang="en-US" sz="2000" b="1" dirty="0">
              <a:solidFill>
                <a:schemeClr val="accent2"/>
              </a:solidFill>
            </a:endParaRPr>
          </a:p>
          <a:p>
            <a:pPr marL="857250" lvl="1" indent="-457200">
              <a:buFont typeface="+mj-lt"/>
              <a:buAutoNum type="arabicPeriod"/>
            </a:pPr>
            <a:r>
              <a:rPr lang="en-US" sz="2000" b="1" dirty="0" smtClean="0">
                <a:solidFill>
                  <a:schemeClr val="accent2"/>
                </a:solidFill>
              </a:rPr>
              <a:t>Value of Type</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Typescript</a:t>
            </a:r>
          </a:p>
          <a:p>
            <a:pPr marL="857250" lvl="1" indent="-457200">
              <a:buFont typeface="+mj-lt"/>
              <a:buAutoNum type="arabicPeriod"/>
            </a:pPr>
            <a:r>
              <a:rPr lang="en-US" sz="2000" b="1" dirty="0">
                <a:solidFill>
                  <a:schemeClr val="accent2"/>
                </a:solidFill>
              </a:rPr>
              <a:t>Overview about Selenium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2"/>
                </a:solidFill>
                <a:sym typeface="+mn-ea"/>
              </a:rPr>
              <a:t>Sync and </a:t>
            </a:r>
            <a:r>
              <a:rPr lang="en-US" err="1" smtClean="0">
                <a:solidFill>
                  <a:schemeClr val="accent2"/>
                </a:solidFill>
                <a:sym typeface="+mn-ea"/>
              </a:rPr>
              <a:t>Async</a:t>
            </a:r>
            <a:endParaRPr lang="en-US"/>
          </a:p>
        </p:txBody>
      </p:sp>
      <p:graphicFrame>
        <p:nvGraphicFramePr>
          <p:cNvPr id="4" name="Content Placeholder 3"/>
          <p:cNvGraphicFramePr>
            <a:graphicFrameLocks noGrp="1"/>
          </p:cNvGraphicFramePr>
          <p:nvPr>
            <p:ph idx="1"/>
          </p:nvPr>
        </p:nvGraphicFramePr>
        <p:xfrm>
          <a:off x="1612265" y="1628775"/>
          <a:ext cx="9108440" cy="2260600"/>
        </p:xfrm>
        <a:graphic>
          <a:graphicData uri="http://schemas.openxmlformats.org/drawingml/2006/table">
            <a:tbl>
              <a:tblPr firstRow="1" bandRow="1">
                <a:tableStyleId>{5C22544A-7EE6-4342-B048-85BDC9FD1C3A}</a:tableStyleId>
              </a:tblPr>
              <a:tblGrid>
                <a:gridCol w="4547870"/>
                <a:gridCol w="4560570"/>
              </a:tblGrid>
              <a:tr h="431800">
                <a:tc>
                  <a:txBody>
                    <a:bodyPr/>
                    <a:lstStyle/>
                    <a:p>
                      <a:pPr algn="ctr">
                        <a:buNone/>
                      </a:pPr>
                      <a:r>
                        <a:rPr lang="en-US" altLang="en-US" sz="2000"/>
                        <a:t>Sync</a:t>
                      </a:r>
                    </a:p>
                  </a:txBody>
                  <a:tcPr/>
                </a:tc>
                <a:tc>
                  <a:txBody>
                    <a:bodyPr/>
                    <a:lstStyle/>
                    <a:p>
                      <a:pPr algn="ctr">
                        <a:buNone/>
                      </a:pPr>
                      <a:r>
                        <a:rPr lang="en-US" altLang="en-US" sz="2000"/>
                        <a:t>Async</a:t>
                      </a:r>
                    </a:p>
                  </a:txBody>
                  <a:tcPr/>
                </a:tc>
              </a:tr>
              <a:tr h="431800">
                <a:tc>
                  <a:txBody>
                    <a:bodyPr/>
                    <a:lstStyle/>
                    <a:p>
                      <a:pPr>
                        <a:buNone/>
                      </a:pPr>
                      <a:r>
                        <a:rPr lang="en-US"/>
                        <a:t>Run </a:t>
                      </a:r>
                      <a:r>
                        <a:rPr lang="en-US" altLang="en-US" sz="1800">
                          <a:sym typeface="+mn-ea"/>
                        </a:rPr>
                        <a:t>task </a:t>
                      </a:r>
                      <a:r>
                        <a:rPr lang="en-US"/>
                        <a:t>by </a:t>
                      </a:r>
                      <a:r>
                        <a:rPr lang="en-US" altLang="en-US" sz="1800">
                          <a:sym typeface="+mn-ea"/>
                        </a:rPr>
                        <a:t>task</a:t>
                      </a:r>
                      <a:r>
                        <a:rPr lang="en-US"/>
                        <a:t>, the next </a:t>
                      </a:r>
                      <a:r>
                        <a:rPr lang="en-US" altLang="en-US" sz="1800">
                          <a:sym typeface="+mn-ea"/>
                        </a:rPr>
                        <a:t>task </a:t>
                      </a:r>
                      <a:r>
                        <a:rPr lang="en-US"/>
                        <a:t>must wait for the previous </a:t>
                      </a:r>
                      <a:r>
                        <a:rPr lang="en-US" altLang="en-US" sz="1800">
                          <a:sym typeface="+mn-ea"/>
                        </a:rPr>
                        <a:t>task</a:t>
                      </a:r>
                      <a:endParaRPr lang="en-US"/>
                    </a:p>
                  </a:txBody>
                  <a:tcPr/>
                </a:tc>
                <a:tc>
                  <a:txBody>
                    <a:bodyPr/>
                    <a:lstStyle/>
                    <a:p>
                      <a:pPr>
                        <a:buNone/>
                      </a:pPr>
                      <a:r>
                        <a:rPr lang="en-US"/>
                        <a:t>Running simultaneously, </a:t>
                      </a:r>
                      <a:r>
                        <a:rPr lang="en-US" altLang="en-US"/>
                        <a:t>do not wait for another task</a:t>
                      </a:r>
                    </a:p>
                  </a:txBody>
                  <a:tcPr/>
                </a:tc>
              </a:tr>
              <a:tr h="431800">
                <a:tc>
                  <a:txBody>
                    <a:bodyPr/>
                    <a:lstStyle/>
                    <a:p>
                      <a:pPr>
                        <a:buNone/>
                      </a:pPr>
                      <a:r>
                        <a:rPr lang="en-US"/>
                        <a:t>Running synchronously will generate unnecessary and idle wait in some cases</a:t>
                      </a:r>
                    </a:p>
                  </a:txBody>
                  <a:tcPr/>
                </a:tc>
                <a:tc>
                  <a:txBody>
                    <a:bodyPr/>
                    <a:lstStyle/>
                    <a:p>
                      <a:pPr>
                        <a:buNone/>
                      </a:pPr>
                      <a:r>
                        <a:rPr lang="en-US"/>
                        <a:t>Running asynchronously so </a:t>
                      </a:r>
                      <a:r>
                        <a:rPr lang="en-US" altLang="en-US"/>
                        <a:t>it </a:t>
                      </a:r>
                      <a:r>
                        <a:rPr lang="en-US"/>
                        <a:t>can handle many </a:t>
                      </a:r>
                      <a:r>
                        <a:rPr lang="en-US" altLang="en-US"/>
                        <a:t>tasks </a:t>
                      </a:r>
                      <a:r>
                        <a:rPr lang="en-US"/>
                        <a:t>at the same time </a:t>
                      </a:r>
                      <a:r>
                        <a:rPr lang="en-US" altLang="en-US"/>
                        <a:t>,</a:t>
                      </a:r>
                    </a:p>
                    <a:p>
                      <a:pPr>
                        <a:buNone/>
                      </a:pPr>
                      <a:r>
                        <a:rPr lang="en-US" altLang="en-US"/>
                        <a:t>but it is easy to get a process error if it is not well controlled </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a:t>
            </a:r>
            <a:endParaRPr lang="en-US"/>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smtClean="0"/>
              <a:t>was </a:t>
            </a:r>
            <a:r>
              <a:rPr lang="en-US" dirty="0"/>
              <a:t>invented by Brendan </a:t>
            </a:r>
            <a:r>
              <a:rPr lang="en-US" dirty="0" err="1"/>
              <a:t>Eich</a:t>
            </a:r>
            <a:r>
              <a:rPr lang="en-US" dirty="0"/>
              <a:t> </a:t>
            </a:r>
            <a:r>
              <a:rPr lang="en-US" dirty="0" smtClean="0"/>
              <a:t>(</a:t>
            </a:r>
            <a:r>
              <a:rPr lang="en-US" dirty="0" err="1" smtClean="0"/>
              <a:t>bren-duhn</a:t>
            </a:r>
            <a:r>
              <a:rPr lang="en-US" dirty="0"/>
              <a:t> </a:t>
            </a:r>
            <a:r>
              <a:rPr lang="en-US" dirty="0" err="1" smtClean="0"/>
              <a:t>aik</a:t>
            </a:r>
            <a:r>
              <a:rPr lang="en-US" dirty="0" smtClean="0"/>
              <a:t> , co-founder </a:t>
            </a:r>
            <a:r>
              <a:rPr lang="en-US" dirty="0"/>
              <a:t>of the Mozilla project, the Mozilla Foundation, and the Mozilla Corporation</a:t>
            </a:r>
            <a:r>
              <a:rPr lang="en-US" dirty="0" smtClean="0"/>
              <a:t>) </a:t>
            </a:r>
          </a:p>
          <a:p>
            <a:pPr>
              <a:buFont typeface="Wingdings" panose="05000000000000000000" pitchFamily="2" charset="2"/>
              <a:buChar char="Ø"/>
            </a:pPr>
            <a:r>
              <a:rPr lang="en-US" dirty="0" smtClean="0"/>
              <a:t>First</a:t>
            </a:r>
            <a:r>
              <a:rPr lang="en-US" dirty="0"/>
              <a:t> </a:t>
            </a:r>
            <a:r>
              <a:rPr lang="en-US" dirty="0" smtClean="0"/>
              <a:t>appeared: 5/1995</a:t>
            </a:r>
            <a:endParaRPr lang="en-US" dirty="0" smtClean="0">
              <a:solidFill>
                <a:schemeClr val="tx1"/>
              </a:solidFill>
            </a:endParaRPr>
          </a:p>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a:solidFill>
                  <a:schemeClr val="tx1"/>
                </a:solidFill>
              </a:rPr>
              <a:t>JS" for short) is </a:t>
            </a:r>
            <a:r>
              <a:rPr lang="en-US" dirty="0" smtClean="0">
                <a:solidFill>
                  <a:schemeClr val="tx1"/>
                </a:solidFill>
              </a:rPr>
              <a:t>a</a:t>
            </a:r>
            <a:r>
              <a:rPr lang="en-US" dirty="0">
                <a:solidFill>
                  <a:schemeClr val="tx1"/>
                </a:solidFill>
              </a:rPr>
              <a:t> </a:t>
            </a:r>
            <a:r>
              <a:rPr lang="en-US" dirty="0">
                <a:solidFill>
                  <a:srgbClr val="C00000"/>
                </a:solidFill>
              </a:rPr>
              <a:t>dynamic programming </a:t>
            </a:r>
            <a:r>
              <a:rPr lang="en-US" dirty="0" smtClean="0">
                <a:solidFill>
                  <a:srgbClr val="C00000"/>
                </a:solidFill>
              </a:rPr>
              <a:t>language</a:t>
            </a:r>
          </a:p>
          <a:p>
            <a:pPr>
              <a:buFont typeface="Wingdings" panose="05000000000000000000" pitchFamily="2" charset="2"/>
              <a:buChar char="Ø"/>
            </a:pPr>
            <a:r>
              <a:rPr lang="en-US" dirty="0"/>
              <a:t>JavaScript is used </a:t>
            </a:r>
            <a:r>
              <a:rPr lang="en-US" dirty="0" smtClean="0"/>
              <a:t>as client-side programming language by </a:t>
            </a:r>
            <a:r>
              <a:rPr lang="en-US" dirty="0"/>
              <a:t>97.1% of all the websites.</a:t>
            </a:r>
            <a:endParaRPr lang="en-US" dirty="0" smtClean="0">
              <a:solidFill>
                <a:schemeClr val="tx1"/>
              </a:solidFill>
            </a:endParaRPr>
          </a:p>
          <a:p>
            <a:pPr>
              <a:buFont typeface="Wingdings" panose="05000000000000000000" pitchFamily="2" charset="2"/>
              <a:buChar char="Ø"/>
            </a:pPr>
            <a:r>
              <a:rPr lang="en-US" dirty="0" smtClean="0"/>
              <a:t>JavaScript </a:t>
            </a:r>
            <a:r>
              <a:rPr lang="en-US" b="1" i="1" dirty="0"/>
              <a:t>is not </a:t>
            </a:r>
            <a:r>
              <a:rPr lang="en-US" dirty="0" smtClean="0"/>
              <a:t>a</a:t>
            </a:r>
            <a:r>
              <a:rPr lang="en-US" dirty="0"/>
              <a:t> </a:t>
            </a:r>
            <a:r>
              <a:rPr lang="en-US" i="1" dirty="0"/>
              <a:t>class-based</a:t>
            </a:r>
            <a:r>
              <a:rPr lang="en-US" dirty="0"/>
              <a:t> object-oriented language like Java, C</a:t>
            </a:r>
            <a:r>
              <a:rPr lang="en-US" dirty="0" smtClean="0"/>
              <a:t># </a:t>
            </a:r>
            <a:r>
              <a:rPr lang="en-US" dirty="0" err="1" smtClean="0"/>
              <a:t>etc</a:t>
            </a:r>
            <a:endParaRPr lang="en-US" dirty="0">
              <a:solidFill>
                <a:schemeClr val="tx1"/>
              </a:solidFill>
            </a:endParaRPr>
          </a:p>
          <a:p>
            <a:pPr>
              <a:buFont typeface="Wingdings" panose="05000000000000000000" pitchFamily="2" charset="2"/>
              <a:buChar char="Ø"/>
            </a:pPr>
            <a:r>
              <a:rPr lang="en-US" dirty="0" smtClean="0"/>
              <a:t>In </a:t>
            </a:r>
            <a:r>
              <a:rPr lang="en-US" dirty="0"/>
              <a:t>its most basic form, JavaScript is a synchronous, blocking, single-threaded </a:t>
            </a:r>
            <a:r>
              <a:rPr lang="en-US" dirty="0" smtClean="0"/>
              <a:t>language. </a:t>
            </a:r>
            <a:r>
              <a:rPr lang="en-US" dirty="0"/>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dirty="0" smtClean="0"/>
              <a:t>) or </a:t>
            </a:r>
            <a:r>
              <a:rPr lang="en-US" dirty="0" err="1" smtClean="0"/>
              <a:t>NodeJs</a:t>
            </a:r>
            <a:r>
              <a:rPr lang="en-US" dirty="0" smtClean="0"/>
              <a:t> with backend </a:t>
            </a:r>
            <a:r>
              <a:rPr lang="en-US" dirty="0" err="1" smtClean="0"/>
              <a:t>apis</a:t>
            </a:r>
            <a:r>
              <a:rPr lang="en-US" dirty="0" smtClean="0"/>
              <a:t> for server, database …</a:t>
            </a:r>
          </a:p>
          <a:p>
            <a:pPr marL="0" indent="0">
              <a:buNone/>
            </a:pPr>
            <a:endParaRPr lang="en-US" dirty="0"/>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type</a:t>
            </a:r>
            <a:endParaRPr lang="en-US" dirty="0"/>
          </a:p>
        </p:txBody>
      </p:sp>
      <p:sp>
        <p:nvSpPr>
          <p:cNvPr id="3" name="Content Placeholder 2"/>
          <p:cNvSpPr>
            <a:spLocks noGrp="1"/>
          </p:cNvSpPr>
          <p:nvPr>
            <p:ph idx="1"/>
          </p:nvPr>
        </p:nvSpPr>
        <p:spPr>
          <a:xfrm>
            <a:off x="1154953" y="1583572"/>
            <a:ext cx="9868645" cy="3416300"/>
          </a:xfrm>
        </p:spPr>
        <p:txBody>
          <a:bodyPr/>
          <a:lstStyle/>
          <a:p>
            <a:pPr>
              <a:buFont typeface="Wingdings" panose="05000000000000000000" pitchFamily="2" charset="2"/>
              <a:buChar char="Ø"/>
            </a:pPr>
            <a:r>
              <a:rPr lang="en-US" dirty="0" smtClean="0"/>
              <a:t>Types are free documentation that increase understanding and improve developer's </a:t>
            </a:r>
            <a:r>
              <a:rPr lang="en-US" dirty="0" err="1" smtClean="0"/>
              <a:t>pr</a:t>
            </a:r>
            <a:r>
              <a:rPr lang="vi-VN" dirty="0" smtClean="0"/>
              <a:t>oductivity</a:t>
            </a:r>
            <a:endParaRPr lang="en-US" dirty="0" smtClean="0"/>
          </a:p>
          <a:p>
            <a:pPr>
              <a:buFont typeface="Wingdings" panose="05000000000000000000" pitchFamily="2" charset="2"/>
              <a:buChar char="Ø"/>
            </a:pPr>
            <a:r>
              <a:rPr lang="en-US" dirty="0" smtClean="0"/>
              <a:t>Strong </a:t>
            </a:r>
            <a:r>
              <a:rPr lang="en-US" dirty="0"/>
              <a:t>type checking helps prevent errors and enhances </a:t>
            </a:r>
            <a:r>
              <a:rPr lang="en-US" dirty="0" smtClean="0"/>
              <a:t>reliability</a:t>
            </a:r>
          </a:p>
          <a:p>
            <a:pPr>
              <a:buFont typeface="Wingdings" panose="05000000000000000000" pitchFamily="2" charset="2"/>
              <a:buChar char="Ø"/>
            </a:pPr>
            <a:r>
              <a:rPr lang="en-US" dirty="0" smtClean="0"/>
              <a:t>Increase self-documented code</a:t>
            </a:r>
          </a:p>
        </p:txBody>
      </p:sp>
      <p:pic>
        <p:nvPicPr>
          <p:cNvPr id="5" name="Picture 4"/>
          <p:cNvPicPr>
            <a:picLocks noChangeAspect="1"/>
          </p:cNvPicPr>
          <p:nvPr/>
        </p:nvPicPr>
        <p:blipFill>
          <a:blip r:embed="rId2"/>
          <a:stretch>
            <a:fillRect/>
          </a:stretch>
        </p:blipFill>
        <p:spPr>
          <a:xfrm>
            <a:off x="1367860" y="3152886"/>
            <a:ext cx="3537597" cy="2170228"/>
          </a:xfrm>
          <a:prstGeom prst="rect">
            <a:avLst/>
          </a:prstGeom>
        </p:spPr>
      </p:pic>
      <p:pic>
        <p:nvPicPr>
          <p:cNvPr id="6" name="Picture 5"/>
          <p:cNvPicPr>
            <a:picLocks noChangeAspect="1"/>
          </p:cNvPicPr>
          <p:nvPr/>
        </p:nvPicPr>
        <p:blipFill>
          <a:blip r:embed="rId3"/>
          <a:stretch>
            <a:fillRect/>
          </a:stretch>
        </p:blipFill>
        <p:spPr>
          <a:xfrm>
            <a:off x="5293551" y="3152886"/>
            <a:ext cx="6515904" cy="21702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smtClean="0"/>
              <a:t>Typescript</a:t>
            </a:r>
            <a:endParaRPr lang="en-US"/>
          </a:p>
        </p:txBody>
      </p:sp>
      <p:sp>
        <p:nvSpPr>
          <p:cNvPr id="3" name="Content Placeholder 2"/>
          <p:cNvSpPr>
            <a:spLocks noGrp="1"/>
          </p:cNvSpPr>
          <p:nvPr>
            <p:ph idx="1"/>
          </p:nvPr>
        </p:nvSpPr>
        <p:spPr>
          <a:xfrm>
            <a:off x="1154955" y="1654174"/>
            <a:ext cx="9868645" cy="4264026"/>
          </a:xfrm>
        </p:spPr>
        <p:txBody>
          <a:bodyPr>
            <a:normAutofit/>
          </a:bodyPr>
          <a:lstStyle/>
          <a:p>
            <a:pPr>
              <a:buFont typeface="Wingdings" panose="05000000000000000000" pitchFamily="2" charset="2"/>
              <a:buChar char="Ø"/>
            </a:pPr>
            <a:r>
              <a:rPr lang="en-US" dirty="0" smtClean="0">
                <a:solidFill>
                  <a:schemeClr val="tx1"/>
                </a:solidFill>
              </a:rPr>
              <a:t>Typescript </a:t>
            </a:r>
            <a:r>
              <a:rPr lang="en-US" dirty="0"/>
              <a:t>was invented by </a:t>
            </a:r>
            <a:r>
              <a:rPr lang="en-US" dirty="0" smtClean="0"/>
              <a:t>Microsoft</a:t>
            </a:r>
          </a:p>
          <a:p>
            <a:pPr>
              <a:buFont typeface="Wingdings" panose="05000000000000000000" pitchFamily="2" charset="2"/>
              <a:buChar char="Ø"/>
            </a:pPr>
            <a:r>
              <a:rPr lang="en-US" dirty="0" smtClean="0">
                <a:solidFill>
                  <a:schemeClr val="tx1"/>
                </a:solidFill>
              </a:rPr>
              <a:t>Typescript is </a:t>
            </a:r>
            <a:r>
              <a:rPr lang="en-US" dirty="0" err="1" smtClean="0">
                <a:solidFill>
                  <a:schemeClr val="tx1"/>
                </a:solidFill>
              </a:rPr>
              <a:t>a</a:t>
            </a:r>
            <a:r>
              <a:rPr lang="en-US" dirty="0" smtClean="0">
                <a:solidFill>
                  <a:schemeClr val="tx1"/>
                </a:solidFill>
              </a:rPr>
              <a:t> open source project</a:t>
            </a:r>
            <a:endParaRPr lang="en-US" dirty="0" smtClean="0"/>
          </a:p>
          <a:p>
            <a:pPr>
              <a:buFont typeface="Wingdings" panose="05000000000000000000" pitchFamily="2" charset="2"/>
              <a:buChar char="Ø"/>
            </a:pPr>
            <a:r>
              <a:rPr lang="en-US" dirty="0"/>
              <a:t>First appeared: </a:t>
            </a:r>
            <a:r>
              <a:rPr lang="en-US" dirty="0" smtClean="0"/>
              <a:t>10/2012</a:t>
            </a:r>
            <a:endParaRPr lang="en-US" dirty="0" smtClean="0">
              <a:latin typeface="+mj-lt"/>
            </a:endParaRPr>
          </a:p>
          <a:p>
            <a:pPr>
              <a:buFont typeface="Wingdings" panose="05000000000000000000" pitchFamily="2" charset="2"/>
              <a:buChar char="Ø"/>
            </a:pPr>
            <a:r>
              <a:rPr lang="en-US" dirty="0" err="1" smtClean="0">
                <a:latin typeface="+mj-lt"/>
              </a:rPr>
              <a:t>TypeScript</a:t>
            </a:r>
            <a:r>
              <a:rPr lang="en-US" dirty="0" smtClean="0">
                <a:latin typeface="+mj-lt"/>
              </a:rPr>
              <a:t> </a:t>
            </a:r>
            <a:r>
              <a:rPr lang="en-US" dirty="0">
                <a:latin typeface="+mj-lt"/>
              </a:rPr>
              <a:t>is a language that </a:t>
            </a:r>
            <a:r>
              <a:rPr lang="en-US" dirty="0" smtClean="0">
                <a:latin typeface="+mj-lt"/>
              </a:rPr>
              <a:t>is a </a:t>
            </a:r>
            <a:r>
              <a:rPr lang="en-US" i="1" dirty="0" smtClean="0">
                <a:latin typeface="+mj-lt"/>
              </a:rPr>
              <a:t>superset</a:t>
            </a:r>
            <a:r>
              <a:rPr lang="en-US" dirty="0" smtClean="0">
                <a:latin typeface="+mj-lt"/>
              </a:rPr>
              <a:t> of JavaScript, It is used to add additional static type and check type at compile time</a:t>
            </a:r>
            <a:endParaRPr lang="vi-VN" dirty="0" smtClean="0">
              <a:latin typeface="+mj-lt"/>
            </a:endParaRPr>
          </a:p>
          <a:p>
            <a:pPr>
              <a:buFont typeface="Wingdings" panose="05000000000000000000" pitchFamily="2" charset="2"/>
              <a:buChar char="Ø"/>
            </a:pPr>
            <a:r>
              <a:rPr lang="en-US" dirty="0" err="1" smtClean="0"/>
              <a:t>TypeScript</a:t>
            </a:r>
            <a:r>
              <a:rPr lang="en-US" dirty="0" smtClean="0"/>
              <a:t> helps us prevent the most common error in JavaScript development</a:t>
            </a:r>
          </a:p>
          <a:p>
            <a:pPr marL="457200" lvl="1" indent="0">
              <a:buNone/>
            </a:pPr>
            <a:r>
              <a:rPr lang="en-US" dirty="0" smtClean="0"/>
              <a:t>Ex:</a:t>
            </a:r>
          </a:p>
          <a:p>
            <a:pPr marL="457200" lvl="1" indent="0">
              <a:buNone/>
            </a:pPr>
            <a:r>
              <a:rPr lang="en-US" dirty="0" smtClean="0"/>
              <a:t>- Avoiding classic error like  </a:t>
            </a:r>
            <a:r>
              <a:rPr lang="en-US" dirty="0"/>
              <a:t>'undefined' is not a function.</a:t>
            </a:r>
            <a:endParaRPr lang="vi-VN" dirty="0"/>
          </a:p>
          <a:p>
            <a:pPr marL="457200" lvl="1" indent="0">
              <a:buNone/>
            </a:pPr>
            <a:r>
              <a:rPr lang="en-US" dirty="0" smtClean="0"/>
              <a:t>- Large-scale </a:t>
            </a:r>
            <a:r>
              <a:rPr lang="en-US" dirty="0"/>
              <a:t>systems is not a nightmare </a:t>
            </a:r>
            <a:r>
              <a:rPr lang="en-US" dirty="0" smtClean="0"/>
              <a:t>anymore</a:t>
            </a:r>
          </a:p>
          <a:p>
            <a:pPr marL="457200" lvl="1" indent="0">
              <a:buNone/>
            </a:pPr>
            <a:r>
              <a:rPr lang="en-US" dirty="0" smtClean="0"/>
              <a:t>…</a:t>
            </a:r>
            <a:endParaRPr lang="en-US" dirty="0"/>
          </a:p>
          <a:p>
            <a:pPr>
              <a:buFont typeface="Wingdings" panose="05000000000000000000" pitchFamily="2" charset="2"/>
              <a:buChar char="Ø"/>
            </a:pPr>
            <a:r>
              <a:rPr lang="en-US" dirty="0" err="1" smtClean="0">
                <a:latin typeface="+mj-lt"/>
              </a:rPr>
              <a:t>TypeScript</a:t>
            </a:r>
            <a:r>
              <a:rPr lang="en-US" dirty="0" smtClean="0">
                <a:latin typeface="+mj-lt"/>
              </a:rPr>
              <a:t> is compile to </a:t>
            </a:r>
            <a:r>
              <a:rPr lang="en-US" dirty="0" err="1" smtClean="0">
                <a:latin typeface="+mj-lt"/>
              </a:rPr>
              <a:t>Javascript</a:t>
            </a:r>
            <a:endParaRPr lang="vi-VN" dirty="0" smtClean="0">
              <a:latin typeface="+mj-lt"/>
            </a:endParaRPr>
          </a:p>
          <a:p>
            <a:pPr marL="0" indent="0">
              <a:buNone/>
            </a:pPr>
            <a:endParaRPr lang="vi-VN" dirty="0" smtClean="0">
              <a:latin typeface="+mj-lt"/>
            </a:endParaRPr>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46024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dirty="0">
                          <a:sym typeface="+mn-ea"/>
                        </a:rPr>
                        <a:t>J</a:t>
                      </a:r>
                      <a:r>
                        <a:rPr lang="en-US" sz="1800" dirty="0">
                          <a:sym typeface="+mn-ea"/>
                        </a:rPr>
                        <a:t>ava</a:t>
                      </a:r>
                      <a:endParaRPr lang="en-US" dirty="0"/>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smtClean="0">
                          <a:solidFill>
                            <a:schemeClr val="dk1"/>
                          </a:solidFill>
                          <a:latin typeface="+mn-lt"/>
                          <a:ea typeface="+mn-ea"/>
                          <a:cs typeface="+mn-cs"/>
                        </a:rPr>
                        <a:t>A </a:t>
                      </a:r>
                      <a:r>
                        <a:rPr lang="en-US" sz="1800" i="1" kern="1200" smtClean="0">
                          <a:solidFill>
                            <a:schemeClr val="dk1"/>
                          </a:solidFill>
                          <a:latin typeface="+mn-lt"/>
                          <a:ea typeface="+mn-ea"/>
                          <a:cs typeface="+mn-cs"/>
                        </a:rPr>
                        <a:t>superset</a:t>
                      </a:r>
                      <a:r>
                        <a:rPr lang="en-US" sz="1800" kern="1200" smtClean="0">
                          <a:solidFill>
                            <a:schemeClr val="dk1"/>
                          </a:solidFill>
                          <a:latin typeface="+mn-lt"/>
                          <a:ea typeface="+mn-ea"/>
                          <a:cs typeface="+mn-cs"/>
                        </a:rPr>
                        <a:t> of JavaScript, It is used to add additional static type and check type at compile time</a:t>
                      </a:r>
                      <a:endParaRPr lang="vi-VN" sz="1800" kern="1200" smtClean="0">
                        <a:solidFill>
                          <a:schemeClr val="dk1"/>
                        </a:solidFill>
                        <a:latin typeface="+mn-lt"/>
                        <a:ea typeface="+mn-ea"/>
                        <a:cs typeface="+mn-cs"/>
                      </a:endParaRPr>
                    </a:p>
                  </a:txBody>
                  <a:tcPr/>
                </a:tc>
                <a:tc>
                  <a:txBody>
                    <a:bodyPr/>
                    <a:lstStyle/>
                    <a:p>
                      <a:pPr>
                        <a:buNone/>
                      </a:pPr>
                      <a:r>
                        <a:rPr lang="en-US" smtClean="0"/>
                        <a:t>A pure oriented object programming language</a:t>
                      </a:r>
                      <a:endParaRPr lang="en-US"/>
                    </a:p>
                  </a:txBody>
                  <a:tcPr/>
                </a:tc>
              </a:tr>
              <a:tr h="381000">
                <a:tc>
                  <a:txBody>
                    <a:bodyPr/>
                    <a:lstStyle/>
                    <a:p>
                      <a:pPr>
                        <a:buNone/>
                      </a:pPr>
                      <a:r>
                        <a:rPr lang="en-US" smtClean="0"/>
                        <a:t>There</a:t>
                      </a:r>
                      <a:r>
                        <a:rPr lang="en-US" baseline="0" smtClean="0"/>
                        <a:t> is not access modifier for class </a:t>
                      </a:r>
                      <a:endParaRPr lang="en-US"/>
                    </a:p>
                  </a:txBody>
                  <a:tcPr/>
                </a:tc>
                <a:tc>
                  <a:txBody>
                    <a:bodyPr/>
                    <a:lstStyle/>
                    <a:p>
                      <a:pPr>
                        <a:buNone/>
                      </a:pPr>
                      <a:r>
                        <a:rPr lang="en-US" smtClean="0"/>
                        <a:t>There is access modifier</a:t>
                      </a:r>
                      <a:r>
                        <a:rPr lang="en-US" baseline="0" smtClean="0"/>
                        <a:t> for class</a:t>
                      </a:r>
                      <a:endParaRPr lang="en-US"/>
                    </a:p>
                  </a:txBody>
                  <a:tcPr/>
                </a:tc>
              </a:tr>
              <a:tr h="381000">
                <a:tc>
                  <a:txBody>
                    <a:bodyPr/>
                    <a:lstStyle/>
                    <a:p>
                      <a:pPr>
                        <a:buNone/>
                      </a:pPr>
                      <a:r>
                        <a:rPr lang="en-US" dirty="0" smtClean="0"/>
                        <a:t>Happening</a:t>
                      </a:r>
                      <a:r>
                        <a:rPr lang="en-US" baseline="0" dirty="0" smtClean="0"/>
                        <a:t> circular import problem because It don’t have access modifier for class</a:t>
                      </a:r>
                      <a:endParaRPr lang="en-US" dirty="0"/>
                    </a:p>
                  </a:txBody>
                  <a:tcPr/>
                </a:tc>
                <a:tc>
                  <a:txBody>
                    <a:bodyPr/>
                    <a:lstStyle/>
                    <a:p>
                      <a:pPr>
                        <a:buNone/>
                      </a:pPr>
                      <a:r>
                        <a:rPr lang="en-US" dirty="0" smtClean="0"/>
                        <a:t>Circular</a:t>
                      </a:r>
                      <a:r>
                        <a:rPr lang="en-US" baseline="0" dirty="0" smtClean="0"/>
                        <a:t> import problem is not happened, because it have access modifier for class</a:t>
                      </a:r>
                      <a:endParaRPr lang="en-US" dirty="0"/>
                    </a:p>
                  </a:txBody>
                  <a:tcPr/>
                </a:tc>
              </a:tr>
              <a:tr h="381000">
                <a:tc>
                  <a:txBody>
                    <a:bodyPr/>
                    <a:lstStyle/>
                    <a:p>
                      <a:pPr>
                        <a:buNone/>
                      </a:pPr>
                      <a:r>
                        <a:rPr lang="en-US" dirty="0" smtClean="0"/>
                        <a:t>Access</a:t>
                      </a:r>
                      <a:r>
                        <a:rPr lang="en-US" baseline="0" dirty="0" smtClean="0"/>
                        <a:t> modifier for instance variable and method:</a:t>
                      </a:r>
                    </a:p>
                    <a:p>
                      <a:pPr marL="285750" indent="-285750">
                        <a:buFont typeface="Arial" panose="020B0604020202020204" pitchFamily="34" charset="0"/>
                        <a:buChar char="•"/>
                      </a:pPr>
                      <a:r>
                        <a:rPr lang="en-US" baseline="0" dirty="0" smtClean="0"/>
                        <a:t>Having Public, Protected, Private access modifier </a:t>
                      </a:r>
                    </a:p>
                    <a:p>
                      <a:pPr marL="342900" indent="-342900">
                        <a:buFont typeface="Arial" panose="020B0604020202020204" pitchFamily="34" charset="0"/>
                        <a:buChar char="•"/>
                      </a:pPr>
                      <a:r>
                        <a:rPr lang="en-US" dirty="0" smtClean="0"/>
                        <a:t>‘Public’</a:t>
                      </a:r>
                      <a:r>
                        <a:rPr lang="en-US" baseline="0" dirty="0" smtClean="0"/>
                        <a:t> is default</a:t>
                      </a:r>
                    </a:p>
                    <a:p>
                      <a:pPr marL="342900" indent="-342900">
                        <a:buFont typeface="Arial" panose="020B0604020202020204" pitchFamily="34" charset="0"/>
                        <a:buChar char="•"/>
                      </a:pPr>
                      <a:r>
                        <a:rPr lang="en-US" baseline="0" dirty="0" smtClean="0"/>
                        <a:t>‘Protected’ scope is within class and any objects that inherits from 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Access</a:t>
                      </a:r>
                      <a:r>
                        <a:rPr lang="en-US" baseline="0" dirty="0" smtClean="0"/>
                        <a:t> modifier for instance variable and method:</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Having Public, Protected ,Default , Private access modifier </a:t>
                      </a:r>
                    </a:p>
                    <a:p>
                      <a:pPr marL="285750" indent="-285750">
                        <a:buFont typeface="Arial" panose="020B0604020202020204" pitchFamily="34" charset="0"/>
                        <a:buChar char="•"/>
                      </a:pPr>
                      <a:r>
                        <a:rPr lang="en-US" dirty="0" smtClean="0"/>
                        <a:t>‘Default’</a:t>
                      </a:r>
                      <a:r>
                        <a:rPr lang="en-US" baseline="0" dirty="0" smtClean="0"/>
                        <a:t> is default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‘Protected’ scope is within package and any objects that inherits from it</a:t>
                      </a: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104</TotalTime>
  <Words>558</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Century Gothic (Body)</vt:lpstr>
      <vt:lpstr>Open Sans</vt:lpstr>
      <vt:lpstr>Times New Roman</vt:lpstr>
      <vt:lpstr>Wingdings</vt:lpstr>
      <vt:lpstr>Wingdings 3</vt:lpstr>
      <vt:lpstr>Ion Boardroom</vt:lpstr>
      <vt:lpstr>PowerPoint Presentation</vt:lpstr>
      <vt:lpstr>Content:</vt:lpstr>
      <vt:lpstr>Before Protractor</vt:lpstr>
      <vt:lpstr>Sync and Async</vt:lpstr>
      <vt:lpstr>Javascript</vt:lpstr>
      <vt:lpstr>Javascript Reference</vt:lpstr>
      <vt:lpstr>Value of type</vt:lpstr>
      <vt:lpstr>Typescript</vt:lpstr>
      <vt:lpstr>Comparing some characteristic when coding in Typescript and Java</vt:lpstr>
      <vt:lpstr>Comparing some characteristic when coding in Typescript and Java</vt:lpstr>
      <vt:lpstr>Solution of circular import problem</vt:lpstr>
      <vt:lpstr>Typescript Reference</vt:lpstr>
      <vt:lpstr>Selenium</vt:lpstr>
      <vt:lpstr>Selenium</vt:lpstr>
      <vt:lpstr>Senlenium Reference</vt:lpstr>
      <vt:lpstr>Protractor</vt:lpstr>
      <vt:lpstr>Protractor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300</cp:revision>
  <cp:lastPrinted>2021-02-14T03:23:21Z</cp:lastPrinted>
  <dcterms:created xsi:type="dcterms:W3CDTF">2021-02-14T03:23:21Z</dcterms:created>
  <dcterms:modified xsi:type="dcterms:W3CDTF">2021-02-22T04:25:57Z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