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273" r:id="rId3"/>
    <p:sldId id="286" r:id="rId4"/>
    <p:sldId id="288" r:id="rId5"/>
    <p:sldId id="274" r:id="rId6"/>
    <p:sldId id="276" r:id="rId7"/>
    <p:sldId id="287" r:id="rId8"/>
    <p:sldId id="275" r:id="rId9"/>
    <p:sldId id="283" r:id="rId10"/>
    <p:sldId id="284" r:id="rId11"/>
    <p:sldId id="285" r:id="rId12"/>
    <p:sldId id="277" r:id="rId13"/>
    <p:sldId id="289" r:id="rId14"/>
    <p:sldId id="290" r:id="rId15"/>
    <p:sldId id="291" r:id="rId16"/>
    <p:sldId id="292" r:id="rId17"/>
    <p:sldId id="293" r:id="rId18"/>
    <p:sldId id="294" r:id="rId19"/>
    <p:sldId id="27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ine Paras" initials="CP"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5E6"/>
    <a:srgbClr val="CAE2F7"/>
    <a:srgbClr val="004990"/>
    <a:srgbClr val="164D90"/>
    <a:srgbClr val="A9E0E9"/>
    <a:srgbClr val="F2F2F2"/>
    <a:srgbClr val="00AEEF"/>
    <a:srgbClr val="92D1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æ·±è²æ ·å¼ 1 - å¼ºè°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74" d="100"/>
          <a:sy n="74" d="100"/>
        </p:scale>
        <p:origin x="84" y="76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BC1745-093B-4D3D-9A89-9CD99C9E4F7D}" type="datetimeFigureOut">
              <a:rPr lang="en-US" smtClean="0"/>
              <a:t>2/24/2021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7B7C0D-1632-439B-A752-34A9003D6088}" type="slidenum">
              <a:rPr lang="en-US" smtClean="0"/>
              <a:t>‹#›</a:t>
            </a:fld>
            <a:endParaRPr lang="en-US"/>
          </a:p>
        </p:txBody>
      </p:sp>
    </p:spTree>
    <p:extLst>
      <p:ext uri="{BB962C8B-B14F-4D97-AF65-F5344CB8AC3E}">
        <p14:creationId xmlns:p14="http://schemas.microsoft.com/office/powerpoint/2010/main" val="510987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54953" y="332318"/>
            <a:ext cx="9868647" cy="706964"/>
          </a:xfrm>
        </p:spPr>
        <p:txBody>
          <a:bodyPr/>
          <a:lstStyle>
            <a:lvl1pPr>
              <a:defRPr b="1">
                <a:solidFill>
                  <a:srgbClr val="164D90"/>
                </a:solidFill>
              </a:defRPr>
            </a:lvl1pPr>
          </a:lstStyle>
          <a:p>
            <a:r>
              <a:rPr lang="en-US" smtClean="0"/>
              <a:t>TITLE</a:t>
            </a:r>
            <a:endParaRPr lang="en-US" dirty="0"/>
          </a:p>
        </p:txBody>
      </p:sp>
      <p:sp>
        <p:nvSpPr>
          <p:cNvPr id="3" name="Content Placeholder 2"/>
          <p:cNvSpPr>
            <a:spLocks noGrp="1"/>
          </p:cNvSpPr>
          <p:nvPr>
            <p:ph idx="1"/>
          </p:nvPr>
        </p:nvSpPr>
        <p:spPr>
          <a:xfrm>
            <a:off x="1154955" y="1654175"/>
            <a:ext cx="9868645" cy="34163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7"/>
          <p:cNvSpPr/>
          <p:nvPr userDrawn="1"/>
        </p:nvSpPr>
        <p:spPr>
          <a:xfrm>
            <a:off x="1274505" y="1245128"/>
            <a:ext cx="1088571" cy="87086"/>
          </a:xfrm>
          <a:prstGeom prst="rect">
            <a:avLst/>
          </a:prstGeom>
          <a:solidFill>
            <a:srgbClr val="0049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10650938" y="6394061"/>
            <a:ext cx="990599" cy="304799"/>
          </a:xfrm>
          <a:prstGeom prst="rect">
            <a:avLst/>
          </a:prstGeom>
        </p:spPr>
        <p:txBody>
          <a:bodyPr/>
          <a:lstStyle/>
          <a:p>
            <a:fld id="{AF88043E-905E-4148-B009-B3CB700EBBEA}" type="datetimeFigureOut">
              <a:rPr lang="en-US" smtClean="0"/>
              <a:t>2/24/2021</a:t>
            </a:fld>
            <a:endParaRPr lang="en-US"/>
          </a:p>
        </p:txBody>
      </p:sp>
      <p:sp>
        <p:nvSpPr>
          <p:cNvPr id="7" name="Slide Number Placeholder 6"/>
          <p:cNvSpPr>
            <a:spLocks noGrp="1"/>
          </p:cNvSpPr>
          <p:nvPr>
            <p:ph type="sldNum" sz="quarter" idx="12"/>
          </p:nvPr>
        </p:nvSpPr>
        <p:spPr>
          <a:xfrm>
            <a:off x="10352540" y="295729"/>
            <a:ext cx="838199" cy="767687"/>
          </a:xfrm>
          <a:prstGeom prst="rect">
            <a:avLst/>
          </a:prstGeom>
        </p:spPr>
        <p:txBody>
          <a:bodyPr/>
          <a:lstStyle/>
          <a:p>
            <a:fld id="{210999C8-D5EE-40C2-AE43-FAA4980FFAE8}"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a:xfrm>
            <a:off x="10650938" y="6394061"/>
            <a:ext cx="990599" cy="304799"/>
          </a:xfrm>
          <a:prstGeom prst="rect">
            <a:avLst/>
          </a:prstGeom>
        </p:spPr>
        <p:txBody>
          <a:bodyPr/>
          <a:lstStyle/>
          <a:p>
            <a:fld id="{AF88043E-905E-4148-B009-B3CB700EBBEA}" type="datetimeFigureOut">
              <a:rPr lang="en-US" smtClean="0"/>
              <a:t>2/24/2021</a:t>
            </a:fld>
            <a:endParaRPr lang="en-US"/>
          </a:p>
        </p:txBody>
      </p:sp>
      <p:sp>
        <p:nvSpPr>
          <p:cNvPr id="8" name="Footer Placeholder 7"/>
          <p:cNvSpPr>
            <a:spLocks noGrp="1"/>
          </p:cNvSpPr>
          <p:nvPr>
            <p:ph type="ftr" sz="quarter" idx="11"/>
          </p:nvPr>
        </p:nvSpPr>
        <p:spPr>
          <a:xfrm>
            <a:off x="528358" y="6391838"/>
            <a:ext cx="3859795" cy="304801"/>
          </a:xfrm>
          <a:prstGeom prst="rect">
            <a:avLst/>
          </a:prstGeom>
        </p:spPr>
        <p:txBody>
          <a:bodyPr/>
          <a:lstStyle/>
          <a:p>
            <a:endParaRPr lang="en-US"/>
          </a:p>
        </p:txBody>
      </p:sp>
      <p:sp>
        <p:nvSpPr>
          <p:cNvPr id="9" name="Slide Number Placeholder 8"/>
          <p:cNvSpPr>
            <a:spLocks noGrp="1"/>
          </p:cNvSpPr>
          <p:nvPr>
            <p:ph type="sldNum" sz="quarter" idx="12"/>
          </p:nvPr>
        </p:nvSpPr>
        <p:spPr>
          <a:xfrm>
            <a:off x="10352540" y="295729"/>
            <a:ext cx="838199" cy="767687"/>
          </a:xfrm>
          <a:prstGeom prst="rect">
            <a:avLst/>
          </a:prstGeom>
        </p:spPr>
        <p:txBody>
          <a:bodyPr/>
          <a:lstStyle/>
          <a:p>
            <a:fld id="{210999C8-D5EE-40C2-AE43-FAA4980FFAE8}"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a:xfrm>
            <a:off x="10650938" y="6394061"/>
            <a:ext cx="990599" cy="304799"/>
          </a:xfrm>
          <a:prstGeom prst="rect">
            <a:avLst/>
          </a:prstGeom>
        </p:spPr>
        <p:txBody>
          <a:bodyPr/>
          <a:lstStyle/>
          <a:p>
            <a:fld id="{AF88043E-905E-4148-B009-B3CB700EBBEA}" type="datetimeFigureOut">
              <a:rPr lang="en-US" smtClean="0"/>
              <a:t>2/24/2021</a:t>
            </a:fld>
            <a:endParaRPr lang="en-US"/>
          </a:p>
        </p:txBody>
      </p:sp>
      <p:sp>
        <p:nvSpPr>
          <p:cNvPr id="4" name="Footer Placeholder 3"/>
          <p:cNvSpPr>
            <a:spLocks noGrp="1"/>
          </p:cNvSpPr>
          <p:nvPr>
            <p:ph type="ftr" sz="quarter" idx="11"/>
          </p:nvPr>
        </p:nvSpPr>
        <p:spPr>
          <a:xfrm>
            <a:off x="528358" y="6391838"/>
            <a:ext cx="3859795" cy="304801"/>
          </a:xfrm>
          <a:prstGeom prst="rect">
            <a:avLst/>
          </a:prstGeom>
        </p:spPr>
        <p:txBody>
          <a:bodyPr/>
          <a:lstStyle/>
          <a:p>
            <a:endParaRPr lang="en-US"/>
          </a:p>
        </p:txBody>
      </p:sp>
      <p:sp>
        <p:nvSpPr>
          <p:cNvPr id="5" name="Slide Number Placeholder 4"/>
          <p:cNvSpPr>
            <a:spLocks noGrp="1"/>
          </p:cNvSpPr>
          <p:nvPr>
            <p:ph type="sldNum" sz="quarter" idx="12"/>
          </p:nvPr>
        </p:nvSpPr>
        <p:spPr>
          <a:xfrm>
            <a:off x="10352540" y="295729"/>
            <a:ext cx="838199" cy="767687"/>
          </a:xfrm>
          <a:prstGeom prst="rect">
            <a:avLst/>
          </a:prstGeom>
        </p:spPr>
        <p:txBody>
          <a:bodyPr/>
          <a:lstStyle/>
          <a:p>
            <a:fld id="{210999C8-D5EE-40C2-AE43-FAA4980FFAE8}"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a:xfrm>
            <a:off x="10650938" y="6394061"/>
            <a:ext cx="990599" cy="304799"/>
          </a:xfrm>
          <a:prstGeom prst="rect">
            <a:avLst/>
          </a:prstGeom>
        </p:spPr>
        <p:txBody>
          <a:bodyPr/>
          <a:lstStyle/>
          <a:p>
            <a:fld id="{AF88043E-905E-4148-B009-B3CB700EBBEA}" type="datetimeFigureOut">
              <a:rPr lang="en-US" smtClean="0"/>
              <a:t>2/24/2021</a:t>
            </a:fld>
            <a:endParaRPr lang="en-US"/>
          </a:p>
        </p:txBody>
      </p:sp>
      <p:sp>
        <p:nvSpPr>
          <p:cNvPr id="9" name="Slide Number Placeholder 8"/>
          <p:cNvSpPr>
            <a:spLocks noGrp="1"/>
          </p:cNvSpPr>
          <p:nvPr>
            <p:ph type="sldNum" sz="quarter" idx="12"/>
          </p:nvPr>
        </p:nvSpPr>
        <p:spPr>
          <a:xfrm>
            <a:off x="10352540" y="295729"/>
            <a:ext cx="838199" cy="767687"/>
          </a:xfrm>
          <a:prstGeom prst="rect">
            <a:avLst/>
          </a:prstGeom>
        </p:spPr>
        <p:txBody>
          <a:bodyPr/>
          <a:lstStyle/>
          <a:p>
            <a:fld id="{210999C8-D5EE-40C2-AE43-FAA4980FFAE8}"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a:xfrm>
            <a:off x="10650938" y="6394061"/>
            <a:ext cx="990599" cy="304799"/>
          </a:xfrm>
          <a:prstGeom prst="rect">
            <a:avLst/>
          </a:prstGeom>
        </p:spPr>
        <p:txBody>
          <a:bodyPr/>
          <a:lstStyle/>
          <a:p>
            <a:fld id="{AF88043E-905E-4148-B009-B3CB700EBBEA}" type="datetimeFigureOut">
              <a:rPr lang="en-US" smtClean="0"/>
              <a:t>2/24/2021</a:t>
            </a:fld>
            <a:endParaRPr lang="en-US"/>
          </a:p>
        </p:txBody>
      </p:sp>
      <p:sp>
        <p:nvSpPr>
          <p:cNvPr id="9" name="Slide Number Placeholder 8"/>
          <p:cNvSpPr>
            <a:spLocks noGrp="1"/>
          </p:cNvSpPr>
          <p:nvPr>
            <p:ph type="sldNum" sz="quarter" idx="12"/>
          </p:nvPr>
        </p:nvSpPr>
        <p:spPr>
          <a:xfrm>
            <a:off x="10352540" y="295729"/>
            <a:ext cx="838199" cy="767687"/>
          </a:xfrm>
          <a:prstGeom prst="rect">
            <a:avLst/>
          </a:prstGeom>
        </p:spPr>
        <p:txBody>
          <a:bodyPr/>
          <a:lstStyle/>
          <a:p>
            <a:fld id="{210999C8-D5EE-40C2-AE43-FAA4980FFAE8}"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0938" y="6394061"/>
            <a:ext cx="990599" cy="304799"/>
          </a:xfrm>
          <a:prstGeom prst="rect">
            <a:avLst/>
          </a:prstGeom>
        </p:spPr>
        <p:txBody>
          <a:bodyPr/>
          <a:lstStyle/>
          <a:p>
            <a:fld id="{AF88043E-905E-4148-B009-B3CB700EBBEA}" type="datetimeFigureOut">
              <a:rPr lang="en-US" smtClean="0"/>
              <a:t>2/24/2021</a:t>
            </a:fld>
            <a:endParaRPr lang="en-US"/>
          </a:p>
        </p:txBody>
      </p:sp>
      <p:sp>
        <p:nvSpPr>
          <p:cNvPr id="6" name="Slide Number Placeholder 5"/>
          <p:cNvSpPr>
            <a:spLocks noGrp="1"/>
          </p:cNvSpPr>
          <p:nvPr>
            <p:ph type="sldNum" sz="quarter" idx="12"/>
          </p:nvPr>
        </p:nvSpPr>
        <p:spPr>
          <a:xfrm>
            <a:off x="10352540" y="295729"/>
            <a:ext cx="838199" cy="767687"/>
          </a:xfrm>
          <a:prstGeom prst="rect">
            <a:avLst/>
          </a:prstGeom>
        </p:spPr>
        <p:txBody>
          <a:bodyPr/>
          <a:lstStyle/>
          <a:p>
            <a:fld id="{210999C8-D5EE-40C2-AE43-FAA4980FFAE8}" type="slidenum">
              <a:rPr lang="en-US" smtClean="0"/>
              <a:t>‹#›</a:t>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154955" y="2603500"/>
            <a:ext cx="9878916"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0" name="TextBox 29"/>
          <p:cNvSpPr txBox="1"/>
          <p:nvPr userDrawn="1"/>
        </p:nvSpPr>
        <p:spPr>
          <a:xfrm>
            <a:off x="9098638" y="6422280"/>
            <a:ext cx="1935233" cy="246221"/>
          </a:xfrm>
          <a:prstGeom prst="rect">
            <a:avLst/>
          </a:prstGeom>
          <a:noFill/>
        </p:spPr>
        <p:txBody>
          <a:bodyPr wrap="square" rtlCol="0">
            <a:spAutoFit/>
          </a:bodyPr>
          <a:lstStyle/>
          <a:p>
            <a:pPr algn="r"/>
            <a:r>
              <a:rPr lang="en-US" sz="1000" i="1" smtClean="0">
                <a:solidFill>
                  <a:srgbClr val="1E4C8F"/>
                </a:solidFill>
                <a:latin typeface="Century Gothic" panose="020B0502020202020204" pitchFamily="34" charset="0"/>
              </a:rPr>
              <a:t>logigear.com</a:t>
            </a:r>
            <a:endParaRPr lang="en-US" sz="1000" i="1">
              <a:solidFill>
                <a:srgbClr val="1E4C8F"/>
              </a:solidFill>
              <a:latin typeface="Century Gothic" panose="020B0502020202020204" pitchFamily="34" charset="0"/>
            </a:endParaRPr>
          </a:p>
        </p:txBody>
      </p:sp>
      <p:pic>
        <p:nvPicPr>
          <p:cNvPr id="22" name="Picture 21"/>
          <p:cNvPicPr>
            <a:picLocks noChangeAspect="1"/>
          </p:cNvPicPr>
          <p:nvPr userDrawn="1"/>
        </p:nvPicPr>
        <p:blipFill rotWithShape="1">
          <a:blip r:embed="rId10" cstate="print">
            <a:extLst>
              <a:ext uri="{28A0092B-C50C-407E-A947-70E740481C1C}">
                <a14:useLocalDpi xmlns:a14="http://schemas.microsoft.com/office/drawing/2010/main" val="0"/>
              </a:ext>
            </a:extLst>
          </a:blip>
          <a:srcRect b="25895"/>
          <a:stretch>
            <a:fillRect/>
          </a:stretch>
        </p:blipFill>
        <p:spPr>
          <a:xfrm>
            <a:off x="1154953" y="6386993"/>
            <a:ext cx="763057" cy="223357"/>
          </a:xfrm>
          <a:prstGeom prst="rect">
            <a:avLst/>
          </a:prstGeom>
        </p:spPr>
      </p:pic>
      <p:sp>
        <p:nvSpPr>
          <p:cNvPr id="29" name="TextBox 28"/>
          <p:cNvSpPr txBox="1"/>
          <p:nvPr userDrawn="1"/>
        </p:nvSpPr>
        <p:spPr>
          <a:xfrm>
            <a:off x="4528692" y="6386993"/>
            <a:ext cx="3126299" cy="246221"/>
          </a:xfrm>
          <a:prstGeom prst="rect">
            <a:avLst/>
          </a:prstGeom>
          <a:noFill/>
        </p:spPr>
        <p:txBody>
          <a:bodyPr wrap="square" rtlCol="0">
            <a:spAutoFit/>
          </a:bodyPr>
          <a:lstStyle/>
          <a:p>
            <a:pPr algn="ctr"/>
            <a:r>
              <a:rPr lang="en-US" sz="1000" i="1" smtClean="0">
                <a:solidFill>
                  <a:srgbClr val="1E4C8F"/>
                </a:solidFill>
                <a:latin typeface="Century Gothic" panose="020B0502020202020204" pitchFamily="34" charset="0"/>
              </a:rPr>
              <a:t>Sillicon Valley Testing</a:t>
            </a:r>
            <a:r>
              <a:rPr lang="en-US" sz="1000" i="1" baseline="0" smtClean="0">
                <a:solidFill>
                  <a:srgbClr val="1E4C8F"/>
                </a:solidFill>
                <a:latin typeface="Century Gothic" panose="020B0502020202020204" pitchFamily="34" charset="0"/>
              </a:rPr>
              <a:t> Expertise</a:t>
            </a:r>
            <a:endParaRPr lang="en-US" sz="1000" i="1">
              <a:solidFill>
                <a:srgbClr val="1E4C8F"/>
              </a:solidFill>
              <a:latin typeface="Century Gothic" panose="020B0502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iming>
    <p:tnLst>
      <p:par>
        <p:cTn id="1" dur="indefinite" restart="never" nodeType="tmRoot"/>
      </p:par>
    </p:tnLst>
  </p:timing>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image" Target="../media/image4.emf"/><Relationship Id="rId7" Type="http://schemas.openxmlformats.org/officeDocument/2006/relationships/image" Target="../media/image8.emf"/><Relationship Id="rId2" Type="http://schemas.openxmlformats.org/officeDocument/2006/relationships/image" Target="../media/image3.emf"/><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emf"/><Relationship Id="rId4" Type="http://schemas.openxmlformats.org/officeDocument/2006/relationships/image" Target="../media/image5.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medium.com/@kgelpes/how-typescript-helps-us-prevent-the-most-common-error-in-javascript-development-2dbcb54cf12" TargetMode="External"/><Relationship Id="rId2" Type="http://schemas.openxmlformats.org/officeDocument/2006/relationships/hyperlink" Target="https://www.typescriptlang.org/docs/handbook/typescript-from-scratch.html" TargetMode="External"/><Relationship Id="rId1" Type="http://schemas.openxmlformats.org/officeDocument/2006/relationships/slideLayout" Target="../slideLayouts/slideLayout2.xml"/><Relationship Id="rId5" Type="http://schemas.openxmlformats.org/officeDocument/2006/relationships/hyperlink" Target="https://channel9.msdn.com/posts/Anders-Hejlsberg-Introducing-TypeScript" TargetMode="External"/><Relationship Id="rId4" Type="http://schemas.openxmlformats.org/officeDocument/2006/relationships/hyperlink" Target="https://stackoverflow.com/questions/12694530/what-is-typescript-and-why-would-i-use-it-in-place-of-javascript"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guru99.com/introduction-to-selenium.html" TargetMode="External"/><Relationship Id="rId2" Type="http://schemas.openxmlformats.org/officeDocument/2006/relationships/hyperlink" Target="https://www.selenium.dev/project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eveloper.mozilla.org/en-US/docs/Learn/JavaScript/Asynchronous/Introducing" TargetMode="External"/><Relationship Id="rId2" Type="http://schemas.openxmlformats.org/officeDocument/2006/relationships/hyperlink" Target="https://developer.mozilla.org/en-US/docs/Learn/Getting_started_with_the_web/JavaScript_basics" TargetMode="External"/><Relationship Id="rId1" Type="http://schemas.openxmlformats.org/officeDocument/2006/relationships/slideLayout" Target="../slideLayouts/slideLayout2.xml"/><Relationship Id="rId4" Type="http://schemas.openxmlformats.org/officeDocument/2006/relationships/hyperlink" Target="https://w3techs.com/technologies/details/cp-javascript"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Oval 23"/>
          <p:cNvSpPr/>
          <p:nvPr/>
        </p:nvSpPr>
        <p:spPr>
          <a:xfrm>
            <a:off x="4876572" y="1468010"/>
            <a:ext cx="4549730" cy="4549730"/>
          </a:xfrm>
          <a:prstGeom prst="ellipse">
            <a:avLst/>
          </a:prstGeom>
          <a:solidFill>
            <a:srgbClr val="CAE2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2714288" y="1048599"/>
            <a:ext cx="4931041" cy="4931041"/>
          </a:xfrm>
          <a:prstGeom prst="ellipse">
            <a:avLst/>
          </a:prstGeom>
          <a:solidFill>
            <a:srgbClr val="FFE5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pic>
        <p:nvPicPr>
          <p:cNvPr id="3" name="Picture 2"/>
          <p:cNvPicPr>
            <a:picLocks noChangeAspect="1"/>
          </p:cNvPicPr>
          <p:nvPr/>
        </p:nvPicPr>
        <p:blipFill>
          <a:blip r:embed="rId2"/>
          <a:stretch>
            <a:fillRect/>
          </a:stretch>
        </p:blipFill>
        <p:spPr>
          <a:xfrm>
            <a:off x="-434192" y="3178303"/>
            <a:ext cx="6399564" cy="4547438"/>
          </a:xfrm>
          <a:prstGeom prst="rect">
            <a:avLst/>
          </a:prstGeom>
        </p:spPr>
      </p:pic>
      <p:pic>
        <p:nvPicPr>
          <p:cNvPr id="12" name="Picture 11"/>
          <p:cNvPicPr>
            <a:picLocks noChangeAspect="1"/>
          </p:cNvPicPr>
          <p:nvPr/>
        </p:nvPicPr>
        <p:blipFill>
          <a:blip r:embed="rId3"/>
          <a:stretch>
            <a:fillRect/>
          </a:stretch>
        </p:blipFill>
        <p:spPr>
          <a:xfrm>
            <a:off x="2947046" y="4281250"/>
            <a:ext cx="2291904" cy="2291904"/>
          </a:xfrm>
          <a:prstGeom prst="rect">
            <a:avLst/>
          </a:prstGeom>
        </p:spPr>
      </p:pic>
      <p:pic>
        <p:nvPicPr>
          <p:cNvPr id="7" name="Picture 6"/>
          <p:cNvPicPr>
            <a:picLocks noChangeAspect="1"/>
          </p:cNvPicPr>
          <p:nvPr/>
        </p:nvPicPr>
        <p:blipFill>
          <a:blip r:embed="rId4"/>
          <a:stretch>
            <a:fillRect/>
          </a:stretch>
        </p:blipFill>
        <p:spPr>
          <a:xfrm rot="21372787">
            <a:off x="6659266" y="294083"/>
            <a:ext cx="5196953" cy="4291423"/>
          </a:xfrm>
          <a:prstGeom prst="rect">
            <a:avLst/>
          </a:prstGeom>
        </p:spPr>
      </p:pic>
      <p:pic>
        <p:nvPicPr>
          <p:cNvPr id="9" name="Picture 8"/>
          <p:cNvPicPr>
            <a:picLocks noChangeAspect="1"/>
          </p:cNvPicPr>
          <p:nvPr/>
        </p:nvPicPr>
        <p:blipFill>
          <a:blip r:embed="rId5"/>
          <a:stretch>
            <a:fillRect/>
          </a:stretch>
        </p:blipFill>
        <p:spPr>
          <a:xfrm>
            <a:off x="7558940" y="676074"/>
            <a:ext cx="1583873" cy="1583873"/>
          </a:xfrm>
          <a:prstGeom prst="rect">
            <a:avLst/>
          </a:prstGeom>
        </p:spPr>
      </p:pic>
      <p:sp>
        <p:nvSpPr>
          <p:cNvPr id="13" name="Oval 12"/>
          <p:cNvSpPr/>
          <p:nvPr/>
        </p:nvSpPr>
        <p:spPr>
          <a:xfrm>
            <a:off x="3419478" y="774700"/>
            <a:ext cx="5337310" cy="53373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470314" y="2357559"/>
            <a:ext cx="5333028" cy="1569660"/>
          </a:xfrm>
          <a:prstGeom prst="rect">
            <a:avLst/>
          </a:prstGeom>
          <a:noFill/>
        </p:spPr>
        <p:txBody>
          <a:bodyPr wrap="square" rtlCol="0">
            <a:spAutoFit/>
          </a:bodyPr>
          <a:lstStyle/>
          <a:p>
            <a:pPr algn="ctr"/>
            <a:r>
              <a:rPr lang="en-US" sz="4800" b="1" smtClean="0">
                <a:solidFill>
                  <a:srgbClr val="164D90"/>
                </a:solidFill>
                <a:latin typeface="Open Sans" panose="020B0606030504020204" pitchFamily="34" charset="0"/>
                <a:ea typeface="Open Sans" panose="020B0606030504020204" pitchFamily="34" charset="0"/>
                <a:cs typeface="Open Sans" panose="020B0606030504020204" pitchFamily="34" charset="0"/>
              </a:rPr>
              <a:t>LogiGear Corporation</a:t>
            </a:r>
            <a:endParaRPr lang="en-US" sz="4800">
              <a:solidFill>
                <a:srgbClr val="164D9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5" name="Rectangle 14"/>
          <p:cNvSpPr/>
          <p:nvPr/>
        </p:nvSpPr>
        <p:spPr>
          <a:xfrm>
            <a:off x="5541705" y="4644571"/>
            <a:ext cx="1088571" cy="87086"/>
          </a:xfrm>
          <a:prstGeom prst="rect">
            <a:avLst/>
          </a:prstGeom>
          <a:solidFill>
            <a:srgbClr val="0049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3149600" y="493486"/>
            <a:ext cx="5878285" cy="5878285"/>
          </a:xfrm>
          <a:prstGeom prst="ellipse">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264054" y="1642441"/>
            <a:ext cx="1645139" cy="468397"/>
          </a:xfrm>
          <a:prstGeom prst="rect">
            <a:avLst/>
          </a:prstGeom>
        </p:spPr>
      </p:pic>
      <p:pic>
        <p:nvPicPr>
          <p:cNvPr id="14" name="Picture 13"/>
          <p:cNvPicPr>
            <a:picLocks noChangeAspect="1"/>
          </p:cNvPicPr>
          <p:nvPr/>
        </p:nvPicPr>
        <p:blipFill>
          <a:blip r:embed="rId5"/>
          <a:stretch>
            <a:fillRect/>
          </a:stretch>
        </p:blipFill>
        <p:spPr>
          <a:xfrm>
            <a:off x="9406535" y="1589990"/>
            <a:ext cx="731248" cy="731248"/>
          </a:xfrm>
          <a:prstGeom prst="rect">
            <a:avLst/>
          </a:prstGeom>
        </p:spPr>
      </p:pic>
      <p:pic>
        <p:nvPicPr>
          <p:cNvPr id="17" name="Picture 16"/>
          <p:cNvPicPr>
            <a:picLocks noChangeAspect="1"/>
          </p:cNvPicPr>
          <p:nvPr/>
        </p:nvPicPr>
        <p:blipFill>
          <a:blip r:embed="rId3"/>
          <a:stretch>
            <a:fillRect/>
          </a:stretch>
        </p:blipFill>
        <p:spPr>
          <a:xfrm rot="19915561">
            <a:off x="1544124" y="4350258"/>
            <a:ext cx="1342800" cy="1342800"/>
          </a:xfrm>
          <a:prstGeom prst="rect">
            <a:avLst/>
          </a:prstGeom>
        </p:spPr>
      </p:pic>
      <p:pic>
        <p:nvPicPr>
          <p:cNvPr id="19" name="Picture 18"/>
          <p:cNvPicPr>
            <a:picLocks noChangeAspect="1"/>
          </p:cNvPicPr>
          <p:nvPr/>
        </p:nvPicPr>
        <p:blipFill>
          <a:blip r:embed="rId7"/>
          <a:stretch>
            <a:fillRect/>
          </a:stretch>
        </p:blipFill>
        <p:spPr>
          <a:xfrm>
            <a:off x="-624992" y="-335424"/>
            <a:ext cx="3003740" cy="3044004"/>
          </a:xfrm>
          <a:prstGeom prst="rect">
            <a:avLst/>
          </a:prstGeom>
        </p:spPr>
      </p:pic>
      <p:pic>
        <p:nvPicPr>
          <p:cNvPr id="21" name="Picture 20"/>
          <p:cNvPicPr>
            <a:picLocks noChangeAspect="1"/>
          </p:cNvPicPr>
          <p:nvPr/>
        </p:nvPicPr>
        <p:blipFill>
          <a:blip r:embed="rId8">
            <a:lum bright="20000" contrast="-20000"/>
          </a:blip>
          <a:stretch>
            <a:fillRect/>
          </a:stretch>
        </p:blipFill>
        <p:spPr>
          <a:xfrm>
            <a:off x="9772159" y="5238759"/>
            <a:ext cx="2034743" cy="2034743"/>
          </a:xfrm>
          <a:prstGeom prst="rect">
            <a:avLst/>
          </a:prstGeom>
        </p:spPr>
      </p:pic>
      <p:pic>
        <p:nvPicPr>
          <p:cNvPr id="22" name="Picture 21"/>
          <p:cNvPicPr>
            <a:picLocks noChangeAspect="1"/>
          </p:cNvPicPr>
          <p:nvPr/>
        </p:nvPicPr>
        <p:blipFill>
          <a:blip r:embed="rId8">
            <a:lum bright="20000" contrast="-20000"/>
          </a:blip>
          <a:stretch>
            <a:fillRect/>
          </a:stretch>
        </p:blipFill>
        <p:spPr>
          <a:xfrm>
            <a:off x="11258448" y="4549321"/>
            <a:ext cx="1104457" cy="1104457"/>
          </a:xfrm>
          <a:prstGeom prst="rect">
            <a:avLst/>
          </a:prstGeom>
        </p:spPr>
      </p:pic>
      <p:sp>
        <p:nvSpPr>
          <p:cNvPr id="4" name="TextBox 3"/>
          <p:cNvSpPr txBox="1"/>
          <p:nvPr/>
        </p:nvSpPr>
        <p:spPr>
          <a:xfrm>
            <a:off x="5130277" y="3767320"/>
            <a:ext cx="1940069" cy="523220"/>
          </a:xfrm>
          <a:prstGeom prst="rect">
            <a:avLst/>
          </a:prstGeom>
          <a:noFill/>
        </p:spPr>
        <p:txBody>
          <a:bodyPr wrap="square" rtlCol="0">
            <a:spAutoFit/>
          </a:bodyPr>
          <a:lstStyle/>
          <a:p>
            <a:r>
              <a:rPr lang="en-US" sz="2800" err="1" smtClean="0">
                <a:ln w="0"/>
                <a:solidFill>
                  <a:schemeClr val="accent1"/>
                </a:solidFill>
                <a:effectLst>
                  <a:outerShdw blurRad="38100" dist="25400" dir="5400000" algn="ctr" rotWithShape="0">
                    <a:srgbClr val="6E747A">
                      <a:alpha val="43000"/>
                    </a:srgbClr>
                  </a:outerShdw>
                </a:effectLst>
              </a:rPr>
              <a:t>InContact</a:t>
            </a:r>
            <a:endParaRPr lang="en-US" sz="2800">
              <a:ln w="0"/>
              <a:solidFill>
                <a:schemeClr val="accent1"/>
              </a:solidFill>
              <a:effectLst>
                <a:outerShdw blurRad="38100" dist="25400" dir="5400000" algn="ctr" rotWithShape="0">
                  <a:srgbClr val="6E747A">
                    <a:alpha val="43000"/>
                  </a:srgbClr>
                </a:outerShdw>
              </a:effectLst>
            </a:endParaRPr>
          </a:p>
        </p:txBody>
      </p:sp>
      <p:sp>
        <p:nvSpPr>
          <p:cNvPr id="5" name="TextBox 4"/>
          <p:cNvSpPr txBox="1"/>
          <p:nvPr/>
        </p:nvSpPr>
        <p:spPr>
          <a:xfrm>
            <a:off x="5449027" y="4220366"/>
            <a:ext cx="1457990" cy="400110"/>
          </a:xfrm>
          <a:prstGeom prst="rect">
            <a:avLst/>
          </a:prstGeom>
          <a:noFill/>
        </p:spPr>
        <p:txBody>
          <a:bodyPr wrap="square" rtlCol="0">
            <a:spAutoFit/>
          </a:bodyPr>
          <a:lstStyle/>
          <a:p>
            <a:r>
              <a:rPr lang="vi-VN" sz="2000" smtClean="0">
                <a:solidFill>
                  <a:schemeClr val="accent2"/>
                </a:solidFill>
                <a:latin typeface="Century Gothic (Body)"/>
              </a:rPr>
              <a:t>Protractor</a:t>
            </a:r>
            <a:endParaRPr lang="en-US" sz="2000">
              <a:solidFill>
                <a:schemeClr val="accent2"/>
              </a:solidFill>
              <a:latin typeface="Century Gothic (Body)"/>
            </a:endParaRPr>
          </a:p>
        </p:txBody>
      </p:sp>
      <p:sp>
        <p:nvSpPr>
          <p:cNvPr id="20" name="TextBox 19"/>
          <p:cNvSpPr txBox="1"/>
          <p:nvPr/>
        </p:nvSpPr>
        <p:spPr>
          <a:xfrm>
            <a:off x="5435586" y="4844357"/>
            <a:ext cx="1457990" cy="400110"/>
          </a:xfrm>
          <a:prstGeom prst="rect">
            <a:avLst/>
          </a:prstGeom>
          <a:noFill/>
        </p:spPr>
        <p:txBody>
          <a:bodyPr wrap="square" rtlCol="0">
            <a:spAutoFit/>
          </a:bodyPr>
          <a:lstStyle/>
          <a:p>
            <a:r>
              <a:rPr lang="en-US" sz="2000" smtClean="0">
                <a:solidFill>
                  <a:schemeClr val="accent2">
                    <a:lumMod val="75000"/>
                  </a:schemeClr>
                </a:solidFill>
                <a:latin typeface="Century Gothic (Body)"/>
              </a:rPr>
              <a:t>Tuan Dao</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Comparing some characteristic when coding in </a:t>
            </a:r>
            <a:r>
              <a:rPr lang="en-US" altLang="en-US"/>
              <a:t>T</a:t>
            </a:r>
            <a:r>
              <a:rPr lang="en-US"/>
              <a:t>ypescript and </a:t>
            </a:r>
            <a:r>
              <a:rPr lang="en-US" altLang="en-US"/>
              <a:t>J</a:t>
            </a:r>
            <a:r>
              <a:rPr lang="en-US"/>
              <a:t>ava</a:t>
            </a:r>
          </a:p>
        </p:txBody>
      </p:sp>
      <p:graphicFrame>
        <p:nvGraphicFramePr>
          <p:cNvPr id="4" name="Content Placeholder 3"/>
          <p:cNvGraphicFramePr>
            <a:graphicFrameLocks noGrp="1"/>
          </p:cNvGraphicFramePr>
          <p:nvPr>
            <p:ph idx="1"/>
          </p:nvPr>
        </p:nvGraphicFramePr>
        <p:xfrm>
          <a:off x="1154955" y="1654175"/>
          <a:ext cx="9869170" cy="3154680"/>
        </p:xfrm>
        <a:graphic>
          <a:graphicData uri="http://schemas.openxmlformats.org/drawingml/2006/table">
            <a:tbl>
              <a:tblPr firstRow="1" bandRow="1">
                <a:tableStyleId>{5C22544A-7EE6-4342-B048-85BDC9FD1C3A}</a:tableStyleId>
              </a:tblPr>
              <a:tblGrid>
                <a:gridCol w="4934585"/>
                <a:gridCol w="4934585"/>
              </a:tblGrid>
              <a:tr h="381000">
                <a:tc>
                  <a:txBody>
                    <a:bodyPr/>
                    <a:lstStyle/>
                    <a:p>
                      <a:pPr algn="ctr">
                        <a:buNone/>
                      </a:pPr>
                      <a:r>
                        <a:rPr lang="en-US" altLang="en-US" dirty="0"/>
                        <a:t>Typescript</a:t>
                      </a:r>
                    </a:p>
                  </a:txBody>
                  <a:tcPr/>
                </a:tc>
                <a:tc>
                  <a:txBody>
                    <a:bodyPr/>
                    <a:lstStyle/>
                    <a:p>
                      <a:pPr algn="ctr">
                        <a:buNone/>
                      </a:pPr>
                      <a:r>
                        <a:rPr lang="en-US" altLang="en-US" sz="1800">
                          <a:sym typeface="+mn-ea"/>
                        </a:rPr>
                        <a:t>J</a:t>
                      </a:r>
                      <a:r>
                        <a:rPr lang="en-US" sz="1800">
                          <a:sym typeface="+mn-ea"/>
                        </a:rPr>
                        <a:t>ava</a:t>
                      </a:r>
                      <a:endParaRPr lang="en-US"/>
                    </a:p>
                  </a:txBody>
                  <a:tcPr/>
                </a:tc>
              </a:tr>
              <a:tr h="381000">
                <a:tc>
                  <a:txBody>
                    <a:bodyPr/>
                    <a:lstStyle/>
                    <a:p>
                      <a:pPr marL="0" marR="0" indent="0" algn="l" defTabSz="457200" rtl="0" eaLnBrk="1" fontAlgn="auto" latinLnBrk="0" hangingPunct="1">
                        <a:lnSpc>
                          <a:spcPct val="100000"/>
                        </a:lnSpc>
                        <a:spcBef>
                          <a:spcPts val="0"/>
                        </a:spcBef>
                        <a:spcAft>
                          <a:spcPts val="0"/>
                        </a:spcAft>
                        <a:buClrTx/>
                        <a:buSzTx/>
                        <a:buFontTx/>
                        <a:buNone/>
                        <a:defRPr/>
                      </a:pPr>
                      <a:r>
                        <a:rPr lang="en-US" sz="1800" kern="1200" dirty="0" smtClean="0">
                          <a:solidFill>
                            <a:schemeClr val="dk1"/>
                          </a:solidFill>
                          <a:latin typeface="+mn-lt"/>
                          <a:ea typeface="+mn-ea"/>
                          <a:cs typeface="+mn-cs"/>
                        </a:rPr>
                        <a:t>Declaring</a:t>
                      </a:r>
                      <a:r>
                        <a:rPr lang="en-US" sz="1800" kern="1200" baseline="0" dirty="0" smtClean="0">
                          <a:solidFill>
                            <a:schemeClr val="dk1"/>
                          </a:solidFill>
                          <a:latin typeface="+mn-lt"/>
                          <a:ea typeface="+mn-ea"/>
                          <a:cs typeface="+mn-cs"/>
                        </a:rPr>
                        <a:t> type</a:t>
                      </a:r>
                      <a:r>
                        <a:rPr lang="en-US" sz="1800" kern="1200" dirty="0" smtClean="0">
                          <a:solidFill>
                            <a:schemeClr val="dk1"/>
                          </a:solidFill>
                          <a:latin typeface="+mn-lt"/>
                          <a:ea typeface="+mn-ea"/>
                          <a:cs typeface="+mn-cs"/>
                        </a:rPr>
                        <a:t>:</a:t>
                      </a:r>
                    </a:p>
                    <a:p>
                      <a:pPr marL="285750" marR="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800" kern="1200" dirty="0" smtClean="0">
                          <a:solidFill>
                            <a:schemeClr val="dk1"/>
                          </a:solidFill>
                          <a:latin typeface="+mn-lt"/>
                          <a:ea typeface="+mn-ea"/>
                          <a:cs typeface="+mn-cs"/>
                        </a:rPr>
                        <a:t>Declare</a:t>
                      </a:r>
                      <a:r>
                        <a:rPr lang="en-US" sz="1800" kern="1200" baseline="0" dirty="0" smtClean="0">
                          <a:solidFill>
                            <a:schemeClr val="dk1"/>
                          </a:solidFill>
                          <a:latin typeface="+mn-lt"/>
                          <a:ea typeface="+mn-ea"/>
                          <a:cs typeface="+mn-cs"/>
                        </a:rPr>
                        <a:t> type of variable and method following ‘:’ symbol </a:t>
                      </a:r>
                    </a:p>
                    <a:p>
                      <a:pPr marL="285750" marR="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800" kern="1200" baseline="0" dirty="0" smtClean="0">
                          <a:solidFill>
                            <a:schemeClr val="dk1"/>
                          </a:solidFill>
                          <a:latin typeface="+mn-lt"/>
                          <a:ea typeface="+mn-ea"/>
                          <a:cs typeface="+mn-cs"/>
                        </a:rPr>
                        <a:t>Don’t have to declare type</a:t>
                      </a:r>
                    </a:p>
                    <a:p>
                      <a:pPr marL="285750" marR="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800" kern="1200" baseline="0" dirty="0" smtClean="0">
                          <a:solidFill>
                            <a:schemeClr val="dk1"/>
                          </a:solidFill>
                          <a:latin typeface="+mn-lt"/>
                          <a:ea typeface="+mn-ea"/>
                          <a:cs typeface="+mn-cs"/>
                        </a:rPr>
                        <a:t>Use ‘let’, ‘</a:t>
                      </a:r>
                      <a:r>
                        <a:rPr lang="en-US" sz="1800" kern="1200" baseline="0" dirty="0" err="1" smtClean="0">
                          <a:solidFill>
                            <a:schemeClr val="dk1"/>
                          </a:solidFill>
                          <a:latin typeface="+mn-lt"/>
                          <a:ea typeface="+mn-ea"/>
                          <a:cs typeface="+mn-cs"/>
                        </a:rPr>
                        <a:t>const</a:t>
                      </a:r>
                      <a:r>
                        <a:rPr lang="en-US" sz="1800" kern="1200" baseline="0" dirty="0" smtClean="0">
                          <a:solidFill>
                            <a:schemeClr val="dk1"/>
                          </a:solidFill>
                          <a:latin typeface="+mn-lt"/>
                          <a:ea typeface="+mn-ea"/>
                          <a:cs typeface="+mn-cs"/>
                        </a:rPr>
                        <a:t>’ , or ‘</a:t>
                      </a:r>
                      <a:r>
                        <a:rPr lang="en-US" sz="1800" kern="1200" baseline="0" dirty="0" err="1" smtClean="0">
                          <a:solidFill>
                            <a:schemeClr val="dk1"/>
                          </a:solidFill>
                          <a:latin typeface="+mn-lt"/>
                          <a:ea typeface="+mn-ea"/>
                          <a:cs typeface="+mn-cs"/>
                        </a:rPr>
                        <a:t>var</a:t>
                      </a:r>
                      <a:r>
                        <a:rPr lang="en-US" sz="1800" kern="1200" baseline="0" dirty="0" smtClean="0">
                          <a:solidFill>
                            <a:schemeClr val="dk1"/>
                          </a:solidFill>
                          <a:latin typeface="+mn-lt"/>
                          <a:ea typeface="+mn-ea"/>
                          <a:cs typeface="+mn-cs"/>
                        </a:rPr>
                        <a:t>’ to declare variable</a:t>
                      </a:r>
                    </a:p>
                    <a:p>
                      <a:pPr marL="285750" marR="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800" kern="1200" baseline="0" dirty="0" smtClean="0">
                          <a:solidFill>
                            <a:schemeClr val="dk1"/>
                          </a:solidFill>
                          <a:latin typeface="+mn-lt"/>
                          <a:ea typeface="+mn-ea"/>
                          <a:cs typeface="+mn-cs"/>
                        </a:rPr>
                        <a:t>EX: let xyz : string;</a:t>
                      </a:r>
                      <a:endParaRPr lang="vi-VN" sz="1800" kern="1200" dirty="0" smtClean="0">
                        <a:solidFill>
                          <a:schemeClr val="dk1"/>
                        </a:solidFill>
                        <a:latin typeface="+mn-lt"/>
                        <a:ea typeface="+mn-ea"/>
                        <a:cs typeface="+mn-cs"/>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defRPr/>
                      </a:pPr>
                      <a:r>
                        <a:rPr lang="en-US" sz="1800" kern="1200" dirty="0" smtClean="0">
                          <a:solidFill>
                            <a:schemeClr val="dk1"/>
                          </a:solidFill>
                          <a:latin typeface="+mn-lt"/>
                          <a:ea typeface="+mn-ea"/>
                          <a:cs typeface="+mn-cs"/>
                        </a:rPr>
                        <a:t>Declaring</a:t>
                      </a:r>
                      <a:r>
                        <a:rPr lang="en-US" sz="1800" kern="1200" baseline="0" dirty="0" smtClean="0">
                          <a:solidFill>
                            <a:schemeClr val="dk1"/>
                          </a:solidFill>
                          <a:latin typeface="+mn-lt"/>
                          <a:ea typeface="+mn-ea"/>
                          <a:cs typeface="+mn-cs"/>
                        </a:rPr>
                        <a:t> type</a:t>
                      </a:r>
                      <a:r>
                        <a:rPr lang="en-US" sz="1800" kern="1200" dirty="0" smtClean="0">
                          <a:solidFill>
                            <a:schemeClr val="dk1"/>
                          </a:solidFill>
                          <a:latin typeface="+mn-lt"/>
                          <a:ea typeface="+mn-ea"/>
                          <a:cs typeface="+mn-cs"/>
                        </a:rPr>
                        <a:t>:</a:t>
                      </a:r>
                    </a:p>
                    <a:p>
                      <a:pPr marL="285750" indent="-285750">
                        <a:buFont typeface="Arial" panose="020B0604020202020204" pitchFamily="34" charset="0"/>
                        <a:buChar char="•"/>
                      </a:pPr>
                      <a:r>
                        <a:rPr lang="en-US" sz="1800" kern="1200" dirty="0" smtClean="0">
                          <a:solidFill>
                            <a:schemeClr val="dk1"/>
                          </a:solidFill>
                          <a:latin typeface="+mn-lt"/>
                          <a:ea typeface="+mn-ea"/>
                          <a:cs typeface="+mn-cs"/>
                        </a:rPr>
                        <a:t>Declare</a:t>
                      </a:r>
                      <a:r>
                        <a:rPr lang="en-US" sz="1800" kern="1200" baseline="0" dirty="0" smtClean="0">
                          <a:solidFill>
                            <a:schemeClr val="dk1"/>
                          </a:solidFill>
                          <a:latin typeface="+mn-lt"/>
                          <a:ea typeface="+mn-ea"/>
                          <a:cs typeface="+mn-cs"/>
                        </a:rPr>
                        <a:t> type preceding variable and method </a:t>
                      </a:r>
                    </a:p>
                    <a:p>
                      <a:pPr marL="285750" indent="-285750">
                        <a:buFont typeface="Arial" panose="020B0604020202020204" pitchFamily="34" charset="0"/>
                        <a:buChar char="•"/>
                      </a:pPr>
                      <a:r>
                        <a:rPr lang="en-US" sz="1800" kern="1200" baseline="0" dirty="0" smtClean="0">
                          <a:solidFill>
                            <a:schemeClr val="dk1"/>
                          </a:solidFill>
                          <a:latin typeface="+mn-lt"/>
                          <a:ea typeface="+mn-ea"/>
                          <a:cs typeface="+mn-cs"/>
                        </a:rPr>
                        <a:t>Have to declare type</a:t>
                      </a:r>
                    </a:p>
                    <a:p>
                      <a:pPr marL="285750" indent="-285750">
                        <a:buFont typeface="Arial" panose="020B0604020202020204" pitchFamily="34" charset="0"/>
                        <a:buChar char="•"/>
                      </a:pPr>
                      <a:r>
                        <a:rPr lang="en-US" sz="1800" kern="1200" baseline="0" dirty="0" smtClean="0">
                          <a:solidFill>
                            <a:schemeClr val="dk1"/>
                          </a:solidFill>
                          <a:latin typeface="+mn-lt"/>
                          <a:ea typeface="+mn-ea"/>
                          <a:cs typeface="+mn-cs"/>
                        </a:rPr>
                        <a:t>Ex: </a:t>
                      </a:r>
                      <a:r>
                        <a:rPr lang="en-US" sz="1800" kern="1200" baseline="0" dirty="0" err="1" smtClean="0">
                          <a:solidFill>
                            <a:schemeClr val="dk1"/>
                          </a:solidFill>
                          <a:latin typeface="+mn-lt"/>
                          <a:ea typeface="+mn-ea"/>
                          <a:cs typeface="+mn-cs"/>
                        </a:rPr>
                        <a:t>int</a:t>
                      </a:r>
                      <a:r>
                        <a:rPr lang="en-US" sz="1800" kern="1200" baseline="0" dirty="0" smtClean="0">
                          <a:solidFill>
                            <a:schemeClr val="dk1"/>
                          </a:solidFill>
                          <a:latin typeface="+mn-lt"/>
                          <a:ea typeface="+mn-ea"/>
                          <a:cs typeface="+mn-cs"/>
                        </a:rPr>
                        <a:t> </a:t>
                      </a:r>
                      <a:r>
                        <a:rPr lang="en-US" sz="1800" kern="1200" baseline="0" dirty="0" err="1" smtClean="0">
                          <a:solidFill>
                            <a:schemeClr val="dk1"/>
                          </a:solidFill>
                          <a:latin typeface="+mn-lt"/>
                          <a:ea typeface="+mn-ea"/>
                          <a:cs typeface="+mn-cs"/>
                        </a:rPr>
                        <a:t>num</a:t>
                      </a:r>
                      <a:r>
                        <a:rPr lang="en-US" sz="1800" kern="1200" baseline="0" dirty="0" smtClean="0">
                          <a:solidFill>
                            <a:schemeClr val="dk1"/>
                          </a:solidFill>
                          <a:latin typeface="+mn-lt"/>
                          <a:ea typeface="+mn-ea"/>
                          <a:cs typeface="+mn-cs"/>
                        </a:rPr>
                        <a:t>;</a:t>
                      </a:r>
                      <a:endParaRPr lang="en-US" dirty="0"/>
                    </a:p>
                  </a:txBody>
                  <a:tcPr/>
                </a:tc>
              </a:tr>
              <a:tr h="381000">
                <a:tc>
                  <a:txBody>
                    <a:bodyPr/>
                    <a:lstStyle/>
                    <a:p>
                      <a:pPr>
                        <a:buNone/>
                      </a:pPr>
                      <a:r>
                        <a:rPr lang="en-US" sz="1800" b="0" i="0" kern="1200" dirty="0" smtClean="0">
                          <a:solidFill>
                            <a:schemeClr val="dk1"/>
                          </a:solidFill>
                          <a:effectLst/>
                          <a:latin typeface="+mn-lt"/>
                          <a:ea typeface="+mn-ea"/>
                          <a:cs typeface="+mn-cs"/>
                        </a:rPr>
                        <a:t>A class can only have</a:t>
                      </a:r>
                      <a:r>
                        <a:rPr lang="en-US" sz="1800" b="0" i="0" kern="1200" baseline="0" dirty="0" smtClean="0">
                          <a:solidFill>
                            <a:schemeClr val="dk1"/>
                          </a:solidFill>
                          <a:effectLst/>
                          <a:latin typeface="+mn-lt"/>
                          <a:ea typeface="+mn-ea"/>
                          <a:cs typeface="+mn-cs"/>
                        </a:rPr>
                        <a:t> one </a:t>
                      </a:r>
                      <a:r>
                        <a:rPr lang="en-US" sz="1800" b="0" i="0" kern="1200" dirty="0" smtClean="0">
                          <a:solidFill>
                            <a:schemeClr val="dk1"/>
                          </a:solidFill>
                          <a:effectLst/>
                          <a:latin typeface="+mn-lt"/>
                          <a:ea typeface="+mn-ea"/>
                          <a:cs typeface="+mn-cs"/>
                        </a:rPr>
                        <a:t>constructor</a:t>
                      </a:r>
                      <a:endParaRPr lang="en-US" b="0" dirty="0"/>
                    </a:p>
                  </a:txBody>
                  <a:tcPr/>
                </a:tc>
                <a:tc>
                  <a:txBody>
                    <a:bodyPr/>
                    <a:lstStyle/>
                    <a:p>
                      <a:pPr>
                        <a:buNone/>
                      </a:pPr>
                      <a:r>
                        <a:rPr lang="en-US" sz="1800" b="0" i="0" kern="1200" dirty="0" smtClean="0">
                          <a:solidFill>
                            <a:schemeClr val="dk1"/>
                          </a:solidFill>
                          <a:effectLst/>
                          <a:latin typeface="+mn-lt"/>
                          <a:ea typeface="+mn-ea"/>
                          <a:cs typeface="+mn-cs"/>
                        </a:rPr>
                        <a:t>A class can have multiple constructors</a:t>
                      </a:r>
                      <a:endParaRPr lang="en-US" b="0" dirty="0"/>
                    </a:p>
                  </a:txBody>
                  <a:tcPr/>
                </a:tc>
              </a:tr>
              <a:tr h="381000">
                <a:tc>
                  <a:txBody>
                    <a:bodyPr/>
                    <a:lstStyle/>
                    <a:p>
                      <a:pPr>
                        <a:buNone/>
                      </a:pPr>
                      <a:r>
                        <a:rPr lang="en-US" dirty="0" smtClean="0"/>
                        <a:t>Compile</a:t>
                      </a:r>
                      <a:r>
                        <a:rPr lang="en-US" baseline="0" dirty="0" smtClean="0"/>
                        <a:t> to </a:t>
                      </a:r>
                      <a:r>
                        <a:rPr lang="en-US" baseline="0" dirty="0" err="1" smtClean="0"/>
                        <a:t>Javascript</a:t>
                      </a:r>
                      <a:r>
                        <a:rPr lang="en-US" baseline="0" dirty="0" smtClean="0"/>
                        <a:t> (ES5)</a:t>
                      </a:r>
                      <a:endParaRPr lang="en-US" dirty="0"/>
                    </a:p>
                  </a:txBody>
                  <a:tcPr/>
                </a:tc>
                <a:tc>
                  <a:txBody>
                    <a:bodyPr/>
                    <a:lstStyle/>
                    <a:p>
                      <a:pPr>
                        <a:buNone/>
                      </a:pPr>
                      <a:r>
                        <a:rPr lang="en-US" dirty="0" smtClean="0"/>
                        <a:t>Compile</a:t>
                      </a:r>
                      <a:r>
                        <a:rPr lang="en-US" baseline="0" dirty="0" smtClean="0"/>
                        <a:t> to </a:t>
                      </a:r>
                      <a:r>
                        <a:rPr lang="en-US" baseline="0" dirty="0" err="1" smtClean="0"/>
                        <a:t>bytecode</a:t>
                      </a:r>
                      <a:r>
                        <a:rPr lang="en-US" baseline="0" dirty="0" smtClean="0"/>
                        <a:t> </a:t>
                      </a:r>
                      <a:endParaRPr lang="en-US" dirty="0"/>
                    </a:p>
                  </a:txBody>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of circular import problem</a:t>
            </a:r>
            <a:endParaRPr lang="en-US" dirty="0"/>
          </a:p>
        </p:txBody>
      </p:sp>
      <p:sp>
        <p:nvSpPr>
          <p:cNvPr id="3" name="Content Placeholder 2"/>
          <p:cNvSpPr>
            <a:spLocks noGrp="1"/>
          </p:cNvSpPr>
          <p:nvPr>
            <p:ph idx="1"/>
          </p:nvPr>
        </p:nvSpPr>
        <p:spPr/>
        <p:txBody>
          <a:bodyPr/>
          <a:lstStyle/>
          <a:p>
            <a:r>
              <a:rPr lang="" altLang="en-US" dirty="0"/>
              <a:t>We have dashboard is a parent class , and we want a method return instance of child class without import so that we need a child class have a method return it’s instance, and parent use require instead of import to call child class</a:t>
            </a:r>
          </a:p>
          <a:p>
            <a:endParaRPr lang="" altLang="en-US" dirty="0"/>
          </a:p>
        </p:txBody>
      </p:sp>
      <p:pic>
        <p:nvPicPr>
          <p:cNvPr id="4" name="Picture 3"/>
          <p:cNvPicPr>
            <a:picLocks noChangeAspect="1"/>
          </p:cNvPicPr>
          <p:nvPr/>
        </p:nvPicPr>
        <p:blipFill>
          <a:blip r:embed="rId2"/>
          <a:stretch>
            <a:fillRect/>
          </a:stretch>
        </p:blipFill>
        <p:spPr>
          <a:xfrm>
            <a:off x="5950585" y="2694725"/>
            <a:ext cx="4705350" cy="1533525"/>
          </a:xfrm>
          <a:prstGeom prst="rect">
            <a:avLst/>
          </a:prstGeom>
        </p:spPr>
      </p:pic>
      <p:pic>
        <p:nvPicPr>
          <p:cNvPr id="5" name="Picture 4"/>
          <p:cNvPicPr>
            <a:picLocks noChangeAspect="1"/>
          </p:cNvPicPr>
          <p:nvPr/>
        </p:nvPicPr>
        <p:blipFill>
          <a:blip r:embed="rId3"/>
          <a:stretch>
            <a:fillRect/>
          </a:stretch>
        </p:blipFill>
        <p:spPr>
          <a:xfrm>
            <a:off x="1339850" y="2694725"/>
            <a:ext cx="4248150" cy="1514475"/>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Typescript Reference</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hlinkClick r:id="rId2"/>
              </a:rPr>
              <a:t>https://www.typescriptlang.org/docs/handbook/typescript-from-scratch.html</a:t>
            </a:r>
            <a:endParaRPr lang="en-US" dirty="0"/>
          </a:p>
          <a:p>
            <a:pPr>
              <a:buFont typeface="Wingdings" panose="05000000000000000000" pitchFamily="2" charset="2"/>
              <a:buChar char="Ø"/>
            </a:pPr>
            <a:r>
              <a:rPr lang="en-US" dirty="0" smtClean="0">
                <a:hlinkClick r:id="rId3"/>
              </a:rPr>
              <a:t>https</a:t>
            </a:r>
            <a:r>
              <a:rPr lang="en-US" dirty="0">
                <a:hlinkClick r:id="rId3"/>
              </a:rPr>
              <a:t>://medium.com/@</a:t>
            </a:r>
            <a:r>
              <a:rPr lang="en-US" dirty="0" smtClean="0">
                <a:hlinkClick r:id="rId3"/>
              </a:rPr>
              <a:t>kgelpes/how-typescript-helps-us-prevent-the-most-common-error-in-javascript-development-2dbcb54cf12</a:t>
            </a:r>
            <a:endParaRPr lang="en-US" dirty="0" smtClean="0"/>
          </a:p>
          <a:p>
            <a:pPr>
              <a:buFont typeface="Wingdings" panose="05000000000000000000" pitchFamily="2" charset="2"/>
              <a:buChar char="Ø"/>
            </a:pPr>
            <a:r>
              <a:rPr lang="en-US" dirty="0">
                <a:hlinkClick r:id="rId4"/>
              </a:rPr>
              <a:t>https://</a:t>
            </a:r>
            <a:r>
              <a:rPr lang="en-US" dirty="0" smtClean="0">
                <a:hlinkClick r:id="rId4"/>
              </a:rPr>
              <a:t>stackoverflow.com/questions/12694530/what-is-typescript-and-why-would-i-use-it-in-place-of-javascript</a:t>
            </a:r>
            <a:endParaRPr lang="en-US" dirty="0" smtClean="0"/>
          </a:p>
          <a:p>
            <a:pPr>
              <a:buFont typeface="Wingdings" panose="05000000000000000000" pitchFamily="2" charset="2"/>
              <a:buChar char="Ø"/>
            </a:pPr>
            <a:r>
              <a:rPr lang="en-US" dirty="0">
                <a:hlinkClick r:id="rId5"/>
              </a:rPr>
              <a:t>https://channel9.msdn.com/posts/Anders-Hejlsberg-Introducing-TypeScript</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Selenium</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a:t>Selenium is a free (open-source) automated testing framework used to validate web applications across different browsers and </a:t>
            </a:r>
            <a:r>
              <a:rPr lang="en-US" dirty="0" smtClean="0"/>
              <a:t>platforms</a:t>
            </a:r>
          </a:p>
          <a:p>
            <a:pPr>
              <a:buFont typeface="Wingdings" panose="05000000000000000000" pitchFamily="2" charset="2"/>
              <a:buChar char="Ø"/>
            </a:pPr>
            <a:r>
              <a:rPr lang="en-US" dirty="0" smtClean="0"/>
              <a:t>Can </a:t>
            </a:r>
            <a:r>
              <a:rPr lang="en-US" dirty="0"/>
              <a:t>use multiple programming languages like Java, C#, Python </a:t>
            </a:r>
            <a:r>
              <a:rPr lang="en-US" dirty="0" err="1"/>
              <a:t>etc</a:t>
            </a:r>
            <a:r>
              <a:rPr lang="en-US" dirty="0"/>
              <a:t> to create </a:t>
            </a:r>
            <a:r>
              <a:rPr lang="en-US" dirty="0" smtClean="0"/>
              <a:t>Selenium </a:t>
            </a:r>
            <a:r>
              <a:rPr lang="en-US" dirty="0"/>
              <a:t>Test </a:t>
            </a:r>
            <a:r>
              <a:rPr lang="en-US" dirty="0" smtClean="0"/>
              <a:t>Scripts</a:t>
            </a:r>
          </a:p>
          <a:p>
            <a:pPr>
              <a:buFont typeface="Wingdings" panose="05000000000000000000" pitchFamily="2" charset="2"/>
              <a:buChar char="Ø"/>
            </a:pPr>
            <a:r>
              <a:rPr lang="en-US" dirty="0"/>
              <a:t>Selenium Software is not just a single tool but a suite of software, each piece catering to different Selenium QA testing needs of an organization. Here is the list of </a:t>
            </a:r>
            <a:r>
              <a:rPr lang="en-US" dirty="0" smtClean="0"/>
              <a:t>tools:</a:t>
            </a:r>
          </a:p>
          <a:p>
            <a:pPr lvl="1">
              <a:buFont typeface="Wingdings" panose="05000000000000000000" pitchFamily="2" charset="2"/>
              <a:buChar char="§"/>
            </a:pPr>
            <a:r>
              <a:rPr lang="en-US" dirty="0"/>
              <a:t>Selenium Integrated Development Environment (IDE)</a:t>
            </a:r>
          </a:p>
          <a:p>
            <a:pPr lvl="1">
              <a:buFont typeface="Wingdings" panose="05000000000000000000" pitchFamily="2" charset="2"/>
              <a:buChar char="§"/>
            </a:pPr>
            <a:r>
              <a:rPr lang="en-US" dirty="0" err="1" smtClean="0"/>
              <a:t>WebDriver</a:t>
            </a:r>
            <a:r>
              <a:rPr lang="vi-VN" dirty="0" smtClean="0"/>
              <a:t> </a:t>
            </a:r>
            <a:endParaRPr lang="en-US" dirty="0" smtClean="0"/>
          </a:p>
          <a:p>
            <a:pPr lvl="1">
              <a:buFont typeface="Wingdings" panose="05000000000000000000" pitchFamily="2" charset="2"/>
              <a:buChar char="§"/>
            </a:pPr>
            <a:r>
              <a:rPr lang="en-US" dirty="0" smtClean="0"/>
              <a:t>Selenium </a:t>
            </a:r>
            <a:r>
              <a:rPr lang="en-US" dirty="0"/>
              <a:t>Grid</a:t>
            </a:r>
          </a:p>
          <a:p>
            <a:pPr lvl="1"/>
            <a:endParaRPr lang="en-US" dirty="0"/>
          </a:p>
        </p:txBody>
      </p:sp>
    </p:spTree>
    <p:extLst>
      <p:ext uri="{BB962C8B-B14F-4D97-AF65-F5344CB8AC3E}">
        <p14:creationId xmlns:p14="http://schemas.microsoft.com/office/powerpoint/2010/main" val="5001149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Selenium</a:t>
            </a:r>
          </a:p>
        </p:txBody>
      </p:sp>
      <p:sp>
        <p:nvSpPr>
          <p:cNvPr id="3" name="Content Placeholder 2"/>
          <p:cNvSpPr>
            <a:spLocks noGrp="1"/>
          </p:cNvSpPr>
          <p:nvPr>
            <p:ph idx="1"/>
          </p:nvPr>
        </p:nvSpPr>
        <p:spPr/>
        <p:txBody>
          <a:bodyPr/>
          <a:lstStyle/>
          <a:p>
            <a:r>
              <a:rPr lang="en-US" dirty="0"/>
              <a:t>Selenium </a:t>
            </a:r>
            <a:r>
              <a:rPr lang="en-US" dirty="0" err="1"/>
              <a:t>WebDriver</a:t>
            </a:r>
            <a:r>
              <a:rPr lang="en-US" dirty="0"/>
              <a:t> drives a browser natively, as a real user would, either locally or on remote machines.</a:t>
            </a:r>
          </a:p>
          <a:p>
            <a:r>
              <a:rPr lang="en-US" dirty="0"/>
              <a:t>Selenium IDE is a Chrome and Firefox extension that makes it easy to record and playback tests in the browser.</a:t>
            </a:r>
          </a:p>
          <a:p>
            <a:r>
              <a:rPr lang="en-US" dirty="0"/>
              <a:t>Selenium Grid takes </a:t>
            </a:r>
            <a:r>
              <a:rPr lang="en-US" dirty="0" err="1"/>
              <a:t>WebDriver</a:t>
            </a:r>
            <a:r>
              <a:rPr lang="en-US" dirty="0"/>
              <a:t> to another level by running tests on many machines at the same </a:t>
            </a:r>
            <a:r>
              <a:rPr lang="en-US" dirty="0" smtClean="0"/>
              <a:t>time,</a:t>
            </a:r>
            <a:r>
              <a:rPr lang="vi-VN" dirty="0" smtClean="0"/>
              <a:t> </a:t>
            </a:r>
            <a:r>
              <a:rPr lang="en-US" dirty="0" smtClean="0"/>
              <a:t>cutting </a:t>
            </a:r>
            <a:r>
              <a:rPr lang="en-US" dirty="0"/>
              <a:t>down on the time it takes to test on multiple browsers and operating systems.</a:t>
            </a:r>
            <a:br>
              <a:rPr lang="en-US" dirty="0"/>
            </a:br>
            <a:r>
              <a:rPr lang="en-US" dirty="0" smtClean="0"/>
              <a:t/>
            </a:r>
            <a:br>
              <a:rPr lang="en-US" dirty="0" smtClean="0"/>
            </a:br>
            <a:endParaRPr lang="en-US" dirty="0"/>
          </a:p>
        </p:txBody>
      </p:sp>
    </p:spTree>
    <p:extLst>
      <p:ext uri="{BB962C8B-B14F-4D97-AF65-F5344CB8AC3E}">
        <p14:creationId xmlns:p14="http://schemas.microsoft.com/office/powerpoint/2010/main" val="27821286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Senlenium</a:t>
            </a:r>
            <a:r>
              <a:rPr lang="en-US" dirty="0" smtClean="0"/>
              <a:t> Reference</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hlinkClick r:id="rId2"/>
              </a:rPr>
              <a:t>https://www.selenium.dev/projects</a:t>
            </a:r>
            <a:r>
              <a:rPr lang="en-US" dirty="0" smtClean="0">
                <a:hlinkClick r:id="rId2"/>
              </a:rPr>
              <a:t>/</a:t>
            </a:r>
            <a:endParaRPr lang="en-US" dirty="0" smtClean="0"/>
          </a:p>
          <a:p>
            <a:pPr>
              <a:buFont typeface="Wingdings" panose="05000000000000000000" pitchFamily="2" charset="2"/>
              <a:buChar char="Ø"/>
            </a:pPr>
            <a:r>
              <a:rPr lang="en-US" dirty="0">
                <a:hlinkClick r:id="rId3"/>
              </a:rPr>
              <a:t>https://</a:t>
            </a:r>
            <a:r>
              <a:rPr lang="en-US" dirty="0" smtClean="0">
                <a:hlinkClick r:id="rId3"/>
              </a:rPr>
              <a:t>www.guru99.com/introduction-to-selenium.html</a:t>
            </a:r>
            <a:endParaRPr lang="en-US" dirty="0"/>
          </a:p>
        </p:txBody>
      </p:sp>
    </p:spTree>
    <p:extLst>
      <p:ext uri="{BB962C8B-B14F-4D97-AF65-F5344CB8AC3E}">
        <p14:creationId xmlns:p14="http://schemas.microsoft.com/office/powerpoint/2010/main" val="7559269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Protractor</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Protractor is an end-to-end test framework for Angular and </a:t>
            </a:r>
            <a:r>
              <a:rPr lang="en-US" dirty="0" err="1"/>
              <a:t>AngularJS</a:t>
            </a:r>
            <a:r>
              <a:rPr lang="en-US" dirty="0"/>
              <a:t> applications. Protractor runs tests against your application running in a real browser, interacting with it as a user would</a:t>
            </a:r>
            <a:r>
              <a:rPr lang="en-US" dirty="0" smtClean="0"/>
              <a:t>.</a:t>
            </a:r>
          </a:p>
          <a:p>
            <a:pPr>
              <a:buFont typeface="Wingdings" panose="05000000000000000000" pitchFamily="2" charset="2"/>
              <a:buChar char="Ø"/>
            </a:pPr>
            <a:endParaRPr lang="vi-VN" dirty="0" smtClean="0"/>
          </a:p>
          <a:p>
            <a:endParaRPr lang="vi-VN" dirty="0" smtClean="0"/>
          </a:p>
          <a:p>
            <a:endParaRPr lang="en-US" dirty="0"/>
          </a:p>
        </p:txBody>
      </p:sp>
    </p:spTree>
    <p:extLst>
      <p:ext uri="{BB962C8B-B14F-4D97-AF65-F5344CB8AC3E}">
        <p14:creationId xmlns:p14="http://schemas.microsoft.com/office/powerpoint/2010/main" val="4835660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Protractor</a:t>
            </a:r>
          </a:p>
        </p:txBody>
      </p:sp>
      <p:pic>
        <p:nvPicPr>
          <p:cNvPr id="4" name="Picture 2" descr="framewo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3809" y="1206321"/>
            <a:ext cx="6481843" cy="5042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51713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Comparing Protractor and Selenium</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8052544"/>
              </p:ext>
            </p:extLst>
          </p:nvPr>
        </p:nvGraphicFramePr>
        <p:xfrm>
          <a:off x="202657" y="1421819"/>
          <a:ext cx="11813330" cy="4751749"/>
        </p:xfrm>
        <a:graphic>
          <a:graphicData uri="http://schemas.openxmlformats.org/drawingml/2006/table">
            <a:tbl>
              <a:tblPr firstRow="1" bandRow="1">
                <a:tableStyleId>{5C22544A-7EE6-4342-B048-85BDC9FD1C3A}</a:tableStyleId>
              </a:tblPr>
              <a:tblGrid>
                <a:gridCol w="5906665"/>
                <a:gridCol w="5906665"/>
              </a:tblGrid>
              <a:tr h="338692">
                <a:tc>
                  <a:txBody>
                    <a:bodyPr/>
                    <a:lstStyle/>
                    <a:p>
                      <a:pPr algn="ctr"/>
                      <a:r>
                        <a:rPr lang="en-US" dirty="0" smtClean="0"/>
                        <a:t>Protractor </a:t>
                      </a:r>
                      <a:endParaRPr lang="en-US" dirty="0"/>
                    </a:p>
                  </a:txBody>
                  <a:tcPr/>
                </a:tc>
                <a:tc>
                  <a:txBody>
                    <a:bodyPr/>
                    <a:lstStyle/>
                    <a:p>
                      <a:pPr algn="ctr"/>
                      <a:r>
                        <a:rPr lang="en-US" dirty="0" smtClean="0"/>
                        <a:t>Selenium</a:t>
                      </a:r>
                      <a:endParaRPr lang="en-US" dirty="0"/>
                    </a:p>
                  </a:txBody>
                  <a:tcPr/>
                </a:tc>
              </a:tr>
              <a:tr h="1100748">
                <a:tc>
                  <a:txBody>
                    <a:bodyPr/>
                    <a:lstStyle/>
                    <a:p>
                      <a:pPr rtl="0"/>
                      <a:r>
                        <a:rPr lang="en-US" sz="1800" b="0" i="0" u="none" strike="noStrike" kern="1200" dirty="0" smtClean="0">
                          <a:solidFill>
                            <a:schemeClr val="dk1"/>
                          </a:solidFill>
                          <a:effectLst/>
                          <a:latin typeface="+mn-lt"/>
                          <a:ea typeface="+mn-ea"/>
                          <a:cs typeface="+mn-cs"/>
                        </a:rPr>
                        <a:t>Binding Language:</a:t>
                      </a:r>
                    </a:p>
                    <a:p>
                      <a:pPr marL="285750" indent="-285750" rtl="0">
                        <a:buFont typeface="Arial" panose="020B0604020202020204" pitchFamily="34" charset="0"/>
                        <a:buChar char="•"/>
                      </a:pPr>
                      <a:r>
                        <a:rPr lang="en-US" sz="1800" b="0" i="0" u="none" strike="noStrike" kern="1200" dirty="0" smtClean="0">
                          <a:solidFill>
                            <a:schemeClr val="dk1"/>
                          </a:solidFill>
                          <a:effectLst/>
                          <a:latin typeface="+mn-lt"/>
                          <a:ea typeface="+mn-ea"/>
                          <a:cs typeface="+mn-cs"/>
                        </a:rPr>
                        <a:t>Java, Python, Ruby,</a:t>
                      </a:r>
                      <a:r>
                        <a:rPr lang="en-US" sz="1800" b="0" i="0" u="none" strike="noStrike" kern="1200" baseline="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Javascript</a:t>
                      </a:r>
                      <a:r>
                        <a:rPr lang="en-US" sz="1800" b="0" i="0" u="none" strike="noStrike" kern="1200" dirty="0" smtClean="0">
                          <a:solidFill>
                            <a:schemeClr val="dk1"/>
                          </a:solidFill>
                          <a:effectLst/>
                          <a:latin typeface="+mn-lt"/>
                          <a:ea typeface="+mn-ea"/>
                          <a:cs typeface="+mn-cs"/>
                        </a:rPr>
                        <a:t>, C#... (almost</a:t>
                      </a:r>
                      <a:r>
                        <a:rPr lang="en-US" sz="1800" b="0" i="0" u="none" strike="noStrike" kern="1200" baseline="0" dirty="0" smtClean="0">
                          <a:solidFill>
                            <a:schemeClr val="dk1"/>
                          </a:solidFill>
                          <a:effectLst/>
                          <a:latin typeface="+mn-lt"/>
                          <a:ea typeface="+mn-ea"/>
                          <a:cs typeface="+mn-cs"/>
                        </a:rPr>
                        <a:t> common programming language in the world)</a:t>
                      </a:r>
                      <a:endParaRPr lang="en-US" b="0" dirty="0" smtClean="0">
                        <a:effectLst/>
                      </a:endParaRPr>
                    </a:p>
                  </a:txBody>
                  <a:tcPr/>
                </a:tc>
                <a:tc>
                  <a:txBody>
                    <a:bodyPr/>
                    <a:lstStyle/>
                    <a:p>
                      <a:pPr rtl="0"/>
                      <a:r>
                        <a:rPr lang="en-US" sz="1800" b="0" i="0" u="none" strike="noStrike" kern="1200" dirty="0" smtClean="0">
                          <a:solidFill>
                            <a:schemeClr val="dk1"/>
                          </a:solidFill>
                          <a:effectLst/>
                          <a:latin typeface="+mn-lt"/>
                          <a:ea typeface="+mn-ea"/>
                          <a:cs typeface="+mn-cs"/>
                        </a:rPr>
                        <a:t>Binding Language:</a:t>
                      </a:r>
                      <a:endParaRPr lang="en-US" b="0" dirty="0" smtClean="0">
                        <a:effectLst/>
                      </a:endParaRPr>
                    </a:p>
                    <a:p>
                      <a:pPr marL="285750" indent="-285750" rtl="0" fontAlgn="base">
                        <a:buFont typeface="Arial" panose="020B0604020202020204" pitchFamily="34" charset="0"/>
                        <a:buChar char="•"/>
                      </a:pPr>
                      <a:r>
                        <a:rPr lang="en-US" sz="1800" b="0" i="0" u="none" strike="noStrike" kern="1200" dirty="0" err="1" smtClean="0">
                          <a:solidFill>
                            <a:schemeClr val="dk1"/>
                          </a:solidFill>
                          <a:effectLst/>
                          <a:latin typeface="+mn-lt"/>
                          <a:ea typeface="+mn-ea"/>
                          <a:cs typeface="+mn-cs"/>
                        </a:rPr>
                        <a:t>Javascript</a:t>
                      </a:r>
                      <a:r>
                        <a:rPr lang="en-US" sz="1800" b="0" i="0" u="none" strike="noStrike" kern="1200" dirty="0" smtClean="0">
                          <a:solidFill>
                            <a:schemeClr val="dk1"/>
                          </a:solidFill>
                          <a:effectLst/>
                          <a:latin typeface="+mn-lt"/>
                          <a:ea typeface="+mn-ea"/>
                          <a:cs typeface="+mn-cs"/>
                        </a:rPr>
                        <a:t> , Typescript</a:t>
                      </a:r>
                    </a:p>
                    <a:p>
                      <a:endParaRPr lang="en-US" dirty="0"/>
                    </a:p>
                  </a:txBody>
                  <a:tcPr/>
                </a:tc>
              </a:tr>
              <a:tr h="2370841">
                <a:tc>
                  <a:txBody>
                    <a:bodyPr/>
                    <a:lstStyle/>
                    <a:p>
                      <a:r>
                        <a:rPr lang="en-US" sz="1800" b="0" i="0" u="none" strike="noStrike" kern="1200" dirty="0" smtClean="0">
                          <a:solidFill>
                            <a:schemeClr val="dk1"/>
                          </a:solidFill>
                          <a:effectLst/>
                          <a:latin typeface="+mn-lt"/>
                          <a:ea typeface="+mn-ea"/>
                          <a:cs typeface="+mn-cs"/>
                        </a:rPr>
                        <a:t>Application Under Test (AUT):</a:t>
                      </a:r>
                      <a:endParaRPr lang="vi-VN" sz="1800" b="0" i="0" u="none" strike="noStrike" kern="1200" dirty="0" smtClean="0">
                        <a:solidFill>
                          <a:schemeClr val="dk1"/>
                        </a:solidFill>
                        <a:effectLst/>
                        <a:latin typeface="+mn-lt"/>
                        <a:ea typeface="+mn-ea"/>
                        <a:cs typeface="+mn-cs"/>
                      </a:endParaRPr>
                    </a:p>
                    <a:p>
                      <a:pPr marL="285750" indent="-285750">
                        <a:buFont typeface="Arial" panose="020B0604020202020204" pitchFamily="34" charset="0"/>
                        <a:buChar char="•"/>
                      </a:pPr>
                      <a:r>
                        <a:rPr lang="en-US" sz="1800" b="0" i="0" u="none" strike="noStrike" kern="1200" dirty="0" smtClean="0">
                          <a:solidFill>
                            <a:schemeClr val="dk1"/>
                          </a:solidFill>
                          <a:effectLst/>
                          <a:latin typeface="+mn-lt"/>
                          <a:ea typeface="+mn-ea"/>
                          <a:cs typeface="+mn-cs"/>
                        </a:rPr>
                        <a:t>Non-Angular : Good</a:t>
                      </a:r>
                      <a:r>
                        <a:rPr lang="en-US" sz="1800" b="0" i="0" u="none" strike="noStrike" kern="1200" baseline="0" dirty="0" smtClean="0">
                          <a:solidFill>
                            <a:schemeClr val="dk1"/>
                          </a:solidFill>
                          <a:effectLst/>
                          <a:latin typeface="+mn-lt"/>
                          <a:ea typeface="+mn-ea"/>
                          <a:cs typeface="+mn-cs"/>
                        </a:rPr>
                        <a:t> , </a:t>
                      </a:r>
                      <a:r>
                        <a:rPr lang="en-US" sz="1800" b="0" i="0" u="none" strike="noStrike" kern="1200" dirty="0" smtClean="0">
                          <a:solidFill>
                            <a:schemeClr val="dk1"/>
                          </a:solidFill>
                          <a:effectLst/>
                          <a:latin typeface="+mn-lt"/>
                          <a:ea typeface="+mn-ea"/>
                          <a:cs typeface="+mn-cs"/>
                        </a:rPr>
                        <a:t>Support many programming language, easy</a:t>
                      </a:r>
                      <a:r>
                        <a:rPr lang="en-US" sz="1800" b="0" i="0" u="none" strike="noStrike" kern="1200" baseline="0" dirty="0" smtClean="0">
                          <a:solidFill>
                            <a:schemeClr val="dk1"/>
                          </a:solidFill>
                          <a:effectLst/>
                          <a:latin typeface="+mn-lt"/>
                          <a:ea typeface="+mn-ea"/>
                          <a:cs typeface="+mn-cs"/>
                        </a:rPr>
                        <a:t> to learn</a:t>
                      </a:r>
                      <a:r>
                        <a:rPr lang="en-US" sz="1800" b="0" i="0" u="none" strike="noStrike" kern="1200" dirty="0" smtClean="0">
                          <a:solidFill>
                            <a:schemeClr val="dk1"/>
                          </a:solidFill>
                          <a:effectLst/>
                          <a:latin typeface="+mn-lt"/>
                          <a:ea typeface="+mn-ea"/>
                          <a:cs typeface="+mn-cs"/>
                        </a:rPr>
                        <a:t> , easy</a:t>
                      </a:r>
                      <a:r>
                        <a:rPr lang="en-US" sz="1800" b="0" i="0" u="none" strike="noStrike" kern="1200" baseline="0" dirty="0" smtClean="0">
                          <a:solidFill>
                            <a:schemeClr val="dk1"/>
                          </a:solidFill>
                          <a:effectLst/>
                          <a:latin typeface="+mn-lt"/>
                          <a:ea typeface="+mn-ea"/>
                          <a:cs typeface="+mn-cs"/>
                        </a:rPr>
                        <a:t> to use.</a:t>
                      </a:r>
                    </a:p>
                    <a:p>
                      <a:pPr marL="285750" indent="-285750">
                        <a:buFont typeface="Arial" panose="020B0604020202020204" pitchFamily="34" charset="0"/>
                        <a:buChar char="•"/>
                      </a:pPr>
                      <a:r>
                        <a:rPr lang="en-US" sz="1800" b="0" i="0" u="none" strike="noStrike" kern="1200" baseline="0" dirty="0" smtClean="0">
                          <a:solidFill>
                            <a:schemeClr val="dk1"/>
                          </a:solidFill>
                          <a:effectLst/>
                          <a:latin typeface="+mn-lt"/>
                          <a:ea typeface="+mn-ea"/>
                          <a:cs typeface="+mn-cs"/>
                        </a:rPr>
                        <a:t>Angular: Not good more than Protractor. </a:t>
                      </a:r>
                      <a:r>
                        <a:rPr lang="en-US" sz="1800" b="0" i="0" kern="1200" dirty="0" smtClean="0">
                          <a:solidFill>
                            <a:schemeClr val="dk1"/>
                          </a:solidFill>
                          <a:effectLst/>
                          <a:latin typeface="+mn-lt"/>
                          <a:ea typeface="+mn-ea"/>
                          <a:cs typeface="+mn-cs"/>
                        </a:rPr>
                        <a:t>Does not support automatic</a:t>
                      </a:r>
                      <a:r>
                        <a:rPr lang="en-US" sz="1800" b="0" i="0" kern="1200" baseline="0" dirty="0" smtClean="0">
                          <a:solidFill>
                            <a:schemeClr val="dk1"/>
                          </a:solidFill>
                          <a:effectLst/>
                          <a:latin typeface="+mn-lt"/>
                          <a:ea typeface="+mn-ea"/>
                          <a:cs typeface="+mn-cs"/>
                        </a:rPr>
                        <a:t> </a:t>
                      </a:r>
                      <a:r>
                        <a:rPr lang="en-US" sz="1800" b="0" i="0" kern="1200" dirty="0" smtClean="0">
                          <a:solidFill>
                            <a:schemeClr val="dk1"/>
                          </a:solidFill>
                          <a:effectLst/>
                          <a:latin typeface="+mn-lt"/>
                          <a:ea typeface="+mn-ea"/>
                          <a:cs typeface="+mn-cs"/>
                        </a:rPr>
                        <a:t>synchronization between tests and application. It needs to be explicitly synchronized using different waits.</a:t>
                      </a:r>
                      <a:endParaRPr lang="en-US" dirty="0"/>
                    </a:p>
                  </a:txBody>
                  <a:tcPr/>
                </a:tc>
                <a:tc>
                  <a:txBody>
                    <a:bodyPr/>
                    <a:lstStyle/>
                    <a:p>
                      <a:r>
                        <a:rPr lang="en-US" sz="1800" b="0" i="0" u="none" strike="noStrike" kern="1200" dirty="0" smtClean="0">
                          <a:solidFill>
                            <a:schemeClr val="dk1"/>
                          </a:solidFill>
                          <a:effectLst/>
                          <a:latin typeface="+mn-lt"/>
                          <a:ea typeface="+mn-ea"/>
                          <a:cs typeface="+mn-cs"/>
                        </a:rPr>
                        <a:t>Application Under Test (AUT):</a:t>
                      </a:r>
                      <a:endParaRPr lang="vi-VN" sz="1800" b="0" i="0" u="none" strike="noStrike" kern="1200" dirty="0" smtClean="0">
                        <a:solidFill>
                          <a:schemeClr val="dk1"/>
                        </a:solidFill>
                        <a:effectLst/>
                        <a:latin typeface="+mn-lt"/>
                        <a:ea typeface="+mn-ea"/>
                        <a:cs typeface="+mn-cs"/>
                      </a:endParaRPr>
                    </a:p>
                    <a:p>
                      <a:pPr marL="285750" indent="-285750">
                        <a:buFont typeface="Arial" panose="020B0604020202020204" pitchFamily="34" charset="0"/>
                        <a:buChar char="•"/>
                      </a:pPr>
                      <a:r>
                        <a:rPr lang="en-US" sz="1800" b="0" i="0" u="none" strike="noStrike" kern="1200" dirty="0" smtClean="0">
                          <a:solidFill>
                            <a:schemeClr val="dk1"/>
                          </a:solidFill>
                          <a:effectLst/>
                          <a:latin typeface="+mn-lt"/>
                          <a:ea typeface="+mn-ea"/>
                          <a:cs typeface="+mn-cs"/>
                        </a:rPr>
                        <a:t>Non-Angular : Not good more than Selenium ,</a:t>
                      </a:r>
                      <a:r>
                        <a:rPr lang="en-US" sz="1800" b="0" i="0" u="none" strike="noStrike" kern="1200" baseline="0" dirty="0" smtClean="0">
                          <a:solidFill>
                            <a:schemeClr val="dk1"/>
                          </a:solidFill>
                          <a:effectLst/>
                          <a:latin typeface="+mn-lt"/>
                          <a:ea typeface="+mn-ea"/>
                          <a:cs typeface="+mn-cs"/>
                        </a:rPr>
                        <a:t> complex learning and using more than Selenium, don’t have any additional support.</a:t>
                      </a:r>
                    </a:p>
                    <a:p>
                      <a:pPr marL="285750" indent="-285750">
                        <a:buFont typeface="Arial" panose="020B0604020202020204" pitchFamily="34" charset="0"/>
                        <a:buChar char="•"/>
                      </a:pPr>
                      <a:r>
                        <a:rPr lang="en-US" sz="1800" b="0" i="0" u="none" strike="noStrike" kern="1200" baseline="0" dirty="0" smtClean="0">
                          <a:solidFill>
                            <a:schemeClr val="dk1"/>
                          </a:solidFill>
                          <a:effectLst/>
                          <a:latin typeface="+mn-lt"/>
                          <a:ea typeface="+mn-ea"/>
                          <a:cs typeface="+mn-cs"/>
                        </a:rPr>
                        <a:t>Angular: Good, It’s created for Protractor, s</a:t>
                      </a:r>
                      <a:r>
                        <a:rPr lang="en-US" sz="1800" b="0" i="0" kern="1200" dirty="0" smtClean="0">
                          <a:solidFill>
                            <a:schemeClr val="dk1"/>
                          </a:solidFill>
                          <a:effectLst/>
                          <a:latin typeface="+mn-lt"/>
                          <a:ea typeface="+mn-ea"/>
                          <a:cs typeface="+mn-cs"/>
                        </a:rPr>
                        <a:t>upports automatic wait</a:t>
                      </a:r>
                      <a:endParaRPr lang="en-US" dirty="0"/>
                    </a:p>
                  </a:txBody>
                  <a:tcPr/>
                </a:tc>
              </a:tr>
              <a:tr h="846729">
                <a:tc>
                  <a:txBody>
                    <a:bodyPr/>
                    <a:lstStyle/>
                    <a:p>
                      <a:pPr rtl="0"/>
                      <a:r>
                        <a:rPr lang="en-US" sz="1800" b="0" i="0" u="none" strike="noStrike" kern="1200" dirty="0" smtClean="0">
                          <a:solidFill>
                            <a:schemeClr val="dk1"/>
                          </a:solidFill>
                          <a:effectLst/>
                          <a:latin typeface="+mn-lt"/>
                          <a:ea typeface="+mn-ea"/>
                          <a:cs typeface="+mn-cs"/>
                        </a:rPr>
                        <a:t>Unit Testing Framework support:</a:t>
                      </a:r>
                      <a:endParaRPr lang="en-US" b="0" dirty="0" smtClean="0">
                        <a:effectLst/>
                      </a:endParaRPr>
                    </a:p>
                    <a:p>
                      <a:pPr marL="285750" indent="-285750" rtl="0" fontAlgn="base">
                        <a:buFont typeface="Arial" panose="020B0604020202020204" pitchFamily="34" charset="0"/>
                        <a:buChar char="•"/>
                      </a:pPr>
                      <a:r>
                        <a:rPr lang="en-US" sz="1800" b="0" i="0" u="none" strike="noStrike" kern="1200" dirty="0" err="1" smtClean="0">
                          <a:solidFill>
                            <a:schemeClr val="dk1"/>
                          </a:solidFill>
                          <a:effectLst/>
                          <a:latin typeface="+mn-lt"/>
                          <a:ea typeface="+mn-ea"/>
                          <a:cs typeface="+mn-cs"/>
                        </a:rPr>
                        <a:t>JUnit</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TestNG</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NUnit</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XUnit</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MSTest</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PyTest</a:t>
                      </a:r>
                      <a:r>
                        <a:rPr lang="en-US" sz="1800" b="0" i="0" u="none" strike="noStrike" kern="1200" dirty="0" smtClean="0">
                          <a:solidFill>
                            <a:schemeClr val="dk1"/>
                          </a:solidFill>
                          <a:effectLst/>
                          <a:latin typeface="+mn-lt"/>
                          <a:ea typeface="+mn-ea"/>
                          <a:cs typeface="+mn-cs"/>
                        </a:rPr>
                        <a:t> …</a:t>
                      </a:r>
                    </a:p>
                    <a:p>
                      <a:endParaRPr lang="en-US" dirty="0"/>
                    </a:p>
                  </a:txBody>
                  <a:tcPr/>
                </a:tc>
                <a:tc>
                  <a:txBody>
                    <a:bodyPr/>
                    <a:lstStyle/>
                    <a:p>
                      <a:pPr rtl="0"/>
                      <a:r>
                        <a:rPr lang="en-US" sz="1800" b="0" i="0" u="none" strike="noStrike" kern="1200" dirty="0" smtClean="0">
                          <a:solidFill>
                            <a:schemeClr val="dk1"/>
                          </a:solidFill>
                          <a:effectLst/>
                          <a:latin typeface="+mn-lt"/>
                          <a:ea typeface="+mn-ea"/>
                          <a:cs typeface="+mn-cs"/>
                        </a:rPr>
                        <a:t>Unit Testing Framework support:</a:t>
                      </a:r>
                      <a:endParaRPr lang="en-US" b="0" dirty="0" smtClean="0">
                        <a:effectLst/>
                      </a:endParaRPr>
                    </a:p>
                    <a:p>
                      <a:pPr marL="285750" indent="-285750" rtl="0" fontAlgn="base">
                        <a:buFont typeface="Arial" panose="020B0604020202020204" pitchFamily="34" charset="0"/>
                        <a:buChar char="•"/>
                      </a:pPr>
                      <a:r>
                        <a:rPr lang="en-US" sz="1800" b="0" i="0" u="none" strike="noStrike" kern="1200" dirty="0" smtClean="0">
                          <a:solidFill>
                            <a:schemeClr val="dk1"/>
                          </a:solidFill>
                          <a:effectLst/>
                          <a:latin typeface="+mn-lt"/>
                          <a:ea typeface="+mn-ea"/>
                          <a:cs typeface="+mn-cs"/>
                        </a:rPr>
                        <a:t>Jasmine, Mocha, </a:t>
                      </a:r>
                      <a:r>
                        <a:rPr lang="en-US" sz="1800" b="0" i="0" u="none" strike="noStrike" kern="1200" dirty="0" err="1" smtClean="0">
                          <a:solidFill>
                            <a:schemeClr val="dk1"/>
                          </a:solidFill>
                          <a:effectLst/>
                          <a:latin typeface="+mn-lt"/>
                          <a:ea typeface="+mn-ea"/>
                          <a:cs typeface="+mn-cs"/>
                        </a:rPr>
                        <a:t>CucumberJs</a:t>
                      </a:r>
                      <a:endParaRPr lang="en-US" sz="1800" b="0" i="0" u="none" strike="noStrike" kern="1200" dirty="0" smtClean="0">
                        <a:solidFill>
                          <a:schemeClr val="dk1"/>
                        </a:solidFill>
                        <a:effectLst/>
                        <a:latin typeface="+mn-lt"/>
                        <a:ea typeface="+mn-ea"/>
                        <a:cs typeface="+mn-cs"/>
                      </a:endParaRPr>
                    </a:p>
                    <a:p>
                      <a:endParaRPr lang="en-US" dirty="0"/>
                    </a:p>
                  </a:txBody>
                  <a:tcPr/>
                </a:tc>
              </a:tr>
            </a:tbl>
          </a:graphicData>
        </a:graphic>
      </p:graphicFrame>
    </p:spTree>
    <p:extLst>
      <p:ext uri="{BB962C8B-B14F-4D97-AF65-F5344CB8AC3E}">
        <p14:creationId xmlns:p14="http://schemas.microsoft.com/office/powerpoint/2010/main" val="4206937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Flat Lay Photography of Macbook Pro Beside White Spiral Notebook and Green Mug"/>
          <p:cNvPicPr>
            <a:picLocks noChangeAspect="1" noChangeArrowheads="1"/>
          </p:cNvPicPr>
          <p:nvPr/>
        </p:nvPicPr>
        <p:blipFill rotWithShape="1">
          <a:blip r:embed="rId2">
            <a:extLst>
              <a:ext uri="{28A0092B-C50C-407E-A947-70E740481C1C}">
                <a14:useLocalDpi xmlns:a14="http://schemas.microsoft.com/office/drawing/2010/main" val="0"/>
              </a:ext>
            </a:extLst>
          </a:blip>
          <a:srcRect t="5729" b="189"/>
          <a:stretch>
            <a:fillRect/>
          </a:stretch>
        </p:blipFill>
        <p:spPr bwMode="auto">
          <a:xfrm>
            <a:off x="0" y="-38101"/>
            <a:ext cx="12192000" cy="688224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rot="3618775">
            <a:off x="3301292" y="863395"/>
            <a:ext cx="5438838" cy="5940051"/>
          </a:xfrm>
          <a:prstGeom prst="rect">
            <a:avLst/>
          </a:prstGeom>
        </p:spPr>
      </p:pic>
      <p:pic>
        <p:nvPicPr>
          <p:cNvPr id="6" name="Picture 5"/>
          <p:cNvPicPr>
            <a:picLocks noChangeAspect="1"/>
          </p:cNvPicPr>
          <p:nvPr/>
        </p:nvPicPr>
        <p:blipFill>
          <a:blip r:embed="rId4"/>
          <a:stretch>
            <a:fillRect/>
          </a:stretch>
        </p:blipFill>
        <p:spPr>
          <a:xfrm rot="3447446">
            <a:off x="5026142" y="5860041"/>
            <a:ext cx="3590095" cy="2548935"/>
          </a:xfrm>
          <a:prstGeom prst="rect">
            <a:avLst/>
          </a:prstGeom>
        </p:spPr>
      </p:pic>
      <p:sp>
        <p:nvSpPr>
          <p:cNvPr id="11" name="Rectangle 10"/>
          <p:cNvSpPr/>
          <p:nvPr/>
        </p:nvSpPr>
        <p:spPr>
          <a:xfrm>
            <a:off x="4075762" y="4254700"/>
            <a:ext cx="1088571" cy="870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TextBox 9"/>
          <p:cNvSpPr txBox="1"/>
          <p:nvPr/>
        </p:nvSpPr>
        <p:spPr>
          <a:xfrm>
            <a:off x="2250622" y="3021323"/>
            <a:ext cx="7678057" cy="1015663"/>
          </a:xfrm>
          <a:prstGeom prst="rect">
            <a:avLst/>
          </a:prstGeom>
          <a:noFill/>
        </p:spPr>
        <p:txBody>
          <a:bodyPr wrap="square" rtlCol="0">
            <a:spAutoFit/>
          </a:bodyPr>
          <a:lstStyle/>
          <a:p>
            <a:pPr algn="ctr"/>
            <a:r>
              <a:rPr lang="en-US" sz="6000" b="1" smtClean="0">
                <a:solidFill>
                  <a:schemeClr val="bg1"/>
                </a:solidFill>
                <a:latin typeface="Open Sans" panose="020B0606030504020204" pitchFamily="34" charset="0"/>
                <a:ea typeface="Open Sans" panose="020B0606030504020204" pitchFamily="34" charset="0"/>
                <a:cs typeface="Open Sans" panose="020B0606030504020204" pitchFamily="34" charset="0"/>
              </a:rPr>
              <a:t>Thank You!</a:t>
            </a:r>
            <a:endParaRPr lang="en-US" sz="6000" b="1">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914400" indent="-457200">
              <a:buFont typeface="+mj-lt"/>
              <a:buAutoNum type="arabicPeriod"/>
            </a:pPr>
            <a:r>
              <a:rPr lang="en-US" sz="2000" b="1" dirty="0">
                <a:solidFill>
                  <a:schemeClr val="accent2"/>
                </a:solidFill>
              </a:rPr>
              <a:t>Before Protractor</a:t>
            </a:r>
          </a:p>
          <a:p>
            <a:pPr marL="914400" indent="-457200">
              <a:buFont typeface="+mj-lt"/>
              <a:buAutoNum type="arabicPeriod"/>
            </a:pPr>
            <a:r>
              <a:rPr lang="en-US" sz="2000" b="1" dirty="0">
                <a:solidFill>
                  <a:schemeClr val="accent2"/>
                </a:solidFill>
              </a:rPr>
              <a:t>Protractor</a:t>
            </a:r>
          </a:p>
          <a:p>
            <a:pPr marL="914400" indent="-457200">
              <a:buFont typeface="+mj-lt"/>
              <a:buAutoNum type="arabicPeriod"/>
            </a:pPr>
            <a:r>
              <a:rPr lang="en-US" sz="2000" b="1" dirty="0">
                <a:solidFill>
                  <a:schemeClr val="accent2"/>
                </a:solidFill>
              </a:rPr>
              <a:t>After Protractor</a:t>
            </a:r>
          </a:p>
          <a:p>
            <a:pPr marL="914400" indent="-457200">
              <a:buFont typeface="+mj-lt"/>
              <a:buAutoNum type="arabicPeriod"/>
            </a:pPr>
            <a:r>
              <a:rPr lang="en-US" sz="2000" b="1" dirty="0">
                <a:solidFill>
                  <a:schemeClr val="accent2"/>
                </a:solidFill>
              </a:rPr>
              <a:t>Q and A</a:t>
            </a:r>
          </a:p>
          <a:p>
            <a:pPr marL="400050" lvl="1" indent="0">
              <a:buNone/>
            </a:pPr>
            <a:endParaRPr lang="en-US" b="1" dirty="0">
              <a:solidFill>
                <a:schemeClr val="accent2"/>
              </a:solidFill>
            </a:endParaRPr>
          </a:p>
        </p:txBody>
      </p:sp>
      <p:sp>
        <p:nvSpPr>
          <p:cNvPr id="3" name="Title 2"/>
          <p:cNvSpPr>
            <a:spLocks noGrp="1"/>
          </p:cNvSpPr>
          <p:nvPr>
            <p:ph type="title"/>
          </p:nvPr>
        </p:nvSpPr>
        <p:spPr/>
        <p:txBody>
          <a:bodyPr/>
          <a:lstStyle/>
          <a:p>
            <a:r>
              <a:rPr lang="vi-VN" dirty="0" smtClean="0">
                <a:latin typeface="Century Gothic (Body)"/>
              </a:rPr>
              <a:t>Content:</a:t>
            </a:r>
            <a:endParaRPr lang="en-US" dirty="0">
              <a:latin typeface="Century Gothic (Body)"/>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Protractor</a:t>
            </a:r>
            <a:endParaRPr lang="en-US" dirty="0"/>
          </a:p>
        </p:txBody>
      </p:sp>
      <p:sp>
        <p:nvSpPr>
          <p:cNvPr id="3" name="Content Placeholder 2"/>
          <p:cNvSpPr>
            <a:spLocks noGrp="1"/>
          </p:cNvSpPr>
          <p:nvPr>
            <p:ph idx="1"/>
          </p:nvPr>
        </p:nvSpPr>
        <p:spPr/>
        <p:txBody>
          <a:bodyPr/>
          <a:lstStyle/>
          <a:p>
            <a:pPr marL="857250" lvl="1" indent="-457200">
              <a:buFont typeface="+mj-lt"/>
              <a:buAutoNum type="arabicPeriod"/>
            </a:pPr>
            <a:r>
              <a:rPr lang="en-US" sz="2000" b="1" dirty="0">
                <a:solidFill>
                  <a:schemeClr val="accent2"/>
                </a:solidFill>
              </a:rPr>
              <a:t>Sync and </a:t>
            </a:r>
            <a:r>
              <a:rPr lang="en-US" sz="2000" b="1" dirty="0" err="1">
                <a:solidFill>
                  <a:schemeClr val="accent2"/>
                </a:solidFill>
              </a:rPr>
              <a:t>Async</a:t>
            </a:r>
            <a:endParaRPr lang="en-US" sz="2000" b="1" dirty="0">
              <a:solidFill>
                <a:schemeClr val="accent2"/>
              </a:solidFill>
            </a:endParaRPr>
          </a:p>
          <a:p>
            <a:pPr marL="857250" lvl="1" indent="-457200">
              <a:buFont typeface="+mj-lt"/>
              <a:buAutoNum type="arabicPeriod"/>
            </a:pPr>
            <a:r>
              <a:rPr lang="en-US" sz="2000" b="1" dirty="0">
                <a:solidFill>
                  <a:schemeClr val="accent2"/>
                </a:solidFill>
              </a:rPr>
              <a:t>Overview about </a:t>
            </a:r>
            <a:r>
              <a:rPr lang="en-US" sz="2000" b="1" dirty="0" err="1">
                <a:solidFill>
                  <a:schemeClr val="accent2"/>
                </a:solidFill>
              </a:rPr>
              <a:t>Javascript</a:t>
            </a:r>
            <a:endParaRPr lang="en-US" sz="2000" b="1" dirty="0">
              <a:solidFill>
                <a:schemeClr val="accent2"/>
              </a:solidFill>
            </a:endParaRPr>
          </a:p>
          <a:p>
            <a:pPr marL="857250" lvl="1" indent="-457200">
              <a:buFont typeface="+mj-lt"/>
              <a:buAutoNum type="arabicPeriod"/>
            </a:pPr>
            <a:r>
              <a:rPr lang="en-US" sz="2000" b="1" dirty="0" smtClean="0">
                <a:solidFill>
                  <a:schemeClr val="accent2"/>
                </a:solidFill>
              </a:rPr>
              <a:t>Value of Type</a:t>
            </a:r>
            <a:endParaRPr lang="en-US" sz="2000" b="1" dirty="0">
              <a:solidFill>
                <a:schemeClr val="accent2"/>
              </a:solidFill>
            </a:endParaRPr>
          </a:p>
          <a:p>
            <a:pPr marL="857250" lvl="1" indent="-457200">
              <a:buFont typeface="+mj-lt"/>
              <a:buAutoNum type="arabicPeriod"/>
            </a:pPr>
            <a:r>
              <a:rPr lang="en-US" sz="2000" b="1" dirty="0">
                <a:solidFill>
                  <a:schemeClr val="accent2"/>
                </a:solidFill>
              </a:rPr>
              <a:t>Overview about Typescript</a:t>
            </a:r>
          </a:p>
          <a:p>
            <a:pPr marL="857250" lvl="1" indent="-457200">
              <a:buFont typeface="+mj-lt"/>
              <a:buAutoNum type="arabicPeriod"/>
            </a:pPr>
            <a:r>
              <a:rPr lang="en-US" sz="2000" b="1" dirty="0">
                <a:solidFill>
                  <a:schemeClr val="accent2"/>
                </a:solidFill>
              </a:rPr>
              <a:t>Overview about Selenium</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chemeClr val="accent2"/>
                </a:solidFill>
                <a:sym typeface="+mn-ea"/>
              </a:rPr>
              <a:t>Sync and </a:t>
            </a:r>
            <a:r>
              <a:rPr lang="en-US" err="1" smtClean="0">
                <a:solidFill>
                  <a:schemeClr val="accent2"/>
                </a:solidFill>
                <a:sym typeface="+mn-ea"/>
              </a:rPr>
              <a:t>Async</a:t>
            </a:r>
            <a:endParaRPr lang="en-US"/>
          </a:p>
        </p:txBody>
      </p:sp>
      <p:graphicFrame>
        <p:nvGraphicFramePr>
          <p:cNvPr id="4" name="Content Placeholder 3"/>
          <p:cNvGraphicFramePr>
            <a:graphicFrameLocks noGrp="1"/>
          </p:cNvGraphicFramePr>
          <p:nvPr>
            <p:ph idx="1"/>
          </p:nvPr>
        </p:nvGraphicFramePr>
        <p:xfrm>
          <a:off x="1612265" y="1628775"/>
          <a:ext cx="9108440" cy="2260600"/>
        </p:xfrm>
        <a:graphic>
          <a:graphicData uri="http://schemas.openxmlformats.org/drawingml/2006/table">
            <a:tbl>
              <a:tblPr firstRow="1" bandRow="1">
                <a:tableStyleId>{5C22544A-7EE6-4342-B048-85BDC9FD1C3A}</a:tableStyleId>
              </a:tblPr>
              <a:tblGrid>
                <a:gridCol w="4547870"/>
                <a:gridCol w="4560570"/>
              </a:tblGrid>
              <a:tr h="431800">
                <a:tc>
                  <a:txBody>
                    <a:bodyPr/>
                    <a:lstStyle/>
                    <a:p>
                      <a:pPr algn="ctr">
                        <a:buNone/>
                      </a:pPr>
                      <a:r>
                        <a:rPr lang="en-US" altLang="en-US" sz="2000"/>
                        <a:t>Sync</a:t>
                      </a:r>
                    </a:p>
                  </a:txBody>
                  <a:tcPr/>
                </a:tc>
                <a:tc>
                  <a:txBody>
                    <a:bodyPr/>
                    <a:lstStyle/>
                    <a:p>
                      <a:pPr algn="ctr">
                        <a:buNone/>
                      </a:pPr>
                      <a:r>
                        <a:rPr lang="en-US" altLang="en-US" sz="2000"/>
                        <a:t>Async</a:t>
                      </a:r>
                    </a:p>
                  </a:txBody>
                  <a:tcPr/>
                </a:tc>
              </a:tr>
              <a:tr h="431800">
                <a:tc>
                  <a:txBody>
                    <a:bodyPr/>
                    <a:lstStyle/>
                    <a:p>
                      <a:pPr>
                        <a:buNone/>
                      </a:pPr>
                      <a:r>
                        <a:rPr lang="en-US"/>
                        <a:t>Run </a:t>
                      </a:r>
                      <a:r>
                        <a:rPr lang="en-US" altLang="en-US" sz="1800">
                          <a:sym typeface="+mn-ea"/>
                        </a:rPr>
                        <a:t>task </a:t>
                      </a:r>
                      <a:r>
                        <a:rPr lang="en-US"/>
                        <a:t>by </a:t>
                      </a:r>
                      <a:r>
                        <a:rPr lang="en-US" altLang="en-US" sz="1800">
                          <a:sym typeface="+mn-ea"/>
                        </a:rPr>
                        <a:t>task</a:t>
                      </a:r>
                      <a:r>
                        <a:rPr lang="en-US"/>
                        <a:t>, the next </a:t>
                      </a:r>
                      <a:r>
                        <a:rPr lang="en-US" altLang="en-US" sz="1800">
                          <a:sym typeface="+mn-ea"/>
                        </a:rPr>
                        <a:t>task </a:t>
                      </a:r>
                      <a:r>
                        <a:rPr lang="en-US"/>
                        <a:t>must wait for the previous </a:t>
                      </a:r>
                      <a:r>
                        <a:rPr lang="en-US" altLang="en-US" sz="1800">
                          <a:sym typeface="+mn-ea"/>
                        </a:rPr>
                        <a:t>task</a:t>
                      </a:r>
                      <a:endParaRPr lang="en-US"/>
                    </a:p>
                  </a:txBody>
                  <a:tcPr/>
                </a:tc>
                <a:tc>
                  <a:txBody>
                    <a:bodyPr/>
                    <a:lstStyle/>
                    <a:p>
                      <a:pPr>
                        <a:buNone/>
                      </a:pPr>
                      <a:r>
                        <a:rPr lang="en-US"/>
                        <a:t>Running simultaneously, </a:t>
                      </a:r>
                      <a:r>
                        <a:rPr lang="en-US" altLang="en-US"/>
                        <a:t>do not wait for another task</a:t>
                      </a:r>
                    </a:p>
                  </a:txBody>
                  <a:tcPr/>
                </a:tc>
              </a:tr>
              <a:tr h="431800">
                <a:tc>
                  <a:txBody>
                    <a:bodyPr/>
                    <a:lstStyle/>
                    <a:p>
                      <a:pPr>
                        <a:buNone/>
                      </a:pPr>
                      <a:r>
                        <a:rPr lang="en-US"/>
                        <a:t>Running synchronously will generate unnecessary and idle wait in some cases</a:t>
                      </a:r>
                    </a:p>
                  </a:txBody>
                  <a:tcPr/>
                </a:tc>
                <a:tc>
                  <a:txBody>
                    <a:bodyPr/>
                    <a:lstStyle/>
                    <a:p>
                      <a:pPr>
                        <a:buNone/>
                      </a:pPr>
                      <a:r>
                        <a:rPr lang="en-US"/>
                        <a:t>Running asynchronously so </a:t>
                      </a:r>
                      <a:r>
                        <a:rPr lang="en-US" altLang="en-US"/>
                        <a:t>it </a:t>
                      </a:r>
                      <a:r>
                        <a:rPr lang="en-US"/>
                        <a:t>can handle many </a:t>
                      </a:r>
                      <a:r>
                        <a:rPr lang="en-US" altLang="en-US"/>
                        <a:t>tasks </a:t>
                      </a:r>
                      <a:r>
                        <a:rPr lang="en-US"/>
                        <a:t>at the same time </a:t>
                      </a:r>
                      <a:r>
                        <a:rPr lang="en-US" altLang="en-US"/>
                        <a:t>,</a:t>
                      </a:r>
                    </a:p>
                    <a:p>
                      <a:pPr>
                        <a:buNone/>
                      </a:pPr>
                      <a:r>
                        <a:rPr lang="en-US" altLang="en-US"/>
                        <a:t>but it is easy to get a process error if it is not well controlled </a:t>
                      </a:r>
                    </a:p>
                  </a:txBody>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Javascript</a:t>
            </a:r>
            <a:endParaRPr lang="en-US"/>
          </a:p>
        </p:txBody>
      </p:sp>
      <p:sp>
        <p:nvSpPr>
          <p:cNvPr id="3" name="Content Placeholder 2"/>
          <p:cNvSpPr>
            <a:spLocks noGrp="1"/>
          </p:cNvSpPr>
          <p:nvPr>
            <p:ph idx="1"/>
          </p:nvPr>
        </p:nvSpPr>
        <p:spPr>
          <a:xfrm>
            <a:off x="1154955" y="1654174"/>
            <a:ext cx="9868645" cy="4224111"/>
          </a:xfrm>
        </p:spPr>
        <p:txBody>
          <a:bodyPr>
            <a:normAutofit/>
          </a:bodyPr>
          <a:lstStyle/>
          <a:p>
            <a:pPr>
              <a:buFont typeface="Wingdings" panose="05000000000000000000" pitchFamily="2" charset="2"/>
              <a:buChar char="Ø"/>
            </a:pPr>
            <a:r>
              <a:rPr lang="en-US" dirty="0" err="1" smtClean="0">
                <a:solidFill>
                  <a:schemeClr val="tx1"/>
                </a:solidFill>
              </a:rPr>
              <a:t>Javascript</a:t>
            </a:r>
            <a:r>
              <a:rPr lang="en-US" dirty="0" smtClean="0">
                <a:solidFill>
                  <a:schemeClr val="tx1"/>
                </a:solidFill>
              </a:rPr>
              <a:t> </a:t>
            </a:r>
            <a:r>
              <a:rPr lang="en-US" dirty="0" smtClean="0"/>
              <a:t>was </a:t>
            </a:r>
            <a:r>
              <a:rPr lang="en-US" dirty="0"/>
              <a:t>invented by Brendan </a:t>
            </a:r>
            <a:r>
              <a:rPr lang="en-US" dirty="0" err="1"/>
              <a:t>Eich</a:t>
            </a:r>
            <a:r>
              <a:rPr lang="en-US" dirty="0"/>
              <a:t> </a:t>
            </a:r>
            <a:r>
              <a:rPr lang="en-US" dirty="0" smtClean="0"/>
              <a:t>(</a:t>
            </a:r>
            <a:r>
              <a:rPr lang="en-US" dirty="0" err="1" smtClean="0"/>
              <a:t>bren-duhn</a:t>
            </a:r>
            <a:r>
              <a:rPr lang="en-US" dirty="0"/>
              <a:t> </a:t>
            </a:r>
            <a:r>
              <a:rPr lang="en-US" dirty="0" err="1" smtClean="0"/>
              <a:t>aik</a:t>
            </a:r>
            <a:r>
              <a:rPr lang="en-US" dirty="0" smtClean="0"/>
              <a:t> , co-founder </a:t>
            </a:r>
            <a:r>
              <a:rPr lang="en-US" dirty="0"/>
              <a:t>of the Mozilla project, the Mozilla Foundation, and the Mozilla Corporation</a:t>
            </a:r>
            <a:r>
              <a:rPr lang="en-US" dirty="0" smtClean="0"/>
              <a:t>) </a:t>
            </a:r>
          </a:p>
          <a:p>
            <a:pPr>
              <a:buFont typeface="Wingdings" panose="05000000000000000000" pitchFamily="2" charset="2"/>
              <a:buChar char="Ø"/>
            </a:pPr>
            <a:r>
              <a:rPr lang="en-US" dirty="0" smtClean="0"/>
              <a:t>First</a:t>
            </a:r>
            <a:r>
              <a:rPr lang="en-US" dirty="0"/>
              <a:t> </a:t>
            </a:r>
            <a:r>
              <a:rPr lang="en-US" dirty="0" smtClean="0"/>
              <a:t>appeared: 5/1995</a:t>
            </a:r>
            <a:endParaRPr lang="en-US" dirty="0" smtClean="0">
              <a:solidFill>
                <a:schemeClr val="tx1"/>
              </a:solidFill>
            </a:endParaRPr>
          </a:p>
          <a:p>
            <a:pPr>
              <a:buFont typeface="Wingdings" panose="05000000000000000000" pitchFamily="2" charset="2"/>
              <a:buChar char="Ø"/>
            </a:pPr>
            <a:r>
              <a:rPr lang="en-US" dirty="0" err="1" smtClean="0">
                <a:solidFill>
                  <a:schemeClr val="tx1"/>
                </a:solidFill>
              </a:rPr>
              <a:t>Javascript</a:t>
            </a:r>
            <a:r>
              <a:rPr lang="en-US" dirty="0" smtClean="0">
                <a:solidFill>
                  <a:schemeClr val="tx1"/>
                </a:solidFill>
              </a:rPr>
              <a:t> ("</a:t>
            </a:r>
            <a:r>
              <a:rPr lang="en-US" dirty="0">
                <a:solidFill>
                  <a:schemeClr val="tx1"/>
                </a:solidFill>
              </a:rPr>
              <a:t>JS" for short) is </a:t>
            </a:r>
            <a:r>
              <a:rPr lang="en-US" dirty="0" smtClean="0">
                <a:solidFill>
                  <a:schemeClr val="tx1"/>
                </a:solidFill>
              </a:rPr>
              <a:t>a</a:t>
            </a:r>
            <a:r>
              <a:rPr lang="en-US" dirty="0">
                <a:solidFill>
                  <a:schemeClr val="tx1"/>
                </a:solidFill>
              </a:rPr>
              <a:t> </a:t>
            </a:r>
            <a:r>
              <a:rPr lang="en-US" dirty="0">
                <a:solidFill>
                  <a:srgbClr val="C00000"/>
                </a:solidFill>
              </a:rPr>
              <a:t>dynamic programming </a:t>
            </a:r>
            <a:r>
              <a:rPr lang="en-US" dirty="0" smtClean="0">
                <a:solidFill>
                  <a:srgbClr val="C00000"/>
                </a:solidFill>
              </a:rPr>
              <a:t>language</a:t>
            </a:r>
          </a:p>
          <a:p>
            <a:pPr>
              <a:buFont typeface="Wingdings" panose="05000000000000000000" pitchFamily="2" charset="2"/>
              <a:buChar char="Ø"/>
            </a:pPr>
            <a:r>
              <a:rPr lang="en-US" dirty="0"/>
              <a:t>JavaScript is used </a:t>
            </a:r>
            <a:r>
              <a:rPr lang="en-US" dirty="0" smtClean="0"/>
              <a:t>as client-side programming language by </a:t>
            </a:r>
            <a:r>
              <a:rPr lang="en-US" dirty="0"/>
              <a:t>97.1% of all the websites.</a:t>
            </a:r>
            <a:endParaRPr lang="en-US" dirty="0" smtClean="0">
              <a:solidFill>
                <a:schemeClr val="tx1"/>
              </a:solidFill>
            </a:endParaRPr>
          </a:p>
          <a:p>
            <a:pPr>
              <a:buFont typeface="Wingdings" panose="05000000000000000000" pitchFamily="2" charset="2"/>
              <a:buChar char="Ø"/>
            </a:pPr>
            <a:r>
              <a:rPr lang="en-US" dirty="0" smtClean="0"/>
              <a:t>JavaScript </a:t>
            </a:r>
            <a:r>
              <a:rPr lang="en-US" b="1" i="1" dirty="0"/>
              <a:t>is not </a:t>
            </a:r>
            <a:r>
              <a:rPr lang="en-US" dirty="0" smtClean="0"/>
              <a:t>a</a:t>
            </a:r>
            <a:r>
              <a:rPr lang="en-US" dirty="0"/>
              <a:t> </a:t>
            </a:r>
            <a:r>
              <a:rPr lang="en-US" i="1" dirty="0"/>
              <a:t>class-based</a:t>
            </a:r>
            <a:r>
              <a:rPr lang="en-US" dirty="0"/>
              <a:t> object-oriented language like Java, C</a:t>
            </a:r>
            <a:r>
              <a:rPr lang="en-US" dirty="0" smtClean="0"/>
              <a:t># </a:t>
            </a:r>
            <a:r>
              <a:rPr lang="en-US" dirty="0" err="1" smtClean="0"/>
              <a:t>etc</a:t>
            </a:r>
            <a:endParaRPr lang="en-US" dirty="0">
              <a:solidFill>
                <a:schemeClr val="tx1"/>
              </a:solidFill>
            </a:endParaRPr>
          </a:p>
          <a:p>
            <a:pPr>
              <a:buFont typeface="Wingdings" panose="05000000000000000000" pitchFamily="2" charset="2"/>
              <a:buChar char="Ø"/>
            </a:pPr>
            <a:r>
              <a:rPr lang="en-US" dirty="0" smtClean="0"/>
              <a:t>In </a:t>
            </a:r>
            <a:r>
              <a:rPr lang="en-US" dirty="0"/>
              <a:t>its most basic form, JavaScript is a synchronous, blocking, single-threaded </a:t>
            </a:r>
            <a:r>
              <a:rPr lang="en-US" dirty="0" smtClean="0"/>
              <a:t>language. </a:t>
            </a:r>
            <a:r>
              <a:rPr lang="en-US" dirty="0"/>
              <a:t>But web browsers define functions and APIs that allow us to register functions that should not be executed synchronously, and should instead be invoked asynchronously when some kind of event occurs (the passage of time, the user's interaction with the mouse, or the arrival of data over the network, for example</a:t>
            </a:r>
            <a:r>
              <a:rPr lang="en-US" dirty="0" smtClean="0"/>
              <a:t>) or </a:t>
            </a:r>
            <a:r>
              <a:rPr lang="en-US" dirty="0" err="1" smtClean="0"/>
              <a:t>NodeJs</a:t>
            </a:r>
            <a:r>
              <a:rPr lang="en-US" dirty="0" smtClean="0"/>
              <a:t> with backend </a:t>
            </a:r>
            <a:r>
              <a:rPr lang="en-US" dirty="0" err="1" smtClean="0"/>
              <a:t>apis</a:t>
            </a:r>
            <a:r>
              <a:rPr lang="en-US" dirty="0" smtClean="0"/>
              <a:t> for server, database …</a:t>
            </a:r>
          </a:p>
          <a:p>
            <a:pPr marL="0" indent="0">
              <a:buNone/>
            </a:pPr>
            <a:endParaRPr lang="en-US" dirty="0"/>
          </a:p>
        </p:txBody>
      </p:sp>
      <p:pic>
        <p:nvPicPr>
          <p:cNvPr id="2050" name="Picture 2" descr="Tập tin:JavaScript-logo.png – Wikipedia tiếng Việ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83369" y="332318"/>
            <a:ext cx="907945" cy="90794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Javascript Reference</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a:hlinkClick r:id="rId2"/>
              </a:rPr>
              <a:t>https://developer.mozilla.org/en-US/docs/Learn/Getting_started_with_the_web/JavaScript_basics</a:t>
            </a:r>
            <a:endParaRPr lang="en-US">
              <a:hlinkClick r:id="rId3"/>
            </a:endParaRPr>
          </a:p>
          <a:p>
            <a:pPr>
              <a:buFont typeface="Wingdings" panose="05000000000000000000" pitchFamily="2" charset="2"/>
              <a:buChar char="Ø"/>
            </a:pPr>
            <a:r>
              <a:rPr lang="en-US">
                <a:hlinkClick r:id="rId3"/>
              </a:rPr>
              <a:t>https://developer.mozilla.org/en-US/docs/Learn/JavaScript/Asynchronous/Introducing</a:t>
            </a:r>
            <a:endParaRPr lang="en-US">
              <a:hlinkClick r:id="rId4"/>
            </a:endParaRPr>
          </a:p>
          <a:p>
            <a:pPr>
              <a:buFont typeface="Wingdings" panose="05000000000000000000" pitchFamily="2" charset="2"/>
              <a:buChar char="Ø"/>
            </a:pPr>
            <a:r>
              <a:rPr lang="en-US">
                <a:hlinkClick r:id="rId4"/>
              </a:rPr>
              <a:t>https://w3techs.com/technologies/details/cp-javascript</a:t>
            </a:r>
            <a:endParaRPr lang="en-US"/>
          </a:p>
          <a:p>
            <a:pPr marL="0" indent="0">
              <a:buNone/>
            </a:pP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Value of type</a:t>
            </a:r>
            <a:endParaRPr lang="en-US" dirty="0"/>
          </a:p>
        </p:txBody>
      </p:sp>
      <p:sp>
        <p:nvSpPr>
          <p:cNvPr id="3" name="Content Placeholder 2"/>
          <p:cNvSpPr>
            <a:spLocks noGrp="1"/>
          </p:cNvSpPr>
          <p:nvPr>
            <p:ph idx="1"/>
          </p:nvPr>
        </p:nvSpPr>
        <p:spPr>
          <a:xfrm>
            <a:off x="1154953" y="1583572"/>
            <a:ext cx="9868645" cy="3416300"/>
          </a:xfrm>
        </p:spPr>
        <p:txBody>
          <a:bodyPr/>
          <a:lstStyle/>
          <a:p>
            <a:pPr>
              <a:buFont typeface="Wingdings" panose="05000000000000000000" pitchFamily="2" charset="2"/>
              <a:buChar char="Ø"/>
            </a:pPr>
            <a:r>
              <a:rPr lang="en-US" dirty="0" smtClean="0"/>
              <a:t>Types are free documentation that increase understanding and improve developer's </a:t>
            </a:r>
            <a:r>
              <a:rPr lang="en-US" dirty="0" err="1" smtClean="0"/>
              <a:t>pr</a:t>
            </a:r>
            <a:r>
              <a:rPr lang="vi-VN" dirty="0" smtClean="0"/>
              <a:t>oductivity</a:t>
            </a:r>
            <a:endParaRPr lang="en-US" dirty="0" smtClean="0"/>
          </a:p>
          <a:p>
            <a:pPr>
              <a:buFont typeface="Wingdings" panose="05000000000000000000" pitchFamily="2" charset="2"/>
              <a:buChar char="Ø"/>
            </a:pPr>
            <a:r>
              <a:rPr lang="en-US" dirty="0" smtClean="0"/>
              <a:t>Strong </a:t>
            </a:r>
            <a:r>
              <a:rPr lang="en-US" dirty="0"/>
              <a:t>type checking helps prevent errors and enhances </a:t>
            </a:r>
            <a:r>
              <a:rPr lang="en-US" dirty="0" smtClean="0"/>
              <a:t>reliability</a:t>
            </a:r>
          </a:p>
          <a:p>
            <a:pPr>
              <a:buFont typeface="Wingdings" panose="05000000000000000000" pitchFamily="2" charset="2"/>
              <a:buChar char="Ø"/>
            </a:pPr>
            <a:r>
              <a:rPr lang="en-US" dirty="0" smtClean="0"/>
              <a:t>Increase self-documented code</a:t>
            </a:r>
          </a:p>
        </p:txBody>
      </p:sp>
      <p:pic>
        <p:nvPicPr>
          <p:cNvPr id="5" name="Picture 4"/>
          <p:cNvPicPr>
            <a:picLocks noChangeAspect="1"/>
          </p:cNvPicPr>
          <p:nvPr/>
        </p:nvPicPr>
        <p:blipFill>
          <a:blip r:embed="rId2"/>
          <a:stretch>
            <a:fillRect/>
          </a:stretch>
        </p:blipFill>
        <p:spPr>
          <a:xfrm>
            <a:off x="1367860" y="3152886"/>
            <a:ext cx="3537597" cy="2170228"/>
          </a:xfrm>
          <a:prstGeom prst="rect">
            <a:avLst/>
          </a:prstGeom>
        </p:spPr>
      </p:pic>
      <p:pic>
        <p:nvPicPr>
          <p:cNvPr id="6" name="Picture 5"/>
          <p:cNvPicPr>
            <a:picLocks noChangeAspect="1"/>
          </p:cNvPicPr>
          <p:nvPr/>
        </p:nvPicPr>
        <p:blipFill>
          <a:blip r:embed="rId3"/>
          <a:stretch>
            <a:fillRect/>
          </a:stretch>
        </p:blipFill>
        <p:spPr>
          <a:xfrm>
            <a:off x="5293551" y="3152886"/>
            <a:ext cx="6515904" cy="2170228"/>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5" y="352426"/>
            <a:ext cx="8484347" cy="400050"/>
          </a:xfrm>
        </p:spPr>
        <p:txBody>
          <a:bodyPr/>
          <a:lstStyle/>
          <a:p>
            <a:r>
              <a:rPr lang="en-US" smtClean="0"/>
              <a:t>Typescript</a:t>
            </a:r>
            <a:endParaRPr lang="en-US"/>
          </a:p>
        </p:txBody>
      </p:sp>
      <p:sp>
        <p:nvSpPr>
          <p:cNvPr id="3" name="Content Placeholder 2"/>
          <p:cNvSpPr>
            <a:spLocks noGrp="1"/>
          </p:cNvSpPr>
          <p:nvPr>
            <p:ph idx="1"/>
          </p:nvPr>
        </p:nvSpPr>
        <p:spPr>
          <a:xfrm>
            <a:off x="1154955" y="1654174"/>
            <a:ext cx="9868645" cy="4264026"/>
          </a:xfrm>
        </p:spPr>
        <p:txBody>
          <a:bodyPr>
            <a:normAutofit/>
          </a:bodyPr>
          <a:lstStyle/>
          <a:p>
            <a:pPr>
              <a:buFont typeface="Wingdings" panose="05000000000000000000" pitchFamily="2" charset="2"/>
              <a:buChar char="Ø"/>
            </a:pPr>
            <a:r>
              <a:rPr lang="en-US" dirty="0" smtClean="0">
                <a:solidFill>
                  <a:schemeClr val="tx1"/>
                </a:solidFill>
              </a:rPr>
              <a:t>Typescript </a:t>
            </a:r>
            <a:r>
              <a:rPr lang="en-US" dirty="0"/>
              <a:t>was invented by </a:t>
            </a:r>
            <a:r>
              <a:rPr lang="en-US" dirty="0" smtClean="0"/>
              <a:t>Microsoft</a:t>
            </a:r>
          </a:p>
          <a:p>
            <a:pPr>
              <a:buFont typeface="Wingdings" panose="05000000000000000000" pitchFamily="2" charset="2"/>
              <a:buChar char="Ø"/>
            </a:pPr>
            <a:r>
              <a:rPr lang="en-US" dirty="0" smtClean="0">
                <a:solidFill>
                  <a:schemeClr val="tx1"/>
                </a:solidFill>
              </a:rPr>
              <a:t>Typescript is </a:t>
            </a:r>
            <a:r>
              <a:rPr lang="en-US" dirty="0" err="1" smtClean="0">
                <a:solidFill>
                  <a:schemeClr val="tx1"/>
                </a:solidFill>
              </a:rPr>
              <a:t>a</a:t>
            </a:r>
            <a:r>
              <a:rPr lang="en-US" dirty="0" smtClean="0">
                <a:solidFill>
                  <a:schemeClr val="tx1"/>
                </a:solidFill>
              </a:rPr>
              <a:t> open source project</a:t>
            </a:r>
            <a:endParaRPr lang="en-US" dirty="0" smtClean="0"/>
          </a:p>
          <a:p>
            <a:pPr>
              <a:buFont typeface="Wingdings" panose="05000000000000000000" pitchFamily="2" charset="2"/>
              <a:buChar char="Ø"/>
            </a:pPr>
            <a:r>
              <a:rPr lang="en-US" dirty="0"/>
              <a:t>First appeared: </a:t>
            </a:r>
            <a:r>
              <a:rPr lang="en-US" dirty="0" smtClean="0"/>
              <a:t>10/2012</a:t>
            </a:r>
            <a:endParaRPr lang="en-US" dirty="0" smtClean="0">
              <a:latin typeface="+mj-lt"/>
            </a:endParaRPr>
          </a:p>
          <a:p>
            <a:pPr>
              <a:buFont typeface="Wingdings" panose="05000000000000000000" pitchFamily="2" charset="2"/>
              <a:buChar char="Ø"/>
            </a:pPr>
            <a:r>
              <a:rPr lang="en-US" dirty="0" err="1" smtClean="0">
                <a:latin typeface="+mj-lt"/>
              </a:rPr>
              <a:t>TypeScript</a:t>
            </a:r>
            <a:r>
              <a:rPr lang="en-US" dirty="0" smtClean="0">
                <a:latin typeface="+mj-lt"/>
              </a:rPr>
              <a:t> </a:t>
            </a:r>
            <a:r>
              <a:rPr lang="en-US" dirty="0">
                <a:latin typeface="+mj-lt"/>
              </a:rPr>
              <a:t>is a language that </a:t>
            </a:r>
            <a:r>
              <a:rPr lang="en-US" dirty="0" smtClean="0">
                <a:latin typeface="+mj-lt"/>
              </a:rPr>
              <a:t>is a </a:t>
            </a:r>
            <a:r>
              <a:rPr lang="en-US" i="1" dirty="0" smtClean="0">
                <a:latin typeface="+mj-lt"/>
              </a:rPr>
              <a:t>superset</a:t>
            </a:r>
            <a:r>
              <a:rPr lang="en-US" dirty="0" smtClean="0">
                <a:latin typeface="+mj-lt"/>
              </a:rPr>
              <a:t> of JavaScript, It is used to add additional static type and check type at compile time</a:t>
            </a:r>
            <a:endParaRPr lang="vi-VN" dirty="0" smtClean="0">
              <a:latin typeface="+mj-lt"/>
            </a:endParaRPr>
          </a:p>
          <a:p>
            <a:pPr>
              <a:buFont typeface="Wingdings" panose="05000000000000000000" pitchFamily="2" charset="2"/>
              <a:buChar char="Ø"/>
            </a:pPr>
            <a:r>
              <a:rPr lang="en-US" dirty="0" err="1" smtClean="0"/>
              <a:t>TypeScript</a:t>
            </a:r>
            <a:r>
              <a:rPr lang="en-US" dirty="0" smtClean="0"/>
              <a:t> helps us prevent the most common error in JavaScript development</a:t>
            </a:r>
          </a:p>
          <a:p>
            <a:pPr marL="457200" lvl="1" indent="0">
              <a:buNone/>
            </a:pPr>
            <a:r>
              <a:rPr lang="en-US" dirty="0" smtClean="0"/>
              <a:t>Ex:</a:t>
            </a:r>
          </a:p>
          <a:p>
            <a:pPr marL="457200" lvl="1" indent="0">
              <a:buNone/>
            </a:pPr>
            <a:r>
              <a:rPr lang="en-US" dirty="0" smtClean="0"/>
              <a:t>- Avoiding classic error like  </a:t>
            </a:r>
            <a:r>
              <a:rPr lang="en-US" dirty="0"/>
              <a:t>'undefined' is not a function.</a:t>
            </a:r>
            <a:endParaRPr lang="vi-VN" dirty="0"/>
          </a:p>
          <a:p>
            <a:pPr marL="457200" lvl="1" indent="0">
              <a:buNone/>
            </a:pPr>
            <a:r>
              <a:rPr lang="en-US" dirty="0" smtClean="0"/>
              <a:t>- Large-scale </a:t>
            </a:r>
            <a:r>
              <a:rPr lang="en-US" dirty="0"/>
              <a:t>systems is not a nightmare </a:t>
            </a:r>
            <a:r>
              <a:rPr lang="en-US" dirty="0" smtClean="0"/>
              <a:t>anymore</a:t>
            </a:r>
          </a:p>
          <a:p>
            <a:pPr marL="457200" lvl="1" indent="0">
              <a:buNone/>
            </a:pPr>
            <a:r>
              <a:rPr lang="en-US" dirty="0" smtClean="0"/>
              <a:t>…</a:t>
            </a:r>
            <a:endParaRPr lang="en-US" dirty="0"/>
          </a:p>
          <a:p>
            <a:pPr>
              <a:buFont typeface="Wingdings" panose="05000000000000000000" pitchFamily="2" charset="2"/>
              <a:buChar char="Ø"/>
            </a:pPr>
            <a:r>
              <a:rPr lang="en-US" dirty="0" err="1" smtClean="0">
                <a:latin typeface="+mj-lt"/>
              </a:rPr>
              <a:t>TypeScript</a:t>
            </a:r>
            <a:r>
              <a:rPr lang="en-US" dirty="0" smtClean="0">
                <a:latin typeface="+mj-lt"/>
              </a:rPr>
              <a:t> is compile to </a:t>
            </a:r>
            <a:r>
              <a:rPr lang="en-US" dirty="0" err="1" smtClean="0">
                <a:latin typeface="+mj-lt"/>
              </a:rPr>
              <a:t>Javascript</a:t>
            </a:r>
            <a:endParaRPr lang="vi-VN" dirty="0" smtClean="0">
              <a:latin typeface="+mj-lt"/>
            </a:endParaRPr>
          </a:p>
          <a:p>
            <a:pPr marL="0" indent="0">
              <a:buNone/>
            </a:pPr>
            <a:endParaRPr lang="vi-VN" dirty="0" smtClean="0">
              <a:latin typeface="+mj-lt"/>
            </a:endParaRPr>
          </a:p>
          <a:p>
            <a:pPr marL="0" indent="0">
              <a:buNone/>
            </a:pPr>
            <a:endParaRPr lang="en-US" dirty="0" smtClean="0"/>
          </a:p>
          <a:p>
            <a:pPr marL="0" indent="0">
              <a:buNone/>
            </a:pPr>
            <a:endParaRPr lang="en-US" dirty="0" smtClean="0"/>
          </a:p>
          <a:p>
            <a:endParaRPr lang="en-US" dirty="0"/>
          </a:p>
          <a:p>
            <a:pPr marL="0" indent="0">
              <a:buNone/>
            </a:pPr>
            <a:endParaRPr lang="en-US" dirty="0"/>
          </a:p>
        </p:txBody>
      </p:sp>
      <p:pic>
        <p:nvPicPr>
          <p:cNvPr id="6" name="Picture 2" descr="Getting started with TypeScript.. If you want to start developing PWAs… |  by Onejohi | Mediu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13201" y="120651"/>
            <a:ext cx="863600" cy="863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Comparing some characteristic when coding in </a:t>
            </a:r>
            <a:r>
              <a:rPr lang="en-US" altLang="en-US"/>
              <a:t>T</a:t>
            </a:r>
            <a:r>
              <a:rPr lang="en-US"/>
              <a:t>ypescript and </a:t>
            </a:r>
            <a:r>
              <a:rPr lang="en-US" altLang="en-US"/>
              <a:t>J</a:t>
            </a:r>
            <a:r>
              <a:rPr lang="en-US"/>
              <a:t>ava</a:t>
            </a:r>
          </a:p>
        </p:txBody>
      </p:sp>
      <p:graphicFrame>
        <p:nvGraphicFramePr>
          <p:cNvPr id="4" name="Content Placeholder 3"/>
          <p:cNvGraphicFramePr>
            <a:graphicFrameLocks noGrp="1"/>
          </p:cNvGraphicFramePr>
          <p:nvPr>
            <p:ph idx="1"/>
          </p:nvPr>
        </p:nvGraphicFramePr>
        <p:xfrm>
          <a:off x="1154955" y="1654175"/>
          <a:ext cx="9869170" cy="4602480"/>
        </p:xfrm>
        <a:graphic>
          <a:graphicData uri="http://schemas.openxmlformats.org/drawingml/2006/table">
            <a:tbl>
              <a:tblPr firstRow="1" bandRow="1">
                <a:tableStyleId>{5C22544A-7EE6-4342-B048-85BDC9FD1C3A}</a:tableStyleId>
              </a:tblPr>
              <a:tblGrid>
                <a:gridCol w="4934585"/>
                <a:gridCol w="4934585"/>
              </a:tblGrid>
              <a:tr h="381000">
                <a:tc>
                  <a:txBody>
                    <a:bodyPr/>
                    <a:lstStyle/>
                    <a:p>
                      <a:pPr algn="ctr">
                        <a:buNone/>
                      </a:pPr>
                      <a:r>
                        <a:rPr lang="en-US" altLang="en-US" dirty="0"/>
                        <a:t>Typescript</a:t>
                      </a:r>
                    </a:p>
                  </a:txBody>
                  <a:tcPr/>
                </a:tc>
                <a:tc>
                  <a:txBody>
                    <a:bodyPr/>
                    <a:lstStyle/>
                    <a:p>
                      <a:pPr algn="ctr">
                        <a:buNone/>
                      </a:pPr>
                      <a:r>
                        <a:rPr lang="en-US" altLang="en-US" sz="1800" dirty="0">
                          <a:sym typeface="+mn-ea"/>
                        </a:rPr>
                        <a:t>J</a:t>
                      </a:r>
                      <a:r>
                        <a:rPr lang="en-US" sz="1800" dirty="0">
                          <a:sym typeface="+mn-ea"/>
                        </a:rPr>
                        <a:t>ava</a:t>
                      </a:r>
                      <a:endParaRPr lang="en-US" dirty="0"/>
                    </a:p>
                  </a:txBody>
                  <a:tcPr/>
                </a:tc>
              </a:tr>
              <a:tr h="381000">
                <a:tc>
                  <a:txBody>
                    <a:bodyPr/>
                    <a:lstStyle/>
                    <a:p>
                      <a:pPr marL="0" marR="0" indent="0" algn="l" defTabSz="457200" rtl="0" eaLnBrk="1" fontAlgn="auto" latinLnBrk="0" hangingPunct="1">
                        <a:lnSpc>
                          <a:spcPct val="100000"/>
                        </a:lnSpc>
                        <a:spcBef>
                          <a:spcPts val="0"/>
                        </a:spcBef>
                        <a:spcAft>
                          <a:spcPts val="0"/>
                        </a:spcAft>
                        <a:buClrTx/>
                        <a:buSzTx/>
                        <a:buFontTx/>
                        <a:buNone/>
                        <a:defRPr/>
                      </a:pPr>
                      <a:r>
                        <a:rPr lang="en-US" sz="1800" kern="1200" smtClean="0">
                          <a:solidFill>
                            <a:schemeClr val="dk1"/>
                          </a:solidFill>
                          <a:latin typeface="+mn-lt"/>
                          <a:ea typeface="+mn-ea"/>
                          <a:cs typeface="+mn-cs"/>
                        </a:rPr>
                        <a:t>A </a:t>
                      </a:r>
                      <a:r>
                        <a:rPr lang="en-US" sz="1800" i="1" kern="1200" smtClean="0">
                          <a:solidFill>
                            <a:schemeClr val="dk1"/>
                          </a:solidFill>
                          <a:latin typeface="+mn-lt"/>
                          <a:ea typeface="+mn-ea"/>
                          <a:cs typeface="+mn-cs"/>
                        </a:rPr>
                        <a:t>superset</a:t>
                      </a:r>
                      <a:r>
                        <a:rPr lang="en-US" sz="1800" kern="1200" smtClean="0">
                          <a:solidFill>
                            <a:schemeClr val="dk1"/>
                          </a:solidFill>
                          <a:latin typeface="+mn-lt"/>
                          <a:ea typeface="+mn-ea"/>
                          <a:cs typeface="+mn-cs"/>
                        </a:rPr>
                        <a:t> of JavaScript, It is used to add additional static type and check type at compile time</a:t>
                      </a:r>
                      <a:endParaRPr lang="vi-VN" sz="1800" kern="1200" smtClean="0">
                        <a:solidFill>
                          <a:schemeClr val="dk1"/>
                        </a:solidFill>
                        <a:latin typeface="+mn-lt"/>
                        <a:ea typeface="+mn-ea"/>
                        <a:cs typeface="+mn-cs"/>
                      </a:endParaRPr>
                    </a:p>
                  </a:txBody>
                  <a:tcPr/>
                </a:tc>
                <a:tc>
                  <a:txBody>
                    <a:bodyPr/>
                    <a:lstStyle/>
                    <a:p>
                      <a:pPr>
                        <a:buNone/>
                      </a:pPr>
                      <a:r>
                        <a:rPr lang="en-US" smtClean="0"/>
                        <a:t>A pure oriented object programming language</a:t>
                      </a:r>
                      <a:endParaRPr lang="en-US"/>
                    </a:p>
                  </a:txBody>
                  <a:tcPr/>
                </a:tc>
              </a:tr>
              <a:tr h="381000">
                <a:tc>
                  <a:txBody>
                    <a:bodyPr/>
                    <a:lstStyle/>
                    <a:p>
                      <a:pPr>
                        <a:buNone/>
                      </a:pPr>
                      <a:r>
                        <a:rPr lang="en-US" smtClean="0"/>
                        <a:t>There</a:t>
                      </a:r>
                      <a:r>
                        <a:rPr lang="en-US" baseline="0" smtClean="0"/>
                        <a:t> is not access modifier for class </a:t>
                      </a:r>
                      <a:endParaRPr lang="en-US"/>
                    </a:p>
                  </a:txBody>
                  <a:tcPr/>
                </a:tc>
                <a:tc>
                  <a:txBody>
                    <a:bodyPr/>
                    <a:lstStyle/>
                    <a:p>
                      <a:pPr>
                        <a:buNone/>
                      </a:pPr>
                      <a:r>
                        <a:rPr lang="en-US" smtClean="0"/>
                        <a:t>There is access modifier</a:t>
                      </a:r>
                      <a:r>
                        <a:rPr lang="en-US" baseline="0" smtClean="0"/>
                        <a:t> for class</a:t>
                      </a:r>
                      <a:endParaRPr lang="en-US"/>
                    </a:p>
                  </a:txBody>
                  <a:tcPr/>
                </a:tc>
              </a:tr>
              <a:tr h="381000">
                <a:tc>
                  <a:txBody>
                    <a:bodyPr/>
                    <a:lstStyle/>
                    <a:p>
                      <a:pPr>
                        <a:buNone/>
                      </a:pPr>
                      <a:r>
                        <a:rPr lang="en-US" dirty="0" smtClean="0"/>
                        <a:t>Happening</a:t>
                      </a:r>
                      <a:r>
                        <a:rPr lang="en-US" baseline="0" dirty="0" smtClean="0"/>
                        <a:t> circular import problem because It don’t have access modifier for class</a:t>
                      </a:r>
                      <a:endParaRPr lang="en-US" dirty="0"/>
                    </a:p>
                  </a:txBody>
                  <a:tcPr/>
                </a:tc>
                <a:tc>
                  <a:txBody>
                    <a:bodyPr/>
                    <a:lstStyle/>
                    <a:p>
                      <a:pPr>
                        <a:buNone/>
                      </a:pPr>
                      <a:r>
                        <a:rPr lang="en-US" dirty="0" smtClean="0"/>
                        <a:t>Circular</a:t>
                      </a:r>
                      <a:r>
                        <a:rPr lang="en-US" baseline="0" dirty="0" smtClean="0"/>
                        <a:t> import problem is not happened, because it have access modifier for class</a:t>
                      </a:r>
                      <a:endParaRPr lang="en-US" dirty="0"/>
                    </a:p>
                  </a:txBody>
                  <a:tcPr/>
                </a:tc>
              </a:tr>
              <a:tr h="381000">
                <a:tc>
                  <a:txBody>
                    <a:bodyPr/>
                    <a:lstStyle/>
                    <a:p>
                      <a:pPr>
                        <a:buNone/>
                      </a:pPr>
                      <a:r>
                        <a:rPr lang="en-US" dirty="0" smtClean="0"/>
                        <a:t>Access</a:t>
                      </a:r>
                      <a:r>
                        <a:rPr lang="en-US" baseline="0" dirty="0" smtClean="0"/>
                        <a:t> modifier for instance variable and method:</a:t>
                      </a:r>
                    </a:p>
                    <a:p>
                      <a:pPr marL="285750" indent="-285750">
                        <a:buFont typeface="Arial" panose="020B0604020202020204" pitchFamily="34" charset="0"/>
                        <a:buChar char="•"/>
                      </a:pPr>
                      <a:r>
                        <a:rPr lang="en-US" baseline="0" dirty="0" smtClean="0"/>
                        <a:t>Having Public, Protected, Private access modifier </a:t>
                      </a:r>
                    </a:p>
                    <a:p>
                      <a:pPr marL="342900" indent="-342900">
                        <a:buFont typeface="Arial" panose="020B0604020202020204" pitchFamily="34" charset="0"/>
                        <a:buChar char="•"/>
                      </a:pPr>
                      <a:r>
                        <a:rPr lang="en-US" dirty="0" smtClean="0"/>
                        <a:t>‘Public’</a:t>
                      </a:r>
                      <a:r>
                        <a:rPr lang="en-US" baseline="0" dirty="0" smtClean="0"/>
                        <a:t> is default</a:t>
                      </a:r>
                    </a:p>
                    <a:p>
                      <a:pPr marL="342900" indent="-342900">
                        <a:buFont typeface="Arial" panose="020B0604020202020204" pitchFamily="34" charset="0"/>
                        <a:buChar char="•"/>
                      </a:pPr>
                      <a:r>
                        <a:rPr lang="en-US" baseline="0" dirty="0" smtClean="0"/>
                        <a:t>‘Protected’ scope is within class and any objects that inherits from it</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defRPr/>
                      </a:pPr>
                      <a:r>
                        <a:rPr lang="en-US" dirty="0" smtClean="0"/>
                        <a:t>Access</a:t>
                      </a:r>
                      <a:r>
                        <a:rPr lang="en-US" baseline="0" dirty="0" smtClean="0"/>
                        <a:t> modifier for instance variable and method:</a:t>
                      </a:r>
                    </a:p>
                    <a:p>
                      <a:pPr marL="285750" marR="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baseline="0" dirty="0" smtClean="0"/>
                        <a:t>Having Public, Protected ,Default , Private access modifier </a:t>
                      </a:r>
                    </a:p>
                    <a:p>
                      <a:pPr marL="285750" indent="-285750">
                        <a:buFont typeface="Arial" panose="020B0604020202020204" pitchFamily="34" charset="0"/>
                        <a:buChar char="•"/>
                      </a:pPr>
                      <a:r>
                        <a:rPr lang="en-US" dirty="0" smtClean="0"/>
                        <a:t>‘Default’</a:t>
                      </a:r>
                      <a:r>
                        <a:rPr lang="en-US" baseline="0" dirty="0" smtClean="0"/>
                        <a:t> is default</a:t>
                      </a:r>
                    </a:p>
                    <a:p>
                      <a:pPr marL="285750" marR="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baseline="0" dirty="0" smtClean="0"/>
                        <a:t>‘Protected’ scope is within package and any objects that inherits from it</a:t>
                      </a:r>
                    </a:p>
                  </a:txBody>
                  <a:tcPr/>
                </a:tc>
              </a:tr>
            </a:tbl>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320</TotalTime>
  <Words>710</Words>
  <Application>Microsoft Office PowerPoint</Application>
  <PresentationFormat>Widescreen</PresentationFormat>
  <Paragraphs>128</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Calibri</vt:lpstr>
      <vt:lpstr>Century Gothic</vt:lpstr>
      <vt:lpstr>Century Gothic (Body)</vt:lpstr>
      <vt:lpstr>Open Sans</vt:lpstr>
      <vt:lpstr>Times New Roman</vt:lpstr>
      <vt:lpstr>Wingdings</vt:lpstr>
      <vt:lpstr>Wingdings 3</vt:lpstr>
      <vt:lpstr>Ion Boardroom</vt:lpstr>
      <vt:lpstr>PowerPoint Presentation</vt:lpstr>
      <vt:lpstr>Content:</vt:lpstr>
      <vt:lpstr>Before Protractor</vt:lpstr>
      <vt:lpstr>Sync and Async</vt:lpstr>
      <vt:lpstr>Javascript</vt:lpstr>
      <vt:lpstr>Javascript Reference</vt:lpstr>
      <vt:lpstr>Value of type</vt:lpstr>
      <vt:lpstr>Typescript</vt:lpstr>
      <vt:lpstr>Comparing some characteristic when coding in Typescript and Java</vt:lpstr>
      <vt:lpstr>Comparing some characteristic when coding in Typescript and Java</vt:lpstr>
      <vt:lpstr>Solution of circular import problem</vt:lpstr>
      <vt:lpstr>Typescript Reference</vt:lpstr>
      <vt:lpstr>Selenium</vt:lpstr>
      <vt:lpstr>Selenium</vt:lpstr>
      <vt:lpstr>Senlenium Reference</vt:lpstr>
      <vt:lpstr>Protractor</vt:lpstr>
      <vt:lpstr>Protractor</vt:lpstr>
      <vt:lpstr>Comparing Protractor and Selenium</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Branding / 25 Year Push</dc:title>
  <dc:creator>Christine Paras</dc:creator>
  <cp:lastModifiedBy>Tuan Dao - 6685</cp:lastModifiedBy>
  <cp:revision>322</cp:revision>
  <cp:lastPrinted>2021-02-14T03:23:21Z</cp:lastPrinted>
  <dcterms:created xsi:type="dcterms:W3CDTF">2021-02-14T03:23:21Z</dcterms:created>
  <dcterms:modified xsi:type="dcterms:W3CDTF">2021-02-24T03:13:29Z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1033-11.1.0.10161</vt:lpwstr>
  </property>
</Properties>
</file>