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6" r:id="rId5"/>
    <p:sldId id="283" r:id="rId6"/>
    <p:sldId id="265" r:id="rId7"/>
    <p:sldId id="267" r:id="rId8"/>
    <p:sldId id="280" r:id="rId9"/>
    <p:sldId id="259" r:id="rId10"/>
    <p:sldId id="281" r:id="rId11"/>
    <p:sldId id="279" r:id="rId12"/>
    <p:sldId id="268" r:id="rId13"/>
    <p:sldId id="282" r:id="rId14"/>
    <p:sldId id="260" r:id="rId15"/>
    <p:sldId id="274" r:id="rId16"/>
    <p:sldId id="275" r:id="rId17"/>
    <p:sldId id="273" r:id="rId18"/>
    <p:sldId id="287" r:id="rId19"/>
    <p:sldId id="292" r:id="rId20"/>
    <p:sldId id="269" r:id="rId21"/>
    <p:sldId id="284" r:id="rId22"/>
    <p:sldId id="261" r:id="rId23"/>
    <p:sldId id="276" r:id="rId24"/>
    <p:sldId id="295" r:id="rId25"/>
    <p:sldId id="289" r:id="rId26"/>
    <p:sldId id="293" r:id="rId27"/>
    <p:sldId id="270" r:id="rId28"/>
    <p:sldId id="285" r:id="rId29"/>
    <p:sldId id="262" r:id="rId30"/>
    <p:sldId id="277" r:id="rId31"/>
    <p:sldId id="278" r:id="rId32"/>
    <p:sldId id="291" r:id="rId33"/>
    <p:sldId id="294" r:id="rId34"/>
    <p:sldId id="27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EA7"/>
    <a:srgbClr val="E6BEAE"/>
    <a:srgbClr val="ECF8F8"/>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63102" autoAdjust="0"/>
  </p:normalViewPr>
  <p:slideViewPr>
    <p:cSldViewPr snapToGrid="0">
      <p:cViewPr varScale="1">
        <p:scale>
          <a:sx n="72" d="100"/>
          <a:sy n="72" d="100"/>
        </p:scale>
        <p:origin x="20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60906-66D1-4B26-B813-18E8CE13C820}"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EFDB4-0BC3-4CB3-A7B2-14BE3B37D75F}" type="slidenum">
              <a:rPr lang="en-US" smtClean="0"/>
              <a:t>‹#›</a:t>
            </a:fld>
            <a:endParaRPr lang="en-US"/>
          </a:p>
        </p:txBody>
      </p:sp>
    </p:spTree>
    <p:extLst>
      <p:ext uri="{BB962C8B-B14F-4D97-AF65-F5344CB8AC3E}">
        <p14:creationId xmlns:p14="http://schemas.microsoft.com/office/powerpoint/2010/main" val="2254897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Unit 1 of our AP Computer Science A class! I’m so excited to join you on learning computer science with the Java language – so let’s get going!</a:t>
            </a:r>
          </a:p>
        </p:txBody>
      </p:sp>
      <p:sp>
        <p:nvSpPr>
          <p:cNvPr id="4" name="Slide Number Placeholder 3"/>
          <p:cNvSpPr>
            <a:spLocks noGrp="1"/>
          </p:cNvSpPr>
          <p:nvPr>
            <p:ph type="sldNum" sz="quarter" idx="5"/>
          </p:nvPr>
        </p:nvSpPr>
        <p:spPr/>
        <p:txBody>
          <a:bodyPr/>
          <a:lstStyle/>
          <a:p>
            <a:fld id="{A22EFDB4-0BC3-4CB3-A7B2-14BE3B37D75F}" type="slidenum">
              <a:rPr lang="en-US" smtClean="0"/>
              <a:t>1</a:t>
            </a:fld>
            <a:endParaRPr lang="en-US"/>
          </a:p>
        </p:txBody>
      </p:sp>
    </p:spTree>
    <p:extLst>
      <p:ext uri="{BB962C8B-B14F-4D97-AF65-F5344CB8AC3E}">
        <p14:creationId xmlns:p14="http://schemas.microsoft.com/office/powerpoint/2010/main" val="3716443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final thing you will notice is the braces { }. These braces are calling the opening brace { and the closing brace }.</a:t>
            </a:r>
          </a:p>
          <a:p>
            <a:r>
              <a:rPr lang="en-US" dirty="0"/>
              <a:t>You can think of these braces indicating “ownership” or “belonging”. Doesn’t quite make sense? We’ll see on the next slide.</a:t>
            </a:r>
          </a:p>
        </p:txBody>
      </p:sp>
      <p:sp>
        <p:nvSpPr>
          <p:cNvPr id="4" name="Slide Number Placeholder 3"/>
          <p:cNvSpPr>
            <a:spLocks noGrp="1"/>
          </p:cNvSpPr>
          <p:nvPr>
            <p:ph type="sldNum" sz="quarter" idx="5"/>
          </p:nvPr>
        </p:nvSpPr>
        <p:spPr/>
        <p:txBody>
          <a:bodyPr/>
          <a:lstStyle/>
          <a:p>
            <a:fld id="{A22EFDB4-0BC3-4CB3-A7B2-14BE3B37D75F}" type="slidenum">
              <a:rPr lang="en-US" smtClean="0"/>
              <a:t>13</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you see the same public class </a:t>
            </a:r>
            <a:r>
              <a:rPr lang="en-US" dirty="0" err="1"/>
              <a:t>MyFirstHelloWorld</a:t>
            </a:r>
            <a:r>
              <a:rPr lang="en-US" dirty="0"/>
              <a:t>. </a:t>
            </a:r>
          </a:p>
          <a:p>
            <a:endParaRPr lang="en-US" dirty="0"/>
          </a:p>
          <a:p>
            <a:r>
              <a:rPr lang="en-US" dirty="0"/>
              <a:t>Except this time, you’ll notice we have something else - a method named main. Again, don’t worry right now about the public, the static, the void, or the </a:t>
            </a:r>
            <a:r>
              <a:rPr lang="en-US" dirty="0" err="1"/>
              <a:t>parantheses</a:t>
            </a:r>
            <a:r>
              <a:rPr lang="en-US" dirty="0"/>
              <a:t> (), or the String bracket [ bracket ] </a:t>
            </a:r>
            <a:r>
              <a:rPr lang="en-US" dirty="0" err="1"/>
              <a:t>args</a:t>
            </a:r>
            <a:r>
              <a:rPr lang="en-US" dirty="0"/>
              <a:t> portion – you will learn about all of these later. All you need to do is memorize this main method for right now.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notice that this main method is located INSIDE the braces { } of the class. The main method is AFTER the opening brace { and BEFORE the closing brace }. This means the main method is INSIDE and therefore PART OF the class </a:t>
            </a:r>
            <a:r>
              <a:rPr lang="en-US" dirty="0" err="1"/>
              <a:t>MyFirstHelloWorld</a:t>
            </a:r>
            <a:r>
              <a:rPr lang="en-US" dirty="0"/>
              <a:t>. Notice how this main method also has an open brace and a close brace. Braces come in pairs – for every open brace there must be a closing brace. </a:t>
            </a:r>
          </a:p>
          <a:p>
            <a:endParaRPr lang="en-US" dirty="0"/>
          </a:p>
          <a:p>
            <a:r>
              <a:rPr lang="en-US" dirty="0"/>
              <a:t>The purpose of the main method is to test the class in which it is located. Think of it as a “launch-off” point. We will see a demonstration of what this means in the next video. </a:t>
            </a:r>
          </a:p>
          <a:p>
            <a:endParaRPr lang="en-US" dirty="0"/>
          </a:p>
          <a:p>
            <a:r>
              <a:rPr lang="en-US" dirty="0"/>
              <a:t>For this video, you must remember the conventions of writing class names as well as how to write the main method.</a:t>
            </a:r>
          </a:p>
        </p:txBody>
      </p:sp>
      <p:sp>
        <p:nvSpPr>
          <p:cNvPr id="4" name="Slide Number Placeholder 3"/>
          <p:cNvSpPr>
            <a:spLocks noGrp="1"/>
          </p:cNvSpPr>
          <p:nvPr>
            <p:ph type="sldNum" sz="quarter" idx="5"/>
          </p:nvPr>
        </p:nvSpPr>
        <p:spPr/>
        <p:txBody>
          <a:bodyPr/>
          <a:lstStyle/>
          <a:p>
            <a:fld id="{A22EFDB4-0BC3-4CB3-A7B2-14BE3B37D75F}" type="slidenum">
              <a:rPr lang="en-US" smtClean="0"/>
              <a:t>14</a:t>
            </a:fld>
            <a:endParaRPr lang="en-US"/>
          </a:p>
        </p:txBody>
      </p:sp>
    </p:spTree>
    <p:extLst>
      <p:ext uri="{BB962C8B-B14F-4D97-AF65-F5344CB8AC3E}">
        <p14:creationId xmlns:p14="http://schemas.microsoft.com/office/powerpoint/2010/main" val="3758228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15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16</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Objectives</a:t>
            </a:r>
          </a:p>
        </p:txBody>
      </p:sp>
      <p:sp>
        <p:nvSpPr>
          <p:cNvPr id="4" name="Slide Number Placeholder 3"/>
          <p:cNvSpPr>
            <a:spLocks noGrp="1"/>
          </p:cNvSpPr>
          <p:nvPr>
            <p:ph type="sldNum" sz="quarter" idx="5"/>
          </p:nvPr>
        </p:nvSpPr>
        <p:spPr/>
        <p:txBody>
          <a:bodyPr/>
          <a:lstStyle/>
          <a:p>
            <a:fld id="{A22EFDB4-0BC3-4CB3-A7B2-14BE3B37D75F}" type="slidenum">
              <a:rPr lang="en-US" smtClean="0"/>
              <a:t>18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ready to right our first program. </a:t>
            </a:r>
          </a:p>
          <a:p>
            <a:endParaRPr lang="en-US" dirty="0"/>
          </a:p>
          <a:p>
            <a:r>
              <a:rPr lang="en-US" dirty="0"/>
              <a:t>If you look at the code above, you will see the only difference between this one and the last one is the </a:t>
            </a:r>
            <a:r>
              <a:rPr lang="en-US" dirty="0" err="1"/>
              <a:t>System.out.print</a:t>
            </a:r>
            <a:r>
              <a:rPr lang="en-US" dirty="0"/>
              <a:t>(“Hello World”);</a:t>
            </a:r>
          </a:p>
          <a:p>
            <a:r>
              <a:rPr lang="en-US" dirty="0"/>
              <a:t>Notice how this line of code is inside the braces of the main method.</a:t>
            </a:r>
          </a:p>
          <a:p>
            <a:endParaRPr lang="en-US" dirty="0"/>
          </a:p>
          <a:p>
            <a:r>
              <a:rPr lang="en-US" dirty="0"/>
              <a:t>Finally, notice how at the end of the </a:t>
            </a:r>
            <a:r>
              <a:rPr lang="en-US" dirty="0" err="1"/>
              <a:t>System.out.print</a:t>
            </a:r>
            <a:r>
              <a:rPr lang="en-US" dirty="0"/>
              <a:t> is a semi-colon. In English, we end our sentences with a period (typically). In programming, we end our commands with a semi-colon.</a:t>
            </a:r>
          </a:p>
          <a:p>
            <a:r>
              <a:rPr lang="en-US" dirty="0"/>
              <a:t>Note that I said we end commands with a semi-colon, not every line of code. So the class name and main method do not have semi-colons, however the command to print does.</a:t>
            </a:r>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19</a:t>
            </a:fld>
            <a:endParaRPr lang="en-US"/>
          </a:p>
        </p:txBody>
      </p:sp>
    </p:spTree>
    <p:extLst>
      <p:ext uri="{BB962C8B-B14F-4D97-AF65-F5344CB8AC3E}">
        <p14:creationId xmlns:p14="http://schemas.microsoft.com/office/powerpoint/2010/main" val="3757252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ahead and run our first program!</a:t>
            </a:r>
          </a:p>
          <a:p>
            <a:endParaRPr lang="en-US" dirty="0"/>
          </a:p>
          <a:p>
            <a:r>
              <a:rPr lang="en-US" dirty="0"/>
              <a:t>First we will start on the left and go to Repl.it and see what it is like running the code on a Web-based IDE. You should have already created a </a:t>
            </a:r>
            <a:r>
              <a:rPr lang="en-US" dirty="0" err="1"/>
              <a:t>github</a:t>
            </a:r>
            <a:r>
              <a:rPr lang="en-US" dirty="0"/>
              <a:t> account and gained access as one of my students. If you have not yet, then please let me know right now. Stop the video, send me an email, and make sure you have watched ALL the videos preceding this one. However, if you are not my student and are following along my class, you can access my </a:t>
            </a:r>
            <a:r>
              <a:rPr lang="en-US" dirty="0" err="1"/>
              <a:t>Github</a:t>
            </a:r>
            <a:r>
              <a:rPr lang="en-US" dirty="0"/>
              <a:t> repository via the included link. </a:t>
            </a:r>
          </a:p>
          <a:p>
            <a:r>
              <a:rPr lang="en-US" dirty="0"/>
              <a:t>Clicking the link takes you to my the GitHub assignment for Hello World. Find your credentials, click on it, and GitHub will start copying the code to your account. </a:t>
            </a:r>
          </a:p>
          <a:p>
            <a:r>
              <a:rPr lang="en-US" dirty="0"/>
              <a:t>Once GitHub has finished copying the code, go ahead and click on the “Open in Repl.it” button. This will open up your code in Repl.it. Now, one thing you have to remember about Repl.it is that they like to run everything starting from the main method within the class Main. Do not worry if you do not fully understand everything just yet – we will discuss all of this in Unit 2. Look at the code – what do you think will print? Go ahead and click run now. Did it match what you thought it would print? Now, for your first assignment, edit the code to print Hello World!. Once you are done and you pass the test cases – great you’re good to go!</a:t>
            </a:r>
          </a:p>
          <a:p>
            <a:endParaRPr lang="en-US" dirty="0"/>
          </a:p>
          <a:p>
            <a:r>
              <a:rPr lang="en-US" dirty="0"/>
              <a:t>Now let’s go ahead and use </a:t>
            </a:r>
            <a:r>
              <a:rPr lang="en-US" dirty="0" err="1"/>
              <a:t>BlueJ</a:t>
            </a:r>
            <a:r>
              <a:rPr lang="en-US" dirty="0"/>
              <a:t>. I really like </a:t>
            </a:r>
            <a:r>
              <a:rPr lang="en-US" dirty="0" err="1"/>
              <a:t>BlueJ</a:t>
            </a:r>
            <a:r>
              <a:rPr lang="en-US" dirty="0"/>
              <a:t> because 1) it is lightweight and really does not take a lot to run it; 2) there is a USB standalone version which can be used without installation; and 3) I like the lack of autocomplete for beginner students because it forces them to memorize and understand the syntax. </a:t>
            </a:r>
          </a:p>
          <a:p>
            <a:r>
              <a:rPr lang="en-US" dirty="0"/>
              <a:t>To use </a:t>
            </a:r>
            <a:r>
              <a:rPr lang="en-US" dirty="0" err="1"/>
              <a:t>BlueJ</a:t>
            </a:r>
            <a:r>
              <a:rPr lang="en-US" dirty="0"/>
              <a:t>, go ahead and start </a:t>
            </a:r>
            <a:r>
              <a:rPr lang="en-US" dirty="0" err="1"/>
              <a:t>BlueJ</a:t>
            </a:r>
            <a:r>
              <a:rPr lang="en-US" dirty="0"/>
              <a:t> by double-clicking on it. Then, create a new project – let’s call this Project Folder Unit 01 Coding Assignments. Now, follow the link and download the files located in the HelloWorld folder. Save these files inside the project folder you created. Let’s open up </a:t>
            </a:r>
            <a:r>
              <a:rPr lang="en-US" dirty="0" err="1"/>
              <a:t>BlueJ</a:t>
            </a:r>
            <a:r>
              <a:rPr lang="en-US" dirty="0"/>
              <a:t> and voila, there are the files! Now with </a:t>
            </a:r>
            <a:r>
              <a:rPr lang="en-US" dirty="0" err="1"/>
              <a:t>BlueJ</a:t>
            </a:r>
            <a:r>
              <a:rPr lang="en-US" dirty="0"/>
              <a:t>, there is no auto-submission. There is a way to write test-cases, which we will cover in a later unit, which will help us see if we have met the program requirements. Go ahead and make it print out Hello World! and you’re good to go! You will now go to our Learning Management System (</a:t>
            </a:r>
            <a:r>
              <a:rPr lang="en-US" dirty="0" err="1"/>
              <a:t>ItsLearning</a:t>
            </a:r>
            <a:r>
              <a:rPr lang="en-US" dirty="0"/>
              <a:t>), find the appropriate location to submit the file you changed, and submit it!</a:t>
            </a:r>
          </a:p>
          <a:p>
            <a:endParaRPr lang="en-US" dirty="0"/>
          </a:p>
          <a:p>
            <a:r>
              <a:rPr lang="en-US" dirty="0"/>
              <a:t>We will be primarily using the GitHub/Repl.it combo for submitting labs for our class. However if for whatever reason this does not work for you, please email me to let me know so we can try to get it to work with you, and only then do I want you to submit the </a:t>
            </a:r>
            <a:r>
              <a:rPr lang="en-US" dirty="0" err="1"/>
              <a:t>BlueJ</a:t>
            </a:r>
            <a:r>
              <a:rPr lang="en-US" dirty="0"/>
              <a:t> files.</a:t>
            </a:r>
          </a:p>
          <a:p>
            <a:endParaRPr lang="en-US" dirty="0"/>
          </a:p>
          <a:p>
            <a:r>
              <a:rPr lang="en-US" dirty="0"/>
              <a:t>Awesome, if you have managed to get through this video then you are done with our first assignment! You learned two IDEs, a cloud-based and a desktop-based one, and you learned how to submit our lab assignments!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20</a:t>
            </a:fld>
            <a:endParaRPr lang="en-US"/>
          </a:p>
        </p:txBody>
      </p:sp>
    </p:spTree>
    <p:extLst>
      <p:ext uri="{BB962C8B-B14F-4D97-AF65-F5344CB8AC3E}">
        <p14:creationId xmlns:p14="http://schemas.microsoft.com/office/powerpoint/2010/main" val="3757252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ahead and run our first program!</a:t>
            </a:r>
          </a:p>
          <a:p>
            <a:endParaRPr lang="en-US" dirty="0"/>
          </a:p>
          <a:p>
            <a:r>
              <a:rPr lang="en-US" dirty="0"/>
              <a:t>First we will start on the left and go to Repl.it and see what it is like running the code on a Web-based IDE. You should have already created a </a:t>
            </a:r>
            <a:r>
              <a:rPr lang="en-US" dirty="0" err="1"/>
              <a:t>github</a:t>
            </a:r>
            <a:r>
              <a:rPr lang="en-US" dirty="0"/>
              <a:t> account and gained access as one of my students. If you have not yet, then please let me know right now. Stop the video, send me an email, and make sure you have watched ALL the videos preceding this one. However, if you are not my student and are following along my class, you can access my </a:t>
            </a:r>
            <a:r>
              <a:rPr lang="en-US" dirty="0" err="1"/>
              <a:t>Github</a:t>
            </a:r>
            <a:r>
              <a:rPr lang="en-US" dirty="0"/>
              <a:t> repository via the included link. </a:t>
            </a:r>
          </a:p>
          <a:p>
            <a:r>
              <a:rPr lang="en-US" dirty="0"/>
              <a:t>Clicking the link takes you to my the GitHub assignment for Hello World. Find your credentials, click on it, and GitHub will start copying the code to your account. </a:t>
            </a:r>
          </a:p>
          <a:p>
            <a:r>
              <a:rPr lang="en-US" dirty="0"/>
              <a:t>Once GitHub has finished copying the code, go ahead and click on the “Open in Repl.it” button. This will open up your code in Repl.it. Now, one thing you have to remember about Repl.it is that they like to run everything starting from the main method within the class Main. Do not worry if you do not fully understand everything just yet – we will discuss all of this in Unit 2. Look at the code – what do you think will print? Go ahead and click run now. Did it match what you thought it would print? Now, for your first assignment, edit the code to print Hello World!. Once you are done and you pass the test cases – great you’re good to go!</a:t>
            </a:r>
          </a:p>
          <a:p>
            <a:endParaRPr lang="en-US" dirty="0"/>
          </a:p>
          <a:p>
            <a:r>
              <a:rPr lang="en-US" dirty="0"/>
              <a:t>Now let’s go ahead and use </a:t>
            </a:r>
            <a:r>
              <a:rPr lang="en-US" dirty="0" err="1"/>
              <a:t>BlueJ</a:t>
            </a:r>
            <a:r>
              <a:rPr lang="en-US" dirty="0"/>
              <a:t>. I really like </a:t>
            </a:r>
            <a:r>
              <a:rPr lang="en-US" dirty="0" err="1"/>
              <a:t>BlueJ</a:t>
            </a:r>
            <a:r>
              <a:rPr lang="en-US" dirty="0"/>
              <a:t> because 1) it is lightweight and really does not take a lot to run it; 2) there is a USB standalone version which can be used without installation; and 3) I like the lack of autocomplete for beginner students because it forces them to memorize and understand the syntax. </a:t>
            </a:r>
          </a:p>
          <a:p>
            <a:r>
              <a:rPr lang="en-US" dirty="0"/>
              <a:t>To use </a:t>
            </a:r>
            <a:r>
              <a:rPr lang="en-US" dirty="0" err="1"/>
              <a:t>BlueJ</a:t>
            </a:r>
            <a:r>
              <a:rPr lang="en-US" dirty="0"/>
              <a:t>, go ahead and start </a:t>
            </a:r>
            <a:r>
              <a:rPr lang="en-US" dirty="0" err="1"/>
              <a:t>BlueJ</a:t>
            </a:r>
            <a:r>
              <a:rPr lang="en-US" dirty="0"/>
              <a:t> by double-clicking on it. Then, create a new project – let’s call this Project Folder Unit 01 Coding Assignments. Now, follow the link and download the files located in the HelloWorld folder. Save these files inside the project folder you created. Let’s open up </a:t>
            </a:r>
            <a:r>
              <a:rPr lang="en-US" dirty="0" err="1"/>
              <a:t>BlueJ</a:t>
            </a:r>
            <a:r>
              <a:rPr lang="en-US" dirty="0"/>
              <a:t> and voila, there are the files! Now with </a:t>
            </a:r>
            <a:r>
              <a:rPr lang="en-US" dirty="0" err="1"/>
              <a:t>BlueJ</a:t>
            </a:r>
            <a:r>
              <a:rPr lang="en-US" dirty="0"/>
              <a:t>, there is no auto-submission. There is a way to write test-cases, which we will cover in a later unit, which will help us see if we have met the program requirements. Go ahead and make it print out Hello World! and you’re good to go! You will now go to our Learning Management System (</a:t>
            </a:r>
            <a:r>
              <a:rPr lang="en-US" dirty="0" err="1"/>
              <a:t>ItsLearning</a:t>
            </a:r>
            <a:r>
              <a:rPr lang="en-US" dirty="0"/>
              <a:t>), find the appropriate location to submit the file you changed, and submit it!</a:t>
            </a:r>
          </a:p>
          <a:p>
            <a:endParaRPr lang="en-US" dirty="0"/>
          </a:p>
          <a:p>
            <a:r>
              <a:rPr lang="en-US" dirty="0"/>
              <a:t>We will be primarily using the GitHub/Repl.it combo for submitting labs for our class. However if for whatever reason this does not work for you, please email me to let me know so we can try to get it to work with you, and only then do I want you to submit the </a:t>
            </a:r>
            <a:r>
              <a:rPr lang="en-US" dirty="0" err="1"/>
              <a:t>BlueJ</a:t>
            </a:r>
            <a:r>
              <a:rPr lang="en-US" dirty="0"/>
              <a:t> files.</a:t>
            </a:r>
          </a:p>
          <a:p>
            <a:endParaRPr lang="en-US" dirty="0"/>
          </a:p>
          <a:p>
            <a:r>
              <a:rPr lang="en-US" dirty="0"/>
              <a:t>Awesome, if you have managed to get through this video then you are done with our first assignment! You learned two IDEs, a cloud-based and a desktop-based one, and you learned how to submit our lab assignments!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21</a:t>
            </a:fld>
            <a:endParaRPr lang="en-US"/>
          </a:p>
        </p:txBody>
      </p:sp>
    </p:spTree>
    <p:extLst>
      <p:ext uri="{BB962C8B-B14F-4D97-AF65-F5344CB8AC3E}">
        <p14:creationId xmlns:p14="http://schemas.microsoft.com/office/powerpoint/2010/main" val="3757252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22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23</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As always, we start off the unit by discussing why learning about the unit matters. Next, we will write our first program, Hello World, with a little bit of help from a template. Then, we will discuss a good programming practice of standardizing what we refer to as “whitespace”. At the very end will be some exercises and suggested activities to help you!</a:t>
            </a:r>
          </a:p>
        </p:txBody>
      </p:sp>
      <p:sp>
        <p:nvSpPr>
          <p:cNvPr id="4" name="Slide Number Placeholder 3"/>
          <p:cNvSpPr>
            <a:spLocks noGrp="1"/>
          </p:cNvSpPr>
          <p:nvPr>
            <p:ph type="sldNum" sz="quarter" idx="5"/>
          </p:nvPr>
        </p:nvSpPr>
        <p:spPr/>
        <p:txBody>
          <a:bodyPr/>
          <a:lstStyle/>
          <a:p>
            <a:fld id="{A22EFDB4-0BC3-4CB3-A7B2-14BE3B37D75F}" type="slidenum">
              <a:rPr lang="en-US" smtClean="0"/>
              <a:t>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25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tried to read a run-on sentence like this that just never seems to stop and continues to go on and on and on and it gets really hard to read because the writer just didn’t want to use the conventional commas and periods and semi-colons but technically the sentence still ‘works’?</a:t>
            </a:r>
          </a:p>
          <a:p>
            <a:r>
              <a:rPr lang="en-US" dirty="0"/>
              <a:t>*breathe*</a:t>
            </a:r>
          </a:p>
          <a:p>
            <a:r>
              <a:rPr lang="en-US" dirty="0"/>
              <a:t>orwhataboutsomethinglikethiswherethewriterintentionallydoesnotuseanyspacesortabsoranythingtodifferentiatebetweenonewordandtheotherlikeohmygoodnessmyenglishteachermustdetestmeforwritingsomethinglikethisandhurtingtheirpooreyes</a:t>
            </a:r>
          </a:p>
          <a:p>
            <a:endParaRPr lang="en-US" dirty="0"/>
          </a:p>
          <a:p>
            <a:r>
              <a:rPr lang="en-US" dirty="0"/>
              <a:t>I hope you get the point. Just like in the human language, we have some conventions regarding punctuation and correct spacing, we have similar conventions in programming. What are those conventions?</a:t>
            </a:r>
          </a:p>
        </p:txBody>
      </p:sp>
      <p:sp>
        <p:nvSpPr>
          <p:cNvPr id="4" name="Slide Number Placeholder 3"/>
          <p:cNvSpPr>
            <a:spLocks noGrp="1"/>
          </p:cNvSpPr>
          <p:nvPr>
            <p:ph type="sldNum" sz="quarter" idx="5"/>
          </p:nvPr>
        </p:nvSpPr>
        <p:spPr/>
        <p:txBody>
          <a:bodyPr/>
          <a:lstStyle/>
          <a:p>
            <a:fld id="{A22EFDB4-0BC3-4CB3-A7B2-14BE3B37D75F}" type="slidenum">
              <a:rPr lang="en-US" smtClean="0"/>
              <a:t>26</a:t>
            </a:fld>
            <a:endParaRPr lang="en-US"/>
          </a:p>
        </p:txBody>
      </p:sp>
    </p:spTree>
    <p:extLst>
      <p:ext uri="{BB962C8B-B14F-4D97-AF65-F5344CB8AC3E}">
        <p14:creationId xmlns:p14="http://schemas.microsoft.com/office/powerpoint/2010/main" val="2860763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something is “inside” something else, we give it 4 spaces of indention. Not 5, not 2 – 4. </a:t>
            </a:r>
          </a:p>
          <a:p>
            <a:r>
              <a:rPr lang="en-US" dirty="0"/>
              <a:t>Let’s look at the Hello World! program we just wrote to see this in action. Notice that the main method, which is inside the Main class, is indented – let’s count it – 1, 2, 3, 4 spaces. </a:t>
            </a:r>
          </a:p>
          <a:p>
            <a:r>
              <a:rPr lang="en-US" dirty="0"/>
              <a:t>Also, notice the </a:t>
            </a:r>
            <a:r>
              <a:rPr lang="en-US" dirty="0" err="1"/>
              <a:t>System.out.println</a:t>
            </a:r>
            <a:r>
              <a:rPr lang="en-US" dirty="0"/>
              <a:t>() line is indented by 1, 2, 3, 4 spaces. Great we’re consistent!</a:t>
            </a:r>
          </a:p>
          <a:p>
            <a:r>
              <a:rPr lang="en-US" dirty="0"/>
              <a:t>Often time we don’t want to waste our energy pressing the spacebar 4 times. Well, good news! You can configure your tab key to automatically equal 4 spaces. Let’s go ahead and do that.</a:t>
            </a:r>
          </a:p>
          <a:p>
            <a:endParaRPr lang="en-US" dirty="0"/>
          </a:p>
          <a:p>
            <a:r>
              <a:rPr lang="en-US" dirty="0"/>
              <a:t>Now, here’s a warning! Some programming languages, Python, are very finnicky about the difference between 4 spaces and a tab. They are not equal. However, thank goodness we’re programming in Java, whitespace doesn’t actually matter and it’s just for our eyes, and we can use tabs and spaces interchangeably for the purposes of our program. </a:t>
            </a:r>
          </a:p>
          <a:p>
            <a:endParaRPr lang="en-US" dirty="0"/>
          </a:p>
          <a:p>
            <a:r>
              <a:rPr lang="en-US" dirty="0"/>
              <a:t>The final convention I will end on is placing the opening-brace at the end of the same line versus on it’s own separate line. Let’s look at our Hello World! program to see what I mean. You will see the opening brace for the class on the same line. Similarly, you will see the opening brace for the main method on the same line. </a:t>
            </a:r>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27</a:t>
            </a:fld>
            <a:endParaRPr lang="en-US"/>
          </a:p>
        </p:txBody>
      </p:sp>
    </p:spTree>
    <p:extLst>
      <p:ext uri="{BB962C8B-B14F-4D97-AF65-F5344CB8AC3E}">
        <p14:creationId xmlns:p14="http://schemas.microsoft.com/office/powerpoint/2010/main" val="2860763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would like to read the documentation on this, here are a few links. Note you do not need to memorize this. However I expect the conventions we discuss as part of our class to be followed. </a:t>
            </a:r>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28</a:t>
            </a:fld>
            <a:endParaRPr lang="en-US"/>
          </a:p>
        </p:txBody>
      </p:sp>
    </p:spTree>
    <p:extLst>
      <p:ext uri="{BB962C8B-B14F-4D97-AF65-F5344CB8AC3E}">
        <p14:creationId xmlns:p14="http://schemas.microsoft.com/office/powerpoint/2010/main" val="2860763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29</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30</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does this unit matter? Well for starters, we are going to learn the very basics of Java. I think Java is a great first language to learn. Java is what I would consider a “well structured” language. Now, you don’t need to necessarily know what that means right now, but just remember that this encourages us to write good code and helps us grow as programmers. </a:t>
            </a:r>
          </a:p>
          <a:p>
            <a:endParaRPr lang="en-US" dirty="0"/>
          </a:p>
          <a:p>
            <a:r>
              <a:rPr lang="en-US" dirty="0"/>
              <a:t>Additionally, you are probably taking an AP Computer Science A course, which is run by College Board. Well, Java is the required language for this course. </a:t>
            </a:r>
          </a:p>
          <a:p>
            <a:endParaRPr lang="en-US" dirty="0"/>
          </a:p>
          <a:p>
            <a:r>
              <a:rPr lang="en-US" dirty="0"/>
              <a:t>Now, as we begin learning the Java programming language, I want you to keep in mind that it is just that – a language. And as all languages have, Java also comes with its own grammar and structure that you need to follow. It is only when you are very advanced in a language when you should be using slang and Yoda-talk. So treat Java just as you would treat learning a secondary language; yes there will be some vocabulary that you need to memorize, and yes there will be some grammar (programming) structures you need to memorize as well, but just like any other language if you practice and drill it, you will gain more experience and get better. You can do it!</a:t>
            </a:r>
          </a:p>
          <a:p>
            <a:endParaRPr lang="en-US" dirty="0"/>
          </a:p>
          <a:p>
            <a:r>
              <a:rPr lang="en-US" dirty="0"/>
              <a:t>One of the most exciting things about programming is being able to interact with our programs. That’s why in Unit 1, we will start out with learning how to get our program to “print” things (display them) to the screen for us to see. Later at the end of the unit, we will also learn how to be able to type in input for our program as well. </a:t>
            </a:r>
          </a:p>
          <a:p>
            <a:endParaRPr lang="en-US" dirty="0"/>
          </a:p>
          <a:p>
            <a:r>
              <a:rPr lang="en-US" dirty="0"/>
              <a:t>And finally, this unit is important in building a good, solid foundation. That means learning good programming practices. We will talk more about this later, but here’s your only warning that I will be training you to inherently detest and shudder at bad code.</a:t>
            </a:r>
          </a:p>
          <a:p>
            <a:endParaRPr lang="en-US" dirty="0"/>
          </a:p>
          <a:p>
            <a:r>
              <a:rPr lang="en-US" dirty="0"/>
              <a:t>Alright, let’s go to the next lesson!</a:t>
            </a:r>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6</a:t>
            </a:fld>
            <a:endParaRPr lang="en-US"/>
          </a:p>
        </p:txBody>
      </p:sp>
    </p:spTree>
    <p:extLst>
      <p:ext uri="{BB962C8B-B14F-4D97-AF65-F5344CB8AC3E}">
        <p14:creationId xmlns:p14="http://schemas.microsoft.com/office/powerpoint/2010/main" val="242300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7</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do not have any assignments for a grade. However, make sure you have all the appropriate accounts set up, and you can read CS Awesome 1.1 to review what we talked about. </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10</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Here you see a simple Java class. Let’s go ahead and breakdown what you see.</a:t>
            </a:r>
          </a:p>
          <a:p>
            <a:endParaRPr lang="en-US" dirty="0"/>
          </a:p>
          <a:p>
            <a:r>
              <a:rPr lang="en-US" dirty="0"/>
              <a:t>Don’t worry about the word public just yet – that is a reserved keyword we will explain later. </a:t>
            </a:r>
          </a:p>
          <a:p>
            <a:r>
              <a:rPr lang="en-US" dirty="0"/>
              <a:t>Next you see the word class. This is another keyword that basically says we are creating a class. </a:t>
            </a:r>
          </a:p>
          <a:p>
            <a:r>
              <a:rPr lang="en-US" dirty="0"/>
              <a:t>Next you see the name of the class: </a:t>
            </a:r>
            <a:r>
              <a:rPr lang="en-US" dirty="0" err="1"/>
              <a:t>MyFirstHelloWorld</a:t>
            </a:r>
            <a:r>
              <a:rPr lang="en-US" dirty="0"/>
              <a:t>. You’re probably wondering – why does it look so weird?</a:t>
            </a:r>
          </a:p>
          <a:p>
            <a:r>
              <a:rPr lang="en-US" dirty="0"/>
              <a:t>Well in Java, class names by convention are made using the following rules.</a:t>
            </a:r>
          </a:p>
        </p:txBody>
      </p:sp>
      <p:sp>
        <p:nvSpPr>
          <p:cNvPr id="4" name="Slide Number Placeholder 3"/>
          <p:cNvSpPr>
            <a:spLocks noGrp="1"/>
          </p:cNvSpPr>
          <p:nvPr>
            <p:ph type="sldNum" sz="quarter" idx="5"/>
          </p:nvPr>
        </p:nvSpPr>
        <p:spPr/>
        <p:txBody>
          <a:bodyPr/>
          <a:lstStyle/>
          <a:p>
            <a:fld id="{A22EFDB4-0BC3-4CB3-A7B2-14BE3B37D75F}" type="slidenum">
              <a:rPr lang="en-US" smtClean="0"/>
              <a:t>11</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in Java, class names by convention are made using the following rules.</a:t>
            </a:r>
          </a:p>
          <a:p>
            <a:pPr marL="171450" indent="-171450">
              <a:buFontTx/>
              <a:buChar char="-"/>
            </a:pPr>
            <a:r>
              <a:rPr lang="en-US" dirty="0"/>
              <a:t>Java class names always start with a capital letter</a:t>
            </a:r>
          </a:p>
          <a:p>
            <a:pPr marL="171450" indent="-171450">
              <a:buFontTx/>
              <a:buChar char="-"/>
            </a:pPr>
            <a:r>
              <a:rPr lang="en-US" dirty="0"/>
              <a:t>Java class names do not have spaces</a:t>
            </a:r>
          </a:p>
          <a:p>
            <a:pPr marL="171450" indent="-171450">
              <a:buFontTx/>
              <a:buChar char="-"/>
            </a:pPr>
            <a:r>
              <a:rPr lang="en-US" dirty="0"/>
              <a:t>Java class names follow the convention where every word is capitalized. </a:t>
            </a:r>
          </a:p>
          <a:p>
            <a:pPr marL="0" indent="0">
              <a:buFontTx/>
              <a:buNone/>
            </a:pPr>
            <a:r>
              <a:rPr lang="en-US" dirty="0"/>
              <a:t>As you program more and see more code, you will naturally get used to these conventions. </a:t>
            </a:r>
          </a:p>
          <a:p>
            <a:pPr marL="0" indent="0">
              <a:buFontTx/>
              <a:buNone/>
            </a:pPr>
            <a:r>
              <a:rPr lang="en-US" dirty="0"/>
              <a:t>There are a lot of resources online if you want to read more about this. </a:t>
            </a:r>
          </a:p>
        </p:txBody>
      </p:sp>
      <p:sp>
        <p:nvSpPr>
          <p:cNvPr id="4" name="Slide Number Placeholder 3"/>
          <p:cNvSpPr>
            <a:spLocks noGrp="1"/>
          </p:cNvSpPr>
          <p:nvPr>
            <p:ph type="sldNum" sz="quarter" idx="5"/>
          </p:nvPr>
        </p:nvSpPr>
        <p:spPr/>
        <p:txBody>
          <a:bodyPr/>
          <a:lstStyle/>
          <a:p>
            <a:fld id="{A22EFDB4-0BC3-4CB3-A7B2-14BE3B37D75F}" type="slidenum">
              <a:rPr lang="en-US" smtClean="0"/>
              <a:t>12</a:t>
            </a:fld>
            <a:endParaRPr lang="en-US"/>
          </a:p>
        </p:txBody>
      </p:sp>
    </p:spTree>
    <p:extLst>
      <p:ext uri="{BB962C8B-B14F-4D97-AF65-F5344CB8AC3E}">
        <p14:creationId xmlns:p14="http://schemas.microsoft.com/office/powerpoint/2010/main" val="48083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54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350614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396261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19423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6DD38A-BD5D-446A-AEBD-FC3DDED4FB5C}"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81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6DD38A-BD5D-446A-AEBD-FC3DDED4FB5C}"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04832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6DD38A-BD5D-446A-AEBD-FC3DDED4FB5C}" type="datetimeFigureOut">
              <a:rPr lang="en-US" smtClean="0"/>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49628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6DD38A-BD5D-446A-AEBD-FC3DDED4FB5C}" type="datetimeFigureOut">
              <a:rPr lang="en-US" smtClean="0"/>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13118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6DD38A-BD5D-446A-AEBD-FC3DDED4FB5C}" type="datetimeFigureOut">
              <a:rPr lang="en-US" smtClean="0"/>
              <a:t>8/3/2020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311657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6DD38A-BD5D-446A-AEBD-FC3DDED4FB5C}" type="datetimeFigureOut">
              <a:rPr lang="en-US" smtClean="0"/>
              <a:t>8/3/2020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60FAB38-A162-4F67-8FAF-E8D08F79E459}" type="slidenum">
              <a:rPr lang="en-US" smtClean="0"/>
              <a:t>‹#›</a:t>
            </a:fld>
            <a:endParaRPr lang="en-US"/>
          </a:p>
        </p:txBody>
      </p:sp>
    </p:spTree>
    <p:extLst>
      <p:ext uri="{BB962C8B-B14F-4D97-AF65-F5344CB8AC3E}">
        <p14:creationId xmlns:p14="http://schemas.microsoft.com/office/powerpoint/2010/main" val="301669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DD38A-BD5D-446A-AEBD-FC3DDED4FB5C}"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8557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6DD38A-BD5D-446A-AEBD-FC3DDED4FB5C}" type="datetimeFigureOut">
              <a:rPr lang="en-US" smtClean="0"/>
              <a:t>8/3/2020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60FAB38-A162-4F67-8FAF-E8D08F79E45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94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java/technologies/javase/codeconventions-namingconvent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hewangclass/apcsa-curriculu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cornell.edu/courses/JavaAndDS/JavaStyle.html#Format" TargetMode="External"/><Relationship Id="rId7" Type="http://schemas.openxmlformats.org/officeDocument/2006/relationships/hyperlink" Target="https://xkcd.com/128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oogle.github.io/styleguide/javaguide.html" TargetMode="External"/><Relationship Id="rId4" Type="http://schemas.openxmlformats.org/officeDocument/2006/relationships/hyperlink" Target="https://www.oracle.com/java/technologies/javase/codeconventions-whitespace.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A829-BAEC-41F1-B2AD-76E090DA95A8}"/>
              </a:ext>
            </a:extLst>
          </p:cNvPr>
          <p:cNvSpPr>
            <a:spLocks noGrp="1"/>
          </p:cNvSpPr>
          <p:nvPr>
            <p:ph type="ctrTitle"/>
          </p:nvPr>
        </p:nvSpPr>
        <p:spPr/>
        <p:txBody>
          <a:bodyPr/>
          <a:lstStyle/>
          <a:p>
            <a:r>
              <a:rPr lang="en-US" dirty="0"/>
              <a:t>Unit 01</a:t>
            </a:r>
          </a:p>
        </p:txBody>
      </p:sp>
      <p:sp>
        <p:nvSpPr>
          <p:cNvPr id="3" name="Subtitle 2">
            <a:extLst>
              <a:ext uri="{FF2B5EF4-FFF2-40B4-BE49-F238E27FC236}">
                <a16:creationId xmlns:a16="http://schemas.microsoft.com/office/drawing/2014/main" id="{1E2CB2BF-38B4-4EA1-8D18-B0E87843728A}"/>
              </a:ext>
            </a:extLst>
          </p:cNvPr>
          <p:cNvSpPr>
            <a:spLocks noGrp="1"/>
          </p:cNvSpPr>
          <p:nvPr>
            <p:ph type="subTitle" idx="1"/>
          </p:nvPr>
        </p:nvSpPr>
        <p:spPr/>
        <p:txBody>
          <a:bodyPr/>
          <a:lstStyle/>
          <a:p>
            <a:r>
              <a:rPr lang="en-US" dirty="0"/>
              <a:t>Getting Started, Primitive Types</a:t>
            </a:r>
          </a:p>
        </p:txBody>
      </p:sp>
    </p:spTree>
    <p:extLst>
      <p:ext uri="{BB962C8B-B14F-4D97-AF65-F5344CB8AC3E}">
        <p14:creationId xmlns:p14="http://schemas.microsoft.com/office/powerpoint/2010/main" val="30397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from memory the Java template class and the main method.</a:t>
            </a:r>
          </a:p>
          <a:p>
            <a:r>
              <a:rPr lang="en-US" dirty="0"/>
              <a:t>I can use good coding practices when naming my Java class.</a:t>
            </a:r>
          </a:p>
        </p:txBody>
      </p:sp>
    </p:spTree>
    <p:extLst>
      <p:ext uri="{BB962C8B-B14F-4D97-AF65-F5344CB8AC3E}">
        <p14:creationId xmlns:p14="http://schemas.microsoft.com/office/powerpoint/2010/main" val="34760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161673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How to write a Class Name</a:t>
            </a:r>
          </a:p>
          <a:p>
            <a:pPr lvl="1"/>
            <a:r>
              <a:rPr lang="en-US" dirty="0" err="1"/>
              <a:t>StartWithCapitalLetter</a:t>
            </a:r>
            <a:endParaRPr lang="en-US" dirty="0"/>
          </a:p>
          <a:p>
            <a:pPr lvl="1"/>
            <a:r>
              <a:rPr lang="en-US" dirty="0" err="1"/>
              <a:t>NoSpaces</a:t>
            </a:r>
            <a:endParaRPr lang="en-US" dirty="0"/>
          </a:p>
          <a:p>
            <a:pPr lvl="1"/>
            <a:r>
              <a:rPr lang="en-US" dirty="0" err="1"/>
              <a:t>EveryWordIsCapitlized</a:t>
            </a:r>
            <a:endParaRPr lang="en-US" dirty="0"/>
          </a:p>
          <a:p>
            <a:endParaRPr lang="en-US" dirty="0"/>
          </a:p>
          <a:p>
            <a:endParaRPr lang="en-US" dirty="0"/>
          </a:p>
          <a:p>
            <a:endParaRPr lang="en-US" dirty="0"/>
          </a:p>
          <a:p>
            <a:endParaRPr lang="en-US" dirty="0"/>
          </a:p>
          <a:p>
            <a:r>
              <a:rPr lang="en-US" dirty="0"/>
              <a:t>Online Reading:</a:t>
            </a:r>
          </a:p>
          <a:p>
            <a:pPr lvl="1"/>
            <a:r>
              <a:rPr lang="en-US" dirty="0">
                <a:hlinkClick r:id="rId3"/>
              </a:rPr>
              <a:t>https://www.oracle.com/java/technologies/javase/codeconventions-namingconventions.html</a:t>
            </a:r>
            <a:endParaRPr lang="en-US" dirty="0"/>
          </a:p>
          <a:p>
            <a:pPr lvl="1"/>
            <a:endParaRPr lang="en-US" dirty="0"/>
          </a:p>
        </p:txBody>
      </p:sp>
    </p:spTree>
    <p:extLst>
      <p:ext uri="{BB962C8B-B14F-4D97-AF65-F5344CB8AC3E}">
        <p14:creationId xmlns:p14="http://schemas.microsoft.com/office/powerpoint/2010/main" val="11390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113305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r>
              <a:rPr lang="en-US" dirty="0"/>
              <a:t>    public static void main(String[] </a:t>
            </a:r>
            <a:r>
              <a:rPr lang="en-US" dirty="0" err="1"/>
              <a:t>args</a:t>
            </a:r>
            <a:r>
              <a:rPr lang="en-US" dirty="0"/>
              <a:t>)</a:t>
            </a:r>
          </a:p>
          <a:p>
            <a:r>
              <a:rPr lang="en-US" dirty="0"/>
              <a:t>    {</a:t>
            </a:r>
          </a:p>
          <a:p>
            <a:endParaRPr lang="en-US" dirty="0"/>
          </a:p>
          <a:p>
            <a:pPr marL="0" indent="0">
              <a:buNone/>
            </a:pPr>
            <a:r>
              <a:rPr lang="en-US" dirty="0"/>
              <a:t>      }</a:t>
            </a:r>
          </a:p>
          <a:p>
            <a:pPr marL="0" indent="0">
              <a:buNone/>
            </a:pPr>
            <a:endParaRPr lang="en-US" dirty="0"/>
          </a:p>
          <a:p>
            <a:r>
              <a:rPr lang="en-US" dirty="0"/>
              <a:t>}</a:t>
            </a:r>
          </a:p>
        </p:txBody>
      </p:sp>
    </p:spTree>
    <p:extLst>
      <p:ext uri="{BB962C8B-B14F-4D97-AF65-F5344CB8AC3E}">
        <p14:creationId xmlns:p14="http://schemas.microsoft.com/office/powerpoint/2010/main" val="175981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from memory the Java template class and the main method.</a:t>
            </a:r>
          </a:p>
          <a:p>
            <a:r>
              <a:rPr lang="en-US" dirty="0"/>
              <a:t>I can use good coding practices when naming my Java class.</a:t>
            </a:r>
          </a:p>
          <a:p>
            <a:endParaRPr lang="en-US" dirty="0"/>
          </a:p>
          <a:p>
            <a:endParaRPr lang="en-US" dirty="0"/>
          </a:p>
          <a:p>
            <a:endParaRPr lang="en-US" dirty="0"/>
          </a:p>
          <a:p>
            <a:endParaRPr lang="en-US" dirty="0"/>
          </a:p>
          <a:p>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400066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Java Template Class</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a:p>
            <a:pPr marL="0" indent="0">
              <a:buNone/>
            </a:pPr>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153725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E493-FE54-4082-8E4D-A403D75A4746}"/>
              </a:ext>
            </a:extLst>
          </p:cNvPr>
          <p:cNvSpPr>
            <a:spLocks noGrp="1"/>
          </p:cNvSpPr>
          <p:nvPr>
            <p:ph type="title"/>
          </p:nvPr>
        </p:nvSpPr>
        <p:spPr/>
        <p:txBody>
          <a:bodyPr/>
          <a:lstStyle/>
          <a:p>
            <a:r>
              <a:rPr lang="en-US" dirty="0"/>
              <a:t>Hello World</a:t>
            </a:r>
          </a:p>
        </p:txBody>
      </p:sp>
      <p:sp>
        <p:nvSpPr>
          <p:cNvPr id="3" name="Text Placeholder 2">
            <a:extLst>
              <a:ext uri="{FF2B5EF4-FFF2-40B4-BE49-F238E27FC236}">
                <a16:creationId xmlns:a16="http://schemas.microsoft.com/office/drawing/2014/main" id="{2FE10736-E845-4428-AD9C-59827F6647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2129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a program that displays “Hello World!” to the screen.</a:t>
            </a:r>
          </a:p>
          <a:p>
            <a:r>
              <a:rPr lang="en-US" dirty="0"/>
              <a:t>I can navigate repl.it to run my “Hello World!” program.</a:t>
            </a:r>
          </a:p>
          <a:p>
            <a:r>
              <a:rPr lang="en-US" dirty="0"/>
              <a:t>I can navigate </a:t>
            </a:r>
            <a:r>
              <a:rPr lang="en-US" dirty="0" err="1"/>
              <a:t>BlueJ</a:t>
            </a:r>
            <a:r>
              <a:rPr lang="en-US" dirty="0"/>
              <a:t> to run my “Hello World!” program.</a:t>
            </a:r>
          </a:p>
          <a:p>
            <a:r>
              <a:rPr lang="en-US" dirty="0"/>
              <a:t>I can change the program to display another message.</a:t>
            </a:r>
          </a:p>
        </p:txBody>
      </p:sp>
    </p:spTree>
    <p:extLst>
      <p:ext uri="{BB962C8B-B14F-4D97-AF65-F5344CB8AC3E}">
        <p14:creationId xmlns:p14="http://schemas.microsoft.com/office/powerpoint/2010/main" val="185101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System.out.print</a:t>
            </a:r>
            <a:r>
              <a:rPr lang="en-US" dirty="0"/>
              <a:t>(“Hello World”);</a:t>
            </a:r>
          </a:p>
          <a:p>
            <a:pPr marL="0" indent="0">
              <a:buNone/>
            </a:pPr>
            <a:r>
              <a:rPr lang="en-US" dirty="0"/>
              <a:t>      }</a:t>
            </a:r>
          </a:p>
          <a:p>
            <a:pPr marL="0" indent="0">
              <a:buNone/>
            </a:pPr>
            <a:endParaRPr lang="en-US" dirty="0"/>
          </a:p>
          <a:p>
            <a:r>
              <a:rPr lang="en-US" dirty="0"/>
              <a:t>}</a:t>
            </a:r>
          </a:p>
          <a:p>
            <a:endParaRPr lang="en-US" dirty="0"/>
          </a:p>
        </p:txBody>
      </p:sp>
    </p:spTree>
    <p:extLst>
      <p:ext uri="{BB962C8B-B14F-4D97-AF65-F5344CB8AC3E}">
        <p14:creationId xmlns:p14="http://schemas.microsoft.com/office/powerpoint/2010/main" val="191588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50B1-1BEF-4593-9559-A3295F2E0514}"/>
              </a:ext>
            </a:extLst>
          </p:cNvPr>
          <p:cNvSpPr>
            <a:spLocks noGrp="1"/>
          </p:cNvSpPr>
          <p:nvPr>
            <p:ph type="title"/>
          </p:nvPr>
        </p:nvSpPr>
        <p:spPr/>
        <p:txBody>
          <a:bodyPr/>
          <a:lstStyle/>
          <a:p>
            <a:r>
              <a:rPr lang="en-US" dirty="0"/>
              <a:t>Day 1</a:t>
            </a:r>
          </a:p>
        </p:txBody>
      </p:sp>
      <p:sp>
        <p:nvSpPr>
          <p:cNvPr id="3" name="Text Placeholder 2">
            <a:extLst>
              <a:ext uri="{FF2B5EF4-FFF2-40B4-BE49-F238E27FC236}">
                <a16:creationId xmlns:a16="http://schemas.microsoft.com/office/drawing/2014/main" id="{9B92FD1B-FE44-487F-A90E-99566DE74CF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073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sz="half" idx="1"/>
          </p:nvPr>
        </p:nvSpPr>
        <p:spPr/>
        <p:txBody>
          <a:bodyPr/>
          <a:lstStyle/>
          <a:p>
            <a:r>
              <a:rPr lang="en-US" dirty="0"/>
              <a:t>Running Our Program on Repl.it</a:t>
            </a:r>
          </a:p>
          <a:p>
            <a:endParaRPr lang="en-US" dirty="0"/>
          </a:p>
          <a:p>
            <a:r>
              <a:rPr lang="en-US" dirty="0"/>
              <a:t>[Link]</a:t>
            </a:r>
          </a:p>
          <a:p>
            <a:endParaRPr lang="en-US" dirty="0"/>
          </a:p>
        </p:txBody>
      </p:sp>
      <p:sp>
        <p:nvSpPr>
          <p:cNvPr id="4" name="Content Placeholder 3">
            <a:extLst>
              <a:ext uri="{FF2B5EF4-FFF2-40B4-BE49-F238E27FC236}">
                <a16:creationId xmlns:a16="http://schemas.microsoft.com/office/drawing/2014/main" id="{8820B31A-811F-4660-A51D-BE6DCF7CD53F}"/>
              </a:ext>
            </a:extLst>
          </p:cNvPr>
          <p:cNvSpPr>
            <a:spLocks noGrp="1"/>
          </p:cNvSpPr>
          <p:nvPr>
            <p:ph sz="half" idx="2"/>
          </p:nvPr>
        </p:nvSpPr>
        <p:spPr/>
        <p:txBody>
          <a:bodyPr/>
          <a:lstStyle/>
          <a:p>
            <a:r>
              <a:rPr lang="en-US" dirty="0"/>
              <a:t>Running Our Program on </a:t>
            </a:r>
            <a:r>
              <a:rPr lang="en-US" dirty="0" err="1"/>
              <a:t>BlueJ</a:t>
            </a:r>
            <a:endParaRPr lang="en-US" dirty="0"/>
          </a:p>
          <a:p>
            <a:endParaRPr lang="en-US" dirty="0"/>
          </a:p>
          <a:p>
            <a:r>
              <a:rPr lang="en-US" dirty="0">
                <a:hlinkClick r:id="rId3"/>
              </a:rPr>
              <a:t>https://github.com/thewangclass/apcsa-curriculum</a:t>
            </a:r>
            <a:endParaRPr lang="en-US" dirty="0"/>
          </a:p>
          <a:p>
            <a:endParaRPr lang="en-US" dirty="0"/>
          </a:p>
        </p:txBody>
      </p:sp>
    </p:spTree>
    <p:extLst>
      <p:ext uri="{BB962C8B-B14F-4D97-AF65-F5344CB8AC3E}">
        <p14:creationId xmlns:p14="http://schemas.microsoft.com/office/powerpoint/2010/main" val="172756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Modify the code to print out another message!</a:t>
            </a:r>
          </a:p>
          <a:p>
            <a:endParaRPr lang="en-US" dirty="0"/>
          </a:p>
        </p:txBody>
      </p:sp>
    </p:spTree>
    <p:extLst>
      <p:ext uri="{BB962C8B-B14F-4D97-AF65-F5344CB8AC3E}">
        <p14:creationId xmlns:p14="http://schemas.microsoft.com/office/powerpoint/2010/main" val="3901875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a program that displays “Hello World!” to the screen.</a:t>
            </a:r>
          </a:p>
          <a:p>
            <a:r>
              <a:rPr lang="en-US" dirty="0"/>
              <a:t>I can navigate repl.it to run my “Hello World!” program.</a:t>
            </a:r>
          </a:p>
          <a:p>
            <a:r>
              <a:rPr lang="en-US" dirty="0"/>
              <a:t>I can navigate </a:t>
            </a:r>
            <a:r>
              <a:rPr lang="en-US" dirty="0" err="1"/>
              <a:t>BlueJ</a:t>
            </a:r>
            <a:r>
              <a:rPr lang="en-US" dirty="0"/>
              <a:t> to run my “Hello World!” program.</a:t>
            </a:r>
          </a:p>
          <a:p>
            <a:r>
              <a:rPr lang="en-US" dirty="0"/>
              <a:t>I can change the program to display another message.</a:t>
            </a:r>
          </a:p>
          <a:p>
            <a:endParaRPr lang="en-US" dirty="0"/>
          </a:p>
        </p:txBody>
      </p:sp>
    </p:spTree>
    <p:extLst>
      <p:ext uri="{BB962C8B-B14F-4D97-AF65-F5344CB8AC3E}">
        <p14:creationId xmlns:p14="http://schemas.microsoft.com/office/powerpoint/2010/main" val="2391865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Hello World</a:t>
            </a:r>
          </a:p>
          <a:p>
            <a:r>
              <a:rPr lang="en-US" dirty="0"/>
              <a:t>Worksheet</a:t>
            </a:r>
          </a:p>
          <a:p>
            <a:pPr lvl="1"/>
            <a:r>
              <a:rPr lang="en-US" dirty="0"/>
              <a:t>None</a:t>
            </a:r>
          </a:p>
          <a:p>
            <a:r>
              <a:rPr lang="en-US" dirty="0"/>
              <a:t>Coding Practice</a:t>
            </a:r>
          </a:p>
          <a:p>
            <a:pPr lvl="1"/>
            <a:r>
              <a:rPr lang="en-US" dirty="0"/>
              <a:t>“Hello World!” Coding Practice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a:p>
            <a:pPr marL="0" indent="0">
              <a:buNone/>
            </a:pPr>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3511933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8C5B-18B5-4C63-884D-8E80B3139C32}"/>
              </a:ext>
            </a:extLst>
          </p:cNvPr>
          <p:cNvSpPr>
            <a:spLocks noGrp="1"/>
          </p:cNvSpPr>
          <p:nvPr>
            <p:ph type="title"/>
          </p:nvPr>
        </p:nvSpPr>
        <p:spPr/>
        <p:txBody>
          <a:bodyPr/>
          <a:lstStyle/>
          <a:p>
            <a:r>
              <a:rPr lang="en-US" dirty="0"/>
              <a:t>Space/Tab – Whitespace Conventions</a:t>
            </a:r>
          </a:p>
        </p:txBody>
      </p:sp>
      <p:sp>
        <p:nvSpPr>
          <p:cNvPr id="3" name="Text Placeholder 2">
            <a:extLst>
              <a:ext uri="{FF2B5EF4-FFF2-40B4-BE49-F238E27FC236}">
                <a16:creationId xmlns:a16="http://schemas.microsoft.com/office/drawing/2014/main" id="{0E4259A7-D34F-41DD-BF7A-72622EE1BF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128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utilize good programming practices regarding whitespace when writing code.</a:t>
            </a:r>
          </a:p>
          <a:p>
            <a:r>
              <a:rPr lang="en-US" dirty="0"/>
              <a:t>I can explain why we utilize whitespace when writing code.</a:t>
            </a:r>
          </a:p>
        </p:txBody>
      </p:sp>
    </p:spTree>
    <p:extLst>
      <p:ext uri="{BB962C8B-B14F-4D97-AF65-F5344CB8AC3E}">
        <p14:creationId xmlns:p14="http://schemas.microsoft.com/office/powerpoint/2010/main" val="1946268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Space/Tab – Whitespace Conventions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Have you ever tried to read a run-on sentence like this that just never seems to stop and continues to go on and on and on and it gets really hard to read because the writer just didn’t want to use the conventional commas and periods and semi-colons but technically the sentence still ‘works’?</a:t>
            </a:r>
          </a:p>
          <a:p>
            <a:r>
              <a:rPr lang="en-US" dirty="0"/>
              <a:t>*breathe*</a:t>
            </a:r>
          </a:p>
          <a:p>
            <a:r>
              <a:rPr lang="en-US" dirty="0"/>
              <a:t>orwhataboutsomethinglikethiswherethewriterintentionallydoesnotuseanyspacesortabsoranythingtodifferentiatebetweenonewordandtheotherlikeohmygoodnessmyenglishteachermustdetestmeforwritingsomethinglikethisandhurtingtheirpooreyes</a:t>
            </a:r>
          </a:p>
          <a:p>
            <a:endParaRPr lang="en-US" dirty="0"/>
          </a:p>
        </p:txBody>
      </p:sp>
    </p:spTree>
    <p:extLst>
      <p:ext uri="{BB962C8B-B14F-4D97-AF65-F5344CB8AC3E}">
        <p14:creationId xmlns:p14="http://schemas.microsoft.com/office/powerpoint/2010/main" val="740448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Space/Tab – Whitespace Conventions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4 spaces indention</a:t>
            </a:r>
          </a:p>
          <a:p>
            <a:r>
              <a:rPr lang="en-US" dirty="0"/>
              <a:t>Opening-brace at the end of the same line</a:t>
            </a:r>
          </a:p>
          <a:p>
            <a:endParaRPr lang="en-US" dirty="0"/>
          </a:p>
        </p:txBody>
      </p:sp>
    </p:spTree>
    <p:extLst>
      <p:ext uri="{BB962C8B-B14F-4D97-AF65-F5344CB8AC3E}">
        <p14:creationId xmlns:p14="http://schemas.microsoft.com/office/powerpoint/2010/main" val="4024300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Space/Tab – Whitespace Conventions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a:t>Resources:</a:t>
            </a:r>
          </a:p>
          <a:p>
            <a:pPr lvl="1"/>
            <a:r>
              <a:rPr lang="en-US">
                <a:hlinkClick r:id="rId3"/>
              </a:rPr>
              <a:t>https://www.cs.cornell.edu/courses/JavaAndDS/JavaStyle.html#Format</a:t>
            </a:r>
            <a:endParaRPr lang="en-US"/>
          </a:p>
          <a:p>
            <a:pPr lvl="1"/>
            <a:r>
              <a:rPr lang="en-US">
                <a:hlinkClick r:id="rId4"/>
              </a:rPr>
              <a:t>https://www.oracle.com/java/technologies/javase/codeconventions-whitespace.html</a:t>
            </a:r>
            <a:endParaRPr lang="en-US"/>
          </a:p>
          <a:p>
            <a:pPr lvl="1"/>
            <a:r>
              <a:rPr lang="en-US">
                <a:hlinkClick r:id="rId5"/>
              </a:rPr>
              <a:t>https://google.github.io/styleguide/javaguide.html</a:t>
            </a:r>
            <a:endParaRPr lang="en-US"/>
          </a:p>
          <a:p>
            <a:pPr lvl="1"/>
            <a:endParaRPr lang="en-US"/>
          </a:p>
          <a:p>
            <a:pPr lvl="1"/>
            <a:endParaRPr lang="en-US"/>
          </a:p>
          <a:p>
            <a:pPr marL="201168" lvl="1" indent="0">
              <a:buNone/>
            </a:pPr>
            <a:endParaRPr lang="en-US"/>
          </a:p>
          <a:p>
            <a:endParaRPr lang="en-US" dirty="0"/>
          </a:p>
        </p:txBody>
      </p:sp>
      <p:pic>
        <p:nvPicPr>
          <p:cNvPr id="4" name="Picture 3">
            <a:extLst>
              <a:ext uri="{FF2B5EF4-FFF2-40B4-BE49-F238E27FC236}">
                <a16:creationId xmlns:a16="http://schemas.microsoft.com/office/drawing/2014/main" id="{35691BA8-73B2-4C9B-A402-15873506EB6E}"/>
              </a:ext>
            </a:extLst>
          </p:cNvPr>
          <p:cNvPicPr>
            <a:picLocks noChangeAspect="1"/>
          </p:cNvPicPr>
          <p:nvPr/>
        </p:nvPicPr>
        <p:blipFill>
          <a:blip r:embed="rId6"/>
          <a:stretch>
            <a:fillRect/>
          </a:stretch>
        </p:blipFill>
        <p:spPr>
          <a:xfrm>
            <a:off x="3219048" y="3857414"/>
            <a:ext cx="5753903" cy="2257740"/>
          </a:xfrm>
          <a:prstGeom prst="rect">
            <a:avLst/>
          </a:prstGeom>
        </p:spPr>
      </p:pic>
      <p:sp>
        <p:nvSpPr>
          <p:cNvPr id="6" name="TextBox 5">
            <a:extLst>
              <a:ext uri="{FF2B5EF4-FFF2-40B4-BE49-F238E27FC236}">
                <a16:creationId xmlns:a16="http://schemas.microsoft.com/office/drawing/2014/main" id="{2C26099B-8ECC-4FC5-BF1A-6129E6F8BA86}"/>
              </a:ext>
            </a:extLst>
          </p:cNvPr>
          <p:cNvSpPr txBox="1"/>
          <p:nvPr/>
        </p:nvSpPr>
        <p:spPr>
          <a:xfrm>
            <a:off x="2876951" y="6093668"/>
            <a:ext cx="6096000" cy="276999"/>
          </a:xfrm>
          <a:prstGeom prst="rect">
            <a:avLst/>
          </a:prstGeom>
          <a:noFill/>
        </p:spPr>
        <p:txBody>
          <a:bodyPr wrap="square">
            <a:spAutoFit/>
          </a:bodyPr>
          <a:lstStyle/>
          <a:p>
            <a:pPr lvl="1" algn="ctr"/>
            <a:r>
              <a:rPr lang="en-US" sz="1200" dirty="0">
                <a:hlinkClick r:id="rId7"/>
              </a:rPr>
              <a:t>https://xkcd.com/1285/</a:t>
            </a:r>
            <a:endParaRPr lang="en-US" sz="1200" dirty="0"/>
          </a:p>
        </p:txBody>
      </p:sp>
    </p:spTree>
    <p:extLst>
      <p:ext uri="{BB962C8B-B14F-4D97-AF65-F5344CB8AC3E}">
        <p14:creationId xmlns:p14="http://schemas.microsoft.com/office/powerpoint/2010/main" val="1611664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utilize good programming practices regarding whitespace when writing code.</a:t>
            </a:r>
          </a:p>
          <a:p>
            <a:r>
              <a:rPr lang="en-US" dirty="0"/>
              <a:t>I can explain why we utilize whitespace when writing code.</a:t>
            </a:r>
          </a:p>
        </p:txBody>
      </p:sp>
    </p:spTree>
    <p:extLst>
      <p:ext uri="{BB962C8B-B14F-4D97-AF65-F5344CB8AC3E}">
        <p14:creationId xmlns:p14="http://schemas.microsoft.com/office/powerpoint/2010/main" val="23107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Why Does This Matter?</a:t>
            </a:r>
          </a:p>
          <a:p>
            <a:r>
              <a:rPr lang="en-US" dirty="0"/>
              <a:t>Java Template Code – Class</a:t>
            </a:r>
          </a:p>
          <a:p>
            <a:r>
              <a:rPr lang="en-US" dirty="0"/>
              <a:t>Hello World</a:t>
            </a:r>
          </a:p>
          <a:p>
            <a:r>
              <a:rPr lang="en-US" dirty="0"/>
              <a:t>Space/Tab – Whitespace Conventions</a:t>
            </a:r>
          </a:p>
          <a:p>
            <a:pPr marL="0" indent="0">
              <a:buNone/>
            </a:pPr>
            <a:endParaRPr lang="en-US" dirty="0"/>
          </a:p>
        </p:txBody>
      </p:sp>
    </p:spTree>
    <p:extLst>
      <p:ext uri="{BB962C8B-B14F-4D97-AF65-F5344CB8AC3E}">
        <p14:creationId xmlns:p14="http://schemas.microsoft.com/office/powerpoint/2010/main" val="289364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None</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a:p>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468217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75EA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2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8184-B351-42BB-A306-13EAE3B15ABE}"/>
              </a:ext>
            </a:extLst>
          </p:cNvPr>
          <p:cNvSpPr>
            <a:spLocks noGrp="1"/>
          </p:cNvSpPr>
          <p:nvPr>
            <p:ph type="title"/>
          </p:nvPr>
        </p:nvSpPr>
        <p:spPr/>
        <p:txBody>
          <a:bodyPr/>
          <a:lstStyle/>
          <a:p>
            <a:r>
              <a:rPr lang="en-US" dirty="0"/>
              <a:t>Why Does This Matter?</a:t>
            </a:r>
          </a:p>
        </p:txBody>
      </p:sp>
      <p:sp>
        <p:nvSpPr>
          <p:cNvPr id="3" name="Text Placeholder 2">
            <a:extLst>
              <a:ext uri="{FF2B5EF4-FFF2-40B4-BE49-F238E27FC236}">
                <a16:creationId xmlns:a16="http://schemas.microsoft.com/office/drawing/2014/main" id="{3C4737D6-58B6-4B18-AAB7-93E22AB9B4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601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explain why we are learning Java. </a:t>
            </a:r>
          </a:p>
        </p:txBody>
      </p:sp>
    </p:spTree>
    <p:extLst>
      <p:ext uri="{BB962C8B-B14F-4D97-AF65-F5344CB8AC3E}">
        <p14:creationId xmlns:p14="http://schemas.microsoft.com/office/powerpoint/2010/main" val="180402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8520-2905-43CC-8220-27E18D2B2826}"/>
              </a:ext>
            </a:extLst>
          </p:cNvPr>
          <p:cNvSpPr>
            <a:spLocks noGrp="1"/>
          </p:cNvSpPr>
          <p:nvPr>
            <p:ph type="title"/>
          </p:nvPr>
        </p:nvSpPr>
        <p:spPr/>
        <p:txBody>
          <a:bodyPr/>
          <a:lstStyle/>
          <a:p>
            <a:r>
              <a:rPr lang="en-US" dirty="0"/>
              <a:t>Why Does This Matter?</a:t>
            </a:r>
          </a:p>
        </p:txBody>
      </p:sp>
      <p:sp>
        <p:nvSpPr>
          <p:cNvPr id="3" name="Content Placeholder 2">
            <a:extLst>
              <a:ext uri="{FF2B5EF4-FFF2-40B4-BE49-F238E27FC236}">
                <a16:creationId xmlns:a16="http://schemas.microsoft.com/office/drawing/2014/main" id="{64A57FBD-E53C-45F7-80C7-D7D741C260A8}"/>
              </a:ext>
            </a:extLst>
          </p:cNvPr>
          <p:cNvSpPr>
            <a:spLocks noGrp="1"/>
          </p:cNvSpPr>
          <p:nvPr>
            <p:ph idx="1"/>
          </p:nvPr>
        </p:nvSpPr>
        <p:spPr/>
        <p:txBody>
          <a:bodyPr/>
          <a:lstStyle/>
          <a:p>
            <a:r>
              <a:rPr lang="en-US" dirty="0"/>
              <a:t>Java is a great first language</a:t>
            </a:r>
          </a:p>
          <a:p>
            <a:pPr lvl="1"/>
            <a:r>
              <a:rPr lang="en-US" dirty="0"/>
              <a:t>Well structured – not magic! (Memory on the other hand...)</a:t>
            </a:r>
          </a:p>
          <a:p>
            <a:pPr lvl="1"/>
            <a:r>
              <a:rPr lang="en-US" dirty="0"/>
              <a:t>AP CS A College Board</a:t>
            </a:r>
          </a:p>
          <a:p>
            <a:r>
              <a:rPr lang="en-US" dirty="0"/>
              <a:t>Similar to learning another language</a:t>
            </a:r>
          </a:p>
          <a:p>
            <a:pPr lvl="1"/>
            <a:r>
              <a:rPr lang="en-US" dirty="0"/>
              <a:t>Grammar and structure</a:t>
            </a:r>
          </a:p>
          <a:p>
            <a:r>
              <a:rPr lang="en-US" dirty="0"/>
              <a:t>Interact with our programs</a:t>
            </a:r>
          </a:p>
          <a:p>
            <a:r>
              <a:rPr lang="en-US" dirty="0"/>
              <a:t>Good programming practices</a:t>
            </a:r>
          </a:p>
          <a:p>
            <a:endParaRPr lang="en-US" dirty="0"/>
          </a:p>
        </p:txBody>
      </p:sp>
    </p:spTree>
    <p:extLst>
      <p:ext uri="{BB962C8B-B14F-4D97-AF65-F5344CB8AC3E}">
        <p14:creationId xmlns:p14="http://schemas.microsoft.com/office/powerpoint/2010/main" val="48659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explain why we are learning Java. </a:t>
            </a:r>
          </a:p>
          <a:p>
            <a:endParaRPr lang="en-US" dirty="0"/>
          </a:p>
          <a:p>
            <a:endParaRPr lang="en-US" dirty="0"/>
          </a:p>
          <a:p>
            <a:endParaRPr lang="en-US" dirty="0"/>
          </a:p>
          <a:p>
            <a:endParaRPr lang="en-US" dirty="0"/>
          </a:p>
          <a:p>
            <a:endParaRPr lang="en-US" dirty="0"/>
          </a:p>
          <a:p>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65500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None</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a:p>
            <a:pPr lvl="1"/>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298647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06F8-E4FC-4D62-88FC-FAAA8B74B4FC}"/>
              </a:ext>
            </a:extLst>
          </p:cNvPr>
          <p:cNvSpPr>
            <a:spLocks noGrp="1"/>
          </p:cNvSpPr>
          <p:nvPr>
            <p:ph type="title"/>
          </p:nvPr>
        </p:nvSpPr>
        <p:spPr/>
        <p:txBody>
          <a:bodyPr/>
          <a:lstStyle/>
          <a:p>
            <a:r>
              <a:rPr lang="en-US" dirty="0"/>
              <a:t>Java Template Code – Class</a:t>
            </a:r>
          </a:p>
        </p:txBody>
      </p:sp>
      <p:sp>
        <p:nvSpPr>
          <p:cNvPr id="3" name="Text Placeholder 2">
            <a:extLst>
              <a:ext uri="{FF2B5EF4-FFF2-40B4-BE49-F238E27FC236}">
                <a16:creationId xmlns:a16="http://schemas.microsoft.com/office/drawing/2014/main" id="{694F7772-2FDC-4ACB-8163-DE44E6E34F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292732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vited_Students xmlns="82256a1b-9f38-4c4c-91e5-29854cada989" xsi:nil="true"/>
    <_ip_UnifiedCompliancePolicyUIAction xmlns="http://schemas.microsoft.com/sharepoint/v3" xsi:nil="true"/>
    <CultureName xmlns="82256a1b-9f38-4c4c-91e5-29854cada989" xsi:nil="true"/>
    <Students xmlns="82256a1b-9f38-4c4c-91e5-29854cada989">
      <UserInfo>
        <DisplayName/>
        <AccountId xsi:nil="true"/>
        <AccountType/>
      </UserInfo>
    </Students>
    <Templates xmlns="82256a1b-9f38-4c4c-91e5-29854cada989" xsi:nil="true"/>
    <Owner xmlns="82256a1b-9f38-4c4c-91e5-29854cada989">
      <UserInfo>
        <DisplayName/>
        <AccountId xsi:nil="true"/>
        <AccountType/>
      </UserInfo>
    </Owner>
    <Teachers xmlns="82256a1b-9f38-4c4c-91e5-29854cada989">
      <UserInfo>
        <DisplayName/>
        <AccountId xsi:nil="true"/>
        <AccountType/>
      </UserInfo>
    </Teachers>
    <Student_Groups xmlns="82256a1b-9f38-4c4c-91e5-29854cada989">
      <UserInfo>
        <DisplayName/>
        <AccountId xsi:nil="true"/>
        <AccountType/>
      </UserInfo>
    </Student_Groups>
    <Distribution_Groups xmlns="82256a1b-9f38-4c4c-91e5-29854cada989" xsi:nil="true"/>
    <Is_Collaboration_Space_Locked xmlns="82256a1b-9f38-4c4c-91e5-29854cada989" xsi:nil="true"/>
    <Invited_Teachers xmlns="82256a1b-9f38-4c4c-91e5-29854cada989" xsi:nil="true"/>
    <LMS_Mappings xmlns="82256a1b-9f38-4c4c-91e5-29854cada989" xsi:nil="true"/>
    <NotebookType xmlns="82256a1b-9f38-4c4c-91e5-29854cada989" xsi:nil="true"/>
    <_ip_UnifiedCompliancePolicyProperties xmlns="http://schemas.microsoft.com/sharepoint/v3" xsi:nil="true"/>
    <Has_Teacher_Only_SectionGroup xmlns="82256a1b-9f38-4c4c-91e5-29854cada989" xsi:nil="true"/>
    <Math_Settings xmlns="82256a1b-9f38-4c4c-91e5-29854cada989" xsi:nil="true"/>
    <DefaultSectionNames xmlns="82256a1b-9f38-4c4c-91e5-29854cada989" xsi:nil="true"/>
    <AppVersion xmlns="82256a1b-9f38-4c4c-91e5-29854cada989" xsi:nil="true"/>
    <FolderType xmlns="82256a1b-9f38-4c4c-91e5-29854cada989" xsi:nil="true"/>
    <TeamsChannelId xmlns="82256a1b-9f38-4c4c-91e5-29854cada989" xsi:nil="true"/>
    <IsNotebookLocked xmlns="82256a1b-9f38-4c4c-91e5-29854cada989" xsi:nil="true"/>
    <Self_Registration_Enabled xmlns="82256a1b-9f38-4c4c-91e5-29854cada98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C977DB636FAC046B39EFB0EDCA79FB9" ma:contentTypeVersion="35" ma:contentTypeDescription="Create a new document." ma:contentTypeScope="" ma:versionID="0f64df24c85279f01587ad2aa5aed291">
  <xsd:schema xmlns:xsd="http://www.w3.org/2001/XMLSchema" xmlns:xs="http://www.w3.org/2001/XMLSchema" xmlns:p="http://schemas.microsoft.com/office/2006/metadata/properties" xmlns:ns1="http://schemas.microsoft.com/sharepoint/v3" xmlns:ns3="9e962e79-3fd0-4a6e-bcbc-b3738a4df2d9" xmlns:ns4="82256a1b-9f38-4c4c-91e5-29854cada989" targetNamespace="http://schemas.microsoft.com/office/2006/metadata/properties" ma:root="true" ma:fieldsID="86f674dd3b581b7c6038a385992766ca" ns1:_="" ns3:_="" ns4:_="">
    <xsd:import namespace="http://schemas.microsoft.com/sharepoint/v3"/>
    <xsd:import namespace="9e962e79-3fd0-4a6e-bcbc-b3738a4df2d9"/>
    <xsd:import namespace="82256a1b-9f38-4c4c-91e5-29854cada9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TeamsChannelId" minOccurs="0"/>
                <xsd:element ref="ns4:IsNotebookLocked"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Location" minOccurs="0"/>
                <xsd:element ref="ns4:Math_Settings" minOccurs="0"/>
                <xsd:element ref="ns4:Distribution_Groups" minOccurs="0"/>
                <xsd:element ref="ns4:LMS_Mappin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62e79-3fd0-4a6e-bcbc-b3738a4df2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56a1b-9f38-4c4c-91e5-29854cada9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MediaServiceAutoTags" ma:description=""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element name="Math_Settings" ma:index="38" nillable="true" ma:displayName="Math Settings" ma:internalName="Math_Settings">
      <xsd:simpleType>
        <xsd:restriction base="dms:Text"/>
      </xsd:simpleType>
    </xsd:element>
    <xsd:element name="Distribution_Groups" ma:index="39" nillable="true" ma:displayName="Distribution Groups" ma:internalName="Distribution_Groups">
      <xsd:simpleType>
        <xsd:restriction base="dms:Note">
          <xsd:maxLength value="255"/>
        </xsd:restriction>
      </xsd:simpleType>
    </xsd:element>
    <xsd:element name="LMS_Mappings" ma:index="40" nillable="true" ma:displayName="LMS Mappings" ma:internalName="LMS_Mappings">
      <xsd:simpleType>
        <xsd:restriction base="dms:Note">
          <xsd:maxLength value="255"/>
        </xsd:restriction>
      </xsd:simpleType>
    </xsd:element>
    <xsd:element name="MediaServiceAutoKeyPoints" ma:index="41" nillable="true" ma:displayName="MediaServiceAutoKeyPoints" ma:hidden="true" ma:internalName="MediaServiceAutoKeyPoints" ma:readOnly="true">
      <xsd:simpleType>
        <xsd:restriction base="dms:Note"/>
      </xsd:simpleType>
    </xsd:element>
    <xsd:element name="MediaServiceKeyPoints" ma:index="4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512FF1-D09C-4F6F-9BB2-E7BD1119A95E}">
  <ds:schemaRefs>
    <ds:schemaRef ds:uri="http://schemas.microsoft.com/sharepoint/v3/contenttype/forms"/>
  </ds:schemaRefs>
</ds:datastoreItem>
</file>

<file path=customXml/itemProps2.xml><?xml version="1.0" encoding="utf-8"?>
<ds:datastoreItem xmlns:ds="http://schemas.openxmlformats.org/officeDocument/2006/customXml" ds:itemID="{093ED77E-2BD7-4868-8CBC-5258691730CF}">
  <ds:schemaRefs>
    <ds:schemaRef ds:uri="http://schemas.microsoft.com/office/2006/metadata/properties"/>
    <ds:schemaRef ds:uri="http://schemas.microsoft.com/office/infopath/2007/PartnerControls"/>
    <ds:schemaRef ds:uri="82256a1b-9f38-4c4c-91e5-29854cada989"/>
    <ds:schemaRef ds:uri="http://schemas.microsoft.com/sharepoint/v3"/>
  </ds:schemaRefs>
</ds:datastoreItem>
</file>

<file path=customXml/itemProps3.xml><?xml version="1.0" encoding="utf-8"?>
<ds:datastoreItem xmlns:ds="http://schemas.openxmlformats.org/officeDocument/2006/customXml" ds:itemID="{9984A1E0-4B6D-4434-BF90-93C1F7AFE7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962e79-3fd0-4a6e-bcbc-b3738a4df2d9"/>
    <ds:schemaRef ds:uri="82256a1b-9f38-4c4c-91e5-29854cad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8539</TotalTime>
  <Words>4417</Words>
  <Application>Microsoft Office PowerPoint</Application>
  <PresentationFormat>Widescreen</PresentationFormat>
  <Paragraphs>315</Paragraphs>
  <Slides>31</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Unit 01</vt:lpstr>
      <vt:lpstr>Day 1</vt:lpstr>
      <vt:lpstr>Overview</vt:lpstr>
      <vt:lpstr>Why Does This Matter?</vt:lpstr>
      <vt:lpstr>Objectives</vt:lpstr>
      <vt:lpstr>Why Does This Matter?</vt:lpstr>
      <vt:lpstr>Objectives Revisited</vt:lpstr>
      <vt:lpstr>Follow Up</vt:lpstr>
      <vt:lpstr>Java Template Code – Class</vt:lpstr>
      <vt:lpstr>Objectives</vt:lpstr>
      <vt:lpstr>Java Template Code - Class</vt:lpstr>
      <vt:lpstr>Java Template Code - Class</vt:lpstr>
      <vt:lpstr>Java Template Code - Class</vt:lpstr>
      <vt:lpstr>Java Template Code - Class</vt:lpstr>
      <vt:lpstr>Objectives Revisited</vt:lpstr>
      <vt:lpstr>Follow Up</vt:lpstr>
      <vt:lpstr>Hello World</vt:lpstr>
      <vt:lpstr>Objectives</vt:lpstr>
      <vt:lpstr>Hello World</vt:lpstr>
      <vt:lpstr>Hello World</vt:lpstr>
      <vt:lpstr>Hello World</vt:lpstr>
      <vt:lpstr>Objectives Revisited</vt:lpstr>
      <vt:lpstr>Follow Up</vt:lpstr>
      <vt:lpstr>Space/Tab – Whitespace Conventions</vt:lpstr>
      <vt:lpstr>Objectives</vt:lpstr>
      <vt:lpstr>Space/Tab – Whitespace Conventions</vt:lpstr>
      <vt:lpstr>Space/Tab – Whitespace Conventions</vt:lpstr>
      <vt:lpstr>Space/Tab – Whitespace Conventions</vt:lpstr>
      <vt:lpstr>Objectives Revisited</vt:lpstr>
      <vt:lpstr>Follow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01</dc:title>
  <dc:creator>Wang, Charles</dc:creator>
  <cp:lastModifiedBy>Wang, Charles</cp:lastModifiedBy>
  <cp:revision>14</cp:revision>
  <dcterms:created xsi:type="dcterms:W3CDTF">2020-07-23T17:55:55Z</dcterms:created>
  <dcterms:modified xsi:type="dcterms:W3CDTF">2020-08-03T16:38:21Z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0x010100AC977DB636FAC046B39EFB0EDCA79FB9</vt:lpwstr>
  </property>
</Properties>
</file>